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2"/>
  </p:notesMasterIdLst>
  <p:sldIdLst>
    <p:sldId id="256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B9EDFF"/>
    <a:srgbClr val="FF8B8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Segoe UI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Segoe UI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Segoe UI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Segoe UI" charset="0"/>
              </a:defRPr>
            </a:lvl1pPr>
          </a:lstStyle>
          <a:p>
            <a:pPr>
              <a:defRPr/>
            </a:pPr>
            <a:fld id="{310C9685-062E-4C18-AA2F-8D458E6EE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2B4F7F3A-09D4-4BE7-A6B0-590756CE8B4E}" type="slidenum">
              <a:rPr lang="cs-CZ" smtClean="0">
                <a:latin typeface="Times New Roman" pitchFamily="18" charset="0"/>
                <a:ea typeface="Microsoft YaHei" pitchFamily="34" charset="-122"/>
                <a:cs typeface="Segoe UI" pitchFamily="34" charset="0"/>
              </a:rPr>
              <a:pPr>
                <a:buFont typeface="Times New Roman" pitchFamily="18" charset="0"/>
                <a:buNone/>
              </a:pPr>
              <a:t>1</a:t>
            </a:fld>
            <a:endParaRPr lang="cs-CZ" smtClean="0">
              <a:latin typeface="Times New Roman" pitchFamily="18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2DCC06DB-E3D7-4EE5-9ECC-AE77A54749BF}" type="slidenum">
              <a:rPr lang="cs-CZ" smtClean="0">
                <a:latin typeface="Times New Roman" pitchFamily="18" charset="0"/>
                <a:ea typeface="Microsoft YaHei" pitchFamily="34" charset="-122"/>
                <a:cs typeface="Segoe UI" pitchFamily="34" charset="0"/>
              </a:rPr>
              <a:pPr>
                <a:buFont typeface="Times New Roman" pitchFamily="18" charset="0"/>
                <a:buNone/>
              </a:pPr>
              <a:t>2</a:t>
            </a:fld>
            <a:endParaRPr lang="cs-CZ" smtClean="0">
              <a:latin typeface="Times New Roman" pitchFamily="18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2284413" cy="53054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274638"/>
            <a:ext cx="6705600" cy="53054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3946525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56125" y="1604963"/>
            <a:ext cx="3946525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5813" cy="53070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3070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3946525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56125" y="1604963"/>
            <a:ext cx="3946525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5613" y="6323013"/>
            <a:ext cx="1816100" cy="425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427288" y="5734050"/>
            <a:ext cx="4287837" cy="771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30" name="Picture 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7863" y="900113"/>
            <a:ext cx="3157537" cy="739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3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0" y="274638"/>
            <a:ext cx="9142413" cy="652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Klikněte pro úpravu formátu textu nadpisu</a:t>
            </a:r>
          </a:p>
        </p:txBody>
      </p:sp>
      <p:sp>
        <p:nvSpPr>
          <p:cNvPr id="103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045450" cy="3975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5613" y="6323013"/>
            <a:ext cx="1816100" cy="425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8013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Klikněte pro úpravu formátu textu nadpisu</a:t>
            </a:r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045450" cy="3975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685800" y="2205038"/>
            <a:ext cx="7772400" cy="1395412"/>
          </a:xfrm>
          <a:custGeom>
            <a:avLst/>
            <a:gdLst>
              <a:gd name="T0" fmla="*/ 7772400 w 7772400"/>
              <a:gd name="T1" fmla="*/ 697706 h 1395412"/>
              <a:gd name="T2" fmla="*/ 3886200 w 7772400"/>
              <a:gd name="T3" fmla="*/ 1395412 h 1395412"/>
              <a:gd name="T4" fmla="*/ 0 w 7772400"/>
              <a:gd name="T5" fmla="*/ 697706 h 1395412"/>
              <a:gd name="T6" fmla="*/ 3886200 w 7772400"/>
              <a:gd name="T7" fmla="*/ 0 h 1395412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7772400"/>
              <a:gd name="T13" fmla="*/ 0 h 1395412"/>
              <a:gd name="T14" fmla="*/ 7772400 w 7772400"/>
              <a:gd name="T15" fmla="*/ 1395412 h 13954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72400" h="1395412">
                <a:moveTo>
                  <a:pt x="0" y="0"/>
                </a:moveTo>
                <a:lnTo>
                  <a:pt x="21589" y="0"/>
                </a:lnTo>
                <a:lnTo>
                  <a:pt x="21589" y="3876"/>
                </a:lnTo>
                <a:lnTo>
                  <a:pt x="0" y="3876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/>
          <a:lstStyle/>
          <a:p>
            <a:endParaRPr lang="cs-CZ"/>
          </a:p>
        </p:txBody>
      </p:sp>
      <p:sp>
        <p:nvSpPr>
          <p:cNvPr id="3075" name="AutoShape 2"/>
          <p:cNvSpPr>
            <a:spLocks noChangeArrowheads="1"/>
          </p:cNvSpPr>
          <p:nvPr/>
        </p:nvSpPr>
        <p:spPr bwMode="auto">
          <a:xfrm>
            <a:off x="1676400" y="3497263"/>
            <a:ext cx="6400800" cy="1731962"/>
          </a:xfrm>
          <a:custGeom>
            <a:avLst/>
            <a:gdLst>
              <a:gd name="T0" fmla="*/ 6400800 w 6400800"/>
              <a:gd name="T1" fmla="*/ 868208 h 1731327"/>
              <a:gd name="T2" fmla="*/ 3200400 w 6400800"/>
              <a:gd name="T3" fmla="*/ 1736413 h 1731327"/>
              <a:gd name="T4" fmla="*/ 0 w 6400800"/>
              <a:gd name="T5" fmla="*/ 868208 h 1731327"/>
              <a:gd name="T6" fmla="*/ 3200400 w 6400800"/>
              <a:gd name="T7" fmla="*/ 0 h 173132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6400800"/>
              <a:gd name="T13" fmla="*/ 0 h 1731327"/>
              <a:gd name="T14" fmla="*/ 6400800 w 6400800"/>
              <a:gd name="T15" fmla="*/ 1731327 h 173132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400800" h="1731327">
                <a:moveTo>
                  <a:pt x="0" y="0"/>
                </a:moveTo>
                <a:lnTo>
                  <a:pt x="17779" y="0"/>
                </a:lnTo>
                <a:lnTo>
                  <a:pt x="17779" y="4867"/>
                </a:lnTo>
                <a:lnTo>
                  <a:pt x="0" y="4867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endParaRPr lang="cs-CZ"/>
          </a:p>
        </p:txBody>
      </p:sp>
      <p:sp>
        <p:nvSpPr>
          <p:cNvPr id="3076" name="Obdélník 1"/>
          <p:cNvSpPr>
            <a:spLocks noChangeArrowheads="1"/>
          </p:cNvSpPr>
          <p:nvPr/>
        </p:nvSpPr>
        <p:spPr bwMode="auto">
          <a:xfrm>
            <a:off x="1557338" y="1916113"/>
            <a:ext cx="597693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sz="4400">
                <a:solidFill>
                  <a:srgbClr val="244061"/>
                </a:solidFill>
              </a:rPr>
              <a:t>Stabilita a chaos v ekologii</a:t>
            </a:r>
          </a:p>
        </p:txBody>
      </p:sp>
      <p:sp>
        <p:nvSpPr>
          <p:cNvPr id="3077" name="Obdélník 2"/>
          <p:cNvSpPr>
            <a:spLocks noChangeArrowheads="1"/>
          </p:cNvSpPr>
          <p:nvPr/>
        </p:nvSpPr>
        <p:spPr bwMode="auto">
          <a:xfrm>
            <a:off x="1763713" y="3611563"/>
            <a:ext cx="5616575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cs-CZ" sz="2000" b="1">
                <a:solidFill>
                  <a:srgbClr val="244061"/>
                </a:solidFill>
              </a:rPr>
              <a:t>Inovace a rozšíření výuky zaměřené </a:t>
            </a:r>
          </a:p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cs-CZ" sz="2000" b="1">
                <a:solidFill>
                  <a:srgbClr val="244061"/>
                </a:solidFill>
              </a:rPr>
              <a:t>na problematiku životního prostředí na PřF MU </a:t>
            </a:r>
            <a:r>
              <a:rPr lang="cs-CZ" sz="2000">
                <a:solidFill>
                  <a:srgbClr val="244061"/>
                </a:solidFill>
              </a:rPr>
              <a:t>(CZ.1.07/2.2.00/15.0213) spolufinancován Evropským sociálním fondem a státním rozpočtem </a:t>
            </a:r>
          </a:p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cs-CZ" sz="2000">
                <a:solidFill>
                  <a:srgbClr val="244061"/>
                </a:solidFill>
              </a:rPr>
              <a:t>České republiky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899592" y="404664"/>
            <a:ext cx="6984776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7" name="Obdélník 1"/>
          <p:cNvSpPr>
            <a:spLocks noChangeArrowheads="1"/>
          </p:cNvSpPr>
          <p:nvPr/>
        </p:nvSpPr>
        <p:spPr bwMode="auto">
          <a:xfrm>
            <a:off x="251520" y="188640"/>
            <a:ext cx="66247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cs-CZ" sz="2800" dirty="0" smtClean="0">
                <a:solidFill>
                  <a:srgbClr val="C00000"/>
                </a:solidFill>
                <a:latin typeface="+mn-lt"/>
                <a:ea typeface="+mn-ea"/>
              </a:rPr>
              <a:t>Vyšetřování stacionárních stavů</a:t>
            </a:r>
            <a:endParaRPr lang="cs-CZ" sz="2800" dirty="0">
              <a:solidFill>
                <a:srgbClr val="C00000"/>
              </a:solidFill>
              <a:latin typeface="+mn-lt"/>
              <a:ea typeface="+mn-ea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148064" y="980728"/>
            <a:ext cx="3168352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model dvou </a:t>
            </a:r>
            <a:r>
              <a:rPr lang="cs-CZ" sz="2000" dirty="0" smtClean="0">
                <a:solidFill>
                  <a:srgbClr val="002060"/>
                </a:solidFill>
              </a:rPr>
              <a:t>populací s </a:t>
            </a:r>
            <a:r>
              <a:rPr lang="cs-CZ" sz="2000" dirty="0" err="1" smtClean="0">
                <a:solidFill>
                  <a:srgbClr val="002060"/>
                </a:solidFill>
              </a:rPr>
              <a:t>kompetiční</a:t>
            </a:r>
            <a:r>
              <a:rPr lang="cs-CZ" sz="2000" dirty="0" smtClean="0">
                <a:solidFill>
                  <a:srgbClr val="002060"/>
                </a:solidFill>
              </a:rPr>
              <a:t> interakcí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1772816"/>
            <a:ext cx="2766307" cy="684447"/>
          </a:xfrm>
          <a:prstGeom prst="rect">
            <a:avLst/>
          </a:prstGeom>
          <a:noFill/>
        </p:spPr>
      </p:pic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2680116"/>
            <a:ext cx="1656184" cy="316835"/>
          </a:xfrm>
          <a:prstGeom prst="rect">
            <a:avLst/>
          </a:prstGeom>
          <a:noFill/>
        </p:spPr>
      </p:pic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3140968"/>
            <a:ext cx="1800200" cy="324626"/>
          </a:xfrm>
          <a:prstGeom prst="rect">
            <a:avLst/>
          </a:prstGeom>
          <a:noFill/>
        </p:spPr>
      </p:pic>
      <p:sp>
        <p:nvSpPr>
          <p:cNvPr id="20" name="TextovéPole 19"/>
          <p:cNvSpPr txBox="1"/>
          <p:nvPr/>
        </p:nvSpPr>
        <p:spPr>
          <a:xfrm>
            <a:off x="5148064" y="3645024"/>
            <a:ext cx="3168352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p</a:t>
            </a:r>
            <a:r>
              <a:rPr lang="cs-CZ" sz="2000" dirty="0" smtClean="0">
                <a:solidFill>
                  <a:srgbClr val="002060"/>
                </a:solidFill>
              </a:rPr>
              <a:t>odmínky existence stabilního průsečíku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6444208" y="4581128"/>
            <a:ext cx="36004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a</a:t>
            </a:r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 t="4153" r="9290"/>
          <a:stretch>
            <a:fillRect/>
          </a:stretch>
        </p:blipFill>
        <p:spPr bwMode="auto">
          <a:xfrm>
            <a:off x="467544" y="836712"/>
            <a:ext cx="4392488" cy="5394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4437112"/>
            <a:ext cx="803810" cy="576064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76256" y="4437112"/>
            <a:ext cx="792088" cy="567663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07504" y="2924944"/>
            <a:ext cx="3168352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b</a:t>
            </a:r>
            <a:r>
              <a:rPr lang="cs-CZ" sz="2000" dirty="0" smtClean="0">
                <a:solidFill>
                  <a:srgbClr val="002060"/>
                </a:solidFill>
              </a:rPr>
              <a:t>iologická </a:t>
            </a:r>
            <a:r>
              <a:rPr lang="cs-CZ" sz="2000" dirty="0" smtClean="0">
                <a:solidFill>
                  <a:srgbClr val="002060"/>
                </a:solidFill>
              </a:rPr>
              <a:t>interpretace: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404664"/>
            <a:ext cx="2110002" cy="86409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r="4344"/>
          <a:stretch>
            <a:fillRect/>
          </a:stretch>
        </p:blipFill>
        <p:spPr bwMode="auto">
          <a:xfrm>
            <a:off x="2447256" y="332656"/>
            <a:ext cx="6696744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263"/>
          <a:stretch>
            <a:fillRect/>
          </a:stretch>
        </p:blipFill>
        <p:spPr bwMode="auto">
          <a:xfrm>
            <a:off x="899592" y="3429000"/>
            <a:ext cx="1296144" cy="912101"/>
          </a:xfrm>
          <a:prstGeom prst="rect">
            <a:avLst/>
          </a:prstGeom>
          <a:noFill/>
        </p:spPr>
      </p:pic>
      <p:cxnSp>
        <p:nvCxnSpPr>
          <p:cNvPr id="9" name="Přímá spojovací šipka 8"/>
          <p:cNvCxnSpPr/>
          <p:nvPr/>
        </p:nvCxnSpPr>
        <p:spPr bwMode="auto">
          <a:xfrm>
            <a:off x="2483768" y="3861048"/>
            <a:ext cx="864096" cy="0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459"/>
          <a:stretch>
            <a:fillRect/>
          </a:stretch>
        </p:blipFill>
        <p:spPr bwMode="auto">
          <a:xfrm>
            <a:off x="3563888" y="3645024"/>
            <a:ext cx="1584176" cy="507107"/>
          </a:xfrm>
          <a:prstGeom prst="rect">
            <a:avLst/>
          </a:prstGeom>
          <a:noFill/>
        </p:spPr>
      </p:pic>
      <p:sp>
        <p:nvSpPr>
          <p:cNvPr id="12" name="Elipsa 11"/>
          <p:cNvSpPr/>
          <p:nvPr/>
        </p:nvSpPr>
        <p:spPr bwMode="auto">
          <a:xfrm>
            <a:off x="7308304" y="4005064"/>
            <a:ext cx="720080" cy="7200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3" name="Elipsa 12"/>
          <p:cNvSpPr/>
          <p:nvPr/>
        </p:nvSpPr>
        <p:spPr bwMode="auto">
          <a:xfrm>
            <a:off x="7596336" y="4005064"/>
            <a:ext cx="720080" cy="720080"/>
          </a:xfrm>
          <a:prstGeom prst="ellipse">
            <a:avLst/>
          </a:prstGeom>
          <a:solidFill>
            <a:srgbClr val="FF8B8B">
              <a:alpha val="8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948264" y="3429000"/>
            <a:ext cx="504056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 smtClean="0">
                <a:solidFill>
                  <a:schemeClr val="accent1">
                    <a:lumMod val="75000"/>
                  </a:schemeClr>
                </a:solidFill>
              </a:rPr>
              <a:t>α</a:t>
            </a:r>
            <a:r>
              <a:rPr lang="cs-CZ" sz="2000" b="1" i="1" baseline="-25000" dirty="0" smtClean="0">
                <a:solidFill>
                  <a:schemeClr val="accent1">
                    <a:lumMod val="75000"/>
                  </a:schemeClr>
                </a:solidFill>
              </a:rPr>
              <a:t>t1</a:t>
            </a:r>
            <a:endParaRPr lang="cs-CZ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6" name="Přímá spojovací šipka 15"/>
          <p:cNvCxnSpPr/>
          <p:nvPr/>
        </p:nvCxnSpPr>
        <p:spPr bwMode="auto">
          <a:xfrm>
            <a:off x="8604448" y="3861048"/>
            <a:ext cx="0" cy="2448272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Elipsa 17"/>
          <p:cNvSpPr/>
          <p:nvPr/>
        </p:nvSpPr>
        <p:spPr bwMode="auto">
          <a:xfrm>
            <a:off x="7020272" y="5157192"/>
            <a:ext cx="720080" cy="7200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9" name="Elipsa 18"/>
          <p:cNvSpPr/>
          <p:nvPr/>
        </p:nvSpPr>
        <p:spPr bwMode="auto">
          <a:xfrm>
            <a:off x="7596336" y="5157192"/>
            <a:ext cx="720080" cy="720080"/>
          </a:xfrm>
          <a:prstGeom prst="ellipse">
            <a:avLst/>
          </a:prstGeom>
          <a:solidFill>
            <a:srgbClr val="FF8B8B">
              <a:alpha val="8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948264" y="4725144"/>
            <a:ext cx="504056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 smtClean="0">
                <a:solidFill>
                  <a:schemeClr val="accent1">
                    <a:lumMod val="75000"/>
                  </a:schemeClr>
                </a:solidFill>
              </a:rPr>
              <a:t>α</a:t>
            </a:r>
            <a:r>
              <a:rPr lang="cs-CZ" sz="2000" b="1" i="1" baseline="-25000" dirty="0" smtClean="0">
                <a:solidFill>
                  <a:schemeClr val="accent1">
                    <a:lumMod val="75000"/>
                  </a:schemeClr>
                </a:solidFill>
              </a:rPr>
              <a:t>t2</a:t>
            </a:r>
            <a:endParaRPr lang="cs-CZ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07504" y="4437112"/>
            <a:ext cx="5256584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002060"/>
                </a:solidFill>
              </a:rPr>
              <a:t>1. dochází k diferenciaci (potravních) nik,</a:t>
            </a:r>
          </a:p>
          <a:p>
            <a:r>
              <a:rPr lang="cs-CZ" sz="2000" dirty="0" smtClean="0">
                <a:solidFill>
                  <a:srgbClr val="002060"/>
                </a:solidFill>
              </a:rPr>
              <a:t>ř</a:t>
            </a:r>
            <a:r>
              <a:rPr lang="cs-CZ" sz="2000" dirty="0" smtClean="0">
                <a:solidFill>
                  <a:srgbClr val="002060"/>
                </a:solidFill>
              </a:rPr>
              <a:t>ídící silou je </a:t>
            </a:r>
            <a:r>
              <a:rPr lang="cs-CZ" sz="2000" dirty="0" smtClean="0">
                <a:solidFill>
                  <a:srgbClr val="C00000"/>
                </a:solidFill>
              </a:rPr>
              <a:t>kompetice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2339752" y="5517232"/>
            <a:ext cx="4572000" cy="9510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sz="2000" dirty="0" err="1" smtClean="0">
                <a:solidFill>
                  <a:srgbClr val="002060"/>
                </a:solidFill>
              </a:rPr>
              <a:t>Gauseho</a:t>
            </a:r>
            <a:r>
              <a:rPr lang="cs-CZ" sz="2000" dirty="0" smtClean="0">
                <a:solidFill>
                  <a:srgbClr val="002060"/>
                </a:solidFill>
              </a:rPr>
              <a:t> princip kompetičního vyloučení: dva druhy se stejnou nikou nemohou dlouhodobě koexistovat</a:t>
            </a:r>
          </a:p>
        </p:txBody>
      </p:sp>
      <p:cxnSp>
        <p:nvCxnSpPr>
          <p:cNvPr id="23" name="Přímá spojovací šipka 22"/>
          <p:cNvCxnSpPr/>
          <p:nvPr/>
        </p:nvCxnSpPr>
        <p:spPr bwMode="auto">
          <a:xfrm>
            <a:off x="2987824" y="5085184"/>
            <a:ext cx="296416" cy="368424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404664"/>
            <a:ext cx="2110002" cy="86409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r="4344"/>
          <a:stretch>
            <a:fillRect/>
          </a:stretch>
        </p:blipFill>
        <p:spPr bwMode="auto">
          <a:xfrm>
            <a:off x="2447256" y="332656"/>
            <a:ext cx="6696744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107504" y="3228448"/>
            <a:ext cx="8568952" cy="120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000" dirty="0" smtClean="0">
                <a:solidFill>
                  <a:srgbClr val="002060"/>
                </a:solidFill>
              </a:rPr>
              <a:t>2. poměr </a:t>
            </a:r>
            <a:r>
              <a:rPr lang="cs-CZ" sz="2000" dirty="0" err="1" smtClean="0">
                <a:solidFill>
                  <a:srgbClr val="002060"/>
                </a:solidFill>
              </a:rPr>
              <a:t>n</a:t>
            </a:r>
            <a:r>
              <a:rPr lang="cs-CZ" sz="2000" baseline="-25000" dirty="0" err="1" smtClean="0">
                <a:solidFill>
                  <a:srgbClr val="002060"/>
                </a:solidFill>
              </a:rPr>
              <a:t>j</a:t>
            </a:r>
            <a:r>
              <a:rPr lang="cs-CZ" sz="2000" dirty="0" smtClean="0">
                <a:solidFill>
                  <a:srgbClr val="002060"/>
                </a:solidFill>
              </a:rPr>
              <a:t>*/n</a:t>
            </a:r>
            <a:r>
              <a:rPr lang="cs-CZ" sz="2000" baseline="-25000" dirty="0" smtClean="0">
                <a:solidFill>
                  <a:srgbClr val="002060"/>
                </a:solidFill>
              </a:rPr>
              <a:t>i</a:t>
            </a:r>
            <a:r>
              <a:rPr lang="cs-CZ" sz="2000" dirty="0" smtClean="0">
                <a:solidFill>
                  <a:srgbClr val="002060"/>
                </a:solidFill>
              </a:rPr>
              <a:t>* se musí pohybovat v intervalu daném </a:t>
            </a:r>
            <a:r>
              <a:rPr lang="cs-CZ" sz="2000" dirty="0" smtClean="0">
                <a:solidFill>
                  <a:srgbClr val="002060"/>
                </a:solidFill>
              </a:rPr>
              <a:t>výše uvedenou nerovností, </a:t>
            </a:r>
            <a:r>
              <a:rPr lang="cs-CZ" sz="2000" dirty="0" smtClean="0">
                <a:solidFill>
                  <a:srgbClr val="002060"/>
                </a:solidFill>
              </a:rPr>
              <a:t>což vyžaduje (uvážíme-li další okolnosti) podobné hodnoty </a:t>
            </a:r>
            <a:r>
              <a:rPr lang="cs-CZ" sz="2000" dirty="0" err="1" smtClean="0">
                <a:solidFill>
                  <a:srgbClr val="002060"/>
                </a:solidFill>
              </a:rPr>
              <a:t>nj</a:t>
            </a:r>
            <a:r>
              <a:rPr lang="cs-CZ" sz="2000" dirty="0" smtClean="0">
                <a:solidFill>
                  <a:srgbClr val="002060"/>
                </a:solidFill>
              </a:rPr>
              <a:t>* a ni*.</a:t>
            </a:r>
          </a:p>
          <a:p>
            <a:endParaRPr lang="cs-CZ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4355976" y="4373032"/>
            <a:ext cx="4392488" cy="222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 smtClean="0">
                <a:solidFill>
                  <a:srgbClr val="002060"/>
                </a:solidFill>
              </a:rPr>
              <a:t>a) vyrovnávací mechanismus, tlumící </a:t>
            </a:r>
            <a:r>
              <a:rPr lang="cs-CZ" sz="2000" dirty="0" smtClean="0">
                <a:solidFill>
                  <a:srgbClr val="002060"/>
                </a:solidFill>
              </a:rPr>
              <a:t>rozdíly ve fitness druhů tvořících </a:t>
            </a:r>
            <a:r>
              <a:rPr lang="cs-CZ" sz="2000" dirty="0" smtClean="0">
                <a:solidFill>
                  <a:srgbClr val="002060"/>
                </a:solidFill>
              </a:rPr>
              <a:t>populaci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 smtClean="0">
                <a:solidFill>
                  <a:srgbClr val="002060"/>
                </a:solidFill>
              </a:rPr>
              <a:t>b</a:t>
            </a:r>
            <a:r>
              <a:rPr lang="cs-CZ" sz="2000" dirty="0" smtClean="0">
                <a:solidFill>
                  <a:srgbClr val="002060"/>
                </a:solidFill>
              </a:rPr>
              <a:t>) </a:t>
            </a:r>
            <a:r>
              <a:rPr lang="cs-CZ" sz="2000" dirty="0" smtClean="0">
                <a:solidFill>
                  <a:srgbClr val="002060"/>
                </a:solidFill>
              </a:rPr>
              <a:t>stabilizační mechanismus, zhušťující </a:t>
            </a:r>
            <a:r>
              <a:rPr lang="cs-CZ" sz="2000" dirty="0" err="1" smtClean="0">
                <a:solidFill>
                  <a:srgbClr val="002060"/>
                </a:solidFill>
              </a:rPr>
              <a:t>intraspecifické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smtClean="0">
                <a:solidFill>
                  <a:srgbClr val="002060"/>
                </a:solidFill>
              </a:rPr>
              <a:t>interakce vzhledem k </a:t>
            </a:r>
            <a:r>
              <a:rPr lang="cs-CZ" sz="2000" dirty="0" err="1" smtClean="0">
                <a:solidFill>
                  <a:srgbClr val="002060"/>
                </a:solidFill>
              </a:rPr>
              <a:t>interspecifickým</a:t>
            </a:r>
            <a:r>
              <a:rPr lang="cs-CZ" sz="2000" dirty="0" smtClean="0">
                <a:solidFill>
                  <a:srgbClr val="002060"/>
                </a:solidFill>
              </a:rPr>
              <a:t>.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79512" y="4348379"/>
            <a:ext cx="4248472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C00000"/>
                </a:solidFill>
              </a:rPr>
              <a:t>Dva mechanismy naplňující v evoluci populací podmínku 1. a 2.:</a:t>
            </a:r>
            <a:endParaRPr lang="cs-CZ" sz="20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179512" y="5430298"/>
            <a:ext cx="3816424" cy="95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C00000"/>
                </a:solidFill>
              </a:rPr>
              <a:t>pokud má být společenstvo stabilní, musí oba působit součinně</a:t>
            </a:r>
          </a:p>
        </p:txBody>
      </p:sp>
      <p:cxnSp>
        <p:nvCxnSpPr>
          <p:cNvPr id="28" name="Přímá spojovací šipka 27"/>
          <p:cNvCxnSpPr/>
          <p:nvPr/>
        </p:nvCxnSpPr>
        <p:spPr bwMode="auto">
          <a:xfrm>
            <a:off x="2051720" y="5085184"/>
            <a:ext cx="0" cy="360040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404664"/>
            <a:ext cx="8208912" cy="493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solidFill>
                  <a:srgbClr val="C00000"/>
                </a:solidFill>
                <a:latin typeface="+mn-lt"/>
                <a:ea typeface="+mn-ea"/>
              </a:rPr>
              <a:t>Topologické změny fázových diagramů a stabilita</a:t>
            </a: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1484784"/>
            <a:ext cx="2160240" cy="946622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395536" y="2780928"/>
            <a:ext cx="7272808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002060"/>
                </a:solidFill>
              </a:rPr>
              <a:t>p</a:t>
            </a:r>
            <a:r>
              <a:rPr lang="cs-CZ" sz="2000" dirty="0" smtClean="0">
                <a:solidFill>
                  <a:srgbClr val="002060"/>
                </a:solidFill>
              </a:rPr>
              <a:t>ři vyšetřování stability začneme určením stacionárních bodů: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3699836"/>
            <a:ext cx="1728192" cy="593260"/>
          </a:xfrm>
          <a:prstGeom prst="rect">
            <a:avLst/>
          </a:prstGeom>
          <a:noFill/>
        </p:spPr>
      </p:pic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3747530"/>
            <a:ext cx="2016224" cy="545566"/>
          </a:xfrm>
          <a:prstGeom prst="rect">
            <a:avLst/>
          </a:prstGeom>
          <a:noFill/>
        </p:spPr>
      </p:pic>
      <p:sp>
        <p:nvSpPr>
          <p:cNvPr id="12" name="TextovéPole 11"/>
          <p:cNvSpPr txBox="1"/>
          <p:nvPr/>
        </p:nvSpPr>
        <p:spPr>
          <a:xfrm>
            <a:off x="2483768" y="3914531"/>
            <a:ext cx="36004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002060"/>
                </a:solidFill>
              </a:rPr>
              <a:t>a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67544" y="4706619"/>
            <a:ext cx="7272808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002060"/>
                </a:solidFill>
              </a:rPr>
              <a:t>z</a:t>
            </a:r>
            <a:r>
              <a:rPr lang="cs-CZ" sz="2000" dirty="0" smtClean="0">
                <a:solidFill>
                  <a:srgbClr val="002060"/>
                </a:solidFill>
              </a:rPr>
              <a:t>a jakých podmínek mohou stacionární body existovat?</a:t>
            </a:r>
            <a:endParaRPr lang="cs-CZ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3024336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3563888" y="404664"/>
            <a:ext cx="5184576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C00000"/>
                </a:solidFill>
              </a:rPr>
              <a:t>h</a:t>
            </a:r>
            <a:r>
              <a:rPr lang="cs-CZ" sz="2000" dirty="0" smtClean="0">
                <a:solidFill>
                  <a:srgbClr val="C00000"/>
                </a:solidFill>
              </a:rPr>
              <a:t>odnota kritického parametru </a:t>
            </a:r>
            <a:r>
              <a:rPr lang="el-GR" sz="2000" i="1" dirty="0" smtClean="0">
                <a:solidFill>
                  <a:srgbClr val="C00000"/>
                </a:solidFill>
              </a:rPr>
              <a:t>ε</a:t>
            </a:r>
            <a:r>
              <a:rPr lang="cs-CZ" sz="2000" i="1" dirty="0" smtClean="0">
                <a:solidFill>
                  <a:srgbClr val="C00000"/>
                </a:solidFill>
              </a:rPr>
              <a:t> </a:t>
            </a:r>
            <a:r>
              <a:rPr lang="cs-CZ" sz="2000" dirty="0" smtClean="0">
                <a:solidFill>
                  <a:srgbClr val="C00000"/>
                </a:solidFill>
              </a:rPr>
              <a:t>dokáže zcela proměnit vzhled fázového diagramu</a:t>
            </a:r>
            <a:endParaRPr lang="cs-CZ" sz="2000" dirty="0">
              <a:solidFill>
                <a:srgbClr val="C00000"/>
              </a:solidFill>
            </a:endParaRPr>
          </a:p>
        </p:txBody>
      </p:sp>
      <p:cxnSp>
        <p:nvCxnSpPr>
          <p:cNvPr id="4" name="Přímá spojovací šipka 3"/>
          <p:cNvCxnSpPr/>
          <p:nvPr/>
        </p:nvCxnSpPr>
        <p:spPr bwMode="auto">
          <a:xfrm flipH="1">
            <a:off x="1403648" y="2204864"/>
            <a:ext cx="3384376" cy="1008112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Přímá spojovací šipka 5"/>
          <p:cNvCxnSpPr/>
          <p:nvPr/>
        </p:nvCxnSpPr>
        <p:spPr bwMode="auto">
          <a:xfrm flipH="1" flipV="1">
            <a:off x="2627784" y="3501008"/>
            <a:ext cx="2736304" cy="864096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ovéPole 8"/>
          <p:cNvSpPr txBox="1"/>
          <p:nvPr/>
        </p:nvSpPr>
        <p:spPr>
          <a:xfrm>
            <a:off x="4932040" y="1988840"/>
            <a:ext cx="3168352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002060"/>
                </a:solidFill>
              </a:rPr>
              <a:t>s</a:t>
            </a:r>
            <a:r>
              <a:rPr lang="cs-CZ" sz="2000" dirty="0" smtClean="0">
                <a:solidFill>
                  <a:srgbClr val="002060"/>
                </a:solidFill>
              </a:rPr>
              <a:t>tabilní stacionární stav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436096" y="4149080"/>
            <a:ext cx="3168352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002060"/>
                </a:solidFill>
              </a:rPr>
              <a:t>n</a:t>
            </a:r>
            <a:r>
              <a:rPr lang="cs-CZ" sz="2000" dirty="0" smtClean="0">
                <a:solidFill>
                  <a:srgbClr val="002060"/>
                </a:solidFill>
              </a:rPr>
              <a:t>estabilní stacionární stav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2420887"/>
            <a:ext cx="1512168" cy="489655"/>
          </a:xfrm>
          <a:prstGeom prst="rect">
            <a:avLst/>
          </a:prstGeom>
          <a:noFill/>
        </p:spPr>
      </p:pic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8184" y="4546838"/>
            <a:ext cx="1512168" cy="466338"/>
          </a:xfrm>
          <a:prstGeom prst="rect">
            <a:avLst/>
          </a:prstGeom>
          <a:noFill/>
        </p:spPr>
      </p:pic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408264"/>
            <a:ext cx="1296145" cy="356440"/>
          </a:xfrm>
          <a:prstGeom prst="rect">
            <a:avLst/>
          </a:prstGeom>
          <a:noFill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5022849"/>
            <a:ext cx="1440160" cy="494383"/>
          </a:xfrm>
          <a:prstGeom prst="rect">
            <a:avLst/>
          </a:prstGeom>
          <a:noFill/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2778386"/>
            <a:ext cx="1872208" cy="506598"/>
          </a:xfrm>
          <a:prstGeom prst="rect">
            <a:avLst/>
          </a:prstGeom>
          <a:noFill/>
        </p:spPr>
      </p:pic>
      <p:sp>
        <p:nvSpPr>
          <p:cNvPr id="18" name="TextovéPole 17"/>
          <p:cNvSpPr txBox="1"/>
          <p:nvPr/>
        </p:nvSpPr>
        <p:spPr>
          <a:xfrm>
            <a:off x="3635896" y="5805264"/>
            <a:ext cx="5184576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C00000"/>
                </a:solidFill>
              </a:rPr>
              <a:t>p</a:t>
            </a:r>
            <a:r>
              <a:rPr lang="cs-CZ" sz="2000" dirty="0" smtClean="0">
                <a:solidFill>
                  <a:srgbClr val="C00000"/>
                </a:solidFill>
              </a:rPr>
              <a:t>roč je stabilní či nestabilní?</a:t>
            </a:r>
            <a:endParaRPr lang="cs-CZ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/>
          <p:nvPr/>
        </p:nvPicPr>
        <p:blipFill>
          <a:blip r:embed="rId2" cstate="print"/>
          <a:srcRect t="35443" b="31646"/>
          <a:stretch>
            <a:fillRect/>
          </a:stretch>
        </p:blipFill>
        <p:spPr bwMode="auto">
          <a:xfrm>
            <a:off x="611560" y="620688"/>
            <a:ext cx="7776864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ahnutá šipka nahoru 2"/>
          <p:cNvSpPr/>
          <p:nvPr/>
        </p:nvSpPr>
        <p:spPr bwMode="auto">
          <a:xfrm>
            <a:off x="1187624" y="3645024"/>
            <a:ext cx="504056" cy="216024"/>
          </a:xfrm>
          <a:prstGeom prst="curved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4" name="Zahnutá šipka nahoru 3"/>
          <p:cNvSpPr/>
          <p:nvPr/>
        </p:nvSpPr>
        <p:spPr bwMode="auto">
          <a:xfrm>
            <a:off x="1979712" y="3645024"/>
            <a:ext cx="504056" cy="216024"/>
          </a:xfrm>
          <a:prstGeom prst="curved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27584" y="3501008"/>
            <a:ext cx="576064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/>
              <a:t>t</a:t>
            </a:r>
            <a:r>
              <a:rPr lang="cs-CZ" b="1" i="1" baseline="-25000" dirty="0" smtClean="0"/>
              <a:t>0</a:t>
            </a:r>
            <a:endParaRPr lang="cs-CZ" b="1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1691680" y="3501008"/>
            <a:ext cx="576064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/>
              <a:t>t</a:t>
            </a:r>
            <a:r>
              <a:rPr lang="cs-CZ" b="1" i="1" baseline="-25000" dirty="0" smtClean="0"/>
              <a:t>1</a:t>
            </a:r>
            <a:endParaRPr lang="cs-CZ" b="1" i="1" dirty="0"/>
          </a:p>
        </p:txBody>
      </p:sp>
      <p:sp>
        <p:nvSpPr>
          <p:cNvPr id="7" name="Zahnutá šipka nahoru 6"/>
          <p:cNvSpPr/>
          <p:nvPr/>
        </p:nvSpPr>
        <p:spPr bwMode="auto">
          <a:xfrm>
            <a:off x="827584" y="3869432"/>
            <a:ext cx="3168352" cy="1287760"/>
          </a:xfrm>
          <a:prstGeom prst="curved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63888" y="3501008"/>
            <a:ext cx="576064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/>
              <a:t>t</a:t>
            </a:r>
            <a:r>
              <a:rPr lang="cs-CZ" b="1" i="1" baseline="-25000" dirty="0" smtClean="0"/>
              <a:t>1</a:t>
            </a:r>
            <a:endParaRPr lang="cs-CZ" b="1" i="1" dirty="0"/>
          </a:p>
        </p:txBody>
      </p:sp>
      <p:sp>
        <p:nvSpPr>
          <p:cNvPr id="9" name="Zahnutá šipka nahoru 8"/>
          <p:cNvSpPr/>
          <p:nvPr/>
        </p:nvSpPr>
        <p:spPr bwMode="auto">
          <a:xfrm flipH="1">
            <a:off x="3051448" y="3645024"/>
            <a:ext cx="512440" cy="207640"/>
          </a:xfrm>
          <a:prstGeom prst="curved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Microsoft YaHei" charset="-122"/>
            </a:endParaRPr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764704"/>
            <a:ext cx="2160240" cy="9466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332656"/>
            <a:ext cx="8424936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C00000"/>
                </a:solidFill>
              </a:rPr>
              <a:t>v</a:t>
            </a:r>
            <a:r>
              <a:rPr lang="cs-CZ" sz="2000" dirty="0" smtClean="0">
                <a:solidFill>
                  <a:srgbClr val="C00000"/>
                </a:solidFill>
              </a:rPr>
              <a:t>liv kritického parametru </a:t>
            </a:r>
            <a:r>
              <a:rPr lang="el-GR" sz="2000" i="1" dirty="0" smtClean="0">
                <a:solidFill>
                  <a:srgbClr val="C00000"/>
                </a:solidFill>
              </a:rPr>
              <a:t>ε</a:t>
            </a:r>
            <a:r>
              <a:rPr lang="cs-CZ" sz="2000" i="1" dirty="0" smtClean="0">
                <a:solidFill>
                  <a:srgbClr val="C00000"/>
                </a:solidFill>
              </a:rPr>
              <a:t> </a:t>
            </a:r>
            <a:r>
              <a:rPr lang="cs-CZ" sz="2000" dirty="0" smtClean="0">
                <a:solidFill>
                  <a:srgbClr val="C00000"/>
                </a:solidFill>
              </a:rPr>
              <a:t>na počet, hodnotu a stabilitu stacionárních stavů </a:t>
            </a:r>
            <a:r>
              <a:rPr lang="cs-CZ" sz="2000" i="1" dirty="0" smtClean="0">
                <a:solidFill>
                  <a:srgbClr val="C00000"/>
                </a:solidFill>
              </a:rPr>
              <a:t>x</a:t>
            </a:r>
            <a:r>
              <a:rPr lang="cs-CZ" sz="2000" i="1" baseline="30000" dirty="0" smtClean="0">
                <a:solidFill>
                  <a:srgbClr val="C00000"/>
                </a:solidFill>
              </a:rPr>
              <a:t>*</a:t>
            </a:r>
            <a:r>
              <a:rPr lang="cs-CZ" sz="2000" dirty="0" smtClean="0">
                <a:solidFill>
                  <a:srgbClr val="C00000"/>
                </a:solidFill>
              </a:rPr>
              <a:t>: </a:t>
            </a:r>
            <a:endParaRPr lang="cs-CZ" sz="2000" dirty="0">
              <a:solidFill>
                <a:srgbClr val="C00000"/>
              </a:solidFill>
            </a:endParaRPr>
          </a:p>
        </p:txBody>
      </p:sp>
      <p:pic>
        <p:nvPicPr>
          <p:cNvPr id="3" name="Obrázek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1124744"/>
            <a:ext cx="5112568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Přímá spojovací šipka 3"/>
          <p:cNvCxnSpPr/>
          <p:nvPr/>
        </p:nvCxnSpPr>
        <p:spPr bwMode="auto">
          <a:xfrm flipH="1">
            <a:off x="3347864" y="1556792"/>
            <a:ext cx="2592288" cy="1224136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ovéPole 5"/>
          <p:cNvSpPr txBox="1"/>
          <p:nvPr/>
        </p:nvSpPr>
        <p:spPr>
          <a:xfrm>
            <a:off x="5868144" y="1340768"/>
            <a:ext cx="2664296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/>
              <a:t>b</a:t>
            </a:r>
            <a:r>
              <a:rPr lang="cs-CZ" b="1" i="1" dirty="0" smtClean="0"/>
              <a:t>ifurkační bod</a:t>
            </a:r>
            <a:endParaRPr lang="cs-CZ" b="1" i="1" dirty="0"/>
          </a:p>
        </p:txBody>
      </p:sp>
      <p:pic>
        <p:nvPicPr>
          <p:cNvPr id="8" name="Obrázek 7"/>
          <p:cNvPicPr/>
          <p:nvPr/>
        </p:nvPicPr>
        <p:blipFill>
          <a:blip r:embed="rId3" cstate="print"/>
          <a:srcRect t="3593"/>
          <a:stretch>
            <a:fillRect/>
          </a:stretch>
        </p:blipFill>
        <p:spPr bwMode="auto">
          <a:xfrm>
            <a:off x="4751512" y="3501008"/>
            <a:ext cx="4392488" cy="3356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Přímá spojovací šipka 8"/>
          <p:cNvCxnSpPr/>
          <p:nvPr/>
        </p:nvCxnSpPr>
        <p:spPr bwMode="auto">
          <a:xfrm>
            <a:off x="6092552" y="1709192"/>
            <a:ext cx="495672" cy="2799928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ovací šipka 10"/>
          <p:cNvCxnSpPr/>
          <p:nvPr/>
        </p:nvCxnSpPr>
        <p:spPr bwMode="auto">
          <a:xfrm>
            <a:off x="6660232" y="1700808"/>
            <a:ext cx="1008112" cy="2304256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1268760"/>
            <a:ext cx="936104" cy="4102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333"/>
          <a:stretch>
            <a:fillRect/>
          </a:stretch>
        </p:blipFill>
        <p:spPr bwMode="auto">
          <a:xfrm>
            <a:off x="611560" y="476672"/>
            <a:ext cx="2088232" cy="946622"/>
          </a:xfrm>
          <a:prstGeom prst="rect">
            <a:avLst/>
          </a:prstGeom>
          <a:noFill/>
        </p:spPr>
      </p:pic>
      <p:cxnSp>
        <p:nvCxnSpPr>
          <p:cNvPr id="3" name="Přímá spojovací šipka 2"/>
          <p:cNvCxnSpPr/>
          <p:nvPr/>
        </p:nvCxnSpPr>
        <p:spPr bwMode="auto">
          <a:xfrm>
            <a:off x="2699792" y="980728"/>
            <a:ext cx="1080120" cy="144016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ovéPole 4"/>
          <p:cNvSpPr txBox="1"/>
          <p:nvPr/>
        </p:nvSpPr>
        <p:spPr>
          <a:xfrm>
            <a:off x="3923928" y="980728"/>
            <a:ext cx="3168352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002060"/>
                </a:solidFill>
              </a:rPr>
              <a:t>p</a:t>
            </a:r>
            <a:r>
              <a:rPr lang="cs-CZ" sz="2000" dirty="0" smtClean="0">
                <a:solidFill>
                  <a:srgbClr val="002060"/>
                </a:solidFill>
              </a:rPr>
              <a:t>ozorovali jsme dynamiku ve fázovém prostoru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1560" y="1988840"/>
            <a:ext cx="3096344" cy="378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err="1" smtClean="0">
                <a:solidFill>
                  <a:srgbClr val="C00000"/>
                </a:solidFill>
              </a:rPr>
              <a:t>Ljapunovská</a:t>
            </a:r>
            <a:r>
              <a:rPr lang="cs-CZ" sz="2000" dirty="0" smtClean="0">
                <a:solidFill>
                  <a:srgbClr val="C00000"/>
                </a:solidFill>
              </a:rPr>
              <a:t> stabilita</a:t>
            </a:r>
            <a:endParaRPr lang="cs-CZ" sz="2000" dirty="0" smtClean="0">
              <a:solidFill>
                <a:srgbClr val="C0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11560" y="4509120"/>
            <a:ext cx="3672408" cy="378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C00000"/>
                </a:solidFill>
              </a:rPr>
              <a:t>Asymptotická stabilita</a:t>
            </a:r>
            <a:endParaRPr lang="cs-CZ" sz="2000" dirty="0" smtClean="0">
              <a:solidFill>
                <a:srgbClr val="C00000"/>
              </a:solidFill>
            </a:endParaRPr>
          </a:p>
        </p:txBody>
      </p:sp>
      <p:pic>
        <p:nvPicPr>
          <p:cNvPr id="9" name="Obrázek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420888"/>
            <a:ext cx="72008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8" name="Picture 2" descr="http://origin-ars.els-cdn.com/content/image/1-s2.0-S0377042708006316-gr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1" y="4293096"/>
            <a:ext cx="4464495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198</Words>
  <Application>Microsoft Office PowerPoint</Application>
  <PresentationFormat>Předvádění na obrazovce (4:3)</PresentationFormat>
  <Paragraphs>37</Paragraphs>
  <Slides>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Motiv systému Office</vt:lpstr>
      <vt:lpstr>1_Motiv systému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Rotter</dc:creator>
  <cp:lastModifiedBy>Silvamirator</cp:lastModifiedBy>
  <cp:revision>96</cp:revision>
  <cp:lastPrinted>1601-01-01T00:00:00Z</cp:lastPrinted>
  <dcterms:created xsi:type="dcterms:W3CDTF">1601-01-01T00:00:00Z</dcterms:created>
  <dcterms:modified xsi:type="dcterms:W3CDTF">2013-11-12T12:12:56Z</dcterms:modified>
</cp:coreProperties>
</file>