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6"/>
  </p:notesMasterIdLst>
  <p:sldIdLst>
    <p:sldId id="256" r:id="rId3"/>
    <p:sldId id="257" r:id="rId4"/>
    <p:sldId id="297" r:id="rId5"/>
    <p:sldId id="321" r:id="rId6"/>
    <p:sldId id="322" r:id="rId7"/>
    <p:sldId id="323" r:id="rId8"/>
    <p:sldId id="324" r:id="rId9"/>
    <p:sldId id="325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8" r:id="rId20"/>
    <p:sldId id="339" r:id="rId21"/>
    <p:sldId id="340" r:id="rId22"/>
    <p:sldId id="341" r:id="rId23"/>
    <p:sldId id="342" r:id="rId24"/>
    <p:sldId id="343" r:id="rId25"/>
  </p:sldIdLst>
  <p:sldSz cx="9144000" cy="6858000" type="screen4x3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079C961C-9C87-4B83-9BED-42BA175B30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7F3D116D-7EF3-4F4B-B0F3-2BAEED77D5C9}" type="slidenum">
              <a:rPr lang="cs-CZ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cs-CZ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57693DBD-BBD1-4F71-8B85-7A1A2123D740}" type="slidenum">
              <a:rPr lang="cs-CZ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cs-CZ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Times New Roman" pitchFamily="18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6BB5C2B1-4347-420C-B22C-CB77E94BD13F}" type="slidenum">
              <a:rPr lang="cs-CZ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9</a:t>
            </a:fld>
            <a:endParaRPr lang="cs-CZ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Times New Roman" pitchFamily="18" charset="0"/>
            </a:endParaRP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416C5259-3CC1-457E-8A93-B11F3BE833EA}" type="slidenum">
              <a:rPr lang="cs-CZ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20</a:t>
            </a:fld>
            <a:endParaRPr lang="cs-CZ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4413" cy="53054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53054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27288" y="5734050"/>
            <a:ext cx="4287837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7863" y="900113"/>
            <a:ext cx="3157537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2413" cy="65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nadpisu</a:t>
            </a: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nadpisu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685800" y="2205038"/>
            <a:ext cx="7772400" cy="1395412"/>
          </a:xfrm>
          <a:custGeom>
            <a:avLst/>
            <a:gdLst>
              <a:gd name="T0" fmla="*/ 7772400 w 7772400"/>
              <a:gd name="T1" fmla="*/ 697706 h 1395412"/>
              <a:gd name="T2" fmla="*/ 3886200 w 7772400"/>
              <a:gd name="T3" fmla="*/ 1395412 h 1395412"/>
              <a:gd name="T4" fmla="*/ 0 w 7772400"/>
              <a:gd name="T5" fmla="*/ 697706 h 1395412"/>
              <a:gd name="T6" fmla="*/ 3886200 w 7772400"/>
              <a:gd name="T7" fmla="*/ 0 h 1395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772400"/>
              <a:gd name="T13" fmla="*/ 0 h 1395412"/>
              <a:gd name="T14" fmla="*/ 7772400 w 7772400"/>
              <a:gd name="T15" fmla="*/ 1395412 h 1395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72400" h="1395412">
                <a:moveTo>
                  <a:pt x="0" y="0"/>
                </a:moveTo>
                <a:lnTo>
                  <a:pt x="21589" y="0"/>
                </a:lnTo>
                <a:lnTo>
                  <a:pt x="21589" y="3876"/>
                </a:lnTo>
                <a:lnTo>
                  <a:pt x="0" y="3876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endParaRPr lang="cs-CZ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1676400" y="3497263"/>
            <a:ext cx="6400800" cy="1731962"/>
          </a:xfrm>
          <a:custGeom>
            <a:avLst/>
            <a:gdLst>
              <a:gd name="T0" fmla="*/ 6400800 w 6400800"/>
              <a:gd name="T1" fmla="*/ 867890 h 1731327"/>
              <a:gd name="T2" fmla="*/ 3200400 w 6400800"/>
              <a:gd name="T3" fmla="*/ 1735776 h 1731327"/>
              <a:gd name="T4" fmla="*/ 0 w 6400800"/>
              <a:gd name="T5" fmla="*/ 867890 h 1731327"/>
              <a:gd name="T6" fmla="*/ 3200400 w 6400800"/>
              <a:gd name="T7" fmla="*/ 0 h 173132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400800"/>
              <a:gd name="T13" fmla="*/ 0 h 1731327"/>
              <a:gd name="T14" fmla="*/ 6400800 w 6400800"/>
              <a:gd name="T15" fmla="*/ 1731327 h 17313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00800" h="1731327">
                <a:moveTo>
                  <a:pt x="0" y="0"/>
                </a:moveTo>
                <a:lnTo>
                  <a:pt x="17779" y="0"/>
                </a:lnTo>
                <a:lnTo>
                  <a:pt x="17779" y="4867"/>
                </a:lnTo>
                <a:lnTo>
                  <a:pt x="0" y="4867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endParaRPr lang="cs-CZ"/>
          </a:p>
        </p:txBody>
      </p:sp>
      <p:sp>
        <p:nvSpPr>
          <p:cNvPr id="3076" name="Obdélník 1"/>
          <p:cNvSpPr>
            <a:spLocks noChangeArrowheads="1"/>
          </p:cNvSpPr>
          <p:nvPr/>
        </p:nvSpPr>
        <p:spPr bwMode="auto">
          <a:xfrm>
            <a:off x="1557338" y="1916113"/>
            <a:ext cx="59769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4400">
                <a:solidFill>
                  <a:srgbClr val="244061"/>
                </a:solidFill>
              </a:rPr>
              <a:t>Stabilita a chaos v ekologii</a:t>
            </a:r>
          </a:p>
        </p:txBody>
      </p:sp>
      <p:sp>
        <p:nvSpPr>
          <p:cNvPr id="3077" name="Obdélník 2"/>
          <p:cNvSpPr>
            <a:spLocks noChangeArrowheads="1"/>
          </p:cNvSpPr>
          <p:nvPr/>
        </p:nvSpPr>
        <p:spPr bwMode="auto">
          <a:xfrm>
            <a:off x="1763713" y="3611563"/>
            <a:ext cx="56165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2000" b="1">
                <a:solidFill>
                  <a:srgbClr val="244061"/>
                </a:solidFill>
              </a:rPr>
              <a:t>Inovace a rozšíření výuky zaměřené 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2000" b="1">
                <a:solidFill>
                  <a:srgbClr val="244061"/>
                </a:solidFill>
              </a:rPr>
              <a:t>na problematiku životního prostředí na PřF MU </a:t>
            </a:r>
            <a:r>
              <a:rPr lang="cs-CZ" sz="2000">
                <a:solidFill>
                  <a:srgbClr val="244061"/>
                </a:solidFill>
              </a:rPr>
              <a:t>(CZ.1.07/2.2.00/15.0213) spolufinancován Evropským sociálním fondem a státním rozpočtem 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2000">
                <a:solidFill>
                  <a:srgbClr val="244061"/>
                </a:solidFill>
              </a:rPr>
              <a:t>České republiky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79914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drpinna.com/wp-content/uploads/2010/09/Supply-Demand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88913"/>
            <a:ext cx="3810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ovéPole 2"/>
          <p:cNvSpPr txBox="1">
            <a:spLocks noChangeArrowheads="1"/>
          </p:cNvSpPr>
          <p:nvPr/>
        </p:nvSpPr>
        <p:spPr bwMode="auto">
          <a:xfrm>
            <a:off x="468313" y="981075"/>
            <a:ext cx="4319587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rgbClr val="002060"/>
                </a:solidFill>
              </a:rPr>
              <a:t>1. bylo empiricky zjištěno, že rychlost metabolických procesů v ekosystémech je funkcí jejich hmotnosti (biomasy)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000">
              <a:solidFill>
                <a:srgbClr val="00206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i="1">
                <a:solidFill>
                  <a:srgbClr val="002060"/>
                </a:solidFill>
              </a:rPr>
              <a:t>r</a:t>
            </a:r>
            <a:r>
              <a:rPr lang="cs-CZ" sz="2000">
                <a:solidFill>
                  <a:srgbClr val="002060"/>
                </a:solidFill>
              </a:rPr>
              <a:t> ∝ </a:t>
            </a:r>
            <a:r>
              <a:rPr lang="cs-CZ" sz="2000" i="1">
                <a:solidFill>
                  <a:srgbClr val="002060"/>
                </a:solidFill>
              </a:rPr>
              <a:t>M</a:t>
            </a:r>
            <a:r>
              <a:rPr lang="cs-CZ" sz="2000" baseline="30000">
                <a:solidFill>
                  <a:srgbClr val="002060"/>
                </a:solidFill>
              </a:rPr>
              <a:t>3/4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000">
              <a:solidFill>
                <a:srgbClr val="00206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rgbClr val="002060"/>
                </a:solidFill>
              </a:rPr>
              <a:t>tedy rychlost metabolismu vztažená na jednotku hmotnosti s rostoucí hmotností klesá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500">
              <a:solidFill>
                <a:srgbClr val="00206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rgbClr val="002060"/>
                </a:solidFill>
              </a:rPr>
              <a:t>2. ekosystém může být popsán sítí objektů a toků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14340" name="TextovéPole 3"/>
          <p:cNvSpPr txBox="1">
            <a:spLocks noChangeArrowheads="1"/>
          </p:cNvSpPr>
          <p:nvPr/>
        </p:nvSpPr>
        <p:spPr bwMode="auto">
          <a:xfrm>
            <a:off x="250825" y="260350"/>
            <a:ext cx="49688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3200">
                <a:solidFill>
                  <a:srgbClr val="002060"/>
                </a:solidFill>
              </a:rPr>
              <a:t>Supply – demant indicator</a:t>
            </a:r>
          </a:p>
        </p:txBody>
      </p:sp>
      <p:pic>
        <p:nvPicPr>
          <p:cNvPr id="14341" name="Picture 4" descr="http://www.horackova.cz/pracezaku/wwwpages1011_5c/kverkovam/mys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437063"/>
            <a:ext cx="1728787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blogs.20minutos.es/cronicaverde/files/11-mam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4221163"/>
            <a:ext cx="17176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15363" name="Obrázek 4"/>
          <p:cNvPicPr>
            <a:picLocks noChangeAspect="1" noChangeArrowheads="1"/>
          </p:cNvPicPr>
          <p:nvPr/>
        </p:nvPicPr>
        <p:blipFill>
          <a:blip r:embed="rId2" cstate="print"/>
          <a:srcRect r="20547" b="30476"/>
          <a:stretch>
            <a:fillRect/>
          </a:stretch>
        </p:blipFill>
        <p:spPr bwMode="auto">
          <a:xfrm>
            <a:off x="323850" y="620713"/>
            <a:ext cx="26273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Obrázek 5"/>
          <p:cNvPicPr>
            <a:picLocks noChangeAspect="1" noChangeArrowheads="1"/>
          </p:cNvPicPr>
          <p:nvPr/>
        </p:nvPicPr>
        <p:blipFill>
          <a:blip r:embed="rId3" cstate="print"/>
          <a:srcRect r="13043"/>
          <a:stretch>
            <a:fillRect/>
          </a:stretch>
        </p:blipFill>
        <p:spPr bwMode="auto">
          <a:xfrm>
            <a:off x="5003800" y="765175"/>
            <a:ext cx="14398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492375"/>
            <a:ext cx="60880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Obrázek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005263"/>
            <a:ext cx="26638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 bwMode="auto">
          <a:xfrm>
            <a:off x="2627313" y="2349500"/>
            <a:ext cx="649287" cy="1584325"/>
          </a:xfrm>
          <a:prstGeom prst="ellipse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11" name="Šipka dolů 10"/>
          <p:cNvSpPr>
            <a:spLocks noChangeArrowheads="1"/>
          </p:cNvSpPr>
          <p:nvPr/>
        </p:nvSpPr>
        <p:spPr bwMode="auto">
          <a:xfrm rot="14046990">
            <a:off x="3921919" y="707231"/>
            <a:ext cx="376238" cy="2143125"/>
          </a:xfrm>
          <a:prstGeom prst="downArrow">
            <a:avLst>
              <a:gd name="adj1" fmla="val 50000"/>
              <a:gd name="adj2" fmla="val 49927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15370" name="TextovéPole 11"/>
          <p:cNvSpPr txBox="1">
            <a:spLocks noChangeArrowheads="1"/>
          </p:cNvSpPr>
          <p:nvPr/>
        </p:nvSpPr>
        <p:spPr bwMode="auto">
          <a:xfrm>
            <a:off x="323850" y="333375"/>
            <a:ext cx="31686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i="1">
                <a:solidFill>
                  <a:srgbClr val="C00000"/>
                </a:solidFill>
              </a:rPr>
              <a:t>jedinec</a:t>
            </a:r>
          </a:p>
        </p:txBody>
      </p:sp>
      <p:sp>
        <p:nvSpPr>
          <p:cNvPr id="15371" name="TextovéPole 12"/>
          <p:cNvSpPr txBox="1">
            <a:spLocks noChangeArrowheads="1"/>
          </p:cNvSpPr>
          <p:nvPr/>
        </p:nvSpPr>
        <p:spPr bwMode="auto">
          <a:xfrm>
            <a:off x="323850" y="1844675"/>
            <a:ext cx="31686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i="1">
                <a:solidFill>
                  <a:srgbClr val="C00000"/>
                </a:solidFill>
              </a:rPr>
              <a:t>ekosystém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nduron.com/blog/wp-content/uploads/2012/01/Worker-saf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33375"/>
            <a:ext cx="39052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ovéPole 2"/>
          <p:cNvSpPr txBox="1">
            <a:spLocks noChangeArrowheads="1"/>
          </p:cNvSpPr>
          <p:nvPr/>
        </p:nvSpPr>
        <p:spPr bwMode="auto">
          <a:xfrm>
            <a:off x="250825" y="333375"/>
            <a:ext cx="33131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3600">
                <a:solidFill>
                  <a:srgbClr val="C00000"/>
                </a:solidFill>
              </a:rPr>
              <a:t>Exergie</a:t>
            </a:r>
          </a:p>
        </p:txBody>
      </p:sp>
      <p:sp>
        <p:nvSpPr>
          <p:cNvPr id="16388" name="TextovéPole 3"/>
          <p:cNvSpPr txBox="1">
            <a:spLocks noChangeArrowheads="1"/>
          </p:cNvSpPr>
          <p:nvPr/>
        </p:nvSpPr>
        <p:spPr bwMode="auto">
          <a:xfrm>
            <a:off x="179388" y="1052513"/>
            <a:ext cx="453707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200" i="1">
                <a:solidFill>
                  <a:srgbClr val="002060"/>
                </a:solidFill>
              </a:rPr>
              <a:t>Exergie je definována jako maximální množství užitečné práce, které je systém schopen vykonat, cestou k rovnovážnému stavu (termodynamické rovnováze) ze svým prostředím</a:t>
            </a:r>
            <a:r>
              <a:rPr lang="cs-CZ" i="1"/>
              <a:t>.</a:t>
            </a:r>
            <a:endParaRPr lang="cs-CZ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16389" name="TextovéPole 4"/>
          <p:cNvSpPr txBox="1">
            <a:spLocks noChangeArrowheads="1"/>
          </p:cNvSpPr>
          <p:nvPr/>
        </p:nvSpPr>
        <p:spPr bwMode="auto">
          <a:xfrm>
            <a:off x="323850" y="3213100"/>
            <a:ext cx="24479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3200">
                <a:solidFill>
                  <a:srgbClr val="002060"/>
                </a:solidFill>
              </a:rPr>
              <a:t>ΔA</a:t>
            </a:r>
            <a:r>
              <a:rPr lang="cs-CZ" sz="3200" baseline="-25000">
                <a:solidFill>
                  <a:srgbClr val="002060"/>
                </a:solidFill>
              </a:rPr>
              <a:t>max</a:t>
            </a:r>
            <a:r>
              <a:rPr lang="cs-CZ" sz="3200">
                <a:solidFill>
                  <a:srgbClr val="002060"/>
                </a:solidFill>
              </a:rPr>
              <a:t> = -ΔG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16390" name="TextovéPole 5"/>
          <p:cNvSpPr txBox="1">
            <a:spLocks noChangeArrowheads="1"/>
          </p:cNvSpPr>
          <p:nvPr/>
        </p:nvSpPr>
        <p:spPr bwMode="auto">
          <a:xfrm>
            <a:off x="250825" y="3933825"/>
            <a:ext cx="83534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200">
                <a:solidFill>
                  <a:srgbClr val="002060"/>
                </a:solidFill>
              </a:rPr>
              <a:t>Rozdíl mezi exergií a volnou energií (energií dostupnou pro konání práce) je v tom, že pro případ exergie, můžeme v jednotlivých případech zvolit vhodný referenční stav.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000">
              <a:solidFill>
                <a:srgbClr val="00206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200">
                <a:solidFill>
                  <a:srgbClr val="002060"/>
                </a:solidFill>
              </a:rPr>
              <a:t>Pro účely měření exergie v ekosystémech je vhodné vzít za referenční stav situaci, kdy jsou všechny sloučeniny anorganické a v maximálním oxidačním stavu.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1"/>
          <p:cNvSpPr txBox="1">
            <a:spLocks noChangeArrowheads="1"/>
          </p:cNvSpPr>
          <p:nvPr/>
        </p:nvSpPr>
        <p:spPr bwMode="auto">
          <a:xfrm>
            <a:off x="323850" y="333375"/>
            <a:ext cx="72009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>
                <a:solidFill>
                  <a:srgbClr val="002060"/>
                </a:solidFill>
              </a:rPr>
              <a:t>Bilance exergie ekosystému</a:t>
            </a:r>
          </a:p>
        </p:txBody>
      </p:sp>
      <p:sp>
        <p:nvSpPr>
          <p:cNvPr id="17411" name="TextovéPole 3"/>
          <p:cNvSpPr txBox="1">
            <a:spLocks noChangeArrowheads="1"/>
          </p:cNvSpPr>
          <p:nvPr/>
        </p:nvSpPr>
        <p:spPr bwMode="auto">
          <a:xfrm>
            <a:off x="395288" y="908050"/>
            <a:ext cx="194468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i="1">
                <a:solidFill>
                  <a:srgbClr val="002060"/>
                </a:solidFill>
                <a:cs typeface="Times New Roman" pitchFamily="18" charset="0"/>
              </a:rPr>
              <a:t>E</a:t>
            </a:r>
            <a:r>
              <a:rPr lang="cs-CZ" sz="2400" i="1" baseline="-30000">
                <a:solidFill>
                  <a:srgbClr val="002060"/>
                </a:solidFill>
                <a:cs typeface="Times New Roman" pitchFamily="18" charset="0"/>
              </a:rPr>
              <a:t>t</a:t>
            </a:r>
            <a:r>
              <a:rPr lang="cs-CZ" sz="2400" i="1">
                <a:solidFill>
                  <a:srgbClr val="002060"/>
                </a:solidFill>
                <a:cs typeface="Times New Roman" pitchFamily="18" charset="0"/>
              </a:rPr>
              <a:t> = Ex + A</a:t>
            </a:r>
            <a:r>
              <a:rPr lang="cs-CZ" sz="2400" i="1" baseline="-30000">
                <a:solidFill>
                  <a:srgbClr val="002060"/>
                </a:solidFill>
                <a:cs typeface="Times New Roman" pitchFamily="18" charset="0"/>
              </a:rPr>
              <a:t>en</a:t>
            </a:r>
            <a:endParaRPr lang="cs-CZ" sz="2400">
              <a:solidFill>
                <a:srgbClr val="00206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17413" name="TextovéPole 9"/>
          <p:cNvSpPr txBox="1">
            <a:spLocks noChangeArrowheads="1"/>
          </p:cNvSpPr>
          <p:nvPr/>
        </p:nvSpPr>
        <p:spPr bwMode="auto">
          <a:xfrm>
            <a:off x="395288" y="2349500"/>
            <a:ext cx="38893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i="1">
                <a:solidFill>
                  <a:srgbClr val="002060"/>
                </a:solidFill>
              </a:rPr>
              <a:t>d</a:t>
            </a:r>
            <a:r>
              <a:rPr lang="cs-CZ" sz="2400" i="1" baseline="-25000">
                <a:solidFill>
                  <a:srgbClr val="002060"/>
                </a:solidFill>
              </a:rPr>
              <a:t>i</a:t>
            </a:r>
            <a:r>
              <a:rPr lang="cs-CZ" sz="2400" i="1">
                <a:solidFill>
                  <a:srgbClr val="002060"/>
                </a:solidFill>
              </a:rPr>
              <a:t>Ex/dt &lt; 0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17414" name="TextovéPole 10"/>
          <p:cNvSpPr txBox="1">
            <a:spLocks noChangeArrowheads="1"/>
          </p:cNvSpPr>
          <p:nvPr/>
        </p:nvSpPr>
        <p:spPr bwMode="auto">
          <a:xfrm>
            <a:off x="395288" y="3068638"/>
            <a:ext cx="849788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i="1">
                <a:solidFill>
                  <a:srgbClr val="002060"/>
                </a:solidFill>
              </a:rPr>
              <a:t>d</a:t>
            </a:r>
            <a:r>
              <a:rPr lang="cs-CZ" sz="2400" i="1" baseline="-25000">
                <a:solidFill>
                  <a:srgbClr val="002060"/>
                </a:solidFill>
              </a:rPr>
              <a:t>e</a:t>
            </a:r>
            <a:r>
              <a:rPr lang="cs-CZ" sz="2400" i="1">
                <a:solidFill>
                  <a:srgbClr val="002060"/>
                </a:solidFill>
              </a:rPr>
              <a:t>Ex/dt &gt; 0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200">
                <a:solidFill>
                  <a:srgbClr val="002060"/>
                </a:solidFill>
              </a:rPr>
              <a:t>pokud je </a:t>
            </a:r>
            <a:r>
              <a:rPr lang="cs-CZ" sz="2400" i="1">
                <a:solidFill>
                  <a:srgbClr val="002060"/>
                </a:solidFill>
              </a:rPr>
              <a:t>|d</a:t>
            </a:r>
            <a:r>
              <a:rPr lang="cs-CZ" sz="2400" i="1" baseline="-25000">
                <a:solidFill>
                  <a:srgbClr val="002060"/>
                </a:solidFill>
              </a:rPr>
              <a:t>i</a:t>
            </a:r>
            <a:r>
              <a:rPr lang="cs-CZ" sz="2400" i="1">
                <a:solidFill>
                  <a:srgbClr val="002060"/>
                </a:solidFill>
              </a:rPr>
              <a:t>Ex/dt| &lt; d</a:t>
            </a:r>
            <a:r>
              <a:rPr lang="cs-CZ" sz="2400" i="1" baseline="-25000">
                <a:solidFill>
                  <a:srgbClr val="002060"/>
                </a:solidFill>
              </a:rPr>
              <a:t>e</a:t>
            </a:r>
            <a:r>
              <a:rPr lang="cs-CZ" sz="2400" i="1">
                <a:solidFill>
                  <a:srgbClr val="002060"/>
                </a:solidFill>
              </a:rPr>
              <a:t>Ex/dt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50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200">
                <a:solidFill>
                  <a:srgbClr val="002060"/>
                </a:solidFill>
              </a:rPr>
              <a:t>systém má přebytek exergie a může zvyšovat svou vnitřní uspořádanost, což je u našich ekosystémů z hlediska ročního cyklu běžný případ v jarním a letním období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17415" name="TextovéPole 11"/>
          <p:cNvSpPr txBox="1">
            <a:spLocks noChangeArrowheads="1"/>
          </p:cNvSpPr>
          <p:nvPr/>
        </p:nvSpPr>
        <p:spPr bwMode="auto">
          <a:xfrm>
            <a:off x="395288" y="1628775"/>
            <a:ext cx="41052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i="1">
                <a:solidFill>
                  <a:srgbClr val="002060"/>
                </a:solidFill>
              </a:rPr>
              <a:t>dEx = d</a:t>
            </a:r>
            <a:r>
              <a:rPr lang="cs-CZ" sz="2400" i="1" baseline="-25000">
                <a:solidFill>
                  <a:srgbClr val="002060"/>
                </a:solidFill>
              </a:rPr>
              <a:t>i</a:t>
            </a:r>
            <a:r>
              <a:rPr lang="cs-CZ" sz="2400" i="1">
                <a:solidFill>
                  <a:srgbClr val="002060"/>
                </a:solidFill>
              </a:rPr>
              <a:t>Ex + d</a:t>
            </a:r>
            <a:r>
              <a:rPr lang="cs-CZ" sz="2400" i="1" baseline="-25000">
                <a:solidFill>
                  <a:srgbClr val="002060"/>
                </a:solidFill>
              </a:rPr>
              <a:t>e</a:t>
            </a:r>
            <a:r>
              <a:rPr lang="cs-CZ" sz="2400" i="1">
                <a:solidFill>
                  <a:srgbClr val="002060"/>
                </a:solidFill>
              </a:rPr>
              <a:t>Ex </a:t>
            </a:r>
          </a:p>
        </p:txBody>
      </p:sp>
      <p:pic>
        <p:nvPicPr>
          <p:cNvPr id="17416" name="Picture 2" descr="http://cemca.org/easynow/images/tro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04813"/>
            <a:ext cx="3221038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7" name="Zakřivená spojovací čára 5"/>
          <p:cNvCxnSpPr>
            <a:cxnSpLocks noChangeShapeType="1"/>
          </p:cNvCxnSpPr>
          <p:nvPr/>
        </p:nvCxnSpPr>
        <p:spPr bwMode="auto">
          <a:xfrm rot="10800000">
            <a:off x="5867400" y="1196975"/>
            <a:ext cx="647700" cy="215900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17418" name="Zakřivená spojovací čára 5"/>
          <p:cNvCxnSpPr>
            <a:cxnSpLocks noChangeShapeType="1"/>
          </p:cNvCxnSpPr>
          <p:nvPr/>
        </p:nvCxnSpPr>
        <p:spPr bwMode="auto">
          <a:xfrm rot="10800000">
            <a:off x="5508625" y="2133600"/>
            <a:ext cx="647700" cy="215900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17419" name="Zakřivená spojovací čára 5"/>
          <p:cNvCxnSpPr>
            <a:cxnSpLocks noChangeShapeType="1"/>
          </p:cNvCxnSpPr>
          <p:nvPr/>
        </p:nvCxnSpPr>
        <p:spPr bwMode="auto">
          <a:xfrm rot="10800000">
            <a:off x="5219700" y="2708275"/>
            <a:ext cx="647700" cy="215900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17420" name="Zakřivená spojovací čára 5"/>
          <p:cNvCxnSpPr>
            <a:cxnSpLocks noChangeShapeType="1"/>
          </p:cNvCxnSpPr>
          <p:nvPr/>
        </p:nvCxnSpPr>
        <p:spPr bwMode="auto">
          <a:xfrm rot="10800000">
            <a:off x="4932363" y="3141663"/>
            <a:ext cx="647700" cy="215900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17421" name="TextovéPole 15"/>
          <p:cNvSpPr txBox="1">
            <a:spLocks noChangeArrowheads="1"/>
          </p:cNvSpPr>
          <p:nvPr/>
        </p:nvSpPr>
        <p:spPr bwMode="auto">
          <a:xfrm>
            <a:off x="4716463" y="1700213"/>
            <a:ext cx="5032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800" b="1" i="1">
                <a:solidFill>
                  <a:srgbClr val="FF0000"/>
                </a:solidFill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ovéPole 1"/>
          <p:cNvSpPr txBox="1">
            <a:spLocks noChangeArrowheads="1"/>
          </p:cNvSpPr>
          <p:nvPr/>
        </p:nvSpPr>
        <p:spPr bwMode="auto">
          <a:xfrm>
            <a:off x="250825" y="333375"/>
            <a:ext cx="62658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800">
                <a:solidFill>
                  <a:srgbClr val="C00000"/>
                </a:solidFill>
              </a:rPr>
              <a:t>Jak lze vyčíslit exergii ekosystému?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18435" name="TextovéPole 2"/>
          <p:cNvSpPr txBox="1">
            <a:spLocks noChangeArrowheads="1"/>
          </p:cNvSpPr>
          <p:nvPr/>
        </p:nvSpPr>
        <p:spPr bwMode="auto">
          <a:xfrm>
            <a:off x="395288" y="908050"/>
            <a:ext cx="640873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>
                <a:solidFill>
                  <a:srgbClr val="002060"/>
                </a:solidFill>
              </a:rPr>
              <a:t>pro ekosystém</a:t>
            </a:r>
            <a:r>
              <a:rPr lang="cs-CZ">
                <a:solidFill>
                  <a:srgbClr val="002060"/>
                </a:solidFill>
              </a:rPr>
              <a:t>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000">
              <a:solidFill>
                <a:srgbClr val="002060"/>
              </a:solidFill>
            </a:endParaRPr>
          </a:p>
          <a:p>
            <a:pPr lvl="1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sz="2200">
                <a:solidFill>
                  <a:srgbClr val="002060"/>
                </a:solidFill>
              </a:rPr>
              <a:t>energie biomasy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cs-CZ" sz="1000">
              <a:solidFill>
                <a:srgbClr val="002060"/>
              </a:solidFill>
            </a:endParaRPr>
          </a:p>
          <a:p>
            <a:pPr lvl="1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sz="2200">
                <a:solidFill>
                  <a:srgbClr val="002060"/>
                </a:solidFill>
              </a:rPr>
              <a:t>energie informačního obsahu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cs-CZ" sz="1000">
              <a:solidFill>
                <a:srgbClr val="002060"/>
              </a:solidFill>
            </a:endParaRPr>
          </a:p>
          <a:p>
            <a:pPr lvl="1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sz="2200">
                <a:solidFill>
                  <a:srgbClr val="002060"/>
                </a:solidFill>
              </a:rPr>
              <a:t>energie komplexity sítě vztahů</a:t>
            </a:r>
          </a:p>
        </p:txBody>
      </p:sp>
      <p:pic>
        <p:nvPicPr>
          <p:cNvPr id="18436" name="Picture 2" descr="http://markyoungtrainingsystems.com/wp-content/uploads/2012/04/Fire.jpg"/>
          <p:cNvPicPr>
            <a:picLocks noChangeAspect="1" noChangeArrowheads="1"/>
          </p:cNvPicPr>
          <p:nvPr/>
        </p:nvPicPr>
        <p:blipFill>
          <a:blip r:embed="rId2" cstate="print"/>
          <a:srcRect l="15175" t="12849" r="15746"/>
          <a:stretch>
            <a:fillRect/>
          </a:stretch>
        </p:blipFill>
        <p:spPr bwMode="auto">
          <a:xfrm>
            <a:off x="6011863" y="836613"/>
            <a:ext cx="2376487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ovéPole 4"/>
          <p:cNvSpPr txBox="1">
            <a:spLocks noChangeArrowheads="1"/>
          </p:cNvSpPr>
          <p:nvPr/>
        </p:nvSpPr>
        <p:spPr bwMode="auto">
          <a:xfrm>
            <a:off x="539750" y="2924175"/>
            <a:ext cx="37449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200">
                <a:solidFill>
                  <a:srgbClr val="002060"/>
                </a:solidFill>
              </a:rPr>
              <a:t>pro biomasu</a:t>
            </a:r>
          </a:p>
        </p:txBody>
      </p:sp>
      <p:pic>
        <p:nvPicPr>
          <p:cNvPr id="18438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500438"/>
            <a:ext cx="352742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Obrázek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013325"/>
            <a:ext cx="3671887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lů 10"/>
          <p:cNvSpPr>
            <a:spLocks noChangeArrowheads="1"/>
          </p:cNvSpPr>
          <p:nvPr/>
        </p:nvSpPr>
        <p:spPr bwMode="auto">
          <a:xfrm rot="18622940">
            <a:off x="3373438" y="4187825"/>
            <a:ext cx="376238" cy="998537"/>
          </a:xfrm>
          <a:prstGeom prst="downArrow">
            <a:avLst>
              <a:gd name="adj1" fmla="val 50000"/>
              <a:gd name="adj2" fmla="val 49927"/>
            </a:avLst>
          </a:prstGeom>
          <a:solidFill>
            <a:schemeClr val="accent2">
              <a:lumMod val="40000"/>
              <a:lumOff val="60000"/>
              <a:alpha val="3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9" name="TextovéPole 3"/>
          <p:cNvSpPr txBox="1">
            <a:spLocks noChangeArrowheads="1"/>
          </p:cNvSpPr>
          <p:nvPr/>
        </p:nvSpPr>
        <p:spPr bwMode="auto">
          <a:xfrm>
            <a:off x="4716463" y="3357563"/>
            <a:ext cx="4176712" cy="1522412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sz="2400" dirty="0">
                <a:solidFill>
                  <a:srgbClr val="002060"/>
                </a:solidFill>
              </a:rPr>
              <a:t>pamatujete na </a:t>
            </a:r>
            <a:r>
              <a:rPr lang="cs-CZ" sz="2400" dirty="0" err="1">
                <a:solidFill>
                  <a:srgbClr val="002060"/>
                </a:solidFill>
              </a:rPr>
              <a:t>Gibbsovu</a:t>
            </a:r>
            <a:r>
              <a:rPr lang="cs-CZ" sz="2400" dirty="0">
                <a:solidFill>
                  <a:srgbClr val="002060"/>
                </a:solidFill>
              </a:rPr>
              <a:t> rovnici?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 sz="1000" dirty="0">
              <a:solidFill>
                <a:srgbClr val="00206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sz="2400" dirty="0" err="1">
                <a:solidFill>
                  <a:srgbClr val="002060"/>
                </a:solidFill>
              </a:rPr>
              <a:t>d</a:t>
            </a:r>
            <a:r>
              <a:rPr lang="cs-CZ" sz="2400" i="1" dirty="0" err="1">
                <a:solidFill>
                  <a:srgbClr val="002060"/>
                </a:solidFill>
              </a:rPr>
              <a:t>U</a:t>
            </a:r>
            <a:r>
              <a:rPr lang="cs-CZ" sz="2400" dirty="0">
                <a:solidFill>
                  <a:srgbClr val="002060"/>
                </a:solidFill>
              </a:rPr>
              <a:t> = </a:t>
            </a:r>
            <a:r>
              <a:rPr lang="cs-CZ" sz="2400" i="1" dirty="0" err="1">
                <a:solidFill>
                  <a:srgbClr val="002060"/>
                </a:solidFill>
              </a:rPr>
              <a:t>T</a:t>
            </a:r>
            <a:r>
              <a:rPr lang="cs-CZ" sz="2400" dirty="0" err="1">
                <a:solidFill>
                  <a:srgbClr val="002060"/>
                </a:solidFill>
              </a:rPr>
              <a:t>d</a:t>
            </a:r>
            <a:r>
              <a:rPr lang="cs-CZ" sz="2400" i="1" dirty="0" err="1">
                <a:solidFill>
                  <a:srgbClr val="002060"/>
                </a:solidFill>
              </a:rPr>
              <a:t>S</a:t>
            </a:r>
            <a:r>
              <a:rPr lang="cs-CZ" sz="2400" dirty="0">
                <a:solidFill>
                  <a:srgbClr val="002060"/>
                </a:solidFill>
              </a:rPr>
              <a:t> – </a:t>
            </a:r>
            <a:r>
              <a:rPr lang="cs-CZ" sz="2400" i="1" dirty="0" err="1">
                <a:solidFill>
                  <a:srgbClr val="002060"/>
                </a:solidFill>
              </a:rPr>
              <a:t>p</a:t>
            </a:r>
            <a:r>
              <a:rPr lang="cs-CZ" sz="2400" dirty="0" err="1">
                <a:solidFill>
                  <a:srgbClr val="002060"/>
                </a:solidFill>
              </a:rPr>
              <a:t>d</a:t>
            </a:r>
            <a:r>
              <a:rPr lang="cs-CZ" sz="2400" i="1" dirty="0" err="1">
                <a:solidFill>
                  <a:srgbClr val="002060"/>
                </a:solidFill>
              </a:rPr>
              <a:t>V</a:t>
            </a:r>
            <a:r>
              <a:rPr lang="cs-CZ" sz="2400" dirty="0">
                <a:solidFill>
                  <a:srgbClr val="002060"/>
                </a:solidFill>
              </a:rPr>
              <a:t> + </a:t>
            </a:r>
            <a:r>
              <a:rPr lang="cs-CZ" sz="2400" dirty="0">
                <a:solidFill>
                  <a:srgbClr val="FF0000"/>
                </a:solidFill>
              </a:rPr>
              <a:t>∑ </a:t>
            </a:r>
            <a:r>
              <a:rPr lang="cs-CZ" sz="2400" i="1" dirty="0" err="1">
                <a:solidFill>
                  <a:srgbClr val="FF0000"/>
                </a:solidFill>
              </a:rPr>
              <a:t>μ</a:t>
            </a:r>
            <a:r>
              <a:rPr lang="cs-CZ" sz="2400" i="1" baseline="-25000" dirty="0" err="1">
                <a:solidFill>
                  <a:srgbClr val="FF0000"/>
                </a:solidFill>
              </a:rPr>
              <a:t>m</a:t>
            </a:r>
            <a:r>
              <a:rPr lang="cs-CZ" sz="2400" dirty="0" err="1">
                <a:solidFill>
                  <a:srgbClr val="FF0000"/>
                </a:solidFill>
              </a:rPr>
              <a:t>d</a:t>
            </a:r>
            <a:r>
              <a:rPr lang="cs-CZ" sz="2400" i="1" dirty="0" err="1">
                <a:solidFill>
                  <a:srgbClr val="FF0000"/>
                </a:solidFill>
              </a:rPr>
              <a:t>n</a:t>
            </a:r>
            <a:r>
              <a:rPr lang="cs-CZ" sz="2400" baseline="-25000" dirty="0" err="1">
                <a:solidFill>
                  <a:srgbClr val="FF0000"/>
                </a:solidFill>
              </a:rPr>
              <a:t>m</a:t>
            </a:r>
            <a:endParaRPr lang="cs-CZ" sz="2400" dirty="0">
              <a:solidFill>
                <a:srgbClr val="FF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 dirty="0"/>
          </a:p>
        </p:txBody>
      </p:sp>
      <p:sp>
        <p:nvSpPr>
          <p:cNvPr id="11" name="Šipka dolů 10"/>
          <p:cNvSpPr>
            <a:spLocks noChangeArrowheads="1"/>
          </p:cNvSpPr>
          <p:nvPr/>
        </p:nvSpPr>
        <p:spPr bwMode="auto">
          <a:xfrm rot="17971548">
            <a:off x="7374731" y="5026820"/>
            <a:ext cx="200025" cy="1427162"/>
          </a:xfrm>
          <a:prstGeom prst="downArrow">
            <a:avLst>
              <a:gd name="adj1" fmla="val 50000"/>
              <a:gd name="adj2" fmla="val 49927"/>
            </a:avLst>
          </a:prstGeom>
          <a:solidFill>
            <a:schemeClr val="accent2">
              <a:lumMod val="40000"/>
              <a:lumOff val="60000"/>
              <a:alpha val="3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18443" name="TextovéPole 11"/>
          <p:cNvSpPr txBox="1">
            <a:spLocks noChangeArrowheads="1"/>
          </p:cNvSpPr>
          <p:nvPr/>
        </p:nvSpPr>
        <p:spPr bwMode="auto">
          <a:xfrm>
            <a:off x="3276600" y="6135688"/>
            <a:ext cx="55435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200">
                <a:solidFill>
                  <a:srgbClr val="002060"/>
                </a:solidFill>
              </a:rPr>
              <a:t>můžeme aproximovat celkovým množstvím biomasy v ekosystému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1"/>
          <p:cNvSpPr txBox="1">
            <a:spLocks noChangeArrowheads="1"/>
          </p:cNvSpPr>
          <p:nvPr/>
        </p:nvSpPr>
        <p:spPr bwMode="auto">
          <a:xfrm>
            <a:off x="395288" y="333375"/>
            <a:ext cx="56896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800">
                <a:solidFill>
                  <a:srgbClr val="C00000"/>
                </a:solidFill>
              </a:rPr>
              <a:t>Energetická cena informačního obsahu živého systému ?</a:t>
            </a:r>
          </a:p>
        </p:txBody>
      </p:sp>
      <p:pic>
        <p:nvPicPr>
          <p:cNvPr id="19459" name="Picture 2" descr="http://gambrinus.cz/centrum-informaci/vtipky%20foto/zaba_390.jpg"/>
          <p:cNvPicPr>
            <a:picLocks noChangeAspect="1" noChangeArrowheads="1"/>
          </p:cNvPicPr>
          <p:nvPr/>
        </p:nvPicPr>
        <p:blipFill>
          <a:blip r:embed="rId2" cstate="print"/>
          <a:srcRect l="13570" t="34363" b="17827"/>
          <a:stretch>
            <a:fillRect/>
          </a:stretch>
        </p:blipFill>
        <p:spPr bwMode="auto">
          <a:xfrm>
            <a:off x="5003800" y="1125538"/>
            <a:ext cx="32115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ovéPole 3"/>
          <p:cNvSpPr txBox="1">
            <a:spLocks noChangeArrowheads="1"/>
          </p:cNvSpPr>
          <p:nvPr/>
        </p:nvSpPr>
        <p:spPr bwMode="auto">
          <a:xfrm>
            <a:off x="539750" y="1484313"/>
            <a:ext cx="410368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>
                <a:solidFill>
                  <a:srgbClr val="002060"/>
                </a:solidFill>
              </a:rPr>
              <a:t>živá žába o hmotnosti 20g: 257 MJ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000">
              <a:solidFill>
                <a:srgbClr val="00206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>
                <a:solidFill>
                  <a:srgbClr val="002060"/>
                </a:solidFill>
              </a:rPr>
              <a:t>mrtvá žába o hmotnosti 20g: 374 kJ </a:t>
            </a:r>
          </a:p>
        </p:txBody>
      </p:sp>
      <p:pic>
        <p:nvPicPr>
          <p:cNvPr id="19461" name="Obráze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716338"/>
            <a:ext cx="50403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 bwMode="auto">
          <a:xfrm>
            <a:off x="1835150" y="3644900"/>
            <a:ext cx="2160588" cy="1296988"/>
          </a:xfrm>
          <a:prstGeom prst="ellipse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7" name="Šipka dolů 6"/>
          <p:cNvSpPr>
            <a:spLocks noChangeArrowheads="1"/>
          </p:cNvSpPr>
          <p:nvPr/>
        </p:nvSpPr>
        <p:spPr bwMode="auto">
          <a:xfrm rot="17971548">
            <a:off x="4422775" y="4378326"/>
            <a:ext cx="200025" cy="1428750"/>
          </a:xfrm>
          <a:prstGeom prst="downArrow">
            <a:avLst>
              <a:gd name="adj1" fmla="val 50000"/>
              <a:gd name="adj2" fmla="val 49927"/>
            </a:avLst>
          </a:prstGeom>
          <a:solidFill>
            <a:schemeClr val="accent2">
              <a:lumMod val="40000"/>
              <a:lumOff val="60000"/>
              <a:alpha val="3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19464" name="TextovéPole 9"/>
          <p:cNvSpPr txBox="1">
            <a:spLocks noChangeArrowheads="1"/>
          </p:cNvSpPr>
          <p:nvPr/>
        </p:nvSpPr>
        <p:spPr bwMode="auto">
          <a:xfrm>
            <a:off x="2627313" y="5516563"/>
            <a:ext cx="61214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rgbClr val="002060"/>
                </a:solidFill>
              </a:rPr>
              <a:t>Výraz je znám z teorie informace, informačního vyjádření entropie, ale stejnou </a:t>
            </a:r>
            <a:r>
              <a:rPr lang="cs-CZ" sz="2000" b="1">
                <a:solidFill>
                  <a:srgbClr val="002060"/>
                </a:solidFill>
              </a:rPr>
              <a:t>formu</a:t>
            </a:r>
            <a:r>
              <a:rPr lang="cs-CZ" sz="2000">
                <a:solidFill>
                  <a:srgbClr val="002060"/>
                </a:solidFill>
              </a:rPr>
              <a:t> zápisu má třeba i</a:t>
            </a:r>
            <a:r>
              <a:rPr lang="cs-CZ" sz="2000" b="1">
                <a:solidFill>
                  <a:srgbClr val="002060"/>
                </a:solidFill>
              </a:rPr>
              <a:t> </a:t>
            </a:r>
            <a:r>
              <a:rPr lang="cs-CZ" sz="2000">
                <a:solidFill>
                  <a:srgbClr val="002060"/>
                </a:solidFill>
              </a:rPr>
              <a:t>Shannonův-Weaverův</a:t>
            </a:r>
            <a:r>
              <a:rPr lang="cs-CZ" sz="2000" b="1">
                <a:solidFill>
                  <a:srgbClr val="002060"/>
                </a:solidFill>
              </a:rPr>
              <a:t> </a:t>
            </a:r>
            <a:r>
              <a:rPr lang="cs-CZ" sz="2000">
                <a:solidFill>
                  <a:srgbClr val="002060"/>
                </a:solidFill>
              </a:rPr>
              <a:t>index pro biodiverzitu.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ovéPole 1"/>
          <p:cNvSpPr txBox="1">
            <a:spLocks noChangeArrowheads="1"/>
          </p:cNvSpPr>
          <p:nvPr/>
        </p:nvSpPr>
        <p:spPr bwMode="auto">
          <a:xfrm>
            <a:off x="179388" y="260350"/>
            <a:ext cx="7993062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800">
                <a:solidFill>
                  <a:srgbClr val="C00000"/>
                </a:solidFill>
              </a:rPr>
              <a:t>Koncept exergie a degradace ekosystémů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000"/>
          </a:p>
          <a:p>
            <a:pPr lvl="1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sz="2200">
                <a:solidFill>
                  <a:srgbClr val="002060"/>
                </a:solidFill>
              </a:rPr>
              <a:t>Koncept exergie nám umožňuje rovněž kvantitativně vyjádřit míru, s jako člověk poškozuje globální ekosystém.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cs-CZ" sz="1200">
              <a:solidFill>
                <a:srgbClr val="002060"/>
              </a:solidFill>
            </a:endParaRPr>
          </a:p>
          <a:p>
            <a:pPr lvl="1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sz="2200">
                <a:solidFill>
                  <a:srgbClr val="002060"/>
                </a:solidFill>
              </a:rPr>
              <a:t>Pokud jsou například těžké kovy mobilizovány ze svých rud a rozptylovány do prostředí, projeví se to vzhledem k jejich toxicitě ztrátou exergie z ekosystémů.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20483" name="Picture 4" descr="http://upload.wikimedia.org/wikipedia/commons/thumb/d/d2/Tera-ethyl-lead-chemical.png/200px-Tera-ethyl-lead-chemic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284538"/>
            <a:ext cx="3306762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http://www.novinite.com/media/images/2009-03/photo_verybig_102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941888"/>
            <a:ext cx="258603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3644900"/>
            <a:ext cx="32083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 bwMode="auto">
          <a:xfrm>
            <a:off x="4356100" y="3284538"/>
            <a:ext cx="3744913" cy="1296987"/>
          </a:xfrm>
          <a:prstGeom prst="ellipse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9" name="Šipka dolů 8"/>
          <p:cNvSpPr>
            <a:spLocks noChangeArrowheads="1"/>
          </p:cNvSpPr>
          <p:nvPr/>
        </p:nvSpPr>
        <p:spPr bwMode="auto">
          <a:xfrm rot="3298844">
            <a:off x="4326731" y="4209257"/>
            <a:ext cx="312737" cy="1581150"/>
          </a:xfrm>
          <a:prstGeom prst="downArrow">
            <a:avLst>
              <a:gd name="adj1" fmla="val 50000"/>
              <a:gd name="adj2" fmla="val 49927"/>
            </a:avLst>
          </a:prstGeom>
          <a:solidFill>
            <a:schemeClr val="accent2">
              <a:lumMod val="40000"/>
              <a:lumOff val="60000"/>
              <a:alpha val="3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20489" name="TextovéPole 10"/>
          <p:cNvSpPr txBox="1">
            <a:spLocks noChangeArrowheads="1"/>
          </p:cNvSpPr>
          <p:nvPr/>
        </p:nvSpPr>
        <p:spPr bwMode="auto">
          <a:xfrm>
            <a:off x="611188" y="5157788"/>
            <a:ext cx="331311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200">
                <a:solidFill>
                  <a:srgbClr val="002060"/>
                </a:solidFill>
              </a:rPr>
              <a:t>ztráta exergie v důsledku chemické-difúzní kontaminace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ovéPole 3"/>
          <p:cNvSpPr txBox="1">
            <a:spLocks noChangeArrowheads="1"/>
          </p:cNvSpPr>
          <p:nvPr/>
        </p:nvSpPr>
        <p:spPr bwMode="auto">
          <a:xfrm>
            <a:off x="395288" y="260350"/>
            <a:ext cx="5113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C00000"/>
                </a:solidFill>
              </a:rPr>
              <a:t>Čtvrtý zákon termodynamiky</a:t>
            </a:r>
            <a:endParaRPr lang="cs-CZ" sz="2800"/>
          </a:p>
        </p:txBody>
      </p:sp>
      <p:sp>
        <p:nvSpPr>
          <p:cNvPr id="23555" name="TextovéPole 4"/>
          <p:cNvSpPr txBox="1">
            <a:spLocks noChangeArrowheads="1"/>
          </p:cNvSpPr>
          <p:nvPr/>
        </p:nvSpPr>
        <p:spPr bwMode="auto">
          <a:xfrm>
            <a:off x="468313" y="1052513"/>
            <a:ext cx="7343775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Pokud pozorujeme evoluci nebo sukcesi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ekosystému, vidíme spění ke stále větší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komplexnosti a tendenci využít ekologických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nik v maximální možné míře.</a:t>
            </a:r>
          </a:p>
          <a:p>
            <a:r>
              <a:rPr lang="cs-CZ" sz="1000" dirty="0">
                <a:solidFill>
                  <a:srgbClr val="002060"/>
                </a:solidFill>
              </a:rPr>
              <a:t> </a:t>
            </a:r>
          </a:p>
          <a:p>
            <a:endParaRPr lang="cs-CZ" sz="1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Zdá se tedy, </a:t>
            </a:r>
            <a:r>
              <a:rPr lang="cs-CZ" sz="2000" dirty="0" smtClean="0">
                <a:solidFill>
                  <a:srgbClr val="002060"/>
                </a:solidFill>
              </a:rPr>
              <a:t>směr vývoje ekosystémů (živých systémů) je orientován dle jistého zákona, zákonů.</a:t>
            </a:r>
            <a:endParaRPr lang="cs-CZ" sz="2000" dirty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Chceme pochopit toto směřování:</a:t>
            </a:r>
          </a:p>
          <a:p>
            <a:endParaRPr lang="cs-CZ" sz="500" dirty="0">
              <a:solidFill>
                <a:srgbClr val="00206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musíme najít veličiny </a:t>
            </a:r>
            <a:r>
              <a:rPr lang="cs-CZ" sz="2000" dirty="0" smtClean="0">
                <a:solidFill>
                  <a:srgbClr val="002060"/>
                </a:solidFill>
              </a:rPr>
              <a:t>(měřitelné) popisující tuto směrovost</a:t>
            </a:r>
            <a:endParaRPr lang="cs-CZ" sz="2000" dirty="0">
              <a:solidFill>
                <a:srgbClr val="002060"/>
              </a:solidFill>
            </a:endParaRPr>
          </a:p>
          <a:p>
            <a:pPr lvl="1">
              <a:buFont typeface="Arial" charset="0"/>
              <a:buChar char="•"/>
            </a:pPr>
            <a:endParaRPr lang="cs-CZ" sz="500" dirty="0">
              <a:solidFill>
                <a:srgbClr val="00206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j</a:t>
            </a:r>
            <a:r>
              <a:rPr lang="cs-CZ" sz="2000" dirty="0" smtClean="0">
                <a:solidFill>
                  <a:srgbClr val="002060"/>
                </a:solidFill>
              </a:rPr>
              <a:t>aký mají tyto veličiny vztah k tomuto k</a:t>
            </a: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	</a:t>
            </a:r>
            <a:r>
              <a:rPr lang="cs-CZ" sz="2000" dirty="0" smtClean="0">
                <a:solidFill>
                  <a:srgbClr val="002060"/>
                </a:solidFill>
              </a:rPr>
              <a:t>přirozenému výběru </a:t>
            </a:r>
            <a:endParaRPr lang="cs-CZ" sz="2000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pic>
        <p:nvPicPr>
          <p:cNvPr id="23556" name="Picture 2" descr="http://www.imi.cz/data/foto/rozmer-3/8011000AV1_a.jpg"/>
          <p:cNvPicPr>
            <a:picLocks noChangeAspect="1" noChangeArrowheads="1"/>
          </p:cNvPicPr>
          <p:nvPr/>
        </p:nvPicPr>
        <p:blipFill>
          <a:blip r:embed="rId2" cstate="print"/>
          <a:srcRect r="13817" b="17921"/>
          <a:stretch>
            <a:fillRect/>
          </a:stretch>
        </p:blipFill>
        <p:spPr bwMode="auto">
          <a:xfrm>
            <a:off x="5651500" y="260350"/>
            <a:ext cx="32416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http://www.knihynahory.cz/files/kct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34802">
            <a:off x="7432675" y="2854325"/>
            <a:ext cx="86836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http://www.fotokrajina.cz/photos/vyhled-z-carolafelsen-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085184"/>
            <a:ext cx="21605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http://mfatra16.xf.cz/map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581128"/>
            <a:ext cx="18383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218.imageshack.us/img218/2647/lotka1resizedd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33375"/>
            <a:ext cx="1905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ovéPole 2"/>
          <p:cNvSpPr txBox="1">
            <a:spLocks noChangeArrowheads="1"/>
          </p:cNvSpPr>
          <p:nvPr/>
        </p:nvSpPr>
        <p:spPr bwMode="auto">
          <a:xfrm>
            <a:off x="323850" y="188913"/>
            <a:ext cx="5903913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solidFill>
                  <a:srgbClr val="002060"/>
                </a:solidFill>
              </a:rPr>
              <a:t>jedním z prvních, kdo se pokusil popisovat evoluci živých systémů pomocí parametrů spjatých energetickou interakcí systém-prostředí, byl </a:t>
            </a:r>
            <a:r>
              <a:rPr lang="cs-CZ" sz="2000" b="1" i="1">
                <a:solidFill>
                  <a:srgbClr val="002060"/>
                </a:solidFill>
              </a:rPr>
              <a:t>Alfred James Lotka</a:t>
            </a:r>
            <a:r>
              <a:rPr lang="cs-CZ" sz="2000">
                <a:solidFill>
                  <a:srgbClr val="002060"/>
                </a:solidFill>
              </a:rPr>
              <a:t> (March 2, 1880 – December 5, 1949)</a:t>
            </a:r>
          </a:p>
        </p:txBody>
      </p:sp>
      <p:sp>
        <p:nvSpPr>
          <p:cNvPr id="24580" name="TextovéPole 3"/>
          <p:cNvSpPr txBox="1">
            <a:spLocks noChangeArrowheads="1"/>
          </p:cNvSpPr>
          <p:nvPr/>
        </p:nvSpPr>
        <p:spPr bwMode="auto">
          <a:xfrm>
            <a:off x="323850" y="1952873"/>
            <a:ext cx="590391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 err="1">
                <a:solidFill>
                  <a:srgbClr val="002060"/>
                </a:solidFill>
              </a:rPr>
              <a:t>Lotkův</a:t>
            </a:r>
            <a:r>
              <a:rPr lang="cs-CZ" sz="2000" dirty="0">
                <a:solidFill>
                  <a:srgbClr val="002060"/>
                </a:solidFill>
              </a:rPr>
              <a:t> názor zní, že ekosystém se během své evoluce snaží </a:t>
            </a:r>
            <a:r>
              <a:rPr lang="cs-CZ" sz="2000" b="1" i="1" dirty="0">
                <a:solidFill>
                  <a:srgbClr val="C00000"/>
                </a:solidFill>
              </a:rPr>
              <a:t>optimalizovat tok užitečné energie</a:t>
            </a:r>
            <a:r>
              <a:rPr lang="cs-CZ" sz="2000" b="1" i="1" dirty="0">
                <a:solidFill>
                  <a:srgbClr val="002060"/>
                </a:solidFill>
              </a:rPr>
              <a:t>, </a:t>
            </a:r>
            <a:r>
              <a:rPr lang="cs-CZ" sz="2000" i="1" dirty="0">
                <a:solidFill>
                  <a:srgbClr val="002060"/>
                </a:solidFill>
              </a:rPr>
              <a:t>která u ekosystémů s první trofickou úrovní zelených rostlin, pochází z energie slunečního záření</a:t>
            </a:r>
            <a:endParaRPr lang="cs-CZ" sz="2000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sp>
        <p:nvSpPr>
          <p:cNvPr id="24581" name="TextovéPole 4"/>
          <p:cNvSpPr txBox="1">
            <a:spLocks noChangeArrowheads="1"/>
          </p:cNvSpPr>
          <p:nvPr/>
        </p:nvSpPr>
        <p:spPr bwMode="auto">
          <a:xfrm>
            <a:off x="323850" y="3955331"/>
            <a:ext cx="8208963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díky nápadnému spojení tohoto principu s Darwinovým konceptem fitness, bývá tento princip nazýván </a:t>
            </a:r>
            <a:r>
              <a:rPr lang="cs-CZ" sz="2000" dirty="0" err="1">
                <a:solidFill>
                  <a:srgbClr val="002060"/>
                </a:solidFill>
              </a:rPr>
              <a:t>Lotka</a:t>
            </a:r>
            <a:r>
              <a:rPr lang="cs-CZ" sz="2000" dirty="0">
                <a:solidFill>
                  <a:srgbClr val="002060"/>
                </a:solidFill>
              </a:rPr>
              <a:t>-Darwinovým principem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-684213" y="1706563"/>
            <a:ext cx="6400801" cy="863600"/>
          </a:xfrm>
          <a:custGeom>
            <a:avLst/>
            <a:gdLst>
              <a:gd name="T0" fmla="*/ 6400801 w 6400800"/>
              <a:gd name="T1" fmla="*/ 431800 h 863600"/>
              <a:gd name="T2" fmla="*/ 3200401 w 6400800"/>
              <a:gd name="T3" fmla="*/ 863600 h 863600"/>
              <a:gd name="T4" fmla="*/ 0 w 6400800"/>
              <a:gd name="T5" fmla="*/ 431800 h 863600"/>
              <a:gd name="T6" fmla="*/ 3200401 w 6400800"/>
              <a:gd name="T7" fmla="*/ 0 h 863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400800"/>
              <a:gd name="T13" fmla="*/ 0 h 863600"/>
              <a:gd name="T14" fmla="*/ 6400800 w 6400800"/>
              <a:gd name="T15" fmla="*/ 863600 h 863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00800" h="863600">
                <a:moveTo>
                  <a:pt x="0" y="0"/>
                </a:moveTo>
                <a:lnTo>
                  <a:pt x="17779" y="0"/>
                </a:lnTo>
                <a:lnTo>
                  <a:pt x="17779" y="2400"/>
                </a:lnTo>
                <a:lnTo>
                  <a:pt x="0" y="24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endParaRPr lang="cs-CZ"/>
          </a:p>
        </p:txBody>
      </p:sp>
      <p:sp>
        <p:nvSpPr>
          <p:cNvPr id="4099" name="TextovéPole 5"/>
          <p:cNvSpPr txBox="1">
            <a:spLocks noChangeArrowheads="1"/>
          </p:cNvSpPr>
          <p:nvPr/>
        </p:nvSpPr>
        <p:spPr bwMode="auto">
          <a:xfrm>
            <a:off x="1476375" y="1844675"/>
            <a:ext cx="63373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3200" b="1">
                <a:solidFill>
                  <a:srgbClr val="0070C0"/>
                </a:solidFill>
              </a:rPr>
              <a:t>Quo vadis ecosystems?</a:t>
            </a:r>
          </a:p>
        </p:txBody>
      </p:sp>
      <p:pic>
        <p:nvPicPr>
          <p:cNvPr id="4100" name="Picture 10" descr="http://www.sentryjournal.com/wp-content/uploads/2011/05/rifle-targ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565400"/>
            <a:ext cx="285432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1"/>
          <p:cNvSpPr txBox="1">
            <a:spLocks noChangeArrowheads="1"/>
          </p:cNvSpPr>
          <p:nvPr/>
        </p:nvSpPr>
        <p:spPr bwMode="auto">
          <a:xfrm>
            <a:off x="323850" y="188913"/>
            <a:ext cx="82089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002060"/>
                </a:solidFill>
              </a:rPr>
              <a:t>Lotka ve své práci hovoří o volné (dostupné) energii v souladu s Gibbsovou definicí a odvolává se Boltzmanovu práci:</a:t>
            </a:r>
          </a:p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95288" y="871538"/>
            <a:ext cx="799306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„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If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sources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are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presented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,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capable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of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supplying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available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energy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excess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of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that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actually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being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tapped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by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the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entire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system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of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living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organisms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,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then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an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opportunity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is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furnished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for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suitably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constituted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organisms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to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enlarge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the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total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energy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flux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through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the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system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”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>
              <a:defRPr/>
            </a:pPr>
            <a:endParaRPr lang="cs-CZ" dirty="0">
              <a:cs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288" y="2924175"/>
            <a:ext cx="856932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„In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every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instance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considered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,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natural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selection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will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so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operate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as to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increase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the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total</a:t>
            </a:r>
            <a:r>
              <a:rPr lang="cs-CZ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mass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of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the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organic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system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, to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increase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the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rate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of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circulation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of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matter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through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the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system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,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and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to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increase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the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total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energy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flux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through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the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system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,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so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long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as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there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is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presented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a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unutilized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residue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of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matter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and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available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cs typeface="Arial" charset="0"/>
              </a:rPr>
              <a:t>energy</a:t>
            </a:r>
            <a:r>
              <a:rPr lang="cs-CZ" i="1" dirty="0">
                <a:solidFill>
                  <a:srgbClr val="C00000"/>
                </a:solidFill>
                <a:cs typeface="Arial" charset="0"/>
              </a:rPr>
              <a:t>”</a:t>
            </a:r>
            <a:endParaRPr lang="cs-CZ" dirty="0">
              <a:solidFill>
                <a:srgbClr val="C00000"/>
              </a:solidFill>
              <a:cs typeface="Arial" charset="0"/>
            </a:endParaRPr>
          </a:p>
          <a:p>
            <a:pPr>
              <a:defRPr/>
            </a:pPr>
            <a:endParaRPr lang="cs-CZ" dirty="0">
              <a:cs typeface="Arial" charset="0"/>
            </a:endParaRPr>
          </a:p>
        </p:txBody>
      </p:sp>
      <p:sp>
        <p:nvSpPr>
          <p:cNvPr id="25605" name="TextovéPole 5"/>
          <p:cNvSpPr txBox="1">
            <a:spLocks noChangeArrowheads="1"/>
          </p:cNvSpPr>
          <p:nvPr/>
        </p:nvSpPr>
        <p:spPr bwMode="auto">
          <a:xfrm>
            <a:off x="323850" y="2205038"/>
            <a:ext cx="784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002060"/>
                </a:solidFill>
              </a:rPr>
              <a:t>Tento svůj Lotka považuje za podložený na základě pozorování </a:t>
            </a:r>
          </a:p>
          <a:p>
            <a:r>
              <a:rPr lang="cs-CZ">
                <a:solidFill>
                  <a:srgbClr val="002060"/>
                </a:solidFill>
              </a:rPr>
              <a:t>a dále jej upřesňuje:</a:t>
            </a:r>
          </a:p>
          <a:p>
            <a:endParaRPr lang="cs-CZ"/>
          </a:p>
        </p:txBody>
      </p:sp>
      <p:pic>
        <p:nvPicPr>
          <p:cNvPr id="25606" name="Picture 5" descr="http://www.sci.muni.cz/bot_zahr/fotohub/Moniliosa.jpg"/>
          <p:cNvPicPr>
            <a:picLocks noChangeAspect="1" noChangeArrowheads="1"/>
          </p:cNvPicPr>
          <p:nvPr/>
        </p:nvPicPr>
        <p:blipFill>
          <a:blip r:embed="rId3" cstate="print"/>
          <a:srcRect t="24001" r="19231"/>
          <a:stretch>
            <a:fillRect/>
          </a:stretch>
        </p:blipFill>
        <p:spPr bwMode="auto">
          <a:xfrm>
            <a:off x="7308850" y="1916113"/>
            <a:ext cx="15113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ovéPole 8"/>
          <p:cNvSpPr txBox="1">
            <a:spLocks noChangeArrowheads="1"/>
          </p:cNvSpPr>
          <p:nvPr/>
        </p:nvSpPr>
        <p:spPr bwMode="auto">
          <a:xfrm>
            <a:off x="323850" y="4235450"/>
            <a:ext cx="79930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002060"/>
                </a:solidFill>
              </a:rPr>
              <a:t>Jelikož volná energie odpovídá exergii, lze tento princip nazvat také „principem maximálního toku exergie“.</a:t>
            </a:r>
          </a:p>
          <a:p>
            <a:endParaRPr lang="cs-CZ"/>
          </a:p>
        </p:txBody>
      </p:sp>
      <p:pic>
        <p:nvPicPr>
          <p:cNvPr id="25608" name="Picture 7" descr="http://www.buzzle.com/images/diagrams/food-chain-pond-ecosyst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649788"/>
            <a:ext cx="2592388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ovéPole 1"/>
          <p:cNvSpPr txBox="1">
            <a:spLocks noChangeArrowheads="1"/>
          </p:cNvSpPr>
          <p:nvPr/>
        </p:nvSpPr>
        <p:spPr bwMode="auto">
          <a:xfrm>
            <a:off x="323850" y="260350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C00000"/>
                </a:solidFill>
              </a:rPr>
              <a:t>Možné formulace „4. zákona termodynamiky“</a:t>
            </a:r>
          </a:p>
        </p:txBody>
      </p:sp>
      <p:sp>
        <p:nvSpPr>
          <p:cNvPr id="26627" name="TextovéPole 2"/>
          <p:cNvSpPr txBox="1">
            <a:spLocks noChangeArrowheads="1"/>
          </p:cNvSpPr>
          <p:nvPr/>
        </p:nvSpPr>
        <p:spPr bwMode="auto">
          <a:xfrm>
            <a:off x="107950" y="836613"/>
            <a:ext cx="6480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cs-CZ" sz="2200">
                <a:solidFill>
                  <a:srgbClr val="002060"/>
                </a:solidFill>
              </a:rPr>
              <a:t>maximum entropy formation or dissipation </a:t>
            </a:r>
            <a:r>
              <a:rPr lang="cs-CZ"/>
              <a:t>(Aoki, 1988)</a:t>
            </a:r>
          </a:p>
          <a:p>
            <a:endParaRPr lang="cs-CZ" sz="1000"/>
          </a:p>
          <a:p>
            <a:pPr lvl="1">
              <a:buFont typeface="Arial" charset="0"/>
              <a:buChar char="•"/>
            </a:pPr>
            <a:r>
              <a:rPr lang="cs-CZ" sz="2200">
                <a:solidFill>
                  <a:srgbClr val="002060"/>
                </a:solidFill>
              </a:rPr>
              <a:t>minimum excess entropy </a:t>
            </a:r>
            <a:r>
              <a:rPr lang="cs-CZ"/>
              <a:t>(Mauersberger, 1995)</a:t>
            </a:r>
          </a:p>
          <a:p>
            <a:endParaRPr lang="cs-CZ" sz="1000"/>
          </a:p>
          <a:p>
            <a:pPr lvl="1">
              <a:buFont typeface="Arial" charset="0"/>
              <a:buChar char="•"/>
            </a:pPr>
            <a:r>
              <a:rPr lang="cs-CZ" sz="2200">
                <a:solidFill>
                  <a:srgbClr val="002060"/>
                </a:solidFill>
              </a:rPr>
              <a:t>minimum dissipation </a:t>
            </a:r>
            <a:r>
              <a:rPr lang="cs-CZ"/>
              <a:t>(Johnson, 1995)</a:t>
            </a:r>
            <a:endParaRPr lang="cs-CZ" sz="1000"/>
          </a:p>
          <a:p>
            <a:pPr>
              <a:buFont typeface="Arial" charset="0"/>
              <a:buChar char="•"/>
            </a:pPr>
            <a:endParaRPr lang="cs-CZ" sz="1000"/>
          </a:p>
          <a:p>
            <a:pPr lvl="1">
              <a:buFont typeface="Arial" charset="0"/>
              <a:buChar char="•"/>
            </a:pPr>
            <a:r>
              <a:rPr lang="cs-CZ" sz="2200">
                <a:solidFill>
                  <a:srgbClr val="002060"/>
                </a:solidFill>
              </a:rPr>
              <a:t>maximum exergy storage </a:t>
            </a:r>
            <a:r>
              <a:rPr lang="cs-CZ"/>
              <a:t>(Mejer and Jørgensen, 1978; Jørgensen and Mejer, 1981; Jørgensen, 1982),</a:t>
            </a:r>
            <a:endParaRPr lang="cs-CZ" sz="1000"/>
          </a:p>
          <a:p>
            <a:pPr>
              <a:buFont typeface="Arial" charset="0"/>
              <a:buChar char="•"/>
            </a:pPr>
            <a:endParaRPr lang="cs-CZ" sz="1000"/>
          </a:p>
          <a:p>
            <a:pPr lvl="1">
              <a:buFont typeface="Arial" charset="0"/>
              <a:buChar char="•"/>
            </a:pPr>
            <a:r>
              <a:rPr lang="cs-CZ" sz="2200">
                <a:solidFill>
                  <a:srgbClr val="002060"/>
                </a:solidFill>
              </a:rPr>
              <a:t>maximum exergy degradation or destruction </a:t>
            </a:r>
            <a:r>
              <a:rPr lang="cs-CZ"/>
              <a:t>(Kay and Schneider, 1992, 1994)</a:t>
            </a:r>
          </a:p>
          <a:p>
            <a:endParaRPr lang="cs-CZ" sz="1000"/>
          </a:p>
          <a:p>
            <a:pPr lvl="1">
              <a:buFont typeface="Arial" charset="0"/>
              <a:buChar char="•"/>
            </a:pPr>
            <a:r>
              <a:rPr lang="cs-CZ" sz="2200">
                <a:solidFill>
                  <a:srgbClr val="002060"/>
                </a:solidFill>
              </a:rPr>
              <a:t>maximum ascendancy </a:t>
            </a:r>
            <a:r>
              <a:rPr lang="cs-CZ"/>
              <a:t>(Ulanowicz, 1980)</a:t>
            </a:r>
          </a:p>
          <a:p>
            <a:endParaRPr lang="cs-CZ"/>
          </a:p>
        </p:txBody>
      </p:sp>
      <p:pic>
        <p:nvPicPr>
          <p:cNvPr id="26628" name="Picture 2" descr="http://www.runningbarefootisbad.com/wp-content/themes/thesis_16/custom/rotator/run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620713"/>
            <a:ext cx="9842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ttp://www.talktosix.xf.cz/PHP/pavo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916113"/>
            <a:ext cx="14636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http://t1.gstatic.com/images?q=tbn:ANd9GcRvN2hE0FDCdfBGqSQnkhQnbWVHwlSeBUesrbQM6hx9iO-aQBbLJS4CXtUR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3284538"/>
            <a:ext cx="12573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ovéPole 6"/>
          <p:cNvSpPr txBox="1">
            <a:spLocks noChangeArrowheads="1"/>
          </p:cNvSpPr>
          <p:nvPr/>
        </p:nvSpPr>
        <p:spPr bwMode="auto">
          <a:xfrm>
            <a:off x="395288" y="4652963"/>
            <a:ext cx="81375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solidFill>
                  <a:srgbClr val="002060"/>
                </a:solidFill>
              </a:rPr>
              <a:t>některé tyto principy lze spojit se snadno měřitelnými veličinami v ekosystémech, například: exergie: udržitelná biomasa, produkce entropie: intenzita metabolismu, buď celého systému, nebo vztažena na jednotku hmoty (specifická entropie), ascedance: primární produkce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ovéPole 2"/>
          <p:cNvSpPr txBox="1">
            <a:spLocks noChangeArrowheads="1"/>
          </p:cNvSpPr>
          <p:nvPr/>
        </p:nvSpPr>
        <p:spPr bwMode="auto">
          <a:xfrm>
            <a:off x="395288" y="115888"/>
            <a:ext cx="79930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C00000"/>
                </a:solidFill>
              </a:rPr>
              <a:t>Disipace a ukládání volné energie jako hlavní inspirace formulace „4. zákona termodynamiky“</a:t>
            </a:r>
          </a:p>
          <a:p>
            <a:endParaRPr 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95288" y="1052513"/>
            <a:ext cx="8353425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rgbClr val="002060"/>
                </a:solidFill>
                <a:cs typeface="Times New Roman" pitchFamily="18" charset="0"/>
              </a:rPr>
              <a:t>v ekosystému se kombinují dva procesy: 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000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rgbClr val="002060"/>
                </a:solidFill>
                <a:cs typeface="Times New Roman" pitchFamily="18" charset="0"/>
              </a:rPr>
              <a:t>1. udržování a regenerace stávající struktury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000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rgbClr val="002060"/>
                </a:solidFill>
                <a:cs typeface="Times New Roman" pitchFamily="18" charset="0"/>
              </a:rPr>
              <a:t>2. růst struktur nových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000"/>
          </a:p>
          <a:p>
            <a:pPr eaLnBrk="0" hangingPunct="0"/>
            <a:r>
              <a:rPr lang="cs-CZ" sz="2000">
                <a:solidFill>
                  <a:srgbClr val="002060"/>
                </a:solidFill>
                <a:cs typeface="Times New Roman" pitchFamily="18" charset="0"/>
              </a:rPr>
              <a:t>tyto dva procesy se dají označit jako: tok energie systémem a ukládání užitečné energie do systému</a:t>
            </a:r>
            <a:endParaRPr lang="cs-CZ" sz="2000">
              <a:solidFill>
                <a:srgbClr val="002060"/>
              </a:solidFill>
            </a:endParaRPr>
          </a:p>
        </p:txBody>
      </p:sp>
      <p:sp>
        <p:nvSpPr>
          <p:cNvPr id="27652" name="TextovéPole 6"/>
          <p:cNvSpPr txBox="1">
            <a:spLocks noChangeArrowheads="1"/>
          </p:cNvSpPr>
          <p:nvPr/>
        </p:nvSpPr>
        <p:spPr bwMode="auto">
          <a:xfrm>
            <a:off x="3995738" y="3068638"/>
            <a:ext cx="3816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>
                <a:solidFill>
                  <a:srgbClr val="C00000"/>
                </a:solidFill>
              </a:rPr>
              <a:t>dilema: svět podle principu Maximálního zadržení exergie nebo svět podle principu Maximální produkce entropie?</a:t>
            </a:r>
          </a:p>
        </p:txBody>
      </p:sp>
      <p:pic>
        <p:nvPicPr>
          <p:cNvPr id="27653" name="Picture 5" descr="http://nd03.jxs.cz/819/852/c93811455e_89164055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797425"/>
            <a:ext cx="28797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http://www.journalofanimalecology.org/SpringboardWebApp/userfiles/jane/image/mouse%20thermoimage.bmp"/>
          <p:cNvPicPr>
            <a:picLocks noChangeAspect="1" noChangeArrowheads="1"/>
          </p:cNvPicPr>
          <p:nvPr/>
        </p:nvPicPr>
        <p:blipFill>
          <a:blip r:embed="rId3" cstate="print"/>
          <a:srcRect t="31500"/>
          <a:stretch>
            <a:fillRect/>
          </a:stretch>
        </p:blipFill>
        <p:spPr bwMode="auto">
          <a:xfrm>
            <a:off x="468313" y="3789363"/>
            <a:ext cx="30480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 bwMode="auto">
          <a:xfrm>
            <a:off x="3851275" y="2852738"/>
            <a:ext cx="4105275" cy="1871662"/>
          </a:xfrm>
          <a:prstGeom prst="ellipse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>
              <a:ea typeface="Microsoft YaHei" charset="-122"/>
              <a:cs typeface="Arial" charset="0"/>
            </a:endParaRPr>
          </a:p>
        </p:txBody>
      </p:sp>
      <p:sp>
        <p:nvSpPr>
          <p:cNvPr id="11" name="Šipka dolů 10"/>
          <p:cNvSpPr/>
          <p:nvPr/>
        </p:nvSpPr>
        <p:spPr bwMode="auto">
          <a:xfrm rot="4077472">
            <a:off x="3871913" y="4308475"/>
            <a:ext cx="504825" cy="1158875"/>
          </a:xfrm>
          <a:prstGeom prst="downArrow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>
              <a:ea typeface="Microsoft YaHei" charset="-122"/>
              <a:cs typeface="Arial" charset="0"/>
            </a:endParaRPr>
          </a:p>
        </p:txBody>
      </p:sp>
      <p:sp>
        <p:nvSpPr>
          <p:cNvPr id="12" name="Šipka dolů 11"/>
          <p:cNvSpPr/>
          <p:nvPr/>
        </p:nvSpPr>
        <p:spPr bwMode="auto">
          <a:xfrm rot="19623235">
            <a:off x="5351463" y="4697413"/>
            <a:ext cx="503237" cy="1158875"/>
          </a:xfrm>
          <a:prstGeom prst="downArrow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>
              <a:ea typeface="Microsoft YaHei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http://images.nationalgeographic.com/wpf/media-live/photos/000/350/cache/free-climber-yosemite_35063_990x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ovéPole 3"/>
          <p:cNvSpPr txBox="1">
            <a:spLocks noChangeArrowheads="1"/>
          </p:cNvSpPr>
          <p:nvPr/>
        </p:nvSpPr>
        <p:spPr bwMode="auto">
          <a:xfrm>
            <a:off x="3778250" y="115888"/>
            <a:ext cx="5365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FFF00"/>
                </a:solidFill>
              </a:rPr>
              <a:t>ekosystémy se pravděpodobně chovají jako vytrvalý lezec…</a:t>
            </a:r>
          </a:p>
        </p:txBody>
      </p:sp>
      <p:sp>
        <p:nvSpPr>
          <p:cNvPr id="28676" name="TextovéPole 5"/>
          <p:cNvSpPr txBox="1">
            <a:spLocks noChangeArrowheads="1"/>
          </p:cNvSpPr>
          <p:nvPr/>
        </p:nvSpPr>
        <p:spPr bwMode="auto">
          <a:xfrm>
            <a:off x="3203575" y="1196975"/>
            <a:ext cx="5689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200">
                <a:solidFill>
                  <a:schemeClr val="bg1"/>
                </a:solidFill>
              </a:rPr>
              <a:t>na první pohled vede zvyšování efektivity využívání zdrojů k poklesu disipace, ovšem pokud umožní nárůst uskladněné exergie, zvýší se i „udržovací“ disipace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 </a:t>
            </a:r>
          </a:p>
          <a:p>
            <a:endParaRPr lang="cs-CZ"/>
          </a:p>
        </p:txBody>
      </p:sp>
      <p:sp>
        <p:nvSpPr>
          <p:cNvPr id="28677" name="TextovéPole 7"/>
          <p:cNvSpPr txBox="1">
            <a:spLocks noChangeArrowheads="1"/>
          </p:cNvSpPr>
          <p:nvPr/>
        </p:nvSpPr>
        <p:spPr bwMode="auto">
          <a:xfrm>
            <a:off x="1979613" y="2852738"/>
            <a:ext cx="59769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200">
                <a:solidFill>
                  <a:schemeClr val="bg1"/>
                </a:solidFill>
              </a:rPr>
              <a:t>a jsou tedy „uspokojeny“ obě sady parametrů popisujících cíl evoluce: ty, jež „vidí“ cíl v maximální disipaci i ty, co vidí cíl v maximální „uskladněné“ exergií</a:t>
            </a:r>
            <a:endParaRPr lang="cs-CZ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ovéPole 1"/>
          <p:cNvSpPr txBox="1">
            <a:spLocks noChangeArrowheads="1"/>
          </p:cNvSpPr>
          <p:nvPr/>
        </p:nvSpPr>
        <p:spPr bwMode="auto">
          <a:xfrm>
            <a:off x="684213" y="476250"/>
            <a:ext cx="763270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b="1">
                <a:solidFill>
                  <a:srgbClr val="C00000"/>
                </a:solidFill>
              </a:rPr>
              <a:t>Definice: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000" b="1">
              <a:solidFill>
                <a:srgbClr val="C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1">
                <a:solidFill>
                  <a:srgbClr val="002060"/>
                </a:solidFill>
              </a:rPr>
              <a:t>Energie, </a:t>
            </a:r>
            <a:r>
              <a:rPr lang="cs-CZ" sz="2000">
                <a:solidFill>
                  <a:srgbClr val="002060"/>
                </a:solidFill>
              </a:rPr>
              <a:t>je hlavním konceptem termodynamiky, je definována jako schopnost systému zapříčinit změnu, například konat mechanickou, termální, chemickou, elektrickou nebo jinou práci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2000" b="1">
              <a:solidFill>
                <a:srgbClr val="00206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1">
                <a:solidFill>
                  <a:srgbClr val="002060"/>
                </a:solidFill>
              </a:rPr>
              <a:t>Emergie, </a:t>
            </a:r>
            <a:r>
              <a:rPr lang="cs-CZ" sz="2000">
                <a:solidFill>
                  <a:srgbClr val="002060"/>
                </a:solidFill>
              </a:rPr>
              <a:t>je množství energie za slunce, které bylo na daném místě a v průběhu daného času použito k vytvoření daného systému, což může být ekosystém ale i umělý systém antropogenního původu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2000">
              <a:solidFill>
                <a:srgbClr val="00206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1">
                <a:solidFill>
                  <a:srgbClr val="002060"/>
                </a:solidFill>
              </a:rPr>
              <a:t>Em-power, </a:t>
            </a:r>
            <a:r>
              <a:rPr lang="cs-CZ" sz="2000">
                <a:solidFill>
                  <a:srgbClr val="002060"/>
                </a:solidFill>
              </a:rPr>
              <a:t>je rychlost toku emergie měřená v jednotlách J/s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rgbClr val="002060"/>
                </a:solidFill>
              </a:rPr>
              <a:t> 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1">
                <a:solidFill>
                  <a:srgbClr val="002060"/>
                </a:solidFill>
              </a:rPr>
              <a:t>Exergie, </a:t>
            </a:r>
            <a:r>
              <a:rPr lang="cs-CZ" sz="2000">
                <a:solidFill>
                  <a:srgbClr val="002060"/>
                </a:solidFill>
              </a:rPr>
              <a:t>je maximálním množstvím energie, která může být získáno ze systému, jeho převedením do stavu rovnováhy s prostředím, pod podmínkou, že supersystém: prostředí + systém je uzavřený. Bývá nazývána také volnou energií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200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2000" b="1">
              <a:solidFill>
                <a:srgbClr val="C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600" b="1">
              <a:solidFill>
                <a:srgbClr val="C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600" b="1">
              <a:solidFill>
                <a:srgbClr val="C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1"/>
          <p:cNvSpPr txBox="1">
            <a:spLocks noChangeArrowheads="1"/>
          </p:cNvSpPr>
          <p:nvPr/>
        </p:nvSpPr>
        <p:spPr bwMode="auto">
          <a:xfrm>
            <a:off x="250825" y="260350"/>
            <a:ext cx="7129463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b="1" i="1">
                <a:solidFill>
                  <a:srgbClr val="C00000"/>
                </a:solidFill>
              </a:rPr>
              <a:t>Růst ekosystému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400" b="1" i="1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b="1" i="1">
                <a:solidFill>
                  <a:srgbClr val="002060"/>
                </a:solidFill>
              </a:rPr>
              <a:t>růst biomasy systému</a:t>
            </a:r>
            <a:r>
              <a:rPr lang="cs-CZ">
                <a:solidFill>
                  <a:srgbClr val="002060"/>
                </a:solidFill>
              </a:rPr>
              <a:t>, biomasa je rezervoárem volné energie slunečního záření, ovšem biomasa rovněž vyžaduje energii pro udržování (regenerace, procesy výživy), s procesy udržování je spojena disipace odpadního tepla: produkce entropie systému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000">
              <a:solidFill>
                <a:srgbClr val="00206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b="1" i="1">
                <a:solidFill>
                  <a:srgbClr val="002060"/>
                </a:solidFill>
              </a:rPr>
              <a:t>růst komplexity sítě</a:t>
            </a:r>
            <a:r>
              <a:rPr lang="cs-CZ">
                <a:solidFill>
                  <a:srgbClr val="002060"/>
                </a:solidFill>
              </a:rPr>
              <a:t>, to znamená efektivnější recyklace hmoty v systému a růst efektivity využití energie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000">
              <a:solidFill>
                <a:srgbClr val="00206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b="1" i="1">
                <a:solidFill>
                  <a:srgbClr val="002060"/>
                </a:solidFill>
              </a:rPr>
              <a:t>růst informačního obsahu</a:t>
            </a:r>
            <a:r>
              <a:rPr lang="cs-CZ">
                <a:solidFill>
                  <a:srgbClr val="002060"/>
                </a:solidFill>
              </a:rPr>
              <a:t>, zvyšování genetické a biologické diverzity, růst specializace v rámci ekosystému: posun od r-strategie ke K-strategii, takovíto živočichové produkují méně „odpadních“ produktů a nesou v sobě více informace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6147" name="Picture 2" descr="http://www.speirsjeffrey.co.uk/files/6013/4623/4242/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716338"/>
            <a:ext cx="3208338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Šipka dolů 11"/>
          <p:cNvSpPr>
            <a:spLocks noChangeArrowheads="1"/>
          </p:cNvSpPr>
          <p:nvPr/>
        </p:nvSpPr>
        <p:spPr bwMode="auto">
          <a:xfrm rot="-3000825">
            <a:off x="4725988" y="4333875"/>
            <a:ext cx="376237" cy="576263"/>
          </a:xfrm>
          <a:prstGeom prst="downArrow">
            <a:avLst>
              <a:gd name="adj1" fmla="val 50000"/>
              <a:gd name="adj2" fmla="val 49928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6149" name="Šipka dolů 10"/>
          <p:cNvSpPr>
            <a:spLocks noChangeArrowheads="1"/>
          </p:cNvSpPr>
          <p:nvPr/>
        </p:nvSpPr>
        <p:spPr bwMode="auto">
          <a:xfrm rot="-7553010">
            <a:off x="8183563" y="4325937"/>
            <a:ext cx="376238" cy="576263"/>
          </a:xfrm>
          <a:prstGeom prst="downArrow">
            <a:avLst>
              <a:gd name="adj1" fmla="val 50000"/>
              <a:gd name="adj2" fmla="val 49927"/>
            </a:avLst>
          </a:prstGeom>
          <a:solidFill>
            <a:srgbClr val="C0000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6150" name="TextovéPole 7"/>
          <p:cNvSpPr txBox="1">
            <a:spLocks noChangeArrowheads="1"/>
          </p:cNvSpPr>
          <p:nvPr/>
        </p:nvSpPr>
        <p:spPr bwMode="auto">
          <a:xfrm>
            <a:off x="5292725" y="5949950"/>
            <a:ext cx="18716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b="1">
                <a:solidFill>
                  <a:schemeClr val="bg1"/>
                </a:solidFill>
              </a:rPr>
              <a:t>vzrůst exergie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d03.jxs.cz/021/513/f84898d83c_58311694_o2.jpg"/>
          <p:cNvPicPr>
            <a:picLocks noChangeAspect="1" noChangeArrowheads="1"/>
          </p:cNvPicPr>
          <p:nvPr/>
        </p:nvPicPr>
        <p:blipFill>
          <a:blip r:embed="rId2" cstate="print"/>
          <a:srcRect t="19591" r="9602" b="41772"/>
          <a:stretch>
            <a:fillRect/>
          </a:stretch>
        </p:blipFill>
        <p:spPr bwMode="auto">
          <a:xfrm>
            <a:off x="0" y="260350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ovéPole 2"/>
          <p:cNvSpPr txBox="1">
            <a:spLocks noChangeArrowheads="1"/>
          </p:cNvSpPr>
          <p:nvPr/>
        </p:nvSpPr>
        <p:spPr bwMode="auto">
          <a:xfrm>
            <a:off x="179388" y="1700213"/>
            <a:ext cx="86042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sz="2200" b="1">
                <a:solidFill>
                  <a:srgbClr val="002060"/>
                </a:solidFill>
              </a:rPr>
              <a:t>biomasa ekosystému roste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cs-CZ" sz="1200" b="1">
              <a:solidFill>
                <a:srgbClr val="002060"/>
              </a:solidFill>
            </a:endParaRPr>
          </a:p>
          <a:p>
            <a:pPr lvl="1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sz="2200" b="1">
                <a:solidFill>
                  <a:srgbClr val="002060"/>
                </a:solidFill>
              </a:rPr>
              <a:t>změna počtu zpětných vazeb: během progresivní evoluce nárůst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cs-CZ" sz="1200" b="1">
              <a:solidFill>
                <a:srgbClr val="002060"/>
              </a:solidFill>
            </a:endParaRPr>
          </a:p>
          <a:p>
            <a:pPr lvl="1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sz="2200" b="1">
                <a:solidFill>
                  <a:srgbClr val="002060"/>
                </a:solidFill>
              </a:rPr>
              <a:t>nárůst respirace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cs-CZ" sz="1200" b="1">
              <a:solidFill>
                <a:srgbClr val="002060"/>
              </a:solidFill>
            </a:endParaRPr>
          </a:p>
          <a:p>
            <a:pPr lvl="1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sz="2200" b="1">
                <a:solidFill>
                  <a:srgbClr val="002060"/>
                </a:solidFill>
              </a:rPr>
              <a:t>respirace vzhledem k biomase klesá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cs-CZ" sz="1200" b="1">
              <a:solidFill>
                <a:srgbClr val="002060"/>
              </a:solidFill>
            </a:endParaRPr>
          </a:p>
          <a:p>
            <a:pPr lvl="1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sz="2200" b="1">
                <a:solidFill>
                  <a:srgbClr val="002060"/>
                </a:solidFill>
              </a:rPr>
              <a:t>specifická produkce entropie, vzhledem k biomase, klesá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cs-CZ" sz="1200" b="1">
              <a:solidFill>
                <a:srgbClr val="002060"/>
              </a:solidFill>
            </a:endParaRPr>
          </a:p>
          <a:p>
            <a:pPr lvl="1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sz="2200" b="1">
                <a:solidFill>
                  <a:srgbClr val="002060"/>
                </a:solidFill>
              </a:rPr>
              <a:t>celková produkce entropie stoupá a nakonec se ustálí na stálé úrovni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cs-CZ" sz="1200" b="1">
              <a:solidFill>
                <a:srgbClr val="002060"/>
              </a:solidFill>
            </a:endParaRPr>
          </a:p>
          <a:p>
            <a:pPr lvl="1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sz="2200" b="1">
                <a:solidFill>
                  <a:srgbClr val="002060"/>
                </a:solidFill>
              </a:rPr>
              <a:t>množství informace vzrůstá (více druhů, druhy s větším počtem genů, biochemie se více diverzifikuje)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/>
              <a:t> 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640762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ntipixel.com/blog/archives/images/yakushima/yakushima_forest_day1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765175"/>
            <a:ext cx="80295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ovéPole 3"/>
          <p:cNvSpPr txBox="1">
            <a:spLocks noChangeArrowheads="1"/>
          </p:cNvSpPr>
          <p:nvPr/>
        </p:nvSpPr>
        <p:spPr bwMode="auto">
          <a:xfrm>
            <a:off x="539750" y="188913"/>
            <a:ext cx="72723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b="1">
                <a:solidFill>
                  <a:srgbClr val="C00000"/>
                </a:solidFill>
              </a:rPr>
              <a:t>Který proces patří ke které fázi?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593" y="692696"/>
            <a:ext cx="363386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ovéPole 1"/>
          <p:cNvSpPr txBox="1">
            <a:spLocks noChangeArrowheads="1"/>
          </p:cNvSpPr>
          <p:nvPr/>
        </p:nvSpPr>
        <p:spPr bwMode="auto">
          <a:xfrm>
            <a:off x="468313" y="333375"/>
            <a:ext cx="709136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800" b="1">
                <a:solidFill>
                  <a:srgbClr val="C00000"/>
                </a:solidFill>
              </a:rPr>
              <a:t>Jak popsat stav a směrování ekosystémů?</a:t>
            </a:r>
            <a:endParaRPr lang="cs-CZ" sz="2800">
              <a:solidFill>
                <a:srgbClr val="C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10243" name="Picture 2" descr="http://nd03.jxs.cz/021/513/f84898d83c_58311694_o2.jpg"/>
          <p:cNvPicPr>
            <a:picLocks noChangeAspect="1" noChangeArrowheads="1"/>
          </p:cNvPicPr>
          <p:nvPr/>
        </p:nvPicPr>
        <p:blipFill>
          <a:blip r:embed="rId2" cstate="print"/>
          <a:srcRect l="41772" r="19591" b="9602"/>
          <a:stretch>
            <a:fillRect/>
          </a:stretch>
        </p:blipFill>
        <p:spPr bwMode="auto">
          <a:xfrm>
            <a:off x="8464550" y="0"/>
            <a:ext cx="679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ovéPole 4"/>
          <p:cNvSpPr txBox="1">
            <a:spLocks noChangeArrowheads="1"/>
          </p:cNvSpPr>
          <p:nvPr/>
        </p:nvSpPr>
        <p:spPr bwMode="auto">
          <a:xfrm>
            <a:off x="468313" y="1557338"/>
            <a:ext cx="6983412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200">
                <a:solidFill>
                  <a:srgbClr val="002060"/>
                </a:solidFill>
              </a:rPr>
              <a:t>Naším cílem je popsat stav ekosystému pomocí souboru veličin, které by odrážely: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2200">
              <a:solidFill>
                <a:srgbClr val="00206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000">
              <a:solidFill>
                <a:srgbClr val="002060"/>
              </a:solidFill>
            </a:endParaRPr>
          </a:p>
          <a:p>
            <a:pPr lvl="1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sz="2200">
                <a:solidFill>
                  <a:srgbClr val="002060"/>
                </a:solidFill>
              </a:rPr>
              <a:t>jeho vzdálenost od termodynamické rovnováhy, tedy sukcesní vyzrálost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cs-CZ" sz="1000">
              <a:solidFill>
                <a:srgbClr val="002060"/>
              </a:solidFill>
            </a:endParaRPr>
          </a:p>
          <a:p>
            <a:pPr lvl="1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sz="2200">
                <a:solidFill>
                  <a:srgbClr val="002060"/>
                </a:solidFill>
              </a:rPr>
              <a:t>evoluční směřování ekosystému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cs-CZ" sz="1000">
              <a:solidFill>
                <a:srgbClr val="002060"/>
              </a:solidFill>
            </a:endParaRPr>
          </a:p>
          <a:p>
            <a:pPr lvl="1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sz="2200">
                <a:solidFill>
                  <a:srgbClr val="002060"/>
                </a:solidFill>
              </a:rPr>
              <a:t>stabilitu ekosystému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cs-CZ" sz="1000">
              <a:solidFill>
                <a:srgbClr val="002060"/>
              </a:solidFill>
            </a:endParaRPr>
          </a:p>
          <a:p>
            <a:pPr lvl="1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sz="2200">
                <a:solidFill>
                  <a:srgbClr val="002060"/>
                </a:solidFill>
              </a:rPr>
              <a:t>míru jeho narušení člověkem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c.allpostersimages.com/images/P-473-488-90/61/6177/V8G1100Z/posters/donato-creti-creti-the-sun-1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76250"/>
            <a:ext cx="4191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ovéPole 2"/>
          <p:cNvSpPr txBox="1">
            <a:spLocks noChangeArrowheads="1"/>
          </p:cNvSpPr>
          <p:nvPr/>
        </p:nvSpPr>
        <p:spPr bwMode="auto">
          <a:xfrm>
            <a:off x="323850" y="260350"/>
            <a:ext cx="194468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3600">
                <a:solidFill>
                  <a:srgbClr val="002060"/>
                </a:solidFill>
              </a:rPr>
              <a:t>Emergie</a:t>
            </a:r>
          </a:p>
        </p:txBody>
      </p:sp>
      <p:sp>
        <p:nvSpPr>
          <p:cNvPr id="12292" name="TextovéPole 4"/>
          <p:cNvSpPr txBox="1">
            <a:spLocks noChangeArrowheads="1"/>
          </p:cNvSpPr>
          <p:nvPr/>
        </p:nvSpPr>
        <p:spPr bwMode="auto">
          <a:xfrm>
            <a:off x="468313" y="2708275"/>
            <a:ext cx="403225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rgbClr val="002060"/>
                </a:solidFill>
              </a:rPr>
              <a:t>Emergie může být interpretována jako cena daného ekosystému a jeho udržování v jednotkách sluneční energie.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sz="1000">
              <a:solidFill>
                <a:srgbClr val="00206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rgbClr val="002060"/>
                </a:solidFill>
              </a:rPr>
              <a:t>Emergie je extenzivní stavovou veličinou a udává, kolik sluneční energie je třeba pro výstavbu různých „typů“ biomasy.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12293" name="Picture 5" descr="http://upload.wikimedia.org/wikipedia/commons/thumb/a/af/Aten.svg/769px-Ate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88913"/>
            <a:ext cx="5291137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Obrázek 7"/>
          <p:cNvPicPr>
            <a:picLocks noChangeAspect="1" noChangeArrowheads="1"/>
          </p:cNvPicPr>
          <p:nvPr/>
        </p:nvPicPr>
        <p:blipFill>
          <a:blip r:embed="rId5" cstate="print"/>
          <a:srcRect r="16129" b="5882"/>
          <a:stretch>
            <a:fillRect/>
          </a:stretch>
        </p:blipFill>
        <p:spPr bwMode="auto">
          <a:xfrm>
            <a:off x="6659563" y="765175"/>
            <a:ext cx="18732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750</Words>
  <Application>Microsoft Office PowerPoint</Application>
  <PresentationFormat>Předvádění na obrazovce (4:3)</PresentationFormat>
  <Paragraphs>160</Paragraphs>
  <Slides>23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Motiv systému Office</vt:lpstr>
      <vt:lpstr>1_Motiv systému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Rotter</dc:creator>
  <cp:lastModifiedBy>Silvamirator</cp:lastModifiedBy>
  <cp:revision>184</cp:revision>
  <cp:lastPrinted>1601-01-01T00:00:00Z</cp:lastPrinted>
  <dcterms:created xsi:type="dcterms:W3CDTF">1601-01-01T00:00:00Z</dcterms:created>
  <dcterms:modified xsi:type="dcterms:W3CDTF">2013-12-10T14:15:28Z</dcterms:modified>
</cp:coreProperties>
</file>