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10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image" Target="../media/image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C6A16D-AB81-449D-B064-A04796BDFEC3}" type="datetimeFigureOut">
              <a:rPr lang="cs-CZ" smtClean="0"/>
              <a:t>19.9.2013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F2F032-2983-4716-A4EB-EC649546B7E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94252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F2F032-2983-4716-A4EB-EC649546B7E6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39555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6A1F9-AC7C-4C0D-8803-A4A452F165E7}" type="datetime1">
              <a:rPr lang="cs-CZ" smtClean="0"/>
              <a:t>19.9.2013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584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F9B473-D4A2-4DAE-BBD1-81C3F34B9060}" type="datetime1">
              <a:rPr lang="cs-CZ" smtClean="0"/>
              <a:t>19.9.2013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4998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F38C3-B4E6-4859-A3E2-23AEF4BBFEC2}" type="datetime1">
              <a:rPr lang="cs-CZ" smtClean="0"/>
              <a:t>19.9.2013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8639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48F0E-7D0C-4B4A-B16F-3608E550A66B}" type="datetime1">
              <a:rPr lang="cs-CZ" smtClean="0"/>
              <a:t>19.9.2013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715311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EF43F-8DF1-4EAC-A317-92293501283D}" type="datetime1">
              <a:rPr lang="cs-CZ" smtClean="0"/>
              <a:t>19.9.2013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606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B5309-B7D8-4C58-9A9B-5EB24E943589}" type="datetime1">
              <a:rPr lang="cs-CZ" smtClean="0"/>
              <a:t>19.9.2013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3751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32469-2E59-41D4-9092-47616078F108}" type="datetime1">
              <a:rPr lang="cs-CZ" smtClean="0"/>
              <a:t>19.9.2013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4921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883C9-6707-4B37-9489-489A9191C1BE}" type="datetime1">
              <a:rPr lang="cs-CZ" smtClean="0"/>
              <a:t>19.9.2013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548969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96D60-5DBD-459F-A12C-0BD734CE3195}" type="datetime1">
              <a:rPr lang="cs-CZ" smtClean="0"/>
              <a:t>19.9.2013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821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FD0F7-34E2-402A-94C9-5F4EC44951CA}" type="datetime1">
              <a:rPr lang="cs-CZ" smtClean="0"/>
              <a:t>19.9.2013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149160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7C969-C967-4535-8CC6-CE18299C269E}" type="datetime1">
              <a:rPr lang="cs-CZ" smtClean="0"/>
              <a:t>19.9.2013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669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2DEF4-DD4E-4581-990E-4F6B290F5269}" type="datetime1">
              <a:rPr lang="cs-CZ" smtClean="0"/>
              <a:t>19.9.2013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288E11-6105-420B-B9AB-3170E9C4F756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9906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kruml@ipm.cz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ursik@ipm.cz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Nanoscience" TargetMode="External"/><Relationship Id="rId3" Type="http://schemas.openxmlformats.org/officeDocument/2006/relationships/hyperlink" Target="http://en.wikipedia.org/wiki/Science" TargetMode="External"/><Relationship Id="rId7" Type="http://schemas.openxmlformats.org/officeDocument/2006/relationships/hyperlink" Target="http://en.wikipedia.org/wiki/Chemistry" TargetMode="External"/><Relationship Id="rId2" Type="http://schemas.openxmlformats.org/officeDocument/2006/relationships/hyperlink" Target="http://en.wikipedia.org/wiki/Matter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n.wikipedia.org/wiki/Applied_physics" TargetMode="External"/><Relationship Id="rId11" Type="http://schemas.openxmlformats.org/officeDocument/2006/relationships/hyperlink" Target="http://en.wikipedia.org/wiki/Failure_analysis" TargetMode="External"/><Relationship Id="rId5" Type="http://schemas.openxmlformats.org/officeDocument/2006/relationships/hyperlink" Target="http://en.wikipedia.org/wiki/Macroscopic" TargetMode="External"/><Relationship Id="rId10" Type="http://schemas.openxmlformats.org/officeDocument/2006/relationships/hyperlink" Target="http://en.wikipedia.org/wiki/Forensic_engineering" TargetMode="External"/><Relationship Id="rId4" Type="http://schemas.openxmlformats.org/officeDocument/2006/relationships/hyperlink" Target="http://en.wikipedia.org/wiki/Engineering" TargetMode="External"/><Relationship Id="rId9" Type="http://schemas.openxmlformats.org/officeDocument/2006/relationships/hyperlink" Target="http://en.wikipedia.org/wiki/Nanotechnology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b="1" dirty="0" smtClean="0">
                <a:solidFill>
                  <a:schemeClr val="tx1"/>
                </a:solidFill>
              </a:rPr>
              <a:t>Mechanické vlastnosti pevných látek, 2013</a:t>
            </a:r>
            <a:endParaRPr lang="cs-CZ" b="1" dirty="0">
              <a:solidFill>
                <a:schemeClr val="tx1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776765" y="1203044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Mechanické vlastnosti pevných látek </a:t>
            </a:r>
            <a:endParaRPr lang="cs-CZ" sz="2000" b="1" dirty="0">
              <a:latin typeface="Bookman Old Style" pitchFamily="18" charset="0"/>
            </a:endParaRPr>
          </a:p>
        </p:txBody>
      </p:sp>
      <p:sp>
        <p:nvSpPr>
          <p:cNvPr id="12" name="TextovéPole 11"/>
          <p:cNvSpPr txBox="1"/>
          <p:nvPr/>
        </p:nvSpPr>
        <p:spPr>
          <a:xfrm>
            <a:off x="3183504" y="2776302"/>
            <a:ext cx="2490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Tomáš Kruml,   Jiří Buršík</a:t>
            </a:r>
            <a:endParaRPr lang="cs-CZ" dirty="0"/>
          </a:p>
        </p:txBody>
      </p:sp>
      <p:sp>
        <p:nvSpPr>
          <p:cNvPr id="13" name="TextovéPole 12"/>
          <p:cNvSpPr txBox="1"/>
          <p:nvPr/>
        </p:nvSpPr>
        <p:spPr>
          <a:xfrm>
            <a:off x="2912569" y="3526991"/>
            <a:ext cx="31895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>
                <a:hlinkClick r:id="rId3"/>
              </a:rPr>
              <a:t>kruml</a:t>
            </a:r>
            <a:r>
              <a:rPr lang="en-US" dirty="0" smtClean="0">
                <a:hlinkClick r:id="rId3"/>
              </a:rPr>
              <a:t>@ipm.cz</a:t>
            </a:r>
            <a:r>
              <a:rPr lang="en-US" dirty="0" smtClean="0"/>
              <a:t>,</a:t>
            </a:r>
            <a:r>
              <a:rPr lang="cs-CZ" dirty="0" smtClean="0"/>
              <a:t>   </a:t>
            </a:r>
            <a:r>
              <a:rPr lang="en-US" dirty="0" smtClean="0"/>
              <a:t> </a:t>
            </a:r>
            <a:r>
              <a:rPr lang="en-US" dirty="0" smtClean="0">
                <a:hlinkClick r:id="rId4"/>
              </a:rPr>
              <a:t>bursik@ipm.cz</a:t>
            </a:r>
            <a:endParaRPr lang="en-US" dirty="0" smtClean="0"/>
          </a:p>
          <a:p>
            <a:endParaRPr lang="cs-CZ" dirty="0" smtClean="0"/>
          </a:p>
          <a:p>
            <a:r>
              <a:rPr lang="cs-CZ" dirty="0"/>
              <a:t> </a:t>
            </a:r>
            <a:r>
              <a:rPr lang="cs-CZ" dirty="0" smtClean="0"/>
              <a:t>                </a:t>
            </a:r>
            <a:r>
              <a:rPr lang="en-US" dirty="0" smtClean="0"/>
              <a:t>www.ipm.cz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8246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755576" y="31261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Deformace</a:t>
            </a:r>
            <a:endParaRPr lang="cs-CZ" sz="2000" b="1" dirty="0">
              <a:latin typeface="Bookman Old Style" pitchFamily="18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187624" y="1268760"/>
            <a:ext cx="404565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/>
              <a:t>Při působení sil na těleso dochází k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přemístění – nebudeme dále uvažovat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rotaci </a:t>
            </a:r>
            <a:r>
              <a:rPr lang="cs-CZ" dirty="0" smtClean="0">
                <a:latin typeface="Symbol" pitchFamily="18" charset="2"/>
              </a:rPr>
              <a:t>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deformaci </a:t>
            </a:r>
            <a:r>
              <a:rPr lang="cs-CZ" dirty="0" smtClean="0">
                <a:latin typeface="Symbol" pitchFamily="18" charset="2"/>
              </a:rPr>
              <a:t>e</a:t>
            </a:r>
            <a:endParaRPr lang="cs-CZ" dirty="0">
              <a:latin typeface="Symbol" pitchFamily="18" charset="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5" t="43005" r="46286" b="31767"/>
          <a:stretch/>
        </p:blipFill>
        <p:spPr bwMode="auto">
          <a:xfrm>
            <a:off x="1619672" y="2708920"/>
            <a:ext cx="4542971" cy="216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ovéPole 9"/>
          <p:cNvSpPr txBox="1"/>
          <p:nvPr/>
        </p:nvSpPr>
        <p:spPr>
          <a:xfrm>
            <a:off x="1679554" y="5445224"/>
            <a:ext cx="2060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je vektor přemístění</a:t>
            </a:r>
            <a:endParaRPr lang="cs-CZ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Obdélník 10"/>
              <p:cNvSpPr/>
              <p:nvPr/>
            </p:nvSpPr>
            <p:spPr>
              <a:xfrm>
                <a:off x="1187624" y="5162524"/>
                <a:ext cx="618480" cy="64274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→"/>
                          <m:pos m:val="top"/>
                          <m:ctrlPr>
                            <a:rPr lang="cs-CZ" sz="2800" i="1" dirty="0">
                              <a:latin typeface="Cambria Math"/>
                            </a:rPr>
                          </m:ctrlPr>
                        </m:groupChrPr>
                        <m:e>
                          <m:r>
                            <m:rPr>
                              <m:brk m:alnAt="1"/>
                            </m:rPr>
                            <a:rPr lang="cs-CZ" sz="2800" i="1" dirty="0">
                              <a:latin typeface="Cambria Math"/>
                            </a:rPr>
                            <m:t>𝑢</m:t>
                          </m:r>
                        </m:e>
                      </m:groupChr>
                    </m:oMath>
                  </m:oMathPara>
                </a14:m>
                <a:endParaRPr lang="cs-CZ" sz="2800" dirty="0">
                  <a:latin typeface="Arial" pitchFamily="34" charset="0"/>
                  <a:cs typeface="Arial" pitchFamily="34" charset="0"/>
                </a:endParaRPr>
              </a:p>
            </p:txBody>
          </p:sp>
        </mc:Choice>
        <mc:Fallback xmlns="">
          <p:sp>
            <p:nvSpPr>
              <p:cNvPr id="11" name="Obdélník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87624" y="5162524"/>
                <a:ext cx="618480" cy="6427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7624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755576" y="312615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Vlastnosti tenzoru deformace</a:t>
            </a:r>
            <a:endParaRPr lang="cs-CZ" sz="2000" b="1" dirty="0">
              <a:latin typeface="Bookman Old Style" pitchFamily="18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827584" y="1268760"/>
            <a:ext cx="64603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Symetrický, tj. 6 nezávislých komponent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Normálové a smykové složky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Stejné 3 invarianty při změně souřadného systému jako u napětí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Součet diagonály = relativní změna objemu</a:t>
            </a:r>
            <a:endParaRPr lang="cs-CZ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08" t="63831" r="47618" b="27196"/>
          <a:stretch/>
        </p:blipFill>
        <p:spPr bwMode="auto">
          <a:xfrm>
            <a:off x="1167301" y="4403824"/>
            <a:ext cx="2906801" cy="7692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3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755576" y="312615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err="1" smtClean="0">
                <a:latin typeface="Bookman Old Style" pitchFamily="18" charset="0"/>
              </a:rPr>
              <a:t>Hookův</a:t>
            </a:r>
            <a:r>
              <a:rPr lang="cs-CZ" sz="2000" b="1" dirty="0" smtClean="0">
                <a:latin typeface="Bookman Old Style" pitchFamily="18" charset="0"/>
              </a:rPr>
              <a:t> zákon</a:t>
            </a:r>
            <a:endParaRPr lang="cs-CZ" sz="2000" b="1" dirty="0">
              <a:latin typeface="Bookman Old Style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ovéPole 5"/>
              <p:cNvSpPr txBox="1"/>
              <p:nvPr/>
            </p:nvSpPr>
            <p:spPr>
              <a:xfrm>
                <a:off x="611560" y="1248594"/>
                <a:ext cx="6512232" cy="286232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Arial" pitchFamily="34" charset="0"/>
                  <a:buChar char="•"/>
                </a:pPr>
                <a:r>
                  <a:rPr lang="cs-CZ" dirty="0" smtClean="0"/>
                  <a:t>Pro tahovou zkoušku      	</a:t>
                </a:r>
                <a:r>
                  <a:rPr lang="cs-CZ" dirty="0" smtClean="0">
                    <a:latin typeface="Symbol" pitchFamily="18" charset="2"/>
                  </a:rPr>
                  <a:t>s</a:t>
                </a:r>
                <a:r>
                  <a:rPr lang="cs-CZ" baseline="-25000" dirty="0" smtClean="0"/>
                  <a:t>11</a:t>
                </a:r>
                <a:r>
                  <a:rPr lang="cs-CZ" dirty="0" smtClean="0"/>
                  <a:t> = E </a:t>
                </a:r>
                <a:r>
                  <a:rPr lang="cs-CZ" dirty="0" smtClean="0">
                    <a:latin typeface="Symbol" pitchFamily="18" charset="2"/>
                  </a:rPr>
                  <a:t>e</a:t>
                </a:r>
                <a:r>
                  <a:rPr lang="cs-CZ" baseline="-25000" dirty="0" smtClean="0"/>
                  <a:t>11</a:t>
                </a:r>
                <a:endParaRPr lang="cs-CZ" baseline="-25000" dirty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cs-CZ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cs-CZ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cs-CZ" dirty="0" smtClean="0"/>
                  <a:t>Obecný 		</a:t>
                </a:r>
                <a:r>
                  <a:rPr lang="cs-CZ" dirty="0">
                    <a:latin typeface="Symbol" pitchFamily="18" charset="2"/>
                  </a:rPr>
                  <a:t> </a:t>
                </a:r>
                <a:r>
                  <a:rPr lang="cs-CZ" dirty="0" err="1" smtClean="0">
                    <a:latin typeface="Symbol" pitchFamily="18" charset="2"/>
                  </a:rPr>
                  <a:t>s</a:t>
                </a:r>
                <a:r>
                  <a:rPr lang="cs-CZ" baseline="-25000" dirty="0" err="1" smtClean="0"/>
                  <a:t>ij</a:t>
                </a:r>
                <a:r>
                  <a:rPr lang="cs-CZ" dirty="0" smtClean="0"/>
                  <a:t> </a:t>
                </a:r>
                <a:r>
                  <a:rPr lang="cs-CZ" dirty="0"/>
                  <a:t>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cs-CZ" i="1" smtClean="0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cs-CZ" b="0" i="1" smtClean="0">
                            <a:latin typeface="Cambria Math"/>
                          </a:rPr>
                          <m:t>𝑘𝑙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cs-CZ" dirty="0"/>
                          <m:t>C</m:t>
                        </m:r>
                        <m:r>
                          <m:rPr>
                            <m:nor/>
                          </m:rPr>
                          <a:rPr lang="cs-CZ" baseline="-25000" dirty="0"/>
                          <m:t>ijkl</m:t>
                        </m:r>
                        <m:r>
                          <m:rPr>
                            <m:nor/>
                          </m:rPr>
                          <a:rPr lang="cs-CZ" dirty="0"/>
                          <m:t> </m:t>
                        </m:r>
                        <m:r>
                          <m:rPr>
                            <m:nor/>
                          </m:rPr>
                          <a:rPr lang="cs-CZ" dirty="0">
                            <a:latin typeface="Symbol" pitchFamily="18" charset="2"/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cs-CZ" baseline="-25000" dirty="0"/>
                          <m:t>kl</m:t>
                        </m:r>
                        <m:r>
                          <m:rPr>
                            <m:nor/>
                          </m:rPr>
                          <a:rPr lang="cs-CZ" dirty="0"/>
                          <m:t> </m:t>
                        </m:r>
                      </m:e>
                    </m:nary>
                  </m:oMath>
                </a14:m>
                <a:r>
                  <a:rPr lang="cs-CZ" dirty="0" smtClean="0"/>
                  <a:t>          </a:t>
                </a:r>
                <a:r>
                  <a:rPr lang="cs-CZ" dirty="0" smtClean="0">
                    <a:latin typeface="Symbol" pitchFamily="18" charset="2"/>
                  </a:rPr>
                  <a:t>e</a:t>
                </a:r>
                <a:r>
                  <a:rPr lang="cs-CZ" baseline="-25000" dirty="0" smtClean="0"/>
                  <a:t>ij</a:t>
                </a:r>
                <a:r>
                  <a:rPr lang="cs-CZ" dirty="0" smtClean="0"/>
                  <a:t> </a:t>
                </a:r>
                <a:r>
                  <a:rPr lang="cs-CZ" dirty="0"/>
                  <a:t>= </a:t>
                </a:r>
                <a14:m>
                  <m:oMath xmlns:m="http://schemas.openxmlformats.org/officeDocument/2006/math">
                    <m:nary>
                      <m:naryPr>
                        <m:chr m:val="∑"/>
                        <m:supHide m:val="on"/>
                        <m:ctrlPr>
                          <a:rPr lang="cs-CZ" i="1">
                            <a:latin typeface="Cambria Math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cs-CZ" i="1">
                            <a:latin typeface="Cambria Math"/>
                          </a:rPr>
                          <m:t>𝑘</m:t>
                        </m:r>
                        <m:r>
                          <a:rPr lang="cs-CZ" i="1">
                            <a:latin typeface="Cambria Math"/>
                          </a:rPr>
                          <m:t>𝑙</m:t>
                        </m:r>
                      </m:sub>
                      <m:sup/>
                      <m:e>
                        <m:r>
                          <m:rPr>
                            <m:nor/>
                          </m:rPr>
                          <a:rPr lang="cs-CZ" b="0" i="0" smtClean="0">
                            <a:latin typeface="Cambria Math"/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cs-CZ" baseline="-25000" dirty="0"/>
                          <m:t>ijkl</m:t>
                        </m:r>
                        <m:r>
                          <m:rPr>
                            <m:nor/>
                          </m:rPr>
                          <a:rPr lang="cs-CZ" dirty="0"/>
                          <m:t> </m:t>
                        </m:r>
                        <m:r>
                          <m:rPr>
                            <m:nor/>
                          </m:rPr>
                          <a:rPr lang="cs-CZ" b="0" i="0" dirty="0" smtClean="0">
                            <a:latin typeface="Symbol" pitchFamily="18" charset="2"/>
                          </a:rPr>
                          <m:t>s</m:t>
                        </m:r>
                        <m:r>
                          <m:rPr>
                            <m:nor/>
                          </m:rPr>
                          <a:rPr lang="cs-CZ" baseline="-25000" dirty="0"/>
                          <m:t>kl</m:t>
                        </m:r>
                        <m:r>
                          <m:rPr>
                            <m:nor/>
                          </m:rPr>
                          <a:rPr lang="cs-CZ" dirty="0"/>
                          <m:t> </m:t>
                        </m:r>
                      </m:e>
                    </m:nary>
                  </m:oMath>
                </a14:m>
                <a:endParaRPr lang="cs-CZ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endParaRPr lang="cs-CZ" dirty="0"/>
              </a:p>
              <a:p>
                <a:pPr lvl="1"/>
                <a:r>
                  <a:rPr lang="cs-CZ" dirty="0" smtClean="0"/>
                  <a:t>81 elastických konstant ? symetrie – 36, energetické úvahy: </a:t>
                </a:r>
                <a:r>
                  <a:rPr lang="cs-CZ" dirty="0" smtClean="0">
                    <a:solidFill>
                      <a:srgbClr val="FF0000"/>
                    </a:solidFill>
                  </a:rPr>
                  <a:t>21,</a:t>
                </a:r>
              </a:p>
              <a:p>
                <a:pPr lvl="1"/>
                <a:r>
                  <a:rPr lang="cs-CZ" dirty="0" smtClean="0"/>
                  <a:t>krystalové mřížky – další symetrie (</a:t>
                </a:r>
                <a:r>
                  <a:rPr lang="cs-CZ" dirty="0" err="1" smtClean="0"/>
                  <a:t>hexa</a:t>
                </a:r>
                <a:r>
                  <a:rPr lang="cs-CZ" dirty="0" smtClean="0"/>
                  <a:t> – 5, kubické – 3)</a:t>
                </a:r>
              </a:p>
              <a:p>
                <a:pPr marL="742950" lvl="1" indent="-285750">
                  <a:buFont typeface="Arial" pitchFamily="34" charset="0"/>
                  <a:buChar char="•"/>
                </a:pPr>
                <a:endParaRPr lang="cs-CZ" dirty="0" smtClean="0"/>
              </a:p>
              <a:p>
                <a:pPr marL="285750" indent="-285750">
                  <a:buFont typeface="Arial" pitchFamily="34" charset="0"/>
                  <a:buChar char="•"/>
                </a:pPr>
                <a:r>
                  <a:rPr lang="cs-CZ" dirty="0" smtClean="0"/>
                  <a:t>Pro izotropní materiál – 2 nezávislé elastické konstanty</a:t>
                </a:r>
              </a:p>
              <a:p>
                <a:pPr lvl="6"/>
                <a:r>
                  <a:rPr lang="cs-CZ" dirty="0" err="1">
                    <a:latin typeface="Symbol" pitchFamily="18" charset="2"/>
                  </a:rPr>
                  <a:t>s</a:t>
                </a:r>
                <a:r>
                  <a:rPr lang="cs-CZ" baseline="-25000" dirty="0" err="1"/>
                  <a:t>ij</a:t>
                </a:r>
                <a:r>
                  <a:rPr lang="cs-CZ" dirty="0"/>
                  <a:t> </a:t>
                </a:r>
                <a:r>
                  <a:rPr lang="cs-CZ" dirty="0"/>
                  <a:t>= </a:t>
                </a:r>
                <a:r>
                  <a:rPr lang="cs-CZ" dirty="0"/>
                  <a:t>2</a:t>
                </a:r>
                <a:r>
                  <a:rPr lang="cs-CZ" dirty="0" smtClean="0"/>
                  <a:t>G </a:t>
                </a:r>
                <a:r>
                  <a:rPr lang="cs-CZ" dirty="0" err="1" smtClean="0">
                    <a:latin typeface="Symbol" pitchFamily="18" charset="2"/>
                  </a:rPr>
                  <a:t>e</a:t>
                </a:r>
                <a:r>
                  <a:rPr lang="cs-CZ" baseline="-25000" dirty="0" err="1" smtClean="0"/>
                  <a:t>ij</a:t>
                </a:r>
                <a:r>
                  <a:rPr lang="cs-CZ" baseline="-25000" dirty="0"/>
                  <a:t> </a:t>
                </a:r>
                <a:r>
                  <a:rPr lang="cs-CZ" dirty="0" smtClean="0"/>
                  <a:t>+ </a:t>
                </a:r>
                <a:r>
                  <a:rPr lang="cs-CZ" dirty="0" smtClean="0">
                    <a:latin typeface="Symbol" pitchFamily="18" charset="2"/>
                  </a:rPr>
                  <a:t>l</a:t>
                </a:r>
                <a:r>
                  <a:rPr lang="cs-CZ" dirty="0" smtClean="0"/>
                  <a:t> I</a:t>
                </a:r>
                <a:r>
                  <a:rPr lang="cs-CZ" baseline="-25000" dirty="0" smtClean="0"/>
                  <a:t>1</a:t>
                </a:r>
                <a:r>
                  <a:rPr lang="cs-CZ" dirty="0" smtClean="0"/>
                  <a:t> </a:t>
                </a:r>
                <a:r>
                  <a:rPr lang="cs-CZ" dirty="0" err="1" smtClean="0">
                    <a:latin typeface="Symbol" pitchFamily="18" charset="2"/>
                  </a:rPr>
                  <a:t>d</a:t>
                </a:r>
                <a:r>
                  <a:rPr lang="cs-CZ" baseline="-25000" dirty="0" err="1" smtClean="0"/>
                  <a:t>ij</a:t>
                </a:r>
                <a:endParaRPr lang="cs-CZ" baseline="-25000" dirty="0"/>
              </a:p>
            </p:txBody>
          </p:sp>
        </mc:Choice>
        <mc:Fallback>
          <p:sp>
            <p:nvSpPr>
              <p:cNvPr id="6" name="TextovéPole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1248594"/>
                <a:ext cx="6512232" cy="2862322"/>
              </a:xfrm>
              <a:prstGeom prst="rect">
                <a:avLst/>
              </a:prstGeom>
              <a:blipFill rotWithShape="1">
                <a:blip r:embed="rId2"/>
                <a:stretch>
                  <a:fillRect l="-561" t="-1493" b="-2559"/>
                </a:stretch>
              </a:blipFill>
            </p:spPr>
            <p:txBody>
              <a:bodyPr/>
              <a:lstStyle/>
              <a:p>
                <a:r>
                  <a:rPr lang="cs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0491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691680" y="712725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Elastické konstanty</a:t>
            </a:r>
            <a:endParaRPr lang="cs-CZ" sz="2000" b="1" dirty="0">
              <a:latin typeface="Bookman Old Style" pitchFamily="18" charset="0"/>
            </a:endParaRPr>
          </a:p>
        </p:txBody>
      </p:sp>
      <p:cxnSp>
        <p:nvCxnSpPr>
          <p:cNvPr id="7" name="Přímá spojnice 6"/>
          <p:cNvCxnSpPr/>
          <p:nvPr/>
        </p:nvCxnSpPr>
        <p:spPr>
          <a:xfrm flipH="1">
            <a:off x="1403648" y="1196752"/>
            <a:ext cx="1800200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Přímá spojnice 8"/>
          <p:cNvCxnSpPr/>
          <p:nvPr/>
        </p:nvCxnSpPr>
        <p:spPr>
          <a:xfrm>
            <a:off x="3347864" y="1196752"/>
            <a:ext cx="1656184" cy="2880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ovéPole 10"/>
          <p:cNvSpPr txBox="1"/>
          <p:nvPr/>
        </p:nvSpPr>
        <p:spPr>
          <a:xfrm flipH="1">
            <a:off x="948013" y="1772816"/>
            <a:ext cx="2327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teorie (izotropní m.)</a:t>
            </a:r>
            <a:endParaRPr lang="cs-CZ" dirty="0"/>
          </a:p>
          <a:p>
            <a:r>
              <a:rPr lang="cs-CZ" dirty="0" smtClean="0"/>
              <a:t>C</a:t>
            </a:r>
            <a:r>
              <a:rPr lang="cs-CZ" baseline="-25000" dirty="0" smtClean="0"/>
              <a:t>1111</a:t>
            </a:r>
            <a:r>
              <a:rPr lang="cs-CZ" dirty="0" smtClean="0"/>
              <a:t> = 2G + </a:t>
            </a:r>
            <a:r>
              <a:rPr lang="cs-CZ" dirty="0" smtClean="0">
                <a:latin typeface="Symbol" pitchFamily="18" charset="2"/>
              </a:rPr>
              <a:t>l</a:t>
            </a:r>
          </a:p>
          <a:p>
            <a:r>
              <a:rPr lang="cs-CZ" dirty="0" smtClean="0"/>
              <a:t>C</a:t>
            </a:r>
            <a:r>
              <a:rPr lang="cs-CZ" baseline="-25000" dirty="0" smtClean="0"/>
              <a:t>1122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l</a:t>
            </a:r>
          </a:p>
          <a:p>
            <a:r>
              <a:rPr lang="cs-CZ" dirty="0" smtClean="0"/>
              <a:t>C</a:t>
            </a:r>
            <a:r>
              <a:rPr lang="cs-CZ" baseline="-25000" dirty="0" smtClean="0"/>
              <a:t>2323</a:t>
            </a:r>
            <a:r>
              <a:rPr lang="cs-CZ" dirty="0" smtClean="0"/>
              <a:t> = G</a:t>
            </a:r>
            <a:endParaRPr lang="cs-CZ" dirty="0"/>
          </a:p>
        </p:txBody>
      </p:sp>
      <p:sp>
        <p:nvSpPr>
          <p:cNvPr id="12" name="TextovéPole 11"/>
          <p:cNvSpPr txBox="1"/>
          <p:nvPr/>
        </p:nvSpPr>
        <p:spPr>
          <a:xfrm flipH="1">
            <a:off x="4306826" y="1802557"/>
            <a:ext cx="18493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 experimentu</a:t>
            </a:r>
            <a:endParaRPr lang="cs-CZ" dirty="0"/>
          </a:p>
        </p:txBody>
      </p:sp>
      <p:sp>
        <p:nvSpPr>
          <p:cNvPr id="13" name="Obdélník 12"/>
          <p:cNvSpPr/>
          <p:nvPr/>
        </p:nvSpPr>
        <p:spPr>
          <a:xfrm>
            <a:off x="4307967" y="2171889"/>
            <a:ext cx="11256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s</a:t>
            </a:r>
            <a:r>
              <a:rPr lang="cs-CZ" baseline="-25000" dirty="0" smtClean="0"/>
              <a:t>11</a:t>
            </a:r>
            <a:r>
              <a:rPr lang="cs-CZ" dirty="0" smtClean="0"/>
              <a:t> = E </a:t>
            </a:r>
            <a:r>
              <a:rPr lang="cs-CZ" dirty="0" smtClean="0">
                <a:latin typeface="Symbol" pitchFamily="18" charset="2"/>
              </a:rPr>
              <a:t>e</a:t>
            </a:r>
            <a:r>
              <a:rPr lang="cs-CZ" baseline="-25000" dirty="0" smtClean="0"/>
              <a:t>11</a:t>
            </a:r>
            <a:endParaRPr lang="cs-CZ" baseline="-25000" dirty="0"/>
          </a:p>
        </p:txBody>
      </p:sp>
      <p:sp>
        <p:nvSpPr>
          <p:cNvPr id="14" name="Obdélník 13"/>
          <p:cNvSpPr/>
          <p:nvPr/>
        </p:nvSpPr>
        <p:spPr>
          <a:xfrm>
            <a:off x="4307967" y="2541221"/>
            <a:ext cx="17123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e</a:t>
            </a:r>
            <a:r>
              <a:rPr lang="cs-CZ" baseline="-25000" dirty="0" smtClean="0"/>
              <a:t>22</a:t>
            </a:r>
            <a:r>
              <a:rPr lang="cs-CZ" dirty="0" smtClean="0"/>
              <a:t> =</a:t>
            </a:r>
            <a:r>
              <a:rPr lang="cs-CZ" dirty="0">
                <a:latin typeface="Symbol" pitchFamily="18" charset="2"/>
              </a:rPr>
              <a:t> </a:t>
            </a:r>
            <a:r>
              <a:rPr lang="cs-CZ" dirty="0" smtClean="0">
                <a:latin typeface="Symbol" pitchFamily="18" charset="2"/>
              </a:rPr>
              <a:t>e</a:t>
            </a:r>
            <a:r>
              <a:rPr lang="cs-CZ" baseline="-25000" dirty="0" smtClean="0"/>
              <a:t>33</a:t>
            </a:r>
            <a:r>
              <a:rPr lang="cs-CZ" dirty="0" smtClean="0"/>
              <a:t> = -</a:t>
            </a:r>
            <a:r>
              <a:rPr lang="cs-CZ" dirty="0" smtClean="0">
                <a:latin typeface="Symbol" pitchFamily="18" charset="2"/>
              </a:rPr>
              <a:t> n e</a:t>
            </a:r>
            <a:r>
              <a:rPr lang="cs-CZ" baseline="-25000" dirty="0" smtClean="0"/>
              <a:t>11</a:t>
            </a:r>
            <a:endParaRPr lang="cs-CZ" baseline="-25000" dirty="0"/>
          </a:p>
        </p:txBody>
      </p:sp>
      <p:sp>
        <p:nvSpPr>
          <p:cNvPr id="16" name="Obdélník 15"/>
          <p:cNvSpPr/>
          <p:nvPr/>
        </p:nvSpPr>
        <p:spPr>
          <a:xfrm>
            <a:off x="4307967" y="2910553"/>
            <a:ext cx="800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latin typeface="Symbol" pitchFamily="18" charset="2"/>
              </a:rPr>
              <a:t>t</a:t>
            </a:r>
            <a:r>
              <a:rPr lang="cs-CZ" dirty="0" smtClean="0"/>
              <a:t> = G </a:t>
            </a:r>
            <a:r>
              <a:rPr lang="cs-CZ" dirty="0" err="1" smtClean="0">
                <a:latin typeface="Symbol" pitchFamily="18" charset="2"/>
              </a:rPr>
              <a:t>g</a:t>
            </a:r>
            <a:endParaRPr lang="cs-CZ" baseline="-25000" dirty="0"/>
          </a:p>
        </p:txBody>
      </p:sp>
      <p:sp>
        <p:nvSpPr>
          <p:cNvPr id="17" name="TextovéPole 16"/>
          <p:cNvSpPr txBox="1"/>
          <p:nvPr/>
        </p:nvSpPr>
        <p:spPr>
          <a:xfrm flipH="1">
            <a:off x="4332390" y="3279885"/>
            <a:ext cx="2327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</a:t>
            </a:r>
            <a:r>
              <a:rPr lang="cs-CZ" baseline="-25000" dirty="0" smtClean="0"/>
              <a:t>1111</a:t>
            </a:r>
            <a:r>
              <a:rPr lang="cs-CZ" dirty="0" smtClean="0"/>
              <a:t> = 1/E</a:t>
            </a:r>
            <a:endParaRPr lang="cs-CZ" dirty="0" smtClean="0">
              <a:latin typeface="Symbol" pitchFamily="18" charset="2"/>
            </a:endParaRPr>
          </a:p>
          <a:p>
            <a:r>
              <a:rPr lang="cs-CZ" dirty="0" smtClean="0"/>
              <a:t>S</a:t>
            </a:r>
            <a:r>
              <a:rPr lang="cs-CZ" baseline="-25000" dirty="0" smtClean="0"/>
              <a:t>1122</a:t>
            </a:r>
            <a:r>
              <a:rPr lang="cs-CZ" dirty="0" smtClean="0"/>
              <a:t> = </a:t>
            </a:r>
            <a:r>
              <a:rPr lang="cs-CZ" dirty="0" smtClean="0">
                <a:latin typeface="Symbol" pitchFamily="18" charset="2"/>
              </a:rPr>
              <a:t>- n</a:t>
            </a:r>
            <a:r>
              <a:rPr lang="cs-CZ" dirty="0" smtClean="0"/>
              <a:t>/E</a:t>
            </a:r>
          </a:p>
        </p:txBody>
      </p:sp>
      <p:sp>
        <p:nvSpPr>
          <p:cNvPr id="18" name="Obdélník 17"/>
          <p:cNvSpPr/>
          <p:nvPr/>
        </p:nvSpPr>
        <p:spPr>
          <a:xfrm>
            <a:off x="-2225461" y="4577179"/>
            <a:ext cx="64807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6"/>
            <a:r>
              <a:rPr lang="cs-CZ" dirty="0" err="1">
                <a:latin typeface="Symbol" pitchFamily="18" charset="2"/>
              </a:rPr>
              <a:t>s</a:t>
            </a:r>
            <a:r>
              <a:rPr lang="cs-CZ" baseline="-25000" dirty="0" err="1"/>
              <a:t>ij</a:t>
            </a:r>
            <a:r>
              <a:rPr lang="cs-CZ" dirty="0"/>
              <a:t> = 2G </a:t>
            </a:r>
            <a:r>
              <a:rPr lang="cs-CZ" dirty="0" err="1">
                <a:latin typeface="Symbol" pitchFamily="18" charset="2"/>
              </a:rPr>
              <a:t>e</a:t>
            </a:r>
            <a:r>
              <a:rPr lang="cs-CZ" baseline="-25000" dirty="0" err="1"/>
              <a:t>ij</a:t>
            </a:r>
            <a:r>
              <a:rPr lang="cs-CZ" baseline="-25000" dirty="0"/>
              <a:t> </a:t>
            </a:r>
            <a:r>
              <a:rPr lang="cs-CZ" dirty="0"/>
              <a:t>+ </a:t>
            </a:r>
            <a:r>
              <a:rPr lang="cs-CZ" dirty="0">
                <a:latin typeface="Symbol" pitchFamily="18" charset="2"/>
              </a:rPr>
              <a:t>l</a:t>
            </a:r>
            <a:r>
              <a:rPr lang="cs-CZ" dirty="0"/>
              <a:t> I</a:t>
            </a:r>
            <a:r>
              <a:rPr lang="cs-CZ" baseline="-25000" dirty="0"/>
              <a:t>1</a:t>
            </a:r>
            <a:r>
              <a:rPr lang="cs-CZ" dirty="0"/>
              <a:t> </a:t>
            </a:r>
            <a:r>
              <a:rPr lang="cs-CZ" dirty="0" err="1">
                <a:latin typeface="Symbol" pitchFamily="18" charset="2"/>
              </a:rPr>
              <a:t>d</a:t>
            </a:r>
            <a:r>
              <a:rPr lang="cs-CZ" baseline="-25000" dirty="0" err="1"/>
              <a:t>ij</a:t>
            </a:r>
            <a:endParaRPr lang="cs-CZ" baseline="-25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5" t="57274" r="63935" b="32222"/>
          <a:stretch/>
        </p:blipFill>
        <p:spPr bwMode="auto">
          <a:xfrm>
            <a:off x="3873827" y="4464042"/>
            <a:ext cx="3244967" cy="5956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78764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661964" y="720630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Obecná lineární elasticita</a:t>
            </a:r>
            <a:endParaRPr lang="cs-CZ" sz="2000" b="1" dirty="0">
              <a:latin typeface="Bookman Old Style" pitchFamily="18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698451" y="1412776"/>
            <a:ext cx="3672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Hledané veličiny: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3 složky vektoru přesunutí </a:t>
            </a:r>
            <a:r>
              <a:rPr lang="cs-CZ" b="1" dirty="0" smtClean="0"/>
              <a:t>u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6 složek tenzoru napětí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6 složek tenzoru deformace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492005" y="1412776"/>
            <a:ext cx="36724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Známé rovnice: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6 rovnic mezi </a:t>
            </a:r>
            <a:r>
              <a:rPr lang="cs-CZ" b="1" dirty="0" smtClean="0"/>
              <a:t>u</a:t>
            </a:r>
            <a:r>
              <a:rPr lang="cs-CZ" dirty="0" smtClean="0"/>
              <a:t> a </a:t>
            </a:r>
            <a:r>
              <a:rPr lang="cs-CZ" b="1" dirty="0" smtClean="0">
                <a:latin typeface="Symbol" pitchFamily="18" charset="2"/>
              </a:rPr>
              <a:t>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3 rovnice rovnováhy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6 rovnic </a:t>
            </a:r>
            <a:r>
              <a:rPr lang="cs-CZ" dirty="0" err="1" smtClean="0"/>
              <a:t>Hookova</a:t>
            </a:r>
            <a:r>
              <a:rPr lang="cs-CZ" dirty="0" smtClean="0"/>
              <a:t> zákona</a:t>
            </a:r>
          </a:p>
          <a:p>
            <a:pPr marL="285750" indent="-285750">
              <a:buFont typeface="Arial" pitchFamily="34" charset="0"/>
              <a:buChar char="•"/>
            </a:pPr>
            <a:endParaRPr lang="cs-CZ" dirty="0"/>
          </a:p>
        </p:txBody>
      </p:sp>
      <p:sp>
        <p:nvSpPr>
          <p:cNvPr id="8" name="TextovéPole 7"/>
          <p:cNvSpPr txBox="1"/>
          <p:nvPr/>
        </p:nvSpPr>
        <p:spPr>
          <a:xfrm>
            <a:off x="2627784" y="3059668"/>
            <a:ext cx="26566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15 neznámých … 15 rovnic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2018282" y="4773245"/>
            <a:ext cx="4947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Všechny rovnice jsou lineární = princip superpozice</a:t>
            </a:r>
            <a:endParaRPr lang="cs-CZ" dirty="0"/>
          </a:p>
        </p:txBody>
      </p:sp>
      <p:sp>
        <p:nvSpPr>
          <p:cNvPr id="10" name="TextovéPole 9"/>
          <p:cNvSpPr txBox="1"/>
          <p:nvPr/>
        </p:nvSpPr>
        <p:spPr>
          <a:xfrm>
            <a:off x="1254754" y="3789040"/>
            <a:ext cx="6169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programy na výpočet </a:t>
            </a:r>
            <a:r>
              <a:rPr lang="cs-CZ" b="1" dirty="0" smtClean="0">
                <a:latin typeface="Symbol" pitchFamily="18" charset="2"/>
              </a:rPr>
              <a:t>e</a:t>
            </a:r>
            <a:r>
              <a:rPr lang="cs-CZ" dirty="0" smtClean="0"/>
              <a:t>, </a:t>
            </a:r>
            <a:r>
              <a:rPr lang="cs-CZ" b="1" dirty="0" smtClean="0">
                <a:latin typeface="Symbol" pitchFamily="18" charset="2"/>
              </a:rPr>
              <a:t>s</a:t>
            </a:r>
            <a:r>
              <a:rPr lang="cs-CZ" dirty="0" smtClean="0"/>
              <a:t>, </a:t>
            </a:r>
            <a:r>
              <a:rPr lang="cs-CZ" b="1" dirty="0" smtClean="0"/>
              <a:t>u</a:t>
            </a:r>
            <a:r>
              <a:rPr lang="cs-CZ" dirty="0" smtClean="0"/>
              <a:t> využívající metody konečných prvků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4151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pic>
        <p:nvPicPr>
          <p:cNvPr id="6146" name="Picture 2" descr="obr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700808"/>
            <a:ext cx="3705225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1661964" y="720630"/>
            <a:ext cx="51422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Jednoduché analytické výpočty</a:t>
            </a:r>
            <a:endParaRPr lang="cs-CZ" sz="2000" b="1" dirty="0">
              <a:latin typeface="Bookman Old Style" pitchFamily="18" charset="0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39552" y="2996952"/>
            <a:ext cx="8228535" cy="1477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odhad tvaru tělesa po deformaci, tj. "uhodnutí" vektoru přemístění </a:t>
            </a:r>
            <a:r>
              <a:rPr kumimoji="0" lang="cs-C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u</a:t>
            </a:r>
          </a:p>
          <a:p>
            <a:pPr marL="228600" marR="0" lvl="0" indent="-2286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cs-CZ" dirty="0" smtClean="0"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z</a:t>
            </a:r>
            <a:r>
              <a:rPr kumimoji="0" lang="cs-CZ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cs-C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u</a:t>
            </a:r>
            <a:r>
              <a:rPr kumimoji="0" lang="cs-CZ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vypočítáme</a:t>
            </a:r>
            <a:r>
              <a:rPr kumimoji="0" lang="cs-CZ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Symbol" pitchFamily="18" charset="2"/>
                <a:ea typeface="Times New Roman" pitchFamily="18" charset="0"/>
                <a:cs typeface="Arial" pitchFamily="34" charset="0"/>
              </a:rPr>
              <a:t> e</a:t>
            </a:r>
          </a:p>
          <a:p>
            <a:pPr marL="228600" lvl="0" indent="-2286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cs-CZ" dirty="0" smtClean="0">
                <a:latin typeface="Bookman Old Style" pitchFamily="18" charset="0"/>
                <a:cs typeface="Arial" pitchFamily="34" charset="0"/>
              </a:rPr>
              <a:t> z </a:t>
            </a:r>
            <a:r>
              <a:rPr lang="cs-CZ" b="1" dirty="0" smtClean="0">
                <a:latin typeface="Symbol" pitchFamily="18" charset="2"/>
                <a:ea typeface="Times New Roman" pitchFamily="18" charset="0"/>
                <a:cs typeface="Arial" pitchFamily="34" charset="0"/>
              </a:rPr>
              <a:t>e </a:t>
            </a:r>
            <a:r>
              <a:rPr lang="cs-CZ" dirty="0" smtClean="0">
                <a:latin typeface="Bookman Old Style" pitchFamily="18" charset="0"/>
                <a:ea typeface="Times New Roman" pitchFamily="18" charset="0"/>
                <a:cs typeface="Arial" pitchFamily="34" charset="0"/>
              </a:rPr>
              <a:t>vypočítáme </a:t>
            </a:r>
            <a:r>
              <a:rPr lang="cs-CZ" b="1" dirty="0" smtClean="0">
                <a:latin typeface="Symbol" pitchFamily="18" charset="2"/>
                <a:ea typeface="Times New Roman" pitchFamily="18" charset="0"/>
                <a:cs typeface="Arial" pitchFamily="34" charset="0"/>
              </a:rPr>
              <a:t>s</a:t>
            </a:r>
          </a:p>
          <a:p>
            <a:pPr marL="228600" indent="-2286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cs-CZ" dirty="0" smtClean="0">
                <a:latin typeface="Symbol" pitchFamily="18" charset="2"/>
                <a:ea typeface="Times New Roman" pitchFamily="18" charset="0"/>
                <a:cs typeface="Arial" pitchFamily="34" charset="0"/>
              </a:rPr>
              <a:t> </a:t>
            </a:r>
            <a:r>
              <a:rPr lang="cs-CZ" dirty="0" smtClean="0">
                <a:latin typeface="Bookman Old Style" pitchFamily="18" charset="0"/>
                <a:ea typeface="Times New Roman" pitchFamily="18" charset="0"/>
                <a:cs typeface="Arial" pitchFamily="34" charset="0"/>
              </a:rPr>
              <a:t>pro vztah mezi </a:t>
            </a:r>
            <a:r>
              <a:rPr lang="cs-CZ" b="1" dirty="0" smtClean="0">
                <a:latin typeface="Bookman Old Style" pitchFamily="18" charset="0"/>
                <a:ea typeface="Times New Roman" pitchFamily="18" charset="0"/>
                <a:cs typeface="Arial" pitchFamily="34" charset="0"/>
              </a:rPr>
              <a:t>F</a:t>
            </a:r>
            <a:r>
              <a:rPr lang="cs-CZ" dirty="0" smtClean="0"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a </a:t>
            </a:r>
            <a:r>
              <a:rPr lang="cs-CZ" dirty="0"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cs-CZ" b="1" dirty="0" smtClean="0">
                <a:latin typeface="Symbol" pitchFamily="18" charset="2"/>
                <a:ea typeface="Times New Roman" pitchFamily="18" charset="0"/>
                <a:cs typeface="Arial" pitchFamily="34" charset="0"/>
              </a:rPr>
              <a:t>s</a:t>
            </a:r>
            <a:r>
              <a:rPr lang="cs-CZ" dirty="0" smtClean="0">
                <a:latin typeface="Bookman Old Style" pitchFamily="18" charset="0"/>
                <a:ea typeface="Times New Roman" pitchFamily="18" charset="0"/>
                <a:cs typeface="Arial" pitchFamily="34" charset="0"/>
              </a:rPr>
              <a:t> se používají různé postupy</a:t>
            </a:r>
            <a:endParaRPr lang="cs-CZ" b="1" dirty="0" smtClean="0">
              <a:latin typeface="Symbol" pitchFamily="18" charset="2"/>
              <a:ea typeface="Times New Roman" pitchFamily="18" charset="0"/>
              <a:cs typeface="Arial" pitchFamily="34" charset="0"/>
            </a:endParaRPr>
          </a:p>
          <a:p>
            <a:pPr marL="228600" lvl="0" indent="-228600" algn="just" fontAlgn="base"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endParaRPr kumimoji="0" lang="cs-CZ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373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2686852" y="1002989"/>
            <a:ext cx="3600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Mechanické vlastnosti ?</a:t>
            </a:r>
            <a:endParaRPr lang="cs-CZ" sz="2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636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1835696" y="714957"/>
            <a:ext cx="53285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Mechanické vlastnosti pevných látek </a:t>
            </a:r>
            <a:endParaRPr lang="cs-CZ" sz="2000" b="1" dirty="0">
              <a:latin typeface="Bookman Old Style" pitchFamily="18" charset="0"/>
            </a:endParaRPr>
          </a:p>
        </p:txBody>
      </p:sp>
      <p:cxnSp>
        <p:nvCxnSpPr>
          <p:cNvPr id="6" name="Přímá spojnice 5"/>
          <p:cNvCxnSpPr/>
          <p:nvPr/>
        </p:nvCxnSpPr>
        <p:spPr>
          <a:xfrm flipV="1">
            <a:off x="5004048" y="620688"/>
            <a:ext cx="2016224" cy="7200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Přímá spojnice 6"/>
          <p:cNvCxnSpPr/>
          <p:nvPr/>
        </p:nvCxnSpPr>
        <p:spPr>
          <a:xfrm>
            <a:off x="5004048" y="620688"/>
            <a:ext cx="2016224" cy="72008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" name="TextovéPole 7"/>
          <p:cNvSpPr txBox="1"/>
          <p:nvPr/>
        </p:nvSpPr>
        <p:spPr>
          <a:xfrm>
            <a:off x="5314992" y="1377699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C00000"/>
                </a:solidFill>
                <a:latin typeface="Bookman Old Style" pitchFamily="18" charset="0"/>
              </a:rPr>
              <a:t>materiálů</a:t>
            </a:r>
            <a:endParaRPr lang="cs-CZ" b="1" dirty="0">
              <a:solidFill>
                <a:srgbClr val="C00000"/>
              </a:solidFill>
              <a:latin typeface="Bookman Old Style" pitchFamily="18" charset="0"/>
            </a:endParaRPr>
          </a:p>
        </p:txBody>
      </p:sp>
      <p:sp>
        <p:nvSpPr>
          <p:cNvPr id="10" name="TextovéPole 9"/>
          <p:cNvSpPr txBox="1"/>
          <p:nvPr/>
        </p:nvSpPr>
        <p:spPr>
          <a:xfrm>
            <a:off x="827584" y="2492896"/>
            <a:ext cx="756084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Materials </a:t>
            </a:r>
            <a:r>
              <a:rPr lang="en-US" b="1" dirty="0"/>
              <a:t>science</a:t>
            </a:r>
            <a:r>
              <a:rPr lang="en-US" dirty="0"/>
              <a:t>, also commonly known as </a:t>
            </a:r>
            <a:r>
              <a:rPr lang="en-US" b="1" dirty="0"/>
              <a:t>materials engineering</a:t>
            </a:r>
            <a:r>
              <a:rPr lang="en-US" dirty="0"/>
              <a:t>, is an interdisciplinary field applying the properties of </a:t>
            </a:r>
            <a:r>
              <a:rPr lang="en-US" dirty="0">
                <a:hlinkClick r:id="rId2" tooltip="Matter"/>
              </a:rPr>
              <a:t>matter</a:t>
            </a:r>
            <a:r>
              <a:rPr lang="en-US" dirty="0"/>
              <a:t> to various areas of </a:t>
            </a:r>
            <a:r>
              <a:rPr lang="en-US" dirty="0">
                <a:hlinkClick r:id="rId3" tooltip="Science"/>
              </a:rPr>
              <a:t>science</a:t>
            </a:r>
            <a:r>
              <a:rPr lang="en-US" dirty="0"/>
              <a:t> and </a:t>
            </a:r>
            <a:r>
              <a:rPr lang="en-US" dirty="0">
                <a:hlinkClick r:id="rId4" tooltip="Engineering"/>
              </a:rPr>
              <a:t>engineering</a:t>
            </a:r>
            <a:r>
              <a:rPr lang="en-US" dirty="0"/>
              <a:t>. This relatively new scientific field investigates the relationship between the structure of materials at atomic or molecular scales and their </a:t>
            </a:r>
            <a:r>
              <a:rPr lang="en-US" dirty="0">
                <a:hlinkClick r:id="rId5" tooltip="Macroscopic"/>
              </a:rPr>
              <a:t>macroscopic</a:t>
            </a:r>
            <a:r>
              <a:rPr lang="en-US" dirty="0"/>
              <a:t> properties. It incorporates elements of </a:t>
            </a:r>
            <a:r>
              <a:rPr lang="en-US" dirty="0">
                <a:hlinkClick r:id="rId6" tooltip="Applied physics"/>
              </a:rPr>
              <a:t>applied physics</a:t>
            </a:r>
            <a:r>
              <a:rPr lang="en-US" dirty="0"/>
              <a:t> </a:t>
            </a:r>
            <a:r>
              <a:rPr lang="en-US" dirty="0" smtClean="0"/>
              <a:t>and</a:t>
            </a:r>
            <a:r>
              <a:rPr lang="cs-CZ" dirty="0" smtClean="0"/>
              <a:t> </a:t>
            </a:r>
            <a:r>
              <a:rPr lang="en-US" dirty="0" smtClean="0">
                <a:hlinkClick r:id="rId7" tooltip="Chemistry"/>
              </a:rPr>
              <a:t>chemistry</a:t>
            </a:r>
            <a:r>
              <a:rPr lang="en-US" dirty="0"/>
              <a:t>. With significant media attention </a:t>
            </a:r>
            <a:r>
              <a:rPr lang="en-US" dirty="0" smtClean="0"/>
              <a:t>focused</a:t>
            </a:r>
            <a:r>
              <a:rPr lang="cs-CZ" dirty="0" smtClean="0"/>
              <a:t> o</a:t>
            </a:r>
            <a:r>
              <a:rPr lang="en-US" dirty="0" smtClean="0"/>
              <a:t>n</a:t>
            </a:r>
            <a:r>
              <a:rPr lang="en-US" dirty="0"/>
              <a:t> </a:t>
            </a:r>
            <a:r>
              <a:rPr lang="en-US" dirty="0" err="1">
                <a:hlinkClick r:id="rId8" tooltip="Nanoscience"/>
              </a:rPr>
              <a:t>nanoscience</a:t>
            </a:r>
            <a:r>
              <a:rPr lang="en-US" dirty="0"/>
              <a:t> and </a:t>
            </a:r>
            <a:r>
              <a:rPr lang="en-US" dirty="0">
                <a:hlinkClick r:id="rId9" tooltip="Nanotechnology"/>
              </a:rPr>
              <a:t>nanotechnology</a:t>
            </a:r>
            <a:r>
              <a:rPr lang="en-US" dirty="0"/>
              <a:t> in recent years, materials science is becoming more widely known as a specific field of science and engineering. It is an important part of </a:t>
            </a:r>
            <a:r>
              <a:rPr lang="en-US" dirty="0">
                <a:hlinkClick r:id="rId10" tooltip="Forensic engineering"/>
              </a:rPr>
              <a:t>forensic engineering</a:t>
            </a:r>
            <a:r>
              <a:rPr lang="en-US" dirty="0"/>
              <a:t> (Forensic engineering is the investigation of materials, products, structures or components that fail or do not operate or function as intended, causing personal injury or damage to property.) and </a:t>
            </a:r>
            <a:r>
              <a:rPr lang="en-US" dirty="0">
                <a:hlinkClick r:id="rId11" tooltip="Failure analysis"/>
              </a:rPr>
              <a:t>failure analysis</a:t>
            </a:r>
            <a:r>
              <a:rPr lang="en-US" dirty="0"/>
              <a:t>, the latter being the key to understanding, for example, the cause of various aviation accidents. 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45252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dirty="0" smtClean="0"/>
              <a:t>Mechanické vlastnosti pevných látek 2013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467544" y="1086991"/>
            <a:ext cx="83529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/>
              <a:t>1. týden	</a:t>
            </a:r>
            <a:r>
              <a:rPr lang="en-US" dirty="0" smtClean="0"/>
              <a:t> </a:t>
            </a:r>
            <a:r>
              <a:rPr lang="cs-CZ" dirty="0" smtClean="0"/>
              <a:t>Napětí</a:t>
            </a:r>
            <a:r>
              <a:rPr lang="cs-CZ" dirty="0"/>
              <a:t>, deformace, </a:t>
            </a:r>
            <a:r>
              <a:rPr lang="cs-CZ" dirty="0" err="1"/>
              <a:t>Hooke</a:t>
            </a:r>
            <a:r>
              <a:rPr lang="cs-CZ" dirty="0"/>
              <a:t>, jednoduché úlohy v elasticitě. </a:t>
            </a:r>
            <a:r>
              <a:rPr lang="cs-CZ" dirty="0" err="1"/>
              <a:t>Mohrův</a:t>
            </a:r>
            <a:r>
              <a:rPr lang="cs-CZ" dirty="0"/>
              <a:t> diagram.</a:t>
            </a:r>
          </a:p>
          <a:p>
            <a:r>
              <a:rPr lang="cs-CZ" dirty="0"/>
              <a:t>2. týden	</a:t>
            </a:r>
            <a:r>
              <a:rPr lang="en-US" dirty="0" smtClean="0"/>
              <a:t> </a:t>
            </a:r>
            <a:r>
              <a:rPr lang="cs-CZ" dirty="0" smtClean="0"/>
              <a:t>Mechanické </a:t>
            </a:r>
            <a:r>
              <a:rPr lang="cs-CZ" dirty="0"/>
              <a:t>zkoušky, inženýrské veličiny. Makroskopická plasticita – kritéria.</a:t>
            </a:r>
          </a:p>
          <a:p>
            <a:r>
              <a:rPr lang="cs-CZ" dirty="0"/>
              <a:t>3. týden	</a:t>
            </a:r>
            <a:r>
              <a:rPr lang="en-US" dirty="0" smtClean="0"/>
              <a:t> </a:t>
            </a:r>
            <a:r>
              <a:rPr lang="cs-CZ" dirty="0" smtClean="0"/>
              <a:t>Rovnovážné </a:t>
            </a:r>
            <a:r>
              <a:rPr lang="cs-CZ" dirty="0"/>
              <a:t>diagramy, fázové pravidlo, </a:t>
            </a:r>
            <a:r>
              <a:rPr lang="cs-CZ" dirty="0" err="1"/>
              <a:t>Fe</a:t>
            </a:r>
            <a:r>
              <a:rPr lang="cs-CZ" dirty="0"/>
              <a:t>-C (Fe3C) diagram</a:t>
            </a:r>
          </a:p>
          <a:p>
            <a:r>
              <a:rPr lang="cs-CZ" dirty="0"/>
              <a:t>4. týden	</a:t>
            </a:r>
            <a:r>
              <a:rPr lang="en-US" dirty="0" smtClean="0"/>
              <a:t> </a:t>
            </a:r>
            <a:r>
              <a:rPr lang="cs-CZ" dirty="0" smtClean="0"/>
              <a:t>Mechanismy </a:t>
            </a:r>
            <a:r>
              <a:rPr lang="cs-CZ" dirty="0"/>
              <a:t>elastické deformace. Dislokace – definice a vlastnosti</a:t>
            </a:r>
          </a:p>
          <a:p>
            <a:r>
              <a:rPr lang="cs-CZ" dirty="0"/>
              <a:t>5. týden	</a:t>
            </a:r>
            <a:r>
              <a:rPr lang="en-US" dirty="0" smtClean="0"/>
              <a:t> </a:t>
            </a:r>
            <a:r>
              <a:rPr lang="cs-CZ" dirty="0" smtClean="0"/>
              <a:t>Mechanismy </a:t>
            </a:r>
            <a:r>
              <a:rPr lang="cs-CZ" dirty="0"/>
              <a:t>plastické deformace ...</a:t>
            </a:r>
          </a:p>
          <a:p>
            <a:r>
              <a:rPr lang="cs-CZ" dirty="0"/>
              <a:t>6. týden	 ... pokračování ...</a:t>
            </a:r>
          </a:p>
          <a:p>
            <a:r>
              <a:rPr lang="cs-CZ" dirty="0"/>
              <a:t>7. týden	</a:t>
            </a:r>
            <a:r>
              <a:rPr lang="en-US" dirty="0" smtClean="0"/>
              <a:t> </a:t>
            </a:r>
            <a:r>
              <a:rPr lang="cs-CZ" dirty="0" smtClean="0"/>
              <a:t>... </a:t>
            </a:r>
            <a:r>
              <a:rPr lang="cs-CZ" dirty="0"/>
              <a:t>dokončení. </a:t>
            </a:r>
            <a:r>
              <a:rPr lang="cs-CZ" dirty="0" err="1"/>
              <a:t>Dvojčatění</a:t>
            </a:r>
            <a:r>
              <a:rPr lang="cs-CZ" dirty="0"/>
              <a:t>, slitiny s tvarovou pamětí</a:t>
            </a:r>
          </a:p>
          <a:p>
            <a:r>
              <a:rPr lang="cs-CZ" dirty="0"/>
              <a:t>8. týden	</a:t>
            </a:r>
            <a:r>
              <a:rPr lang="en-US" dirty="0" smtClean="0"/>
              <a:t> </a:t>
            </a:r>
            <a:r>
              <a:rPr lang="cs-CZ" dirty="0" smtClean="0"/>
              <a:t>Mechanismy </a:t>
            </a:r>
            <a:r>
              <a:rPr lang="cs-CZ" dirty="0"/>
              <a:t>zpevnění. Typy výpočtů (ab initio, MD, DDD, FEM).</a:t>
            </a:r>
          </a:p>
          <a:p>
            <a:r>
              <a:rPr lang="cs-CZ" dirty="0"/>
              <a:t>9. týden	</a:t>
            </a:r>
            <a:r>
              <a:rPr lang="en-US" dirty="0" smtClean="0"/>
              <a:t> </a:t>
            </a:r>
            <a:r>
              <a:rPr lang="cs-CZ" dirty="0" smtClean="0"/>
              <a:t>Příklady materiálů</a:t>
            </a:r>
            <a:r>
              <a:rPr lang="en-US" dirty="0" smtClean="0"/>
              <a:t> </a:t>
            </a:r>
            <a:endParaRPr lang="cs-CZ" dirty="0"/>
          </a:p>
          <a:p>
            <a:r>
              <a:rPr lang="cs-CZ" dirty="0"/>
              <a:t>10. týden	</a:t>
            </a:r>
            <a:r>
              <a:rPr lang="en-US" dirty="0" smtClean="0"/>
              <a:t> </a:t>
            </a:r>
            <a:r>
              <a:rPr lang="cs-CZ" dirty="0" smtClean="0"/>
              <a:t>Křehký </a:t>
            </a:r>
            <a:r>
              <a:rPr lang="cs-CZ" dirty="0"/>
              <a:t>lom: </a:t>
            </a:r>
            <a:r>
              <a:rPr lang="cs-CZ" dirty="0" err="1"/>
              <a:t>Kc</a:t>
            </a:r>
            <a:r>
              <a:rPr lang="cs-CZ" dirty="0"/>
              <a:t>, R křivka, módy I II III ...</a:t>
            </a:r>
          </a:p>
          <a:p>
            <a:r>
              <a:rPr lang="cs-CZ" dirty="0"/>
              <a:t>11. týden	</a:t>
            </a:r>
            <a:r>
              <a:rPr lang="en-US" dirty="0" smtClean="0"/>
              <a:t> </a:t>
            </a:r>
            <a:r>
              <a:rPr lang="cs-CZ" dirty="0" smtClean="0"/>
              <a:t>Únava</a:t>
            </a:r>
            <a:endParaRPr lang="cs-CZ" dirty="0"/>
          </a:p>
          <a:p>
            <a:r>
              <a:rPr lang="cs-CZ" dirty="0"/>
              <a:t>12. týden	</a:t>
            </a:r>
            <a:r>
              <a:rPr lang="en-US" dirty="0" smtClean="0"/>
              <a:t> </a:t>
            </a:r>
            <a:r>
              <a:rPr lang="cs-CZ" dirty="0" err="1" smtClean="0"/>
              <a:t>Creep</a:t>
            </a:r>
            <a:r>
              <a:rPr lang="cs-CZ" dirty="0"/>
              <a:t>: difúze + Fickovy zákony, </a:t>
            </a:r>
            <a:r>
              <a:rPr lang="cs-CZ" dirty="0" err="1"/>
              <a:t>creep</a:t>
            </a:r>
            <a:r>
              <a:rPr lang="cs-CZ" dirty="0"/>
              <a:t> – n, mechanizmy (</a:t>
            </a:r>
            <a:r>
              <a:rPr lang="cs-CZ" dirty="0" err="1"/>
              <a:t>Coble</a:t>
            </a:r>
            <a:r>
              <a:rPr lang="cs-CZ" dirty="0"/>
              <a:t>, </a:t>
            </a:r>
            <a:r>
              <a:rPr lang="cs-CZ" dirty="0" err="1"/>
              <a:t>Nabarro</a:t>
            </a:r>
            <a:r>
              <a:rPr lang="cs-CZ" dirty="0"/>
              <a:t>-Her.)</a:t>
            </a:r>
          </a:p>
          <a:p>
            <a:r>
              <a:rPr lang="cs-CZ" dirty="0"/>
              <a:t>13. týden </a:t>
            </a:r>
            <a:r>
              <a:rPr lang="en-US" dirty="0" smtClean="0"/>
              <a:t> </a:t>
            </a:r>
            <a:r>
              <a:rPr lang="cs-CZ" dirty="0" smtClean="0"/>
              <a:t>Závěrečná </a:t>
            </a:r>
            <a:r>
              <a:rPr lang="cs-CZ" dirty="0"/>
              <a:t>hodina (věda v ČR?).</a:t>
            </a:r>
          </a:p>
          <a:p>
            <a:r>
              <a:rPr lang="cs-CZ" dirty="0"/>
              <a:t> </a:t>
            </a:r>
          </a:p>
          <a:p>
            <a:r>
              <a:rPr lang="cs-CZ" dirty="0"/>
              <a:t>? </a:t>
            </a:r>
            <a:r>
              <a:rPr lang="en-US" dirty="0" err="1" smtClean="0"/>
              <a:t>Elektronov</a:t>
            </a:r>
            <a:r>
              <a:rPr lang="cs-CZ" dirty="0" smtClean="0"/>
              <a:t>á </a:t>
            </a:r>
            <a:r>
              <a:rPr lang="en-US" dirty="0" smtClean="0"/>
              <a:t>mi</a:t>
            </a:r>
            <a:r>
              <a:rPr lang="cs-CZ" dirty="0" err="1" smtClean="0"/>
              <a:t>kroskopie</a:t>
            </a:r>
            <a:endParaRPr lang="cs-CZ" dirty="0" smtClean="0"/>
          </a:p>
          <a:p>
            <a:r>
              <a:rPr lang="cs-CZ" dirty="0" smtClean="0"/>
              <a:t>? </a:t>
            </a:r>
            <a:r>
              <a:rPr lang="cs-CZ" dirty="0"/>
              <a:t>krystalografie  + </a:t>
            </a:r>
            <a:r>
              <a:rPr lang="cs-CZ" dirty="0" err="1"/>
              <a:t>proj</a:t>
            </a:r>
            <a:r>
              <a:rPr lang="cs-CZ" dirty="0"/>
              <a:t>. stereo</a:t>
            </a:r>
          </a:p>
          <a:p>
            <a:r>
              <a:rPr lang="cs-CZ" dirty="0"/>
              <a:t>? metoda konečných prvků – </a:t>
            </a:r>
            <a:r>
              <a:rPr lang="cs-CZ" dirty="0" err="1"/>
              <a:t>QuickField</a:t>
            </a:r>
            <a:endParaRPr lang="cs-CZ" dirty="0"/>
          </a:p>
          <a:p>
            <a:r>
              <a:rPr lang="cs-CZ" dirty="0" smtClean="0"/>
              <a:t>? </a:t>
            </a:r>
            <a:r>
              <a:rPr lang="cs-CZ" dirty="0"/>
              <a:t>co chybí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3059832" y="47667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Obsah přednášky</a:t>
            </a:r>
            <a:endParaRPr lang="cs-CZ" sz="2000" b="1" dirty="0"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937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2267744" y="712724"/>
            <a:ext cx="41044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Podmínky uznání předmětu</a:t>
            </a:r>
            <a:endParaRPr lang="cs-CZ" sz="2000" b="1" dirty="0">
              <a:latin typeface="Bookman Old Style" pitchFamily="18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2411760" y="1292614"/>
            <a:ext cx="35938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Účast: tolerují se max. 3 absence.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Ověření znalostí formou kolokvia 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76669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755576" y="312614"/>
            <a:ext cx="17281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Napětí</a:t>
            </a:r>
            <a:endParaRPr lang="cs-CZ" sz="2000" b="1" dirty="0">
              <a:latin typeface="Bookman Old Style" pitchFamily="18" charset="0"/>
            </a:endParaRPr>
          </a:p>
        </p:txBody>
      </p:sp>
      <p:pic>
        <p:nvPicPr>
          <p:cNvPr id="1026" name="Picture 2" descr="2-1-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2614"/>
            <a:ext cx="5257800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1114113"/>
              </p:ext>
            </p:extLst>
          </p:nvPr>
        </p:nvGraphicFramePr>
        <p:xfrm>
          <a:off x="4607859" y="2780928"/>
          <a:ext cx="102611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Rovnice" r:id="rId4" imgW="545863" imgH="418918" progId="Equation.3">
                  <p:embed/>
                </p:oleObj>
              </mc:Choice>
              <mc:Fallback>
                <p:oleObj name="Rovnice" r:id="rId4" imgW="545863" imgH="418918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07859" y="2780928"/>
                        <a:ext cx="1026114" cy="7920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ovéPole 7"/>
          <p:cNvSpPr txBox="1"/>
          <p:nvPr/>
        </p:nvSpPr>
        <p:spPr>
          <a:xfrm>
            <a:off x="1173179" y="3646765"/>
            <a:ext cx="749153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Normálová složka napětí  (</a:t>
            </a:r>
            <a:r>
              <a:rPr lang="cs-CZ" dirty="0" smtClean="0">
                <a:latin typeface="Symbol" pitchFamily="18" charset="2"/>
              </a:rPr>
              <a:t>s</a:t>
            </a:r>
            <a:r>
              <a:rPr lang="cs-CZ" dirty="0" smtClean="0"/>
              <a:t>) je kolmá na zvolenou plošku. </a:t>
            </a:r>
          </a:p>
          <a:p>
            <a:r>
              <a:rPr lang="cs-CZ" dirty="0"/>
              <a:t>	</a:t>
            </a:r>
            <a:r>
              <a:rPr lang="cs-CZ" dirty="0" smtClean="0"/>
              <a:t>Tah = kladné hodnoty, tlak = záporné hodnoty.</a:t>
            </a:r>
          </a:p>
          <a:p>
            <a:endParaRPr lang="cs-CZ" dirty="0"/>
          </a:p>
          <a:p>
            <a:r>
              <a:rPr lang="cs-CZ" dirty="0" smtClean="0"/>
              <a:t>Smykové složky (</a:t>
            </a:r>
            <a:r>
              <a:rPr lang="cs-CZ" dirty="0" smtClean="0">
                <a:latin typeface="Symbol" pitchFamily="18" charset="2"/>
              </a:rPr>
              <a:t>t</a:t>
            </a:r>
            <a:r>
              <a:rPr lang="cs-CZ" dirty="0" smtClean="0"/>
              <a:t>) leží v rovině zvolené plošky, znaménko je otázkou konvence</a:t>
            </a:r>
            <a:endParaRPr lang="cs-CZ" dirty="0"/>
          </a:p>
        </p:txBody>
      </p:sp>
      <p:sp>
        <p:nvSpPr>
          <p:cNvPr id="9" name="TextovéPole 8"/>
          <p:cNvSpPr txBox="1"/>
          <p:nvPr/>
        </p:nvSpPr>
        <p:spPr>
          <a:xfrm>
            <a:off x="1173179" y="5158933"/>
            <a:ext cx="74131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Napětí je tedy tenzor 2 řádu, pozor na literaturu: často se mluví o napětí jako </a:t>
            </a:r>
          </a:p>
          <a:p>
            <a:r>
              <a:rPr lang="cs-CZ" dirty="0"/>
              <a:t>s</a:t>
            </a:r>
            <a:r>
              <a:rPr lang="cs-CZ" dirty="0" smtClean="0"/>
              <a:t>kalární nebo vektorové veličině. </a:t>
            </a:r>
            <a:endParaRPr lang="cs-CZ" dirty="0"/>
          </a:p>
        </p:txBody>
      </p:sp>
      <p:sp>
        <p:nvSpPr>
          <p:cNvPr id="2" name="TextovéPole 1"/>
          <p:cNvSpPr txBox="1"/>
          <p:nvPr/>
        </p:nvSpPr>
        <p:spPr>
          <a:xfrm>
            <a:off x="323528" y="2924944"/>
            <a:ext cx="3290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Homogenní izotropní kontinuum</a:t>
            </a:r>
            <a:endParaRPr lang="cs-CZ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666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pic>
        <p:nvPicPr>
          <p:cNvPr id="2050" name="Picture 2" descr="2-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904" y="476672"/>
            <a:ext cx="5380365" cy="37603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6" name="Objek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613078"/>
              </p:ext>
            </p:extLst>
          </p:nvPr>
        </p:nvGraphicFramePr>
        <p:xfrm>
          <a:off x="6372200" y="1412776"/>
          <a:ext cx="2327420" cy="1111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7" name="Rovnice" r:id="rId4" imgW="1497950" imgH="710891" progId="Equation.3">
                  <p:embed/>
                </p:oleObj>
              </mc:Choice>
              <mc:Fallback>
                <p:oleObj name="Rovnice" r:id="rId4" imgW="1497950" imgH="710891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412776"/>
                        <a:ext cx="2327420" cy="1111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6330634"/>
              </p:ext>
            </p:extLst>
          </p:nvPr>
        </p:nvGraphicFramePr>
        <p:xfrm>
          <a:off x="6294412" y="3068961"/>
          <a:ext cx="2526060" cy="12388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8" name="Rovnice" r:id="rId6" imgW="1498600" imgH="736600" progId="Equation.3">
                  <p:embed/>
                </p:oleObj>
              </mc:Choice>
              <mc:Fallback>
                <p:oleObj name="Rovnice" r:id="rId6" imgW="1498600" imgH="736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94412" y="3068961"/>
                        <a:ext cx="2526060" cy="12388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4118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6" name="TextovéPole 5"/>
          <p:cNvSpPr txBox="1"/>
          <p:nvPr/>
        </p:nvSpPr>
        <p:spPr>
          <a:xfrm>
            <a:off x="755576" y="312615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smtClean="0">
                <a:latin typeface="Bookman Old Style" pitchFamily="18" charset="0"/>
              </a:rPr>
              <a:t>Vlastnosti tenzoru napětí</a:t>
            </a:r>
            <a:endParaRPr lang="cs-CZ" sz="2000" b="1" dirty="0">
              <a:latin typeface="Bookman Old Style" pitchFamily="18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827584" y="1268760"/>
            <a:ext cx="709732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Symetrický, tj. 6 nezávislých komponent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Rovnice rovnováhy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3 invarianty při změně souřadného systému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Vždy lze najít </a:t>
            </a:r>
            <a:r>
              <a:rPr lang="cs-CZ" dirty="0" err="1" smtClean="0"/>
              <a:t>s.s</a:t>
            </a:r>
            <a:r>
              <a:rPr lang="cs-CZ" dirty="0" smtClean="0"/>
              <a:t>., kdy je tenzor napětí diagonální – hlavní napětí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dirty="0" smtClean="0"/>
              <a:t>Na volném povrchu jsou všechny složky napětí kolmé k povrchu nulové</a:t>
            </a:r>
            <a:endParaRPr lang="cs-CZ" dirty="0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50" t="59685" r="45750" b="33333"/>
          <a:stretch/>
        </p:blipFill>
        <p:spPr bwMode="auto">
          <a:xfrm>
            <a:off x="2673581" y="3212976"/>
            <a:ext cx="2209800" cy="598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73" t="36233" r="52190" b="47683"/>
          <a:stretch/>
        </p:blipFill>
        <p:spPr bwMode="auto">
          <a:xfrm>
            <a:off x="2915816" y="4757644"/>
            <a:ext cx="2183746" cy="113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ovéPole 13"/>
          <p:cNvSpPr txBox="1"/>
          <p:nvPr/>
        </p:nvSpPr>
        <p:spPr>
          <a:xfrm>
            <a:off x="827584" y="4149080"/>
            <a:ext cx="65449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dirty="0" smtClean="0"/>
          </a:p>
          <a:p>
            <a:r>
              <a:rPr lang="cs-CZ" dirty="0" smtClean="0"/>
              <a:t>Příklad</a:t>
            </a:r>
            <a:r>
              <a:rPr lang="cs-CZ" dirty="0" smtClean="0"/>
              <a:t>: Matice A pro přechod z válcových souřadnic do kartézských: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5947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 smtClean="0"/>
              <a:t>Mechanické vlastnosti pevných látek 2013</a:t>
            </a:r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755576" y="312615"/>
            <a:ext cx="38884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 err="1" smtClean="0">
                <a:latin typeface="Bookman Old Style" pitchFamily="18" charset="0"/>
              </a:rPr>
              <a:t>Mohrův</a:t>
            </a:r>
            <a:r>
              <a:rPr lang="cs-CZ" sz="2000" b="1" dirty="0" smtClean="0">
                <a:latin typeface="Bookman Old Style" pitchFamily="18" charset="0"/>
              </a:rPr>
              <a:t> diagram</a:t>
            </a:r>
            <a:endParaRPr lang="cs-CZ" sz="2000" b="1" dirty="0">
              <a:latin typeface="Bookman Old Style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05" t="29121" r="41333" b="20000"/>
          <a:stretch/>
        </p:blipFill>
        <p:spPr bwMode="auto">
          <a:xfrm>
            <a:off x="515594" y="1006759"/>
            <a:ext cx="5602514" cy="4361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ovéPole 5"/>
          <p:cNvSpPr txBox="1"/>
          <p:nvPr/>
        </p:nvSpPr>
        <p:spPr>
          <a:xfrm>
            <a:off x="5220072" y="4293096"/>
            <a:ext cx="374435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cs-CZ" sz="2400" dirty="0" smtClean="0">
                <a:latin typeface="Symbol" pitchFamily="18" charset="2"/>
              </a:rPr>
              <a:t>s</a:t>
            </a:r>
            <a:r>
              <a:rPr lang="cs-CZ" sz="2400" baseline="-25000" dirty="0" smtClean="0"/>
              <a:t>1</a:t>
            </a:r>
            <a:r>
              <a:rPr lang="cs-CZ" sz="2400" dirty="0" smtClean="0"/>
              <a:t> – trhliny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cs-CZ" sz="2400" dirty="0" smtClean="0">
                <a:latin typeface="Symbol" pitchFamily="18" charset="2"/>
              </a:rPr>
              <a:t>s</a:t>
            </a:r>
            <a:r>
              <a:rPr lang="cs-CZ" sz="2400" baseline="-25000" dirty="0" smtClean="0"/>
              <a:t>3</a:t>
            </a:r>
            <a:r>
              <a:rPr lang="cs-CZ" sz="2400" dirty="0" smtClean="0"/>
              <a:t> </a:t>
            </a:r>
            <a:r>
              <a:rPr lang="cs-CZ" sz="2400" dirty="0"/>
              <a:t>– </a:t>
            </a:r>
            <a:r>
              <a:rPr lang="cs-CZ" sz="2400" dirty="0" smtClean="0"/>
              <a:t>vzpěr</a:t>
            </a:r>
            <a:endParaRPr lang="cs-CZ" sz="2400" dirty="0"/>
          </a:p>
          <a:p>
            <a:pPr marL="285750" indent="-285750">
              <a:buFont typeface="Arial" pitchFamily="34" charset="0"/>
              <a:buChar char="•"/>
            </a:pPr>
            <a:r>
              <a:rPr lang="cs-CZ" sz="2400" dirty="0" err="1" smtClean="0">
                <a:latin typeface="Symbol" pitchFamily="18" charset="2"/>
              </a:rPr>
              <a:t>t</a:t>
            </a:r>
            <a:r>
              <a:rPr lang="cs-CZ" sz="2400" baseline="-25000" dirty="0" err="1" smtClean="0"/>
              <a:t>max</a:t>
            </a:r>
            <a:r>
              <a:rPr lang="cs-CZ" sz="2400" dirty="0" smtClean="0"/>
              <a:t> </a:t>
            </a:r>
            <a:r>
              <a:rPr lang="cs-CZ" sz="2400" dirty="0"/>
              <a:t>– </a:t>
            </a:r>
            <a:r>
              <a:rPr lang="cs-CZ" sz="2400" dirty="0" smtClean="0"/>
              <a:t>plastická deformace</a:t>
            </a:r>
            <a:endParaRPr lang="cs-CZ" sz="2400" dirty="0"/>
          </a:p>
          <a:p>
            <a:pPr marL="285750" indent="-285750">
              <a:buFont typeface="Arial" pitchFamily="34" charset="0"/>
              <a:buChar char="•"/>
            </a:pP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95864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439</Words>
  <Application>Microsoft Office PowerPoint</Application>
  <PresentationFormat>Předvádění na obrazovce (4:3)</PresentationFormat>
  <Paragraphs>119</Paragraphs>
  <Slides>15</Slides>
  <Notes>1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Motiv systému Office</vt:lpstr>
      <vt:lpstr>Rovnice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SSČ AV ČR, v. v. i.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Kruml Tomas</dc:creator>
  <cp:lastModifiedBy>Kruml Tomas</cp:lastModifiedBy>
  <cp:revision>22</cp:revision>
  <dcterms:created xsi:type="dcterms:W3CDTF">2013-09-17T16:27:56Z</dcterms:created>
  <dcterms:modified xsi:type="dcterms:W3CDTF">2013-09-19T08:40:03Z</dcterms:modified>
</cp:coreProperties>
</file>