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62" r:id="rId3"/>
    <p:sldId id="258" r:id="rId4"/>
    <p:sldId id="265" r:id="rId5"/>
    <p:sldId id="259" r:id="rId6"/>
    <p:sldId id="260" r:id="rId7"/>
    <p:sldId id="261" r:id="rId8"/>
    <p:sldId id="272" r:id="rId9"/>
    <p:sldId id="263" r:id="rId10"/>
    <p:sldId id="273" r:id="rId11"/>
    <p:sldId id="264" r:id="rId12"/>
    <p:sldId id="267" r:id="rId13"/>
    <p:sldId id="266" r:id="rId14"/>
    <p:sldId id="268" r:id="rId15"/>
    <p:sldId id="269" r:id="rId16"/>
    <p:sldId id="270" r:id="rId17"/>
    <p:sldId id="277" r:id="rId18"/>
    <p:sldId id="278" r:id="rId19"/>
    <p:sldId id="279" r:id="rId20"/>
    <p:sldId id="280" r:id="rId21"/>
    <p:sldId id="281" r:id="rId22"/>
    <p:sldId id="283" r:id="rId23"/>
    <p:sldId id="284" r:id="rId24"/>
    <p:sldId id="285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14" autoAdjust="0"/>
    <p:restoredTop sz="94660"/>
  </p:normalViewPr>
  <p:slideViewPr>
    <p:cSldViewPr>
      <p:cViewPr varScale="1">
        <p:scale>
          <a:sx n="60" d="100"/>
          <a:sy n="60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7E3FF-D259-4FEC-9CBA-1D9AB09876EB}" type="datetimeFigureOut">
              <a:rPr lang="cs-CZ" smtClean="0"/>
              <a:t>13.1.2013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DB964-9C1F-4CB0-B06B-89409F8B25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8778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6B62D6-417D-4DBD-AC1E-A29E43125CAB}" type="slidenum">
              <a:rPr lang="en-US"/>
              <a:pPr/>
              <a:t>5</a:t>
            </a:fld>
            <a:endParaRPr lang="en-US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535D76-38F7-4D14-A94C-71610DA8BA8D}" type="slidenum">
              <a:rPr lang="en-US"/>
              <a:pPr/>
              <a:t>6</a:t>
            </a:fld>
            <a:endParaRPr lang="en-US"/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B43D8-13A5-4FF1-B9BF-92B339E357D3}" type="slidenum">
              <a:rPr lang="en-US"/>
              <a:pPr/>
              <a:t>7</a:t>
            </a:fld>
            <a:endParaRPr lang="en-US"/>
          </a:p>
        </p:txBody>
      </p:sp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2E51D2-F33A-419F-B511-C087464DF1DD}" type="slidenum">
              <a:rPr lang="en-US"/>
              <a:pPr/>
              <a:t>17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411F8B-44FD-4C6C-8395-B270598E3E88}" type="slidenum">
              <a:rPr lang="en-US"/>
              <a:pPr/>
              <a:t>18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23F4BD-6787-4699-838C-EF7C4169DED7}" type="slidenum">
              <a:rPr lang="en-US"/>
              <a:pPr/>
              <a:t>19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E2DB81-6D80-412B-BF0D-B18F528EB134}" type="slidenum">
              <a:rPr lang="en-US"/>
              <a:pPr/>
              <a:t>20</a:t>
            </a:fld>
            <a:endParaRPr 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95BCED-636A-4FBC-ADC6-0B8EF34272CC}" type="slidenum">
              <a:rPr lang="en-US"/>
              <a:pPr/>
              <a:t>21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2739-C361-475C-97F9-47245B43E256}" type="datetime1">
              <a:rPr lang="cs-CZ" smtClean="0"/>
              <a:t>13.1.2013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2F47D-63CE-4BF9-8F43-F71D09E48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542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E0C8-E59A-48AE-8505-A784D8810807}" type="datetime1">
              <a:rPr lang="cs-CZ" smtClean="0"/>
              <a:t>13.1.2013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2F47D-63CE-4BF9-8F43-F71D09E48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6401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22378-312C-428B-B54F-2BD41945CE4F}" type="datetime1">
              <a:rPr lang="cs-CZ" smtClean="0"/>
              <a:t>13.1.2013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2F47D-63CE-4BF9-8F43-F71D09E48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4252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395288" y="6597650"/>
            <a:ext cx="2952750" cy="260350"/>
          </a:xfrm>
        </p:spPr>
        <p:txBody>
          <a:bodyPr/>
          <a:lstStyle>
            <a:lvl1pPr>
              <a:defRPr/>
            </a:lvl1pPr>
          </a:lstStyle>
          <a:p>
            <a:fld id="{662346F1-E70D-4D47-BC03-0DC57EED9769}" type="datetime1">
              <a:rPr lang="cs-CZ" smtClean="0"/>
              <a:t>13.1.2013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419475" y="6597650"/>
            <a:ext cx="2895600" cy="2603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659563" y="6589713"/>
            <a:ext cx="2133600" cy="268287"/>
          </a:xfrm>
        </p:spPr>
        <p:txBody>
          <a:bodyPr/>
          <a:lstStyle>
            <a:lvl1pPr>
              <a:defRPr/>
            </a:lvl1pPr>
          </a:lstStyle>
          <a:p>
            <a:fld id="{6310D127-E8C5-4D03-B336-AF518BDC3FE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008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E2BA9AF-945E-4D80-8CA1-214E8276AF01}" type="datetime1">
              <a:rPr lang="cs-CZ" smtClean="0"/>
              <a:t>13.1.2013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4FB0E80-EC0F-4147-9A5F-F7F584C7021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53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nitřní list - text s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 userDrawn="1"/>
        </p:nvSpPr>
        <p:spPr>
          <a:xfrm>
            <a:off x="323528" y="6453336"/>
            <a:ext cx="180000" cy="216000"/>
          </a:xfrm>
          <a:prstGeom prst="rect">
            <a:avLst/>
          </a:prstGeom>
          <a:solidFill>
            <a:srgbClr val="E23B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 userDrawn="1"/>
        </p:nvSpPr>
        <p:spPr>
          <a:xfrm>
            <a:off x="558000" y="6453336"/>
            <a:ext cx="180000" cy="216000"/>
          </a:xfrm>
          <a:prstGeom prst="rect">
            <a:avLst/>
          </a:prstGeom>
          <a:solidFill>
            <a:srgbClr val="8CD1E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 userDrawn="1"/>
        </p:nvSpPr>
        <p:spPr>
          <a:xfrm>
            <a:off x="791600" y="6453336"/>
            <a:ext cx="180000" cy="216000"/>
          </a:xfrm>
          <a:prstGeom prst="rect">
            <a:avLst/>
          </a:prstGeom>
          <a:solidFill>
            <a:srgbClr val="184788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2" descr="C:\Users\Johnny\Desktop\Surao PP\SURAO logopodtisk180.jpg"/>
          <p:cNvPicPr>
            <a:picLocks noChangeAspect="1" noChangeArrowheads="1"/>
          </p:cNvPicPr>
          <p:nvPr userDrawn="1"/>
        </p:nvPicPr>
        <p:blipFill>
          <a:blip r:embed="rId2" cstate="print"/>
          <a:srcRect r="30833" b="48536"/>
          <a:stretch>
            <a:fillRect/>
          </a:stretch>
        </p:blipFill>
        <p:spPr bwMode="auto">
          <a:xfrm>
            <a:off x="3843338" y="3482728"/>
            <a:ext cx="5300662" cy="3375242"/>
          </a:xfrm>
          <a:prstGeom prst="rect">
            <a:avLst/>
          </a:prstGeom>
          <a:noFill/>
        </p:spPr>
      </p:pic>
      <p:sp>
        <p:nvSpPr>
          <p:cNvPr id="4" name="Zaoblený obdélník 3"/>
          <p:cNvSpPr/>
          <p:nvPr userDrawn="1"/>
        </p:nvSpPr>
        <p:spPr>
          <a:xfrm>
            <a:off x="323528" y="1527989"/>
            <a:ext cx="8496944" cy="4752528"/>
          </a:xfrm>
          <a:prstGeom prst="roundRect">
            <a:avLst>
              <a:gd name="adj" fmla="val 2881"/>
            </a:avLst>
          </a:prstGeom>
          <a:noFill/>
          <a:ln w="3175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612000" y="1114560"/>
            <a:ext cx="7920440" cy="69127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1">
                <a:solidFill>
                  <a:srgbClr val="00612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0"/>
          </p:nvPr>
        </p:nvSpPr>
        <p:spPr>
          <a:xfrm>
            <a:off x="738000" y="6507661"/>
            <a:ext cx="288000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700" b="0">
                <a:solidFill>
                  <a:schemeClr val="bg1"/>
                </a:solidFill>
              </a:defRPr>
            </a:lvl1pPr>
          </a:lstStyle>
          <a:p>
            <a:fld id="{D917E3CF-9DDB-42DB-8C50-86177139181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1"/>
          </p:nvPr>
        </p:nvSpPr>
        <p:spPr>
          <a:xfrm>
            <a:off x="611560" y="2046447"/>
            <a:ext cx="792088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l">
              <a:buFont typeface="Arial" pitchFamily="34" charset="0"/>
              <a:buNone/>
              <a:defRPr lang="cs-CZ" sz="1200" b="1" smtClean="0">
                <a:solidFill>
                  <a:srgbClr val="89BA17"/>
                </a:solidFill>
              </a:defRPr>
            </a:lvl1pPr>
            <a:lvl2pPr>
              <a:buFontTx/>
              <a:buNone/>
              <a:defRPr sz="1200" b="1">
                <a:solidFill>
                  <a:srgbClr val="89BA17"/>
                </a:solidFill>
              </a:defRPr>
            </a:lvl2pPr>
            <a:lvl3pPr>
              <a:buFontTx/>
              <a:buNone/>
              <a:defRPr sz="1200" b="1">
                <a:solidFill>
                  <a:srgbClr val="89BA17"/>
                </a:solidFill>
              </a:defRPr>
            </a:lvl3pPr>
            <a:lvl4pPr>
              <a:buFontTx/>
              <a:buNone/>
              <a:defRPr sz="1200" b="1">
                <a:solidFill>
                  <a:srgbClr val="89BA17"/>
                </a:solidFill>
              </a:defRPr>
            </a:lvl4pPr>
            <a:lvl5pPr>
              <a:buFontTx/>
              <a:buNone/>
              <a:defRPr sz="1200" b="1">
                <a:solidFill>
                  <a:srgbClr val="89BA17"/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2"/>
          </p:nvPr>
        </p:nvSpPr>
        <p:spPr>
          <a:xfrm>
            <a:off x="611189" y="3342591"/>
            <a:ext cx="7921625" cy="2591485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0612E"/>
              </a:buClr>
              <a:buSzPct val="140000"/>
              <a:defRPr sz="1200"/>
            </a:lvl1pPr>
            <a:lvl2pPr>
              <a:buClr>
                <a:srgbClr val="00612E"/>
              </a:buClr>
              <a:buSzPct val="140000"/>
              <a:defRPr sz="1200"/>
            </a:lvl2pPr>
            <a:lvl3pPr>
              <a:buClr>
                <a:srgbClr val="00612E"/>
              </a:buClr>
              <a:buSzPct val="140000"/>
              <a:defRPr sz="1200"/>
            </a:lvl3pPr>
            <a:lvl4pPr>
              <a:buClr>
                <a:srgbClr val="00612E"/>
              </a:buClr>
              <a:buSzPct val="140000"/>
              <a:defRPr sz="1200"/>
            </a:lvl4pPr>
            <a:lvl5pPr>
              <a:buClr>
                <a:srgbClr val="00612E"/>
              </a:buClr>
              <a:buSzPct val="140000"/>
              <a:defRPr sz="12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3"/>
          </p:nvPr>
        </p:nvSpPr>
        <p:spPr>
          <a:xfrm>
            <a:off x="1152000" y="6501601"/>
            <a:ext cx="4032250" cy="1722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700"/>
            </a:lvl1pPr>
            <a:lvl2pPr>
              <a:buFontTx/>
              <a:buNone/>
              <a:defRPr sz="800"/>
            </a:lvl2pPr>
            <a:lvl3pPr>
              <a:buFontTx/>
              <a:buNone/>
              <a:defRPr sz="800"/>
            </a:lvl3pPr>
            <a:lvl4pPr>
              <a:buFontTx/>
              <a:buNone/>
              <a:defRPr sz="800"/>
            </a:lvl4pPr>
            <a:lvl5pPr>
              <a:buFontTx/>
              <a:buNone/>
              <a:defRPr sz="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8877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2394-4B42-40B3-8A65-1A4439751553}" type="datetime1">
              <a:rPr lang="cs-CZ" smtClean="0"/>
              <a:t>13.1.2013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2F47D-63CE-4BF9-8F43-F71D09E48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48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98E3D-1549-4499-8B84-C047E1724131}" type="datetime1">
              <a:rPr lang="cs-CZ" smtClean="0"/>
              <a:t>13.1.2013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2F47D-63CE-4BF9-8F43-F71D09E48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877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9CF6-201B-45F0-88DB-41327D011CE9}" type="datetime1">
              <a:rPr lang="cs-CZ" smtClean="0"/>
              <a:t>13.1.2013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2F47D-63CE-4BF9-8F43-F71D09E48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0651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4205-6D34-44BA-91BC-C2042088297C}" type="datetime1">
              <a:rPr lang="cs-CZ" smtClean="0"/>
              <a:t>13.1.2013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2F47D-63CE-4BF9-8F43-F71D09E48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790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ABD0-5A1B-46E3-A2E5-6C8BE32DD921}" type="datetime1">
              <a:rPr lang="cs-CZ" smtClean="0"/>
              <a:t>13.1.2013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2F47D-63CE-4BF9-8F43-F71D09E48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564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1D249-71EC-4301-8FF0-168EB8003BC2}" type="datetime1">
              <a:rPr lang="cs-CZ" smtClean="0"/>
              <a:t>13.1.2013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2F47D-63CE-4BF9-8F43-F71D09E48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1212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8C8-AE17-4BE4-8201-F5BA9F3526C0}" type="datetime1">
              <a:rPr lang="cs-CZ" smtClean="0"/>
              <a:t>13.1.2013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2F47D-63CE-4BF9-8F43-F71D09E48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752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791F-AB0B-4C3A-8157-BD16BB2A7C44}" type="datetime1">
              <a:rPr lang="cs-CZ" smtClean="0"/>
              <a:t>13.1.2013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2F47D-63CE-4BF9-8F43-F71D09E48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7796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8240D-546B-4E8B-B6B9-00B7B68FC2A9}" type="datetime1">
              <a:rPr lang="cs-CZ" smtClean="0"/>
              <a:t>13.1.2013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2F47D-63CE-4BF9-8F43-F71D09E48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69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rao.cz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wmf"/><Relationship Id="rId5" Type="http://schemas.openxmlformats.org/officeDocument/2006/relationships/hyperlink" Target="http://www.mmr.cz/" TargetMode="External"/><Relationship Id="rId4" Type="http://schemas.openxmlformats.org/officeDocument/2006/relationships/hyperlink" Target="http://www.mpo.cz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rao.cz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wmf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b="1" dirty="0" smtClean="0"/>
              <a:t>1.2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Ukládání radioaktivních odpadů do životního prostředí (1)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dirty="0" smtClean="0"/>
              <a:t>požadavky </a:t>
            </a:r>
            <a:r>
              <a:rPr lang="cs-CZ" dirty="0"/>
              <a:t>na dlouhodobou bezpečnost, </a:t>
            </a:r>
          </a:p>
          <a:p>
            <a:pPr lvl="1"/>
            <a:r>
              <a:rPr lang="cs-CZ" dirty="0"/>
              <a:t>legislativní požadavky na bezpečné ukládání</a:t>
            </a:r>
          </a:p>
          <a:p>
            <a:pPr lvl="1"/>
            <a:r>
              <a:rPr lang="cs-CZ" dirty="0"/>
              <a:t>přístupy k naplňování legislativních požadavků v různých zemích světa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2F47D-63CE-4BF9-8F43-F71D09E48FB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03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75945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cs-CZ" sz="2400" b="1" dirty="0" smtClean="0">
                <a:latin typeface="Arial" charset="0"/>
                <a:cs typeface="Arial" charset="0"/>
              </a:rPr>
              <a:t>Finsko – vývoj hlubinného úložiště</a:t>
            </a:r>
            <a:br>
              <a:rPr lang="cs-CZ" sz="2400" b="1" dirty="0" smtClean="0">
                <a:latin typeface="Arial" charset="0"/>
                <a:cs typeface="Arial" charset="0"/>
              </a:rPr>
            </a:br>
            <a:r>
              <a:rPr lang="en-GB" sz="2400" b="1" dirty="0" smtClean="0">
                <a:latin typeface="Arial" charset="0"/>
                <a:cs typeface="Arial" charset="0"/>
              </a:rPr>
              <a:t>The Long 42 Years´ Journey</a:t>
            </a:r>
          </a:p>
        </p:txBody>
      </p:sp>
      <p:sp>
        <p:nvSpPr>
          <p:cNvPr id="8195" name="Freeform 3"/>
          <p:cNvSpPr>
            <a:spLocks/>
          </p:cNvSpPr>
          <p:nvPr/>
        </p:nvSpPr>
        <p:spPr bwMode="auto">
          <a:xfrm>
            <a:off x="244475" y="1119188"/>
            <a:ext cx="6237288" cy="5049837"/>
          </a:xfrm>
          <a:custGeom>
            <a:avLst/>
            <a:gdLst>
              <a:gd name="T0" fmla="*/ 0 w 4121"/>
              <a:gd name="T1" fmla="*/ 2147483647 h 3456"/>
              <a:gd name="T2" fmla="*/ 2147483647 w 4121"/>
              <a:gd name="T3" fmla="*/ 2147483647 h 3456"/>
              <a:gd name="T4" fmla="*/ 2147483647 w 4121"/>
              <a:gd name="T5" fmla="*/ 2147483647 h 3456"/>
              <a:gd name="T6" fmla="*/ 2147483647 w 4121"/>
              <a:gd name="T7" fmla="*/ 0 h 3456"/>
              <a:gd name="T8" fmla="*/ 2147483647 w 4121"/>
              <a:gd name="T9" fmla="*/ 2147483647 h 3456"/>
              <a:gd name="T10" fmla="*/ 2147483647 w 4121"/>
              <a:gd name="T11" fmla="*/ 2147483647 h 3456"/>
              <a:gd name="T12" fmla="*/ 2147483647 w 4121"/>
              <a:gd name="T13" fmla="*/ 2147483647 h 3456"/>
              <a:gd name="T14" fmla="*/ 0 w 4121"/>
              <a:gd name="T15" fmla="*/ 2147483647 h 3456"/>
              <a:gd name="T16" fmla="*/ 0 w 4121"/>
              <a:gd name="T17" fmla="*/ 2147483647 h 34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121"/>
              <a:gd name="T28" fmla="*/ 0 h 3456"/>
              <a:gd name="T29" fmla="*/ 4121 w 4121"/>
              <a:gd name="T30" fmla="*/ 3456 h 34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121" h="3456">
                <a:moveTo>
                  <a:pt x="0" y="3158"/>
                </a:moveTo>
                <a:lnTo>
                  <a:pt x="3590" y="210"/>
                </a:lnTo>
                <a:lnTo>
                  <a:pt x="3386" y="219"/>
                </a:lnTo>
                <a:lnTo>
                  <a:pt x="4012" y="0"/>
                </a:lnTo>
                <a:lnTo>
                  <a:pt x="4121" y="345"/>
                </a:lnTo>
                <a:lnTo>
                  <a:pt x="4022" y="278"/>
                </a:lnTo>
                <a:lnTo>
                  <a:pt x="1946" y="3456"/>
                </a:lnTo>
                <a:lnTo>
                  <a:pt x="0" y="3456"/>
                </a:lnTo>
                <a:lnTo>
                  <a:pt x="0" y="3158"/>
                </a:lnTo>
                <a:close/>
              </a:path>
            </a:pathLst>
          </a:custGeom>
          <a:gradFill rotWithShape="1">
            <a:gsLst>
              <a:gs pos="0">
                <a:srgbClr val="147D6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011363" y="5027613"/>
            <a:ext cx="8064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200" b="1">
                <a:latin typeface="Calibri" pitchFamily="34" charset="0"/>
              </a:rPr>
              <a:t>1983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608388" y="3467100"/>
            <a:ext cx="7747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100" b="1">
                <a:latin typeface="Calibri" pitchFamily="34" charset="0"/>
              </a:rPr>
              <a:t>2001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624388" y="2408238"/>
            <a:ext cx="749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000" b="1">
                <a:latin typeface="Calibri" pitchFamily="34" charset="0"/>
              </a:rPr>
              <a:t>2012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216650" y="72390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b="1">
                <a:latin typeface="Calibri" pitchFamily="34" charset="0"/>
              </a:rPr>
              <a:t>2020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6994525" y="671513"/>
            <a:ext cx="16192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24" tIns="52162" rIns="104324" bIns="52162"/>
          <a:lstStyle/>
          <a:p>
            <a:r>
              <a:rPr lang="en-GB" altLang="sv-SE" sz="1400" b="1">
                <a:latin typeface="Calibri" pitchFamily="34" charset="0"/>
              </a:rPr>
              <a:t>Start disposal of spent fuel</a:t>
            </a: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5392738" y="4991100"/>
            <a:ext cx="2960687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24" tIns="52162" rIns="104324" bIns="52162"/>
          <a:lstStyle/>
          <a:p>
            <a:r>
              <a:rPr lang="en-GB" altLang="sv-SE" sz="1400" b="1">
                <a:latin typeface="Calibri" pitchFamily="34" charset="0"/>
              </a:rPr>
              <a:t>Government’s decision on</a:t>
            </a:r>
            <a:br>
              <a:rPr lang="en-GB" altLang="sv-SE" sz="1400" b="1">
                <a:latin typeface="Calibri" pitchFamily="34" charset="0"/>
              </a:rPr>
            </a:br>
            <a:r>
              <a:rPr lang="en-GB" altLang="sv-SE" sz="1400" b="1">
                <a:latin typeface="Calibri" pitchFamily="34" charset="0"/>
              </a:rPr>
              <a:t>objectives and time schedule</a:t>
            </a: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2890838" y="5251450"/>
            <a:ext cx="2239962" cy="0"/>
          </a:xfrm>
          <a:prstGeom prst="line">
            <a:avLst/>
          </a:prstGeom>
          <a:noFill/>
          <a:ln w="19050">
            <a:solidFill>
              <a:srgbClr val="E18B25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415925" y="4511675"/>
            <a:ext cx="158273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24" tIns="52162" rIns="104324" bIns="52162"/>
          <a:lstStyle/>
          <a:p>
            <a:pPr>
              <a:lnSpc>
                <a:spcPct val="90000"/>
              </a:lnSpc>
            </a:pPr>
            <a:r>
              <a:rPr lang="en-GB" altLang="sv-SE" sz="1400" b="1">
                <a:latin typeface="Calibri" pitchFamily="34" charset="0"/>
              </a:rPr>
              <a:t>Site investigations</a:t>
            </a:r>
          </a:p>
          <a:p>
            <a:pPr>
              <a:lnSpc>
                <a:spcPct val="90000"/>
              </a:lnSpc>
            </a:pPr>
            <a:r>
              <a:rPr lang="en-GB" altLang="sv-SE" sz="1400" b="1">
                <a:latin typeface="Calibri" pitchFamily="34" charset="0"/>
              </a:rPr>
              <a:t>started by TVO  </a:t>
            </a:r>
          </a:p>
          <a:p>
            <a:pPr>
              <a:lnSpc>
                <a:spcPct val="90000"/>
              </a:lnSpc>
            </a:pPr>
            <a:r>
              <a:rPr lang="en-GB" altLang="sv-SE" sz="1400" b="1">
                <a:latin typeface="Calibri" pitchFamily="34" charset="0"/>
              </a:rPr>
              <a:t>in 1984</a:t>
            </a: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407988" y="2808288"/>
            <a:ext cx="31051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24" tIns="52162" rIns="104324" bIns="52162"/>
          <a:lstStyle/>
          <a:p>
            <a:pPr>
              <a:lnSpc>
                <a:spcPct val="90000"/>
              </a:lnSpc>
            </a:pPr>
            <a:r>
              <a:rPr lang="en-GB" altLang="sv-SE" sz="1400" b="1">
                <a:latin typeface="Calibri" pitchFamily="34" charset="0"/>
              </a:rPr>
              <a:t>Construction of ONKALO and confirming investigations at Olkiluoto </a:t>
            </a:r>
          </a:p>
        </p:txBody>
      </p:sp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407988" y="2070100"/>
            <a:ext cx="31686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24" tIns="52162" rIns="104324" bIns="52162"/>
          <a:lstStyle/>
          <a:p>
            <a:pPr>
              <a:lnSpc>
                <a:spcPct val="90000"/>
              </a:lnSpc>
            </a:pPr>
            <a:r>
              <a:rPr lang="en-GB" altLang="sv-SE" sz="1400" b="1">
                <a:latin typeface="Calibri" pitchFamily="34" charset="0"/>
              </a:rPr>
              <a:t>Construction of disposal facility</a:t>
            </a:r>
          </a:p>
        </p:txBody>
      </p:sp>
      <p:sp>
        <p:nvSpPr>
          <p:cNvPr id="8206" name="Line 15"/>
          <p:cNvSpPr>
            <a:spLocks noChangeShapeType="1"/>
          </p:cNvSpPr>
          <p:nvPr/>
        </p:nvSpPr>
        <p:spPr bwMode="auto">
          <a:xfrm>
            <a:off x="4332288" y="3687763"/>
            <a:ext cx="1701800" cy="0"/>
          </a:xfrm>
          <a:prstGeom prst="line">
            <a:avLst/>
          </a:prstGeom>
          <a:noFill/>
          <a:ln w="19050">
            <a:solidFill>
              <a:srgbClr val="E18B25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07" name="Rectangle 16"/>
          <p:cNvSpPr>
            <a:spLocks noChangeArrowheads="1"/>
          </p:cNvSpPr>
          <p:nvPr/>
        </p:nvSpPr>
        <p:spPr bwMode="auto">
          <a:xfrm>
            <a:off x="6102350" y="3436938"/>
            <a:ext cx="25939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24" tIns="52162" rIns="104324" bIns="52162"/>
          <a:lstStyle/>
          <a:p>
            <a:r>
              <a:rPr lang="en-GB" altLang="sv-SE" sz="1400" b="1">
                <a:latin typeface="Calibri" pitchFamily="34" charset="0"/>
              </a:rPr>
              <a:t>Decision-in-Principle by Government and Parliament</a:t>
            </a:r>
          </a:p>
        </p:txBody>
      </p:sp>
      <p:sp>
        <p:nvSpPr>
          <p:cNvPr id="8208" name="Rectangle 17"/>
          <p:cNvSpPr>
            <a:spLocks noChangeArrowheads="1"/>
          </p:cNvSpPr>
          <p:nvPr/>
        </p:nvSpPr>
        <p:spPr bwMode="auto">
          <a:xfrm>
            <a:off x="6637338" y="2371725"/>
            <a:ext cx="2105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24" tIns="52162" rIns="104324" bIns="52162"/>
          <a:lstStyle/>
          <a:p>
            <a:r>
              <a:rPr lang="en-GB" altLang="sv-SE" sz="1400" b="1">
                <a:latin typeface="Calibri" pitchFamily="34" charset="0"/>
              </a:rPr>
              <a:t>Application for construction license</a:t>
            </a:r>
          </a:p>
        </p:txBody>
      </p:sp>
      <p:sp>
        <p:nvSpPr>
          <p:cNvPr id="8209" name="Line 18"/>
          <p:cNvSpPr>
            <a:spLocks noChangeShapeType="1"/>
          </p:cNvSpPr>
          <p:nvPr/>
        </p:nvSpPr>
        <p:spPr bwMode="auto">
          <a:xfrm>
            <a:off x="5329238" y="2620963"/>
            <a:ext cx="1176337" cy="0"/>
          </a:xfrm>
          <a:prstGeom prst="line">
            <a:avLst/>
          </a:prstGeom>
          <a:noFill/>
          <a:ln w="19050">
            <a:solidFill>
              <a:srgbClr val="E18B25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10" name="Text Box 19"/>
          <p:cNvSpPr txBox="1">
            <a:spLocks noChangeArrowheads="1"/>
          </p:cNvSpPr>
          <p:nvPr/>
        </p:nvSpPr>
        <p:spPr bwMode="auto">
          <a:xfrm>
            <a:off x="5559425" y="1554163"/>
            <a:ext cx="749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000" b="1">
                <a:latin typeface="Calibri" pitchFamily="34" charset="0"/>
              </a:rPr>
              <a:t>2018</a:t>
            </a:r>
          </a:p>
        </p:txBody>
      </p:sp>
      <p:sp>
        <p:nvSpPr>
          <p:cNvPr id="8211" name="Rectangle 20"/>
          <p:cNvSpPr>
            <a:spLocks noChangeArrowheads="1"/>
          </p:cNvSpPr>
          <p:nvPr/>
        </p:nvSpPr>
        <p:spPr bwMode="auto">
          <a:xfrm>
            <a:off x="6989763" y="1536700"/>
            <a:ext cx="172561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24" tIns="52162" rIns="104324" bIns="52162"/>
          <a:lstStyle/>
          <a:p>
            <a:r>
              <a:rPr lang="en-GB" altLang="sv-SE" sz="1400" b="1">
                <a:latin typeface="Calibri" pitchFamily="34" charset="0"/>
              </a:rPr>
              <a:t>Application for</a:t>
            </a:r>
            <a:br>
              <a:rPr lang="en-GB" altLang="sv-SE" sz="1400" b="1">
                <a:latin typeface="Calibri" pitchFamily="34" charset="0"/>
              </a:rPr>
            </a:br>
            <a:r>
              <a:rPr lang="en-GB" altLang="sv-SE" sz="1400" b="1">
                <a:latin typeface="Calibri" pitchFamily="34" charset="0"/>
              </a:rPr>
              <a:t>operation license</a:t>
            </a:r>
          </a:p>
        </p:txBody>
      </p:sp>
      <p:sp>
        <p:nvSpPr>
          <p:cNvPr id="8212" name="Line 21"/>
          <p:cNvSpPr>
            <a:spLocks noChangeShapeType="1"/>
          </p:cNvSpPr>
          <p:nvPr/>
        </p:nvSpPr>
        <p:spPr bwMode="auto">
          <a:xfrm>
            <a:off x="6303963" y="1778000"/>
            <a:ext cx="620712" cy="1588"/>
          </a:xfrm>
          <a:prstGeom prst="line">
            <a:avLst/>
          </a:prstGeom>
          <a:noFill/>
          <a:ln w="19050">
            <a:solidFill>
              <a:srgbClr val="E18B25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13" name="Line 22"/>
          <p:cNvSpPr>
            <a:spLocks noChangeShapeType="1"/>
          </p:cNvSpPr>
          <p:nvPr/>
        </p:nvSpPr>
        <p:spPr bwMode="auto">
          <a:xfrm>
            <a:off x="482600" y="3687763"/>
            <a:ext cx="3135313" cy="0"/>
          </a:xfrm>
          <a:prstGeom prst="line">
            <a:avLst/>
          </a:prstGeom>
          <a:noFill/>
          <a:ln w="19050">
            <a:solidFill>
              <a:srgbClr val="E18B25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14" name="Line 23"/>
          <p:cNvSpPr>
            <a:spLocks noChangeShapeType="1"/>
          </p:cNvSpPr>
          <p:nvPr/>
        </p:nvSpPr>
        <p:spPr bwMode="auto">
          <a:xfrm>
            <a:off x="482600" y="2620963"/>
            <a:ext cx="4119563" cy="0"/>
          </a:xfrm>
          <a:prstGeom prst="line">
            <a:avLst/>
          </a:prstGeom>
          <a:noFill/>
          <a:ln w="19050">
            <a:solidFill>
              <a:srgbClr val="E18B25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15" name="Line 24"/>
          <p:cNvSpPr>
            <a:spLocks noChangeShapeType="1"/>
          </p:cNvSpPr>
          <p:nvPr/>
        </p:nvSpPr>
        <p:spPr bwMode="auto">
          <a:xfrm>
            <a:off x="482600" y="1779588"/>
            <a:ext cx="5030788" cy="0"/>
          </a:xfrm>
          <a:prstGeom prst="line">
            <a:avLst/>
          </a:prstGeom>
          <a:noFill/>
          <a:ln w="19050">
            <a:solidFill>
              <a:srgbClr val="E18B25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16" name="Rectangle 25"/>
          <p:cNvSpPr>
            <a:spLocks noChangeArrowheads="1"/>
          </p:cNvSpPr>
          <p:nvPr/>
        </p:nvSpPr>
        <p:spPr bwMode="auto">
          <a:xfrm>
            <a:off x="407988" y="1247775"/>
            <a:ext cx="3392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24" tIns="52162" rIns="104324" bIns="52162"/>
          <a:lstStyle/>
          <a:p>
            <a:pPr>
              <a:lnSpc>
                <a:spcPct val="90000"/>
              </a:lnSpc>
            </a:pPr>
            <a:r>
              <a:rPr lang="en-GB" altLang="sv-SE" sz="1400" b="1">
                <a:latin typeface="Calibri" pitchFamily="34" charset="0"/>
              </a:rPr>
              <a:t>Test operation and commissioning</a:t>
            </a:r>
          </a:p>
        </p:txBody>
      </p:sp>
      <p:sp>
        <p:nvSpPr>
          <p:cNvPr id="8217" name="Text Box 26"/>
          <p:cNvSpPr txBox="1">
            <a:spLocks noChangeArrowheads="1"/>
          </p:cNvSpPr>
          <p:nvPr/>
        </p:nvSpPr>
        <p:spPr bwMode="auto">
          <a:xfrm>
            <a:off x="1512888" y="5565775"/>
            <a:ext cx="8064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200" b="1">
                <a:latin typeface="Calibri" pitchFamily="34" charset="0"/>
              </a:rPr>
              <a:t>1978</a:t>
            </a:r>
          </a:p>
        </p:txBody>
      </p:sp>
      <p:sp>
        <p:nvSpPr>
          <p:cNvPr id="8218" name="Line 27"/>
          <p:cNvSpPr>
            <a:spLocks noChangeShapeType="1"/>
          </p:cNvSpPr>
          <p:nvPr/>
        </p:nvSpPr>
        <p:spPr bwMode="auto">
          <a:xfrm>
            <a:off x="2341563" y="5800725"/>
            <a:ext cx="1622425" cy="0"/>
          </a:xfrm>
          <a:prstGeom prst="line">
            <a:avLst/>
          </a:prstGeom>
          <a:noFill/>
          <a:ln w="19050">
            <a:solidFill>
              <a:srgbClr val="E18B25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19" name="Rectangle 28"/>
          <p:cNvSpPr>
            <a:spLocks noChangeArrowheads="1"/>
          </p:cNvSpPr>
          <p:nvPr/>
        </p:nvSpPr>
        <p:spPr bwMode="auto">
          <a:xfrm>
            <a:off x="4171950" y="5619750"/>
            <a:ext cx="437991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24" tIns="52162" rIns="104324" bIns="52162"/>
          <a:lstStyle/>
          <a:p>
            <a:r>
              <a:rPr lang="en-GB" altLang="sv-SE" sz="1400" b="1">
                <a:latin typeface="Calibri" pitchFamily="34" charset="0"/>
              </a:rPr>
              <a:t>Start of feasibility studies for geologic disposal</a:t>
            </a:r>
          </a:p>
        </p:txBody>
      </p:sp>
      <p:sp>
        <p:nvSpPr>
          <p:cNvPr id="8220" name="Line 29"/>
          <p:cNvSpPr>
            <a:spLocks noChangeShapeType="1"/>
          </p:cNvSpPr>
          <p:nvPr/>
        </p:nvSpPr>
        <p:spPr bwMode="auto">
          <a:xfrm>
            <a:off x="482600" y="5251450"/>
            <a:ext cx="1546225" cy="0"/>
          </a:xfrm>
          <a:prstGeom prst="line">
            <a:avLst/>
          </a:prstGeom>
          <a:noFill/>
          <a:ln w="19050">
            <a:solidFill>
              <a:srgbClr val="E18B25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21" name="Line 31"/>
          <p:cNvSpPr>
            <a:spLocks noChangeShapeType="1"/>
          </p:cNvSpPr>
          <p:nvPr/>
        </p:nvSpPr>
        <p:spPr bwMode="auto">
          <a:xfrm>
            <a:off x="3392488" y="2825750"/>
            <a:ext cx="26416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22" name="Rectangle 32"/>
          <p:cNvSpPr>
            <a:spLocks noChangeArrowheads="1"/>
          </p:cNvSpPr>
          <p:nvPr/>
        </p:nvSpPr>
        <p:spPr bwMode="auto">
          <a:xfrm>
            <a:off x="2682875" y="4021138"/>
            <a:ext cx="158273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24" tIns="52162" rIns="104324" bIns="52162"/>
          <a:lstStyle/>
          <a:p>
            <a:pPr>
              <a:lnSpc>
                <a:spcPct val="90000"/>
              </a:lnSpc>
            </a:pPr>
            <a:r>
              <a:rPr lang="en-GB" altLang="sv-SE" sz="2100" b="1">
                <a:latin typeface="Calibri" pitchFamily="34" charset="0"/>
              </a:rPr>
              <a:t>       1995</a:t>
            </a:r>
            <a:r>
              <a:rPr lang="en-GB" altLang="sv-SE" sz="1400" b="1">
                <a:latin typeface="Calibri" pitchFamily="34" charset="0"/>
              </a:rPr>
              <a:t> </a:t>
            </a:r>
          </a:p>
        </p:txBody>
      </p:sp>
      <p:sp>
        <p:nvSpPr>
          <p:cNvPr id="8223" name="Line 33"/>
          <p:cNvSpPr>
            <a:spLocks noChangeShapeType="1"/>
          </p:cNvSpPr>
          <p:nvPr/>
        </p:nvSpPr>
        <p:spPr bwMode="auto">
          <a:xfrm>
            <a:off x="482600" y="5800725"/>
            <a:ext cx="1036638" cy="0"/>
          </a:xfrm>
          <a:prstGeom prst="line">
            <a:avLst/>
          </a:prstGeom>
          <a:noFill/>
          <a:ln w="19050">
            <a:solidFill>
              <a:srgbClr val="E18B25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26" name="Dian numeron paikkamerkki 3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85C19BD-FC77-4161-9B57-BB4D0387C3D2}" type="slidenum">
              <a:rPr lang="fi-FI" smtClean="0">
                <a:solidFill>
                  <a:srgbClr val="147D6F"/>
                </a:solidFill>
              </a:rPr>
              <a:pPr/>
              <a:t>10</a:t>
            </a:fld>
            <a:endParaRPr lang="fi-FI" smtClean="0">
              <a:solidFill>
                <a:srgbClr val="147D6F"/>
              </a:solidFill>
            </a:endParaRPr>
          </a:p>
        </p:txBody>
      </p:sp>
      <p:sp>
        <p:nvSpPr>
          <p:cNvPr id="8227" name="Rectangle 32"/>
          <p:cNvSpPr>
            <a:spLocks noChangeArrowheads="1"/>
          </p:cNvSpPr>
          <p:nvPr/>
        </p:nvSpPr>
        <p:spPr bwMode="auto">
          <a:xfrm>
            <a:off x="390525" y="3471863"/>
            <a:ext cx="158273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24" tIns="52162" rIns="104324" bIns="52162"/>
          <a:lstStyle/>
          <a:p>
            <a:pPr>
              <a:lnSpc>
                <a:spcPct val="90000"/>
              </a:lnSpc>
            </a:pPr>
            <a:r>
              <a:rPr lang="en-GB" altLang="sv-SE" sz="1400" b="1">
                <a:latin typeface="Calibri" pitchFamily="34" charset="0"/>
              </a:rPr>
              <a:t>Site selection </a:t>
            </a:r>
          </a:p>
        </p:txBody>
      </p:sp>
      <p:sp>
        <p:nvSpPr>
          <p:cNvPr id="8228" name="Rectangle 32"/>
          <p:cNvSpPr>
            <a:spLocks noChangeArrowheads="1"/>
          </p:cNvSpPr>
          <p:nvPr/>
        </p:nvSpPr>
        <p:spPr bwMode="auto">
          <a:xfrm>
            <a:off x="401638" y="3956050"/>
            <a:ext cx="16287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24" tIns="52162" rIns="104324" bIns="52162"/>
          <a:lstStyle/>
          <a:p>
            <a:pPr>
              <a:lnSpc>
                <a:spcPct val="90000"/>
              </a:lnSpc>
            </a:pPr>
            <a:r>
              <a:rPr lang="en-GB" altLang="sv-SE" sz="1400" b="1">
                <a:latin typeface="Calibri" pitchFamily="34" charset="0"/>
              </a:rPr>
              <a:t>Posiva´s establishment</a:t>
            </a:r>
          </a:p>
        </p:txBody>
      </p:sp>
    </p:spTree>
    <p:extLst>
      <p:ext uri="{BB962C8B-B14F-4D97-AF65-F5344CB8AC3E}">
        <p14:creationId xmlns:p14="http://schemas.microsoft.com/office/powerpoint/2010/main" val="904819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Francie - ANDRA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96752"/>
            <a:ext cx="414337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06627"/>
            <a:ext cx="4392488" cy="2725595"/>
          </a:xfrm>
        </p:spPr>
      </p:pic>
      <p:sp>
        <p:nvSpPr>
          <p:cNvPr id="3" name="TextovéPole 2"/>
          <p:cNvSpPr txBox="1"/>
          <p:nvPr/>
        </p:nvSpPr>
        <p:spPr>
          <a:xfrm>
            <a:off x="4572000" y="1196752"/>
            <a:ext cx="43924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Stát garantuje ukládání všech RAO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dirty="0" smtClean="0"/>
              <a:t>Centrální ukládání nízko a středně aktivních RAO – </a:t>
            </a:r>
            <a:r>
              <a:rPr lang="cs-CZ" sz="2400" dirty="0" err="1" smtClean="0"/>
              <a:t>Le</a:t>
            </a:r>
            <a:r>
              <a:rPr lang="cs-CZ" sz="2400" dirty="0" smtClean="0"/>
              <a:t> </a:t>
            </a:r>
            <a:r>
              <a:rPr lang="cs-CZ" sz="2400" dirty="0" err="1" smtClean="0"/>
              <a:t>Aube</a:t>
            </a:r>
            <a:endParaRPr lang="cs-CZ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sz="2400" dirty="0" smtClean="0"/>
              <a:t>Centrální hlubinné úložiště – Haute </a:t>
            </a:r>
            <a:r>
              <a:rPr lang="cs-CZ" sz="2400" dirty="0" err="1"/>
              <a:t>M</a:t>
            </a:r>
            <a:r>
              <a:rPr lang="cs-CZ" sz="2400" dirty="0" err="1" smtClean="0"/>
              <a:t>arne</a:t>
            </a:r>
            <a:r>
              <a:rPr lang="cs-CZ" sz="2400" dirty="0" smtClean="0"/>
              <a:t> </a:t>
            </a:r>
            <a:endParaRPr 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2F47D-63CE-4BF9-8F43-F71D09E48FB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985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>
          <a:xfrm>
            <a:off x="467544" y="71438"/>
            <a:ext cx="8462144" cy="714375"/>
          </a:xfrm>
        </p:spPr>
        <p:txBody>
          <a:bodyPr>
            <a:noAutofit/>
          </a:bodyPr>
          <a:lstStyle/>
          <a:p>
            <a:pPr eaLnBrk="1" hangingPunct="1"/>
            <a:r>
              <a:rPr lang="cs-CZ" sz="2400" b="1" dirty="0" smtClean="0">
                <a:cs typeface="Lucida Sans Unicode" pitchFamily="34" charset="0"/>
              </a:rPr>
              <a:t>ANDRA - </a:t>
            </a:r>
            <a:r>
              <a:rPr lang="en-US" sz="2400" b="1" dirty="0" smtClean="0">
                <a:cs typeface="Lucida Sans Unicode" pitchFamily="34" charset="0"/>
              </a:rPr>
              <a:t>General data from the National Inventory (version 2012)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0"/>
          <a:stretch/>
        </p:blipFill>
        <p:spPr bwMode="auto">
          <a:xfrm>
            <a:off x="179512" y="908720"/>
            <a:ext cx="3667273" cy="234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ccolade fermante 1"/>
          <p:cNvSpPr/>
          <p:nvPr/>
        </p:nvSpPr>
        <p:spPr>
          <a:xfrm>
            <a:off x="3707904" y="1487091"/>
            <a:ext cx="160163" cy="4320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colade fermante 12"/>
          <p:cNvSpPr/>
          <p:nvPr/>
        </p:nvSpPr>
        <p:spPr>
          <a:xfrm>
            <a:off x="3707906" y="1988840"/>
            <a:ext cx="122732" cy="6118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à coins arrondis 2"/>
          <p:cNvSpPr/>
          <p:nvPr/>
        </p:nvSpPr>
        <p:spPr>
          <a:xfrm>
            <a:off x="3950720" y="1521940"/>
            <a:ext cx="4421857" cy="36234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3.2% =&gt;Deep geological disposal : CIGEO Project</a:t>
            </a:r>
            <a:endParaRPr lang="en-US" sz="1400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3950720" y="2025077"/>
            <a:ext cx="4421857" cy="539827"/>
          </a:xfrm>
          <a:prstGeom prst="roundRect">
            <a:avLst/>
          </a:prstGeom>
          <a:solidFill>
            <a:srgbClr val="C40098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/>
              <a:t>96.8 % =&gt; Near surface disposal facilities (</a:t>
            </a:r>
            <a:r>
              <a:rPr lang="en-US" sz="1400" dirty="0" err="1" smtClean="0"/>
              <a:t>Manche</a:t>
            </a:r>
            <a:r>
              <a:rPr lang="en-US" sz="1400" dirty="0" smtClean="0"/>
              <a:t>, Aube, FAVL Project)</a:t>
            </a:r>
            <a:endParaRPr lang="en-US" sz="1400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652926"/>
              </p:ext>
            </p:extLst>
          </p:nvPr>
        </p:nvGraphicFramePr>
        <p:xfrm>
          <a:off x="539552" y="3356992"/>
          <a:ext cx="5544616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822"/>
                <a:gridCol w="1560514"/>
                <a:gridCol w="1224136"/>
                <a:gridCol w="129614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/>
                        <a:t>(conditioned equivalent cubic meters) 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Volume produced at the end of 2010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Volume forecast for 2020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Volume forecast for 2030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HLW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2,700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4,000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5,300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ILW-LL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40,000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45,000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49,000 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LLW-LL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87,000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89,000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133,000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LILW-SL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830,000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1,000,000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1,200,000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VLLW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360,000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762,000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1,300,000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Total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~1,320,000 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~1,900,000 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~2,700,000 </a:t>
                      </a:r>
                      <a:endParaRPr lang="en-US" sz="1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6388919" y="4509120"/>
            <a:ext cx="23762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olidFill>
                  <a:srgbClr val="003B8E"/>
                </a:solidFill>
              </a:rPr>
              <a:t>Some changes regarding the 2009 edition of the National Inventory due to optimization of the conditioning, or more stringent clean-up targets, …</a:t>
            </a:r>
            <a:endParaRPr lang="en-US" sz="1400" dirty="0">
              <a:solidFill>
                <a:srgbClr val="003B8E"/>
              </a:solidFill>
            </a:endParaRPr>
          </a:p>
        </p:txBody>
      </p:sp>
      <p:sp>
        <p:nvSpPr>
          <p:cNvPr id="19" name="Flèche courbée vers la droite 18"/>
          <p:cNvSpPr/>
          <p:nvPr/>
        </p:nvSpPr>
        <p:spPr>
          <a:xfrm rot="19068787" flipH="1">
            <a:off x="6498955" y="3962093"/>
            <a:ext cx="380022" cy="474296"/>
          </a:xfrm>
          <a:prstGeom prst="curvedRightArrow">
            <a:avLst/>
          </a:prstGeom>
          <a:solidFill>
            <a:srgbClr val="C40098"/>
          </a:solidFill>
          <a:ln>
            <a:solidFill>
              <a:srgbClr val="003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65548" y="912565"/>
            <a:ext cx="6959402" cy="310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294967295"/>
          </p:nvPr>
        </p:nvSpPr>
        <p:spPr>
          <a:xfrm>
            <a:off x="266656" y="6454448"/>
            <a:ext cx="519130" cy="365125"/>
          </a:xfrm>
          <a:prstGeom prst="rect">
            <a:avLst/>
          </a:prstGeom>
        </p:spPr>
        <p:txBody>
          <a:bodyPr/>
          <a:lstStyle/>
          <a:p>
            <a:fld id="{3F31099B-3674-415A-8495-B5B94815B494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978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Švýcarsko</a:t>
            </a:r>
            <a:endParaRPr lang="cs-CZ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08" y="1340768"/>
            <a:ext cx="8105564" cy="464665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2F47D-63CE-4BF9-8F43-F71D09E48FB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317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Velká Británie</a:t>
            </a:r>
            <a:endParaRPr lang="cs-CZ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6048672" cy="360195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653136"/>
            <a:ext cx="2936726" cy="220486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91104"/>
            <a:ext cx="3458333" cy="224189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48272" cy="380732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2F47D-63CE-4BF9-8F43-F71D09E48FB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37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1C45C-212B-4506-B629-9C97B48D6BDE}" type="slidenum">
              <a:rPr lang="cs-CZ"/>
              <a:pPr/>
              <a:t>15</a:t>
            </a:fld>
            <a:endParaRPr lang="cs-CZ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274638"/>
            <a:ext cx="7643812" cy="1143000"/>
          </a:xfrm>
        </p:spPr>
        <p:txBody>
          <a:bodyPr/>
          <a:lstStyle/>
          <a:p>
            <a:r>
              <a:rPr lang="cs-CZ" sz="4000"/>
              <a:t>Zahraničí - Podpovrchová úložiště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sz="2800"/>
              <a:t>Německo</a:t>
            </a:r>
          </a:p>
          <a:p>
            <a:pPr lvl="1"/>
            <a:r>
              <a:rPr lang="en-US" sz="2400"/>
              <a:t>Morsleben</a:t>
            </a:r>
            <a:endParaRPr lang="cs-CZ" sz="2400"/>
          </a:p>
          <a:p>
            <a:pPr lvl="1"/>
            <a:r>
              <a:rPr lang="cs-CZ" sz="2400"/>
              <a:t>Konrad - Salzgitter</a:t>
            </a:r>
          </a:p>
          <a:p>
            <a:r>
              <a:rPr lang="cs-CZ" sz="2800"/>
              <a:t>Norsko – Himdalen</a:t>
            </a:r>
          </a:p>
          <a:p>
            <a:r>
              <a:rPr lang="cs-CZ" sz="2800"/>
              <a:t>Švédsko - SFR</a:t>
            </a:r>
          </a:p>
          <a:p>
            <a:r>
              <a:rPr lang="cs-CZ" sz="2800"/>
              <a:t>Rumunsko – Baita-Bihor</a:t>
            </a:r>
          </a:p>
          <a:p>
            <a:r>
              <a:rPr lang="cs-CZ" sz="2800" i="1"/>
              <a:t>Maďarsko – Batápáti</a:t>
            </a:r>
          </a:p>
        </p:txBody>
      </p:sp>
      <p:pic>
        <p:nvPicPr>
          <p:cNvPr id="5130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4613" y="1600200"/>
            <a:ext cx="3025775" cy="2185988"/>
          </a:xfrm>
          <a:noFill/>
          <a:ln/>
        </p:spPr>
      </p:pic>
      <p:pic>
        <p:nvPicPr>
          <p:cNvPr id="5131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3025" y="3938588"/>
            <a:ext cx="3028950" cy="21875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06447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F03FB-F7CA-412C-BD4A-1CB74A50F723}" type="slidenum">
              <a:rPr lang="cs-CZ"/>
              <a:pPr/>
              <a:t>16</a:t>
            </a:fld>
            <a:endParaRPr lang="cs-CZ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274638"/>
            <a:ext cx="7643812" cy="1143000"/>
          </a:xfrm>
        </p:spPr>
        <p:txBody>
          <a:bodyPr/>
          <a:lstStyle/>
          <a:p>
            <a:r>
              <a:rPr lang="cs-CZ" sz="4000"/>
              <a:t>Zahraničí  - Povrchová úložiště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2692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800"/>
              <a:t>Maďarsko  - </a:t>
            </a:r>
            <a:r>
              <a:rPr lang="cs-CZ" sz="2800" i="1"/>
              <a:t>Püspökszilágy</a:t>
            </a:r>
          </a:p>
          <a:p>
            <a:pPr>
              <a:lnSpc>
                <a:spcPct val="90000"/>
              </a:lnSpc>
            </a:pPr>
            <a:r>
              <a:rPr lang="cs-CZ" sz="2800"/>
              <a:t>Francie - </a:t>
            </a:r>
            <a:r>
              <a:rPr lang="cs-CZ" sz="2800" i="1"/>
              <a:t>Centre de l</a:t>
            </a:r>
            <a:r>
              <a:rPr lang="en-US" sz="2800" i="1"/>
              <a:t>’</a:t>
            </a:r>
            <a:r>
              <a:rPr lang="cs-CZ" sz="2800" i="1"/>
              <a:t>Aube</a:t>
            </a:r>
            <a:endParaRPr lang="en-US" sz="2800" i="1"/>
          </a:p>
          <a:p>
            <a:pPr>
              <a:lnSpc>
                <a:spcPct val="90000"/>
              </a:lnSpc>
            </a:pPr>
            <a:r>
              <a:rPr lang="cs-CZ" sz="2800"/>
              <a:t>Velká Británie - </a:t>
            </a:r>
            <a:r>
              <a:rPr lang="en-US" sz="2800" i="1"/>
              <a:t>Drigg</a:t>
            </a:r>
            <a:endParaRPr lang="cs-CZ" sz="2800" i="1"/>
          </a:p>
          <a:p>
            <a:pPr>
              <a:lnSpc>
                <a:spcPct val="90000"/>
              </a:lnSpc>
            </a:pPr>
            <a:r>
              <a:rPr lang="cs-CZ" sz="2800"/>
              <a:t>Polsko - </a:t>
            </a:r>
            <a:r>
              <a:rPr lang="cs-CZ" sz="2800" i="1"/>
              <a:t>Rozan</a:t>
            </a:r>
            <a:r>
              <a:rPr lang="cs-CZ" sz="2800"/>
              <a:t> </a:t>
            </a:r>
            <a:endParaRPr lang="en-US" sz="2800"/>
          </a:p>
          <a:p>
            <a:pPr>
              <a:lnSpc>
                <a:spcPct val="90000"/>
              </a:lnSpc>
            </a:pPr>
            <a:endParaRPr lang="cs-CZ" sz="2800"/>
          </a:p>
        </p:txBody>
      </p:sp>
      <p:pic>
        <p:nvPicPr>
          <p:cNvPr id="6152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4581525"/>
            <a:ext cx="2716213" cy="1731963"/>
          </a:xfrm>
          <a:noFill/>
          <a:ln/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87875"/>
            <a:ext cx="2520950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508500"/>
            <a:ext cx="2808288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9013" y="1600200"/>
            <a:ext cx="3736975" cy="218598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72375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7772400" cy="865188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/>
              <a:t>ČR a nakládání s RAO</a:t>
            </a:r>
            <a:br>
              <a:rPr lang="cs-CZ" sz="4000" b="1" dirty="0" smtClean="0"/>
            </a:br>
            <a:r>
              <a:rPr lang="cs-CZ" sz="4000" b="1" dirty="0" smtClean="0"/>
              <a:t>Programové </a:t>
            </a:r>
            <a:r>
              <a:rPr lang="cs-CZ" sz="4000" b="1" dirty="0"/>
              <a:t>dokumenty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557338"/>
            <a:ext cx="5616575" cy="3887787"/>
          </a:xfrm>
        </p:spPr>
        <p:txBody>
          <a:bodyPr/>
          <a:lstStyle/>
          <a:p>
            <a:r>
              <a:rPr lang="cs-CZ" sz="2800"/>
              <a:t>Koncepce nakládání s radioaktivními odpady a vyhořelým jaderným palivem</a:t>
            </a:r>
          </a:p>
          <a:p>
            <a:pPr lvl="1"/>
            <a:r>
              <a:rPr lang="cs-CZ" sz="2400"/>
              <a:t>usnesení vlády č. 487 ze dne 15. května 2002, viz. také </a:t>
            </a:r>
            <a:r>
              <a:rPr lang="cs-CZ" sz="2400">
                <a:hlinkClick r:id="rId3"/>
              </a:rPr>
              <a:t>www.surao.cz</a:t>
            </a:r>
            <a:endParaRPr lang="cs-CZ" sz="2400"/>
          </a:p>
          <a:p>
            <a:r>
              <a:rPr lang="cs-CZ" sz="2800"/>
              <a:t>Politika územního rozvoje</a:t>
            </a:r>
          </a:p>
          <a:p>
            <a:r>
              <a:rPr lang="cs-CZ" sz="2800"/>
              <a:t>Státní energetická koncepce</a:t>
            </a:r>
          </a:p>
        </p:txBody>
      </p:sp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755650" y="5949950"/>
            <a:ext cx="286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/>
              <a:t>Ref. : </a:t>
            </a:r>
            <a:r>
              <a:rPr lang="cs-CZ" sz="1400">
                <a:hlinkClick r:id="rId4"/>
              </a:rPr>
              <a:t>www.mpo.cz</a:t>
            </a:r>
            <a:r>
              <a:rPr lang="cs-CZ" sz="1400"/>
              <a:t>, </a:t>
            </a:r>
            <a:r>
              <a:rPr lang="cs-CZ" sz="1400">
                <a:hlinkClick r:id="rId5"/>
              </a:rPr>
              <a:t>www.mmr.cz</a:t>
            </a:r>
            <a:r>
              <a:rPr lang="cs-CZ"/>
              <a:t> </a:t>
            </a:r>
            <a:endParaRPr lang="en-GB"/>
          </a:p>
        </p:txBody>
      </p:sp>
      <p:pic>
        <p:nvPicPr>
          <p:cNvPr id="18023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225" y="1557338"/>
            <a:ext cx="2555875" cy="338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2F47D-63CE-4BF9-8F43-F71D09E48FB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36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33375"/>
            <a:ext cx="7772400" cy="865188"/>
          </a:xfrm>
        </p:spPr>
        <p:txBody>
          <a:bodyPr/>
          <a:lstStyle/>
          <a:p>
            <a:r>
              <a:rPr lang="cs-CZ" sz="4000" b="1"/>
              <a:t>Ukládání RAO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557338"/>
            <a:ext cx="7772400" cy="43195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400"/>
              <a:t>Základním cílem ukládání RAO je zajistit jejich dlouhodobou izolaci od životního prostředí (po dobu jejich rizikovosti)</a:t>
            </a:r>
          </a:p>
          <a:p>
            <a:pPr>
              <a:lnSpc>
                <a:spcPct val="80000"/>
              </a:lnSpc>
            </a:pPr>
            <a:endParaRPr lang="cs-CZ" sz="2400"/>
          </a:p>
          <a:p>
            <a:pPr>
              <a:lnSpc>
                <a:spcPct val="80000"/>
              </a:lnSpc>
            </a:pPr>
            <a:r>
              <a:rPr lang="cs-CZ" sz="2400"/>
              <a:t>Nízko a středně aktivní odpady (NAO/SAO)</a:t>
            </a:r>
          </a:p>
          <a:p>
            <a:pPr lvl="1">
              <a:lnSpc>
                <a:spcPct val="80000"/>
              </a:lnSpc>
            </a:pPr>
            <a:r>
              <a:rPr lang="cs-CZ" sz="2000"/>
              <a:t>krátkodobé / dlouhodobé</a:t>
            </a:r>
          </a:p>
          <a:p>
            <a:pPr lvl="2">
              <a:lnSpc>
                <a:spcPct val="80000"/>
              </a:lnSpc>
            </a:pPr>
            <a:r>
              <a:rPr lang="cs-CZ" sz="1800"/>
              <a:t>energetika (provoz, vyřazování), výzkum, průmysl, zdravotnictví</a:t>
            </a:r>
          </a:p>
          <a:p>
            <a:pPr lvl="2">
              <a:lnSpc>
                <a:spcPct val="80000"/>
              </a:lnSpc>
            </a:pPr>
            <a:r>
              <a:rPr lang="pl-PL" sz="1800"/>
              <a:t>41400 m</a:t>
            </a:r>
            <a:r>
              <a:rPr lang="pl-PL" sz="1800" baseline="30000"/>
              <a:t>3</a:t>
            </a:r>
            <a:r>
              <a:rPr lang="pl-PL" sz="1800"/>
              <a:t> do roku 2100 </a:t>
            </a:r>
            <a:endParaRPr lang="cs-CZ" sz="1800"/>
          </a:p>
          <a:p>
            <a:pPr>
              <a:lnSpc>
                <a:spcPct val="80000"/>
              </a:lnSpc>
            </a:pPr>
            <a:r>
              <a:rPr lang="cs-CZ" sz="2400"/>
              <a:t>Vysoce aktivní odpady a vyhořelé jaderné palivo (VAO/VJP)</a:t>
            </a:r>
          </a:p>
          <a:p>
            <a:pPr lvl="2">
              <a:lnSpc>
                <a:spcPct val="80000"/>
              </a:lnSpc>
            </a:pPr>
            <a:r>
              <a:rPr lang="cs-CZ" sz="1800"/>
              <a:t>zejména energetika, méně významný výzkum</a:t>
            </a:r>
          </a:p>
          <a:p>
            <a:pPr lvl="2">
              <a:lnSpc>
                <a:spcPct val="80000"/>
              </a:lnSpc>
            </a:pPr>
            <a:r>
              <a:rPr lang="cs-CZ" sz="1800"/>
              <a:t>VAO              3000 m</a:t>
            </a:r>
            <a:r>
              <a:rPr lang="cs-CZ" sz="1800" baseline="30000"/>
              <a:t>3</a:t>
            </a:r>
          </a:p>
          <a:p>
            <a:pPr lvl="2">
              <a:lnSpc>
                <a:spcPct val="80000"/>
              </a:lnSpc>
            </a:pPr>
            <a:r>
              <a:rPr lang="cs-CZ" sz="1800"/>
              <a:t>VJP - EDU – 1940 t (při 40 letech provozu)</a:t>
            </a:r>
          </a:p>
          <a:p>
            <a:pPr lvl="2">
              <a:lnSpc>
                <a:spcPct val="80000"/>
              </a:lnSpc>
            </a:pPr>
            <a:r>
              <a:rPr lang="cs-CZ" sz="1800"/>
              <a:t>VJP - ETE  – 1790 t (při 40 letech provozu)</a:t>
            </a:r>
          </a:p>
        </p:txBody>
      </p:sp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755650" y="5949950"/>
            <a:ext cx="1846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/>
              <a:t>Ref. : </a:t>
            </a:r>
            <a:r>
              <a:rPr lang="cs-CZ" sz="1400">
                <a:hlinkClick r:id="rId3"/>
              </a:rPr>
              <a:t>www.surao.cz</a:t>
            </a:r>
            <a:r>
              <a:rPr lang="cs-CZ"/>
              <a:t> </a:t>
            </a:r>
            <a:endParaRPr lang="en-GB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2F47D-63CE-4BF9-8F43-F71D09E48FB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11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00213"/>
            <a:ext cx="3381375" cy="4467225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b="1"/>
              <a:t>ÚRAO Dukovany</a:t>
            </a:r>
          </a:p>
          <a:p>
            <a:pPr lvl="1"/>
            <a:r>
              <a:rPr lang="pl-PL" sz="2400"/>
              <a:t>Ukládání NAO/SAO z JE</a:t>
            </a:r>
          </a:p>
          <a:p>
            <a:pPr lvl="1"/>
            <a:r>
              <a:rPr lang="pl-PL" sz="2400"/>
              <a:t>Kapacita </a:t>
            </a:r>
            <a:br>
              <a:rPr lang="pl-PL" sz="2400"/>
            </a:br>
            <a:r>
              <a:rPr lang="pl-PL" sz="2400"/>
              <a:t>55 000 m</a:t>
            </a:r>
            <a:r>
              <a:rPr lang="pl-PL" sz="2400" baseline="30000"/>
              <a:t>3</a:t>
            </a:r>
          </a:p>
          <a:p>
            <a:pPr lvl="1"/>
            <a:r>
              <a:rPr lang="pl-PL" sz="2400"/>
              <a:t>Provoz cca do roku 2100</a:t>
            </a:r>
          </a:p>
          <a:p>
            <a:pPr lvl="1"/>
            <a:r>
              <a:rPr lang="pl-PL" sz="2400"/>
              <a:t>Postačuje k uložení všech NAO/SAO z EDU i ETE</a:t>
            </a:r>
            <a:endParaRPr lang="cs-CZ" sz="2400"/>
          </a:p>
          <a:p>
            <a:endParaRPr lang="cs-CZ" sz="2800"/>
          </a:p>
        </p:txBody>
      </p:sp>
      <p:graphicFrame>
        <p:nvGraphicFramePr>
          <p:cNvPr id="72708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79388" y="188913"/>
          <a:ext cx="681037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hoto Editor Photo" r:id="rId4" imgW="1400000" imgH="1628571" progId="MSPhotoEd.3">
                  <p:embed/>
                </p:oleObj>
              </mc:Choice>
              <mc:Fallback>
                <p:oleObj name="Photo Editor Photo" r:id="rId4" imgW="1400000" imgH="1628571" progId="MSPhotoEd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88913"/>
                        <a:ext cx="681037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09" name="Rectangle 5"/>
          <p:cNvSpPr>
            <a:spLocks noChangeArrowheads="1"/>
          </p:cNvSpPr>
          <p:nvPr/>
        </p:nvSpPr>
        <p:spPr bwMode="auto">
          <a:xfrm flipV="1">
            <a:off x="179388" y="6524625"/>
            <a:ext cx="8785225" cy="73025"/>
          </a:xfrm>
          <a:prstGeom prst="rect">
            <a:avLst/>
          </a:prstGeom>
          <a:gradFill rotWithShape="1">
            <a:gsLst>
              <a:gs pos="0">
                <a:srgbClr val="339933"/>
              </a:gs>
              <a:gs pos="100000">
                <a:srgbClr val="339933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260350"/>
            <a:ext cx="3529013" cy="1152525"/>
          </a:xfrm>
        </p:spPr>
        <p:txBody>
          <a:bodyPr>
            <a:normAutofit fontScale="90000"/>
          </a:bodyPr>
          <a:lstStyle/>
          <a:p>
            <a:r>
              <a:rPr lang="cs-CZ" sz="4000" b="1"/>
              <a:t>Ukládání</a:t>
            </a:r>
            <a:br>
              <a:rPr lang="cs-CZ" sz="4000" b="1"/>
            </a:br>
            <a:r>
              <a:rPr lang="cs-CZ" sz="4000" b="1"/>
              <a:t> NAO/SAO</a:t>
            </a:r>
          </a:p>
        </p:txBody>
      </p:sp>
      <p:pic>
        <p:nvPicPr>
          <p:cNvPr id="72714" name="Picture 10" descr="DU zaklanani sudu  do jimk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8638" y="333375"/>
            <a:ext cx="4606925" cy="6142038"/>
          </a:xfrm>
          <a:prstGeom prst="rect">
            <a:avLst/>
          </a:prstGeom>
          <a:noFill/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0E80-EC0F-4147-9A5F-F7F584C70210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17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2400" b="1" dirty="0" smtClean="0">
                <a:solidFill>
                  <a:srgbClr val="663300"/>
                </a:solidFill>
                <a:latin typeface="Arial Unicode MS" pitchFamily="34" charset="-128"/>
              </a:rPr>
              <a:t/>
            </a:r>
            <a:br>
              <a:rPr lang="cs-CZ" sz="2400" b="1" dirty="0" smtClean="0">
                <a:solidFill>
                  <a:srgbClr val="663300"/>
                </a:solidFill>
                <a:latin typeface="Arial Unicode MS" pitchFamily="34" charset="-128"/>
              </a:rPr>
            </a:br>
            <a:r>
              <a:rPr lang="cs-CZ" sz="4000" b="1" dirty="0" smtClean="0">
                <a:solidFill>
                  <a:srgbClr val="002060"/>
                </a:solidFill>
                <a:latin typeface="+mn-lt"/>
              </a:rPr>
              <a:t>Úložiště radioaktivních odpadů a úložné systémy</a:t>
            </a:r>
            <a:endParaRPr lang="cs-CZ" sz="3200" b="1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28775"/>
            <a:ext cx="5112816" cy="4191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663300"/>
              </a:buClr>
            </a:pPr>
            <a:r>
              <a:rPr lang="cs-CZ" sz="2000" b="1" dirty="0" smtClean="0">
                <a:solidFill>
                  <a:srgbClr val="663300"/>
                </a:solidFill>
                <a:latin typeface="Arial Unicode MS" pitchFamily="34" charset="-128"/>
              </a:rPr>
              <a:t>Povrchové, přípovrchové</a:t>
            </a:r>
            <a:r>
              <a:rPr lang="cs-CZ" sz="2000" dirty="0" smtClean="0">
                <a:solidFill>
                  <a:srgbClr val="663300"/>
                </a:solidFill>
                <a:latin typeface="Arial Unicode MS" pitchFamily="34" charset="-128"/>
              </a:rPr>
              <a:t> </a:t>
            </a:r>
            <a:r>
              <a:rPr lang="cs-CZ" sz="2000" dirty="0" smtClean="0">
                <a:solidFill>
                  <a:srgbClr val="66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►</a:t>
            </a:r>
            <a:r>
              <a:rPr lang="cs-CZ" sz="2000" dirty="0" smtClean="0">
                <a:solidFill>
                  <a:srgbClr val="6633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sz="2000" b="1" dirty="0" smtClean="0">
                <a:solidFill>
                  <a:srgbClr val="663300"/>
                </a:solidFill>
                <a:latin typeface="Arial Unicode MS" pitchFamily="34" charset="-128"/>
              </a:rPr>
              <a:t>inženýrské bariéry</a:t>
            </a:r>
            <a:r>
              <a:rPr lang="cs-CZ" sz="2000" dirty="0" smtClean="0">
                <a:solidFill>
                  <a:srgbClr val="663300"/>
                </a:solidFill>
                <a:latin typeface="Arial Unicode MS" pitchFamily="34" charset="-128"/>
              </a:rPr>
              <a:t>  </a:t>
            </a:r>
          </a:p>
          <a:p>
            <a:pPr lvl="1">
              <a:lnSpc>
                <a:spcPct val="80000"/>
              </a:lnSpc>
              <a:buClr>
                <a:srgbClr val="663300"/>
              </a:buClr>
            </a:pPr>
            <a:r>
              <a:rPr lang="cs-CZ" sz="1800" dirty="0" smtClean="0">
                <a:solidFill>
                  <a:srgbClr val="663300"/>
                </a:solidFill>
                <a:latin typeface="Arial Unicode MS" pitchFamily="34" charset="-128"/>
              </a:rPr>
              <a:t>(</a:t>
            </a:r>
            <a:r>
              <a:rPr lang="cs-CZ" sz="2000" dirty="0" smtClean="0">
                <a:solidFill>
                  <a:srgbClr val="663300"/>
                </a:solidFill>
                <a:latin typeface="Arial Unicode MS" pitchFamily="34" charset="-128"/>
              </a:rPr>
              <a:t>izolace </a:t>
            </a:r>
            <a:r>
              <a:rPr lang="cs-CZ" sz="1800" dirty="0" smtClean="0">
                <a:solidFill>
                  <a:srgbClr val="663300"/>
                </a:solidFill>
                <a:latin typeface="Arial Unicode MS" pitchFamily="34" charset="-128"/>
              </a:rPr>
              <a:t>s životností několika set let)</a:t>
            </a:r>
          </a:p>
          <a:p>
            <a:pPr eaLnBrk="1" hangingPunct="1">
              <a:lnSpc>
                <a:spcPct val="80000"/>
              </a:lnSpc>
              <a:buClr>
                <a:srgbClr val="663300"/>
              </a:buClr>
              <a:buFontTx/>
              <a:buNone/>
            </a:pPr>
            <a:endParaRPr lang="cs-CZ" sz="2000" dirty="0" smtClean="0">
              <a:solidFill>
                <a:srgbClr val="663300"/>
              </a:solidFill>
              <a:latin typeface="Arial Unicode MS" pitchFamily="34" charset="-128"/>
            </a:endParaRPr>
          </a:p>
          <a:p>
            <a:pPr eaLnBrk="1" hangingPunct="1">
              <a:lnSpc>
                <a:spcPct val="80000"/>
              </a:lnSpc>
              <a:buClr>
                <a:srgbClr val="663300"/>
              </a:buClr>
            </a:pPr>
            <a:r>
              <a:rPr lang="cs-CZ" sz="2000" b="1" dirty="0">
                <a:solidFill>
                  <a:srgbClr val="663300"/>
                </a:solidFill>
                <a:latin typeface="Arial Unicode MS" pitchFamily="34" charset="-128"/>
              </a:rPr>
              <a:t>H</a:t>
            </a:r>
            <a:r>
              <a:rPr lang="cs-CZ" sz="2000" b="1" dirty="0" smtClean="0">
                <a:solidFill>
                  <a:srgbClr val="663300"/>
                </a:solidFill>
                <a:latin typeface="Arial Unicode MS" pitchFamily="34" charset="-128"/>
              </a:rPr>
              <a:t>lubinné</a:t>
            </a:r>
            <a:r>
              <a:rPr lang="cs-CZ" sz="2000" dirty="0" smtClean="0">
                <a:solidFill>
                  <a:srgbClr val="663300"/>
                </a:solidFill>
                <a:latin typeface="Arial Unicode MS" pitchFamily="34" charset="-128"/>
              </a:rPr>
              <a:t> </a:t>
            </a:r>
            <a:r>
              <a:rPr lang="cs-CZ" sz="2000" dirty="0" smtClean="0">
                <a:solidFill>
                  <a:srgbClr val="66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►</a:t>
            </a:r>
            <a:r>
              <a:rPr lang="cs-CZ" sz="2000" dirty="0" smtClean="0">
                <a:solidFill>
                  <a:srgbClr val="663300"/>
                </a:solidFill>
                <a:latin typeface="Arial Unicode MS" pitchFamily="34" charset="-128"/>
              </a:rPr>
              <a:t> </a:t>
            </a:r>
            <a:r>
              <a:rPr lang="cs-CZ" sz="2000" b="1" dirty="0" smtClean="0">
                <a:solidFill>
                  <a:srgbClr val="663300"/>
                </a:solidFill>
                <a:latin typeface="Arial Unicode MS" pitchFamily="34" charset="-128"/>
              </a:rPr>
              <a:t>inženýrské bariéry + bariéra geologická</a:t>
            </a:r>
            <a:r>
              <a:rPr lang="cs-CZ" sz="2000" dirty="0" smtClean="0">
                <a:solidFill>
                  <a:srgbClr val="663300"/>
                </a:solidFill>
                <a:latin typeface="Arial Unicode MS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663300"/>
              </a:buClr>
            </a:pPr>
            <a:r>
              <a:rPr lang="cs-CZ" sz="2000" dirty="0" smtClean="0">
                <a:solidFill>
                  <a:srgbClr val="663300"/>
                </a:solidFill>
                <a:latin typeface="Arial Unicode MS" pitchFamily="34" charset="-128"/>
              </a:rPr>
              <a:t>(izolace po dobu několika desítek tisíc let až sto tisíc let)</a:t>
            </a:r>
          </a:p>
          <a:p>
            <a:pPr eaLnBrk="1" hangingPunct="1">
              <a:lnSpc>
                <a:spcPct val="80000"/>
              </a:lnSpc>
              <a:buClr>
                <a:srgbClr val="663300"/>
              </a:buClr>
            </a:pPr>
            <a:endParaRPr lang="cs-CZ" sz="2000" dirty="0" smtClean="0">
              <a:solidFill>
                <a:srgbClr val="663300"/>
              </a:solidFill>
              <a:latin typeface="Arial Unicode MS" pitchFamily="34" charset="-128"/>
            </a:endParaRPr>
          </a:p>
          <a:p>
            <a:pPr eaLnBrk="1" hangingPunct="1">
              <a:lnSpc>
                <a:spcPct val="80000"/>
              </a:lnSpc>
              <a:buClr>
                <a:srgbClr val="663300"/>
              </a:buClr>
            </a:pPr>
            <a:r>
              <a:rPr lang="cs-CZ" sz="2000" b="1" dirty="0" smtClean="0">
                <a:solidFill>
                  <a:srgbClr val="663300"/>
                </a:solidFill>
                <a:latin typeface="Arial Unicode MS" pitchFamily="34" charset="-128"/>
              </a:rPr>
              <a:t>Rozhodující hledisko: bezpečnost</a:t>
            </a:r>
          </a:p>
          <a:p>
            <a:pPr lvl="1">
              <a:lnSpc>
                <a:spcPct val="80000"/>
              </a:lnSpc>
              <a:buClr>
                <a:srgbClr val="663300"/>
              </a:buClr>
            </a:pPr>
            <a:r>
              <a:rPr lang="cs-CZ" sz="1600" dirty="0" smtClean="0">
                <a:solidFill>
                  <a:srgbClr val="663300"/>
                </a:solidFill>
                <a:latin typeface="Arial Unicode MS" pitchFamily="34" charset="-128"/>
              </a:rPr>
              <a:t>Bezpečnostní analýza pro scénář normálního vývoje</a:t>
            </a:r>
          </a:p>
          <a:p>
            <a:pPr lvl="1">
              <a:lnSpc>
                <a:spcPct val="80000"/>
              </a:lnSpc>
              <a:buClr>
                <a:srgbClr val="663300"/>
              </a:buClr>
            </a:pPr>
            <a:r>
              <a:rPr lang="cs-CZ" sz="1600" dirty="0" smtClean="0">
                <a:solidFill>
                  <a:srgbClr val="663300"/>
                </a:solidFill>
                <a:latin typeface="Arial Unicode MS" pitchFamily="34" charset="-128"/>
              </a:rPr>
              <a:t>Bezpečnostní rozbor pro scénáře </a:t>
            </a:r>
            <a:r>
              <a:rPr lang="cs-CZ" sz="1600" dirty="0" err="1" smtClean="0">
                <a:solidFill>
                  <a:srgbClr val="663300"/>
                </a:solidFill>
                <a:latin typeface="Arial Unicode MS" pitchFamily="34" charset="-128"/>
              </a:rPr>
              <a:t>intruzní</a:t>
            </a:r>
            <a:r>
              <a:rPr lang="cs-CZ" sz="1600" dirty="0" smtClean="0">
                <a:solidFill>
                  <a:srgbClr val="663300"/>
                </a:solidFill>
                <a:latin typeface="Arial Unicode MS" pitchFamily="34" charset="-128"/>
              </a:rPr>
              <a:t> (havarijní) normální provoz a </a:t>
            </a:r>
          </a:p>
          <a:p>
            <a:pPr lvl="2">
              <a:lnSpc>
                <a:spcPct val="80000"/>
              </a:lnSpc>
              <a:buClr>
                <a:srgbClr val="663300"/>
              </a:buClr>
              <a:buFontTx/>
              <a:buNone/>
            </a:pPr>
            <a:endParaRPr lang="cs-CZ" sz="1200" dirty="0" smtClean="0">
              <a:solidFill>
                <a:srgbClr val="66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80000"/>
              </a:lnSpc>
              <a:buClr>
                <a:srgbClr val="663300"/>
              </a:buClr>
              <a:buFontTx/>
              <a:buNone/>
            </a:pPr>
            <a:r>
              <a:rPr lang="cs-CZ" sz="2000" dirty="0" smtClean="0">
                <a:solidFill>
                  <a:srgbClr val="66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►</a:t>
            </a:r>
            <a:r>
              <a:rPr lang="cs-CZ" sz="2000" dirty="0" smtClean="0">
                <a:solidFill>
                  <a:srgbClr val="663300"/>
                </a:solidFill>
                <a:latin typeface="Arial Unicode MS" pitchFamily="34" charset="-128"/>
              </a:rPr>
              <a:t> podmínky přijatelnosti</a:t>
            </a:r>
          </a:p>
          <a:p>
            <a:pPr eaLnBrk="1" hangingPunct="1">
              <a:lnSpc>
                <a:spcPct val="80000"/>
              </a:lnSpc>
            </a:pPr>
            <a:endParaRPr lang="cs-CZ" sz="2000" dirty="0" smtClean="0">
              <a:solidFill>
                <a:srgbClr val="663300"/>
              </a:solidFill>
              <a:latin typeface="Arial Unicode MS" pitchFamily="34" charset="-128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768" y="1484784"/>
            <a:ext cx="3454587" cy="230425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 descr="http://www.denikreferendum.cz/assets/pictures/327/hp_main/usa_yucca_mountains_schema_jaderneh_uloziste_by_S_RAO_www.vidivici.cz.jpg?12596762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442" y="3925564"/>
            <a:ext cx="3646118" cy="208823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061311"/>
            <a:ext cx="2160240" cy="172819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2F47D-63CE-4BF9-8F43-F71D09E48FB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55095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700213"/>
            <a:ext cx="3525837" cy="3816350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b="1"/>
              <a:t>ÚRAO Richard</a:t>
            </a:r>
          </a:p>
          <a:p>
            <a:pPr lvl="1"/>
            <a:r>
              <a:rPr lang="cs-CZ" sz="2400"/>
              <a:t>Ukládání NAO/SAO od institucionálních původců</a:t>
            </a:r>
          </a:p>
          <a:p>
            <a:pPr lvl="1"/>
            <a:r>
              <a:rPr lang="cs-CZ" sz="2400"/>
              <a:t>Kapacita </a:t>
            </a:r>
            <a:br>
              <a:rPr lang="cs-CZ" sz="2400"/>
            </a:br>
            <a:r>
              <a:rPr lang="cs-CZ" sz="2400"/>
              <a:t>8 000 m</a:t>
            </a:r>
            <a:r>
              <a:rPr lang="cs-CZ" sz="2400" baseline="30000"/>
              <a:t>3</a:t>
            </a:r>
          </a:p>
          <a:p>
            <a:pPr lvl="1"/>
            <a:r>
              <a:rPr lang="cs-CZ" sz="2400"/>
              <a:t>Provoz do</a:t>
            </a:r>
            <a:br>
              <a:rPr lang="cs-CZ" sz="2400"/>
            </a:br>
            <a:r>
              <a:rPr lang="cs-CZ" sz="2400"/>
              <a:t>roku 2070</a:t>
            </a:r>
          </a:p>
        </p:txBody>
      </p:sp>
      <p:pic>
        <p:nvPicPr>
          <p:cNvPr id="75784" name="Picture 8" descr="sudy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140200" y="333375"/>
            <a:ext cx="4824413" cy="6119813"/>
          </a:xfrm>
          <a:noFill/>
          <a:ln/>
        </p:spPr>
      </p:pic>
      <p:sp>
        <p:nvSpPr>
          <p:cNvPr id="75786" name="Rectangle 10"/>
          <p:cNvSpPr>
            <a:spLocks noGrp="1" noChangeArrowheads="1"/>
          </p:cNvSpPr>
          <p:nvPr>
            <p:ph type="title"/>
          </p:nvPr>
        </p:nvSpPr>
        <p:spPr>
          <a:xfrm>
            <a:off x="971550" y="260350"/>
            <a:ext cx="3529013" cy="1152525"/>
          </a:xfrm>
          <a:noFill/>
          <a:ln/>
        </p:spPr>
        <p:txBody>
          <a:bodyPr>
            <a:normAutofit fontScale="90000"/>
          </a:bodyPr>
          <a:lstStyle/>
          <a:p>
            <a:r>
              <a:rPr lang="cs-CZ" sz="4000" b="1"/>
              <a:t>Ukládání</a:t>
            </a:r>
            <a:br>
              <a:rPr lang="cs-CZ" sz="4000" b="1"/>
            </a:br>
            <a:r>
              <a:rPr lang="cs-CZ" sz="4000" b="1"/>
              <a:t> NAO/SAO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0E80-EC0F-4147-9A5F-F7F584C70210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86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700213"/>
            <a:ext cx="3525837" cy="3816350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b="1"/>
              <a:t>ÚRAO Bratrství</a:t>
            </a:r>
          </a:p>
          <a:p>
            <a:pPr lvl="1"/>
            <a:r>
              <a:rPr lang="cs-CZ" sz="2400"/>
              <a:t>Ukládání NAO/SAO s přírodními radionuklidy</a:t>
            </a:r>
          </a:p>
          <a:p>
            <a:pPr lvl="1"/>
            <a:r>
              <a:rPr lang="cs-CZ" sz="2400"/>
              <a:t>Kapacita </a:t>
            </a:r>
            <a:br>
              <a:rPr lang="cs-CZ" sz="2400"/>
            </a:br>
            <a:r>
              <a:rPr lang="cs-CZ" sz="2400"/>
              <a:t>1 200 m</a:t>
            </a:r>
            <a:r>
              <a:rPr lang="cs-CZ" sz="2400" baseline="30000"/>
              <a:t>3</a:t>
            </a:r>
          </a:p>
          <a:p>
            <a:pPr lvl="1"/>
            <a:r>
              <a:rPr lang="cs-CZ" sz="2400"/>
              <a:t>Provoz do</a:t>
            </a:r>
            <a:br>
              <a:rPr lang="cs-CZ" sz="2400"/>
            </a:br>
            <a:r>
              <a:rPr lang="cs-CZ" sz="2400"/>
              <a:t>roku 2020</a:t>
            </a:r>
          </a:p>
        </p:txBody>
      </p:sp>
      <p:sp>
        <p:nvSpPr>
          <p:cNvPr id="228358" name="Rectangle 6"/>
          <p:cNvSpPr>
            <a:spLocks noGrp="1" noChangeArrowheads="1"/>
          </p:cNvSpPr>
          <p:nvPr>
            <p:ph type="title"/>
          </p:nvPr>
        </p:nvSpPr>
        <p:spPr>
          <a:xfrm>
            <a:off x="971550" y="260350"/>
            <a:ext cx="3529013" cy="1152525"/>
          </a:xfrm>
          <a:noFill/>
          <a:ln/>
        </p:spPr>
        <p:txBody>
          <a:bodyPr>
            <a:normAutofit fontScale="90000"/>
          </a:bodyPr>
          <a:lstStyle/>
          <a:p>
            <a:r>
              <a:rPr lang="cs-CZ" sz="4000" b="1"/>
              <a:t>Ukládání</a:t>
            </a:r>
            <a:br>
              <a:rPr lang="cs-CZ" sz="4000" b="1"/>
            </a:br>
            <a:r>
              <a:rPr lang="cs-CZ" sz="4000" b="1"/>
              <a:t> NAO/SAO</a:t>
            </a:r>
          </a:p>
        </p:txBody>
      </p:sp>
      <p:pic>
        <p:nvPicPr>
          <p:cNvPr id="228360" name="Picture 8" descr="Bratrstv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116388" y="260350"/>
            <a:ext cx="4832350" cy="6192838"/>
          </a:xfrm>
          <a:noFill/>
          <a:ln/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0E80-EC0F-4147-9A5F-F7F584C70210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19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750302"/>
            <a:ext cx="8064896" cy="691277"/>
          </a:xfrm>
        </p:spPr>
        <p:txBody>
          <a:bodyPr/>
          <a:lstStyle/>
          <a:p>
            <a:r>
              <a:rPr lang="cs-CZ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Zodpovědnost za VJP v ČR</a:t>
            </a:r>
            <a:endParaRPr lang="cs-CZ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7E3CF-9DDB-42DB-8C50-861771391819}" type="slidenum">
              <a:rPr lang="cs-CZ" smtClean="0"/>
              <a:pPr/>
              <a:t>22</a:t>
            </a:fld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quarter" idx="11"/>
          </p:nvPr>
        </p:nvSpPr>
        <p:spPr>
          <a:xfrm>
            <a:off x="395536" y="1527990"/>
            <a:ext cx="7920880" cy="430887"/>
          </a:xfrm>
        </p:spPr>
        <p:txBody>
          <a:bodyPr/>
          <a:lstStyle/>
          <a:p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Skladování → Centrální sklad → HÚ po r. 2065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ástupný symbol pro text 4"/>
          <p:cNvSpPr txBox="1">
            <a:spLocks/>
          </p:cNvSpPr>
          <p:nvPr/>
        </p:nvSpPr>
        <p:spPr>
          <a:xfrm>
            <a:off x="611561" y="2219266"/>
            <a:ext cx="7993633" cy="38884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612E"/>
              </a:buClr>
              <a:buSzPct val="140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612E"/>
              </a:buClr>
              <a:buSzPct val="140000"/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612E"/>
              </a:buClr>
              <a:buSzPct val="140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612E"/>
              </a:buClr>
              <a:buSzPct val="140000"/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612E"/>
              </a:buClr>
              <a:buSzPct val="140000"/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000" dirty="0"/>
          </a:p>
        </p:txBody>
      </p:sp>
      <p:pic>
        <p:nvPicPr>
          <p:cNvPr id="9" name="Picture 9" descr="ED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2046446"/>
            <a:ext cx="2808288" cy="27136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ek 13" descr="Skalka řez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2046447"/>
            <a:ext cx="2000408" cy="188023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051720" y="3774638"/>
            <a:ext cx="2983350" cy="28659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0_M_02"/>
          <p:cNvPicPr>
            <a:picLocks noChangeAspect="1" noChangeArrowheads="1"/>
          </p:cNvPicPr>
          <p:nvPr/>
        </p:nvPicPr>
        <p:blipFill>
          <a:blip r:embed="rId5" cstate="print"/>
          <a:srcRect r="9595" b="18738"/>
          <a:stretch>
            <a:fillRect/>
          </a:stretch>
        </p:blipFill>
        <p:spPr bwMode="auto">
          <a:xfrm>
            <a:off x="3700899" y="2198698"/>
            <a:ext cx="2079199" cy="271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ek 14" descr="crcjjj_img.jpg"/>
          <p:cNvPicPr>
            <a:picLocks noChangeAspect="1"/>
          </p:cNvPicPr>
          <p:nvPr/>
        </p:nvPicPr>
        <p:blipFill>
          <a:blip r:embed="rId6" cstate="print"/>
          <a:srcRect l="1844" r="4864" b="20979"/>
          <a:stretch>
            <a:fillRect/>
          </a:stretch>
        </p:blipFill>
        <p:spPr>
          <a:xfrm>
            <a:off x="5359076" y="4116752"/>
            <a:ext cx="3618399" cy="259228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ahnutá šipka doprava 4"/>
          <p:cNvSpPr/>
          <p:nvPr/>
        </p:nvSpPr>
        <p:spPr>
          <a:xfrm rot="14866382">
            <a:off x="4221472" y="4653029"/>
            <a:ext cx="773808" cy="999863"/>
          </a:xfrm>
          <a:prstGeom prst="curved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Zahnutá šipka doprava 15"/>
          <p:cNvSpPr/>
          <p:nvPr/>
        </p:nvSpPr>
        <p:spPr>
          <a:xfrm rot="18119604">
            <a:off x="1286765" y="4742502"/>
            <a:ext cx="833180" cy="1689780"/>
          </a:xfrm>
          <a:prstGeom prst="curvedRightArrow">
            <a:avLst>
              <a:gd name="adj1" fmla="val 25000"/>
              <a:gd name="adj2" fmla="val 110840"/>
              <a:gd name="adj3" fmla="val 25000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7" name="Zahnutá šipka doprava 16"/>
          <p:cNvSpPr/>
          <p:nvPr/>
        </p:nvSpPr>
        <p:spPr>
          <a:xfrm rot="8501022" flipV="1">
            <a:off x="7594755" y="2098319"/>
            <a:ext cx="876290" cy="2545109"/>
          </a:xfrm>
          <a:prstGeom prst="curvedRightArrow">
            <a:avLst>
              <a:gd name="adj1" fmla="val 27492"/>
              <a:gd name="adj2" fmla="val 141721"/>
              <a:gd name="adj3" fmla="val 80775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06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Poznámky</a:t>
            </a:r>
            <a:endParaRPr lang="cs-CZ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0E80-EC0F-4147-9A5F-F7F584C70210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353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Poznámky</a:t>
            </a:r>
            <a:endParaRPr lang="cs-CZ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0E80-EC0F-4147-9A5F-F7F584C70210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4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Ukládání RAO do životního prostředí</a:t>
            </a:r>
            <a:br>
              <a:rPr lang="cs-CZ" b="1" dirty="0" smtClean="0"/>
            </a:br>
            <a:r>
              <a:rPr lang="cs-CZ" sz="3100" b="1" dirty="0" smtClean="0"/>
              <a:t>Prioritní požadavek na dlouhodobou bezpečnost</a:t>
            </a:r>
            <a:endParaRPr lang="cs-CZ" sz="31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4500" b="1" dirty="0" err="1" smtClean="0"/>
              <a:t>Multibariérový</a:t>
            </a:r>
            <a:r>
              <a:rPr lang="cs-CZ" sz="4500" b="1" dirty="0" smtClean="0"/>
              <a:t> princip</a:t>
            </a:r>
          </a:p>
          <a:p>
            <a:r>
              <a:rPr lang="cs-CZ" sz="2800" b="1" dirty="0" smtClean="0"/>
              <a:t>Matrice</a:t>
            </a:r>
            <a:r>
              <a:rPr lang="cs-CZ" sz="2800" dirty="0" smtClean="0"/>
              <a:t> vlastního RAO /VJP</a:t>
            </a:r>
          </a:p>
          <a:p>
            <a:pPr lvl="1"/>
            <a:r>
              <a:rPr lang="cs-CZ" sz="2400" dirty="0" smtClean="0"/>
              <a:t>Beton</a:t>
            </a:r>
          </a:p>
          <a:p>
            <a:pPr lvl="1"/>
            <a:r>
              <a:rPr lang="cs-CZ" sz="2400" dirty="0" smtClean="0"/>
              <a:t>Bitumen</a:t>
            </a:r>
          </a:p>
          <a:p>
            <a:pPr lvl="1"/>
            <a:r>
              <a:rPr lang="cs-CZ" sz="2400" dirty="0" smtClean="0"/>
              <a:t>Sklo</a:t>
            </a:r>
          </a:p>
          <a:p>
            <a:r>
              <a:rPr lang="cs-CZ" sz="2800" b="1" dirty="0" smtClean="0"/>
              <a:t>Úložný kontejner</a:t>
            </a:r>
          </a:p>
          <a:p>
            <a:pPr lvl="1"/>
            <a:r>
              <a:rPr lang="cs-CZ" sz="2400" dirty="0" smtClean="0"/>
              <a:t>Sud</a:t>
            </a:r>
          </a:p>
          <a:p>
            <a:pPr lvl="1"/>
            <a:r>
              <a:rPr lang="cs-CZ" sz="2400" dirty="0" smtClean="0"/>
              <a:t>HIC</a:t>
            </a:r>
          </a:p>
          <a:p>
            <a:pPr lvl="1"/>
            <a:r>
              <a:rPr lang="cs-CZ" sz="2400" dirty="0" smtClean="0"/>
              <a:t>Měděný nebo ocelový</a:t>
            </a:r>
          </a:p>
          <a:p>
            <a:r>
              <a:rPr lang="cs-CZ" sz="2800" b="1" dirty="0" smtClean="0"/>
              <a:t>Inženýrské bariéry</a:t>
            </a:r>
          </a:p>
          <a:p>
            <a:pPr lvl="1"/>
            <a:r>
              <a:rPr lang="cs-CZ" sz="2400" dirty="0" smtClean="0"/>
              <a:t>PE</a:t>
            </a:r>
          </a:p>
          <a:p>
            <a:pPr lvl="1"/>
            <a:r>
              <a:rPr lang="cs-CZ" sz="2400" dirty="0" smtClean="0"/>
              <a:t>Asfalt, </a:t>
            </a:r>
            <a:r>
              <a:rPr lang="cs-CZ" sz="2400" dirty="0" err="1" smtClean="0"/>
              <a:t>polypropylém</a:t>
            </a:r>
            <a:endParaRPr lang="cs-CZ" sz="2400" dirty="0" smtClean="0"/>
          </a:p>
          <a:p>
            <a:pPr lvl="1"/>
            <a:r>
              <a:rPr lang="cs-CZ" sz="2400" dirty="0" smtClean="0"/>
              <a:t>bentonit</a:t>
            </a:r>
          </a:p>
          <a:p>
            <a:r>
              <a:rPr lang="cs-CZ" sz="2800" b="1" dirty="0" smtClean="0"/>
              <a:t>Geologická bariéra</a:t>
            </a:r>
          </a:p>
          <a:p>
            <a:pPr lvl="1"/>
            <a:r>
              <a:rPr lang="cs-CZ" sz="2400" dirty="0" smtClean="0"/>
              <a:t>Hornina - hloubka uložení</a:t>
            </a:r>
          </a:p>
          <a:p>
            <a:pPr lvl="1"/>
            <a:r>
              <a:rPr lang="cs-CZ" sz="2400" dirty="0" smtClean="0"/>
              <a:t>Transportní cesty</a:t>
            </a:r>
          </a:p>
          <a:p>
            <a:pPr lvl="1"/>
            <a:r>
              <a:rPr lang="cs-CZ" sz="2400" dirty="0" smtClean="0"/>
              <a:t>Ředění</a:t>
            </a:r>
            <a:endParaRPr lang="cs-CZ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12776"/>
            <a:ext cx="498269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3789040"/>
            <a:ext cx="5414743" cy="281271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2F47D-63CE-4BF9-8F43-F71D09E48FB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71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International </a:t>
            </a:r>
            <a:r>
              <a:rPr lang="cs-CZ" b="1" dirty="0" err="1" smtClean="0"/>
              <a:t>Atomic</a:t>
            </a:r>
            <a:r>
              <a:rPr lang="cs-CZ" b="1" dirty="0" smtClean="0"/>
              <a:t> </a:t>
            </a:r>
            <a:r>
              <a:rPr lang="cs-CZ" b="1" dirty="0" err="1" smtClean="0"/>
              <a:t>Energy</a:t>
            </a:r>
            <a:r>
              <a:rPr lang="cs-CZ" b="1" dirty="0" smtClean="0"/>
              <a:t> </a:t>
            </a:r>
            <a:r>
              <a:rPr lang="cs-CZ" b="1" dirty="0" err="1" smtClean="0"/>
              <a:t>Agency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Doporučení k ukládání RAO a VJP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20888"/>
            <a:ext cx="2279298" cy="36290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48265"/>
            <a:ext cx="2293306" cy="367206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448267"/>
            <a:ext cx="2438486" cy="360167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2F47D-63CE-4BF9-8F43-F71D09E48FB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705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72B8-7482-490B-A073-97FB4ACBE017}" type="slidenum">
              <a:rPr lang="en-GB"/>
              <a:pPr/>
              <a:t>5</a:t>
            </a:fld>
            <a:endParaRPr lang="en-GB"/>
          </a:p>
        </p:txBody>
      </p:sp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772400" cy="865187"/>
          </a:xfrm>
        </p:spPr>
        <p:txBody>
          <a:bodyPr/>
          <a:lstStyle/>
          <a:p>
            <a:r>
              <a:rPr lang="cs-CZ" sz="4000" b="1" dirty="0"/>
              <a:t>Legislativní rámec</a:t>
            </a:r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557338"/>
            <a:ext cx="7772400" cy="4607966"/>
          </a:xfrm>
        </p:spPr>
        <p:txBody>
          <a:bodyPr>
            <a:normAutofit/>
          </a:bodyPr>
          <a:lstStyle/>
          <a:p>
            <a:r>
              <a:rPr lang="cs-CZ" sz="2800" dirty="0"/>
              <a:t>Zákon č. 18/ 1997 Sb., o mírovém využívání jaderné energie a ionizujícího záření (atomový zákon), vyhlášky SÚJB, …</a:t>
            </a:r>
          </a:p>
          <a:p>
            <a:pPr lvl="1"/>
            <a:r>
              <a:rPr lang="cs-CZ" sz="2400" dirty="0"/>
              <a:t>Příslušné činnosti musí být vykonávány na základě povolení – </a:t>
            </a:r>
            <a:r>
              <a:rPr lang="cs-CZ" sz="2400" b="1" dirty="0" smtClean="0"/>
              <a:t>SÚJB</a:t>
            </a:r>
            <a:r>
              <a:rPr lang="cs-CZ" sz="2400" dirty="0"/>
              <a:t> </a:t>
            </a:r>
            <a:r>
              <a:rPr lang="cs-CZ" sz="2400" dirty="0" smtClean="0">
                <a:solidFill>
                  <a:srgbClr val="FF0000"/>
                </a:solidFill>
              </a:rPr>
              <a:t>= </a:t>
            </a:r>
            <a:r>
              <a:rPr lang="cs-CZ" sz="2400" b="1" dirty="0">
                <a:solidFill>
                  <a:srgbClr val="FF0000"/>
                </a:solidFill>
              </a:rPr>
              <a:t>dozor</a:t>
            </a:r>
          </a:p>
          <a:p>
            <a:pPr lvl="1"/>
            <a:r>
              <a:rPr lang="cs-CZ" sz="2400" dirty="0"/>
              <a:t>Stát přebírá odpovědnost za bezpečné ukládání radioaktivních odpadů – </a:t>
            </a:r>
            <a:r>
              <a:rPr lang="cs-CZ" sz="2400" b="1" dirty="0" smtClean="0"/>
              <a:t>Správa úložišť radioaktivních odpadů – SÚRAO </a:t>
            </a:r>
            <a:r>
              <a:rPr lang="cs-CZ" sz="2400" b="1" dirty="0" smtClean="0">
                <a:solidFill>
                  <a:srgbClr val="FF0000"/>
                </a:solidFill>
              </a:rPr>
              <a:t>= zodpovědnost, výkon správy RAO</a:t>
            </a:r>
            <a:endParaRPr lang="cs-CZ" sz="2400" b="1" dirty="0">
              <a:solidFill>
                <a:srgbClr val="FF0000"/>
              </a:solidFill>
            </a:endParaRPr>
          </a:p>
          <a:p>
            <a:pPr lvl="1"/>
            <a:r>
              <a:rPr lang="cs-CZ" sz="2400" dirty="0"/>
              <a:t>Původci RAO platí – jaderný účet – </a:t>
            </a:r>
            <a:r>
              <a:rPr lang="cs-CZ" sz="2400" dirty="0" smtClean="0"/>
              <a:t>spravuje </a:t>
            </a:r>
            <a:r>
              <a:rPr lang="cs-CZ" sz="2400" b="1" dirty="0" smtClean="0"/>
              <a:t>MF</a:t>
            </a:r>
            <a:r>
              <a:rPr lang="cs-CZ" sz="2400" dirty="0" smtClean="0"/>
              <a:t> </a:t>
            </a:r>
            <a:r>
              <a:rPr lang="cs-CZ" sz="2400" dirty="0"/>
              <a:t>– součást státních aktiv a </a:t>
            </a:r>
            <a:r>
              <a:rPr lang="cs-CZ" sz="2400" dirty="0" smtClean="0"/>
              <a:t>pasiv </a:t>
            </a:r>
            <a:r>
              <a:rPr lang="cs-CZ" sz="2400" b="1" dirty="0" smtClean="0">
                <a:solidFill>
                  <a:srgbClr val="FF0000"/>
                </a:solidFill>
              </a:rPr>
              <a:t>= odpovědnost za finanční zdroje </a:t>
            </a:r>
            <a:endParaRPr lang="cs-CZ" sz="2400" b="1" dirty="0">
              <a:solidFill>
                <a:srgbClr val="FF0000"/>
              </a:solidFill>
            </a:endParaRPr>
          </a:p>
          <a:p>
            <a:pPr lvl="1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62987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8983-D392-4789-936C-71D7AE8352B9}" type="slidenum">
              <a:rPr lang="en-GB"/>
              <a:pPr/>
              <a:t>6</a:t>
            </a:fld>
            <a:endParaRPr lang="en-GB"/>
          </a:p>
        </p:txBody>
      </p:sp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7772400" cy="865188"/>
          </a:xfrm>
        </p:spPr>
        <p:txBody>
          <a:bodyPr/>
          <a:lstStyle/>
          <a:p>
            <a:r>
              <a:rPr lang="cs-CZ" sz="4000" b="1" dirty="0" smtClean="0"/>
              <a:t>Limity </a:t>
            </a:r>
            <a:r>
              <a:rPr lang="cs-CZ" sz="4000" b="1" dirty="0"/>
              <a:t>a </a:t>
            </a:r>
            <a:r>
              <a:rPr lang="cs-CZ" sz="4000" b="1" dirty="0" smtClean="0"/>
              <a:t>podmínky provozu úložiště</a:t>
            </a:r>
            <a:endParaRPr lang="cs-CZ" sz="4000" b="1" dirty="0"/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557338"/>
            <a:ext cx="7772400" cy="417671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sz="2400" b="1" dirty="0" smtClean="0"/>
              <a:t>Klíčový faktor bezpečnosti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dirty="0" smtClean="0"/>
              <a:t>Při normálním ale i při pravděpodobných havarijních scénářích  vývoje úložiště </a:t>
            </a:r>
          </a:p>
          <a:p>
            <a:pPr>
              <a:lnSpc>
                <a:spcPct val="80000"/>
              </a:lnSpc>
            </a:pPr>
            <a:r>
              <a:rPr lang="cs-CZ" sz="1800" dirty="0" smtClean="0"/>
              <a:t>jak po dobu provozu, </a:t>
            </a:r>
          </a:p>
          <a:p>
            <a:pPr>
              <a:lnSpc>
                <a:spcPct val="80000"/>
              </a:lnSpc>
            </a:pPr>
            <a:r>
              <a:rPr lang="cs-CZ" sz="1800" dirty="0" smtClean="0"/>
              <a:t>tak i po jeho ukončení </a:t>
            </a:r>
          </a:p>
          <a:p>
            <a:pPr>
              <a:lnSpc>
                <a:spcPct val="80000"/>
              </a:lnSpc>
            </a:pPr>
            <a:r>
              <a:rPr lang="cs-CZ" sz="1800" dirty="0" smtClean="0"/>
              <a:t>Po celou dobu rizikovosti uložených odpadů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1800" dirty="0"/>
              <a:t>n</a:t>
            </a:r>
            <a:r>
              <a:rPr lang="cs-CZ" sz="1800" dirty="0" smtClean="0"/>
              <a:t>edojde k ozáření kritické skupiny obyvatel nad rámec příslušných předpisů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1800" b="1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b="1" dirty="0" smtClean="0"/>
              <a:t>Bezpečnostními rozbory se </a:t>
            </a:r>
          </a:p>
          <a:p>
            <a:pPr>
              <a:lnSpc>
                <a:spcPct val="80000"/>
              </a:lnSpc>
            </a:pPr>
            <a:r>
              <a:rPr lang="cs-CZ" sz="1800" dirty="0" smtClean="0"/>
              <a:t>Stanoví kritická skupina obyvatel ohrozitelná z titulu existence úložiště</a:t>
            </a:r>
          </a:p>
          <a:p>
            <a:pPr>
              <a:lnSpc>
                <a:spcPct val="80000"/>
              </a:lnSpc>
            </a:pPr>
            <a:r>
              <a:rPr lang="cs-CZ" sz="1800" dirty="0" smtClean="0"/>
              <a:t>prokáže, k jakým účinkům na kritickou skupinu obyvatel dojde v případě provozu úložiště a ukládání RAO</a:t>
            </a:r>
          </a:p>
          <a:p>
            <a:pPr>
              <a:lnSpc>
                <a:spcPct val="80000"/>
              </a:lnSpc>
            </a:pPr>
            <a:r>
              <a:rPr lang="cs-CZ" sz="1800" dirty="0" smtClean="0"/>
              <a:t>prokáže, k jakým účinkům na kritickou skupinu obyvatel dojde v případě normálního vývoje úložiště po jeho uzavření po celou dobu rizikovosti uložených RAO</a:t>
            </a:r>
          </a:p>
          <a:p>
            <a:pPr>
              <a:lnSpc>
                <a:spcPct val="80000"/>
              </a:lnSpc>
            </a:pPr>
            <a:r>
              <a:rPr lang="cs-CZ" sz="1800" dirty="0" smtClean="0"/>
              <a:t>prokáže, k jakým účinkům na kritickou skupinu obyvatel dojde v případě pravděpodobného havarijního scénáře  po dobu provozu</a:t>
            </a:r>
          </a:p>
          <a:p>
            <a:pPr>
              <a:lnSpc>
                <a:spcPct val="80000"/>
              </a:lnSpc>
            </a:pPr>
            <a:r>
              <a:rPr lang="cs-CZ" sz="1800" dirty="0" smtClean="0"/>
              <a:t>prokáže, k jakým účinkům na kritickou skupinu obyvatel dojde v případě havarijního scénáře  vývoje úložiště  po ukončení období ukládání a uzavření úložiště po celou dobu rizikovosti uložených RAO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8132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B6237-0668-4125-90B3-3E3BA0D1EF9D}" type="slidenum">
              <a:rPr lang="en-GB"/>
              <a:pPr/>
              <a:t>7</a:t>
            </a:fld>
            <a:endParaRPr lang="en-GB"/>
          </a:p>
        </p:txBody>
      </p:sp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7772400" cy="865188"/>
          </a:xfrm>
        </p:spPr>
        <p:txBody>
          <a:bodyPr/>
          <a:lstStyle/>
          <a:p>
            <a:r>
              <a:rPr lang="cs-CZ" sz="4000" b="1"/>
              <a:t>Obsah Podmínek přijatelnosti</a:t>
            </a:r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980728"/>
            <a:ext cx="7772400" cy="561662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sz="2000" dirty="0" smtClean="0"/>
              <a:t>2</a:t>
            </a:r>
            <a:r>
              <a:rPr lang="cs-CZ" sz="2000" dirty="0"/>
              <a:t>.	Podklady pro stanovení podmínek přijatelnosti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/>
              <a:t>3.	Použité zkratky a pojmy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/>
              <a:t>4.	Související předpisy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600" dirty="0"/>
              <a:t>4.1.	Vnější předpisy	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600" dirty="0"/>
              <a:t>4.2.	Vnitřní dokumenty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/>
              <a:t>5.	Režimy provozu ÚRAO Dukovany a uspořádání podmínek přijatelnosti</a:t>
            </a:r>
            <a:r>
              <a:rPr lang="cs-CZ" sz="1800" dirty="0"/>
              <a:t>	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600" dirty="0"/>
              <a:t>5.1.	Režimy provozu ÚRAO Dukovany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600" dirty="0"/>
              <a:t>5.2.	Uspořádání podmínek přijatelnosti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dirty="0"/>
              <a:t>6.	</a:t>
            </a:r>
            <a:r>
              <a:rPr lang="cs-CZ" sz="2000" dirty="0"/>
              <a:t>Podmínky přijatelnosti	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800" b="1" dirty="0"/>
              <a:t>6.1.</a:t>
            </a:r>
            <a:r>
              <a:rPr lang="cs-CZ" sz="1600" dirty="0"/>
              <a:t>	</a:t>
            </a:r>
            <a:r>
              <a:rPr lang="cs-CZ" sz="1800" b="1" dirty="0"/>
              <a:t>Obalový soubor s RAO	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800" b="1" dirty="0"/>
              <a:t>6.2.	Celková aktivita radionuklidů v úložišti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800" b="1" dirty="0"/>
              <a:t>6.3.	Aktivita radionuklidů v RAO	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800" b="1" dirty="0"/>
              <a:t>6.4.	Vlastnosti konečné formy RAO	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800" b="1" dirty="0"/>
              <a:t>6.5.	Příkon efektivního dávkového ekvivalentu na povrchu obalového souboru s RAO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800" b="1" dirty="0"/>
              <a:t>6.6.	Deklarovaná povrchová kontaminace obalového soboru s RAO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800" b="1" dirty="0"/>
              <a:t>6.7.	Hmotnost ukládací obalového souboru s RAO	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800" b="1" dirty="0"/>
              <a:t>6.8.	Volné kapaliny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800" b="1" dirty="0"/>
              <a:t>6.9.	Nebezpečné chemické látky a chemické přípravky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800" b="1" dirty="0" smtClean="0"/>
              <a:t>6.10.Dokumentace</a:t>
            </a:r>
            <a:r>
              <a:rPr lang="cs-CZ" sz="1600" dirty="0" smtClean="0"/>
              <a:t> </a:t>
            </a:r>
            <a:r>
              <a:rPr lang="cs-CZ" sz="1800" b="1" dirty="0"/>
              <a:t>ukládaných </a:t>
            </a:r>
            <a:r>
              <a:rPr lang="cs-CZ" sz="1800" b="1" dirty="0" smtClean="0"/>
              <a:t>RAO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217779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smtClean="0"/>
              <a:t>Finsko - legislativa</a:t>
            </a:r>
            <a:endParaRPr lang="fi-FI" sz="4000" b="1" dirty="0" smtClean="0"/>
          </a:p>
        </p:txBody>
      </p:sp>
      <p:sp>
        <p:nvSpPr>
          <p:cNvPr id="5123" name="Sisällön paikkamerkki 2"/>
          <p:cNvSpPr>
            <a:spLocks noGrp="1"/>
          </p:cNvSpPr>
          <p:nvPr>
            <p:ph idx="1"/>
          </p:nvPr>
        </p:nvSpPr>
        <p:spPr>
          <a:xfrm>
            <a:off x="355600" y="1244600"/>
            <a:ext cx="8204200" cy="4521200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None/>
            </a:pPr>
            <a:r>
              <a:rPr lang="fi-FI" sz="2800" dirty="0" smtClean="0">
                <a:solidFill>
                  <a:srgbClr val="006475"/>
                </a:solidFill>
              </a:rPr>
              <a:t>	</a:t>
            </a:r>
          </a:p>
          <a:p>
            <a:pPr>
              <a:buFont typeface="Wingdings" pitchFamily="2" charset="2"/>
              <a:buNone/>
            </a:pPr>
            <a:r>
              <a:rPr lang="fi-FI" sz="3400" dirty="0" smtClean="0">
                <a:solidFill>
                  <a:srgbClr val="006475"/>
                </a:solidFill>
              </a:rPr>
              <a:t>    </a:t>
            </a:r>
            <a:r>
              <a:rPr lang="fi-FI" sz="3400" dirty="0" smtClean="0"/>
              <a:t>According to Finnish Nuclear Energy Act nuclear power operator is responsible for all  radioactive waste management costs. </a:t>
            </a:r>
            <a:endParaRPr lang="cs-CZ" sz="3400" dirty="0" smtClean="0"/>
          </a:p>
          <a:p>
            <a:pPr>
              <a:buFont typeface="Wingdings" pitchFamily="2" charset="2"/>
              <a:buNone/>
            </a:pPr>
            <a:r>
              <a:rPr lang="cs-CZ" sz="3400" b="1" dirty="0" smtClean="0">
                <a:solidFill>
                  <a:srgbClr val="FF0000"/>
                </a:solidFill>
              </a:rPr>
              <a:t>Provozovatel jaderných zařízení nese odpovědnost i za konečné uložení RAO a VJP</a:t>
            </a:r>
          </a:p>
          <a:p>
            <a:pPr>
              <a:buFont typeface="Wingdings" pitchFamily="2" charset="2"/>
              <a:buNone/>
            </a:pPr>
            <a:r>
              <a:rPr lang="cs-CZ" sz="3400" b="1" dirty="0" smtClean="0">
                <a:solidFill>
                  <a:srgbClr val="00B050"/>
                </a:solidFill>
              </a:rPr>
              <a:t>POSIVA – společný podnik k likvidaci RAO a VJP</a:t>
            </a:r>
            <a:endParaRPr lang="fi-FI" sz="3400" b="1" dirty="0" smtClean="0">
              <a:solidFill>
                <a:srgbClr val="00B05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fi-FI" sz="3400" dirty="0" smtClean="0"/>
              <a:t>	Ministry of Employment and the Economy is collecting money from operators to a special State Nuclear Waste Management Fund. Collected money in the fund covers future costs of existing wastes and decommissioning costs of nuclear facilities.</a:t>
            </a:r>
            <a:endParaRPr lang="cs-CZ" sz="3400" dirty="0" smtClean="0"/>
          </a:p>
          <a:p>
            <a:pPr>
              <a:buFont typeface="Wingdings" pitchFamily="2" charset="2"/>
              <a:buNone/>
            </a:pPr>
            <a:r>
              <a:rPr lang="cs-CZ" sz="3400" b="1" dirty="0" smtClean="0">
                <a:solidFill>
                  <a:srgbClr val="FF0000"/>
                </a:solidFill>
              </a:rPr>
              <a:t>Ministerstvo spravuje </a:t>
            </a:r>
            <a:r>
              <a:rPr lang="cs-CZ" sz="3400" b="1" dirty="0">
                <a:solidFill>
                  <a:srgbClr val="FF0000"/>
                </a:solidFill>
              </a:rPr>
              <a:t>J</a:t>
            </a:r>
            <a:r>
              <a:rPr lang="cs-CZ" sz="3400" b="1" dirty="0" smtClean="0">
                <a:solidFill>
                  <a:srgbClr val="FF0000"/>
                </a:solidFill>
              </a:rPr>
              <a:t>aderný fond – pro ukládání ale i pro konečnou likvidaci jaderných zařízení</a:t>
            </a:r>
            <a:endParaRPr lang="fi-FI" sz="3400" b="1" dirty="0" smtClean="0">
              <a:solidFill>
                <a:srgbClr val="FF0000"/>
              </a:solidFill>
            </a:endParaRPr>
          </a:p>
        </p:txBody>
      </p:sp>
      <p:sp>
        <p:nvSpPr>
          <p:cNvPr id="5126" name="Dian numeron paikkamerkki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811EBBA-DE22-413C-8C07-02453513DD58}" type="slidenum">
              <a:rPr lang="fi-FI" smtClean="0">
                <a:solidFill>
                  <a:srgbClr val="147D6F"/>
                </a:solidFill>
              </a:rPr>
              <a:pPr/>
              <a:t>8</a:t>
            </a:fld>
            <a:endParaRPr lang="fi-FI" smtClean="0">
              <a:solidFill>
                <a:srgbClr val="147D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2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Finsko - POSIVA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816161" cy="450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2F47D-63CE-4BF9-8F43-F71D09E48FB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99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807</Words>
  <Application>Microsoft Office PowerPoint</Application>
  <PresentationFormat>Předvádění na obrazovce (4:3)</PresentationFormat>
  <Paragraphs>229</Paragraphs>
  <Slides>24</Slides>
  <Notes>8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6" baseType="lpstr">
      <vt:lpstr>Motiv systému Office</vt:lpstr>
      <vt:lpstr>Photo Editor Photo</vt:lpstr>
      <vt:lpstr>1.2 Ukládání radioaktivních odpadů do životního prostředí (1) </vt:lpstr>
      <vt:lpstr> Úložiště radioaktivních odpadů a úložné systémy</vt:lpstr>
      <vt:lpstr>Ukládání RAO do životního prostředí Prioritní požadavek na dlouhodobou bezpečnost</vt:lpstr>
      <vt:lpstr>International Atomic Energy Agency</vt:lpstr>
      <vt:lpstr>Legislativní rámec</vt:lpstr>
      <vt:lpstr>Limity a podmínky provozu úložiště</vt:lpstr>
      <vt:lpstr>Obsah Podmínek přijatelnosti</vt:lpstr>
      <vt:lpstr>Finsko - legislativa</vt:lpstr>
      <vt:lpstr>Finsko - POSIVA</vt:lpstr>
      <vt:lpstr>Finsko – vývoj hlubinného úložiště The Long 42 Years´ Journey</vt:lpstr>
      <vt:lpstr>Francie - ANDRA</vt:lpstr>
      <vt:lpstr>ANDRA - General data from the National Inventory (version 2012)</vt:lpstr>
      <vt:lpstr>Švýcarsko</vt:lpstr>
      <vt:lpstr>Velká Británie</vt:lpstr>
      <vt:lpstr>Zahraničí - Podpovrchová úložiště</vt:lpstr>
      <vt:lpstr>Zahraničí  - Povrchová úložiště</vt:lpstr>
      <vt:lpstr>ČR a nakládání s RAO Programové dokumenty</vt:lpstr>
      <vt:lpstr>Ukládání RAO</vt:lpstr>
      <vt:lpstr>Ukládání  NAO/SAO</vt:lpstr>
      <vt:lpstr>Ukládání  NAO/SAO</vt:lpstr>
      <vt:lpstr>Ukládání  NAO/SAO</vt:lpstr>
      <vt:lpstr>Zodpovědnost za VJP v ČR</vt:lpstr>
      <vt:lpstr>Poznámky</vt:lpstr>
      <vt:lpstr>Poznámky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Slovák Jiří</dc:creator>
  <cp:lastModifiedBy>Slovák Jiří</cp:lastModifiedBy>
  <cp:revision>22</cp:revision>
  <dcterms:created xsi:type="dcterms:W3CDTF">2013-01-05T21:14:35Z</dcterms:created>
  <dcterms:modified xsi:type="dcterms:W3CDTF">2013-01-13T14:25:07Z</dcterms:modified>
</cp:coreProperties>
</file>