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F7F5-D7B8-482D-8BCD-E3676B9D1314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8FC1B-8317-4866-B033-8A6E0DE1B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6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D551-4151-4D60-B23C-7993FF27C954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D158-D65F-4635-ACC8-E1DFC75BC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4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297F-94FB-43EF-B291-A4678FA3680F}" type="slidenum">
              <a:rPr lang="cs-CZ"/>
              <a:pPr/>
              <a:t>6</a:t>
            </a:fld>
            <a:endParaRPr lang="cs-CZ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955"/>
            <a:ext cx="4984750" cy="446738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E552-3154-434F-BB45-C630ED7EAE46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BC2-C2B7-4931-A30B-6A25ED82199A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27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A2AC-4805-477C-AC35-1199068AF87B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5913-74B3-4D60-A160-D739E3BC39AD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DD90-D7AC-478C-92DB-CE3225D495FC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8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EB7C-5776-46EE-9DA7-0855105E8A24}" type="datetime1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EFDF-DD03-4FAF-B4D9-2FC3F8E69958}" type="datetime1">
              <a:rPr lang="cs-CZ" smtClean="0"/>
              <a:t>13.1.2013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3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71B7-6EB7-4760-AD18-8F737A8EFB90}" type="datetime1">
              <a:rPr lang="cs-CZ" smtClean="0"/>
              <a:t>13.1.2013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44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E3D-35EB-4232-8248-811FB2F6ED8B}" type="datetime1">
              <a:rPr lang="cs-CZ" smtClean="0"/>
              <a:t>13.1.2013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08E-31DC-458E-B035-028986873055}" type="datetime1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4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EF1-2E96-43A4-9614-0192C71B6341}" type="datetime1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38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C2C0-9AF1-49DA-968D-A99C4AEDF7BE}" type="datetime1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09DF-B2A0-4450-BFCA-0C00662D1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8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3600" b="1" smtClean="0"/>
              <a:t>1.5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Bezpečnostní </a:t>
            </a:r>
            <a:r>
              <a:rPr lang="cs-CZ" sz="3600" b="1" dirty="0"/>
              <a:t>rozbory jako průkaz dlouhodobé bezpečnosti úložiště (1)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Úložiště přípovrchová</a:t>
            </a:r>
          </a:p>
          <a:p>
            <a:r>
              <a:rPr lang="cs-CZ" dirty="0" smtClean="0"/>
              <a:t>scénáře </a:t>
            </a:r>
            <a:r>
              <a:rPr lang="cs-CZ" dirty="0"/>
              <a:t>normálního vývoje </a:t>
            </a:r>
            <a:r>
              <a:rPr lang="cs-CZ" dirty="0" smtClean="0"/>
              <a:t>úložiště </a:t>
            </a:r>
            <a:endParaRPr lang="cs-CZ" dirty="0"/>
          </a:p>
          <a:p>
            <a:r>
              <a:rPr lang="cs-CZ" dirty="0"/>
              <a:t>příklady normálních scénářů vývoje přípovrchového </a:t>
            </a:r>
            <a:r>
              <a:rPr lang="cs-CZ" dirty="0" smtClean="0"/>
              <a:t>úložiště</a:t>
            </a:r>
          </a:p>
          <a:p>
            <a:r>
              <a:rPr lang="cs-CZ" dirty="0" smtClean="0"/>
              <a:t>scénáře </a:t>
            </a:r>
            <a:r>
              <a:rPr lang="cs-CZ" dirty="0" err="1"/>
              <a:t>intruzní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Příklady nechtěného scénáře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Scénář narušitelský (</a:t>
            </a:r>
            <a:r>
              <a:rPr lang="cs-CZ" b="1" dirty="0" err="1" smtClean="0"/>
              <a:t>intruzní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Modelové řešení je zvoleno tak, že narušitelské scénáře a pobytový scénář mimo lokalitu ÚRAO probíhají zároveň se scénářem normálního vývoje. </a:t>
            </a:r>
          </a:p>
          <a:p>
            <a:r>
              <a:rPr lang="cs-CZ" dirty="0"/>
              <a:t>V narušitelském scénáři </a:t>
            </a:r>
            <a:r>
              <a:rPr lang="cs-CZ" dirty="0" smtClean="0"/>
              <a:t>se předpokládá opětovná těžba vápence na lokalitě a tím porušení funkce jednotlivých bariér úložiště</a:t>
            </a:r>
            <a:endParaRPr lang="cs-CZ" dirty="0"/>
          </a:p>
          <a:p>
            <a:r>
              <a:rPr lang="cs-CZ" dirty="0"/>
              <a:t>Expoziční cesty pro vyhodnocení radiačních následků průběhu jednotlivých typů scénářů jsou </a:t>
            </a:r>
            <a:r>
              <a:rPr lang="cs-CZ" dirty="0" err="1" smtClean="0"/>
              <a:t>zvoleny,jak</a:t>
            </a:r>
            <a:r>
              <a:rPr lang="cs-CZ" dirty="0" smtClean="0"/>
              <a:t> </a:t>
            </a:r>
            <a:r>
              <a:rPr lang="cs-CZ" dirty="0"/>
              <a:t>je uvedeno v následující </a:t>
            </a:r>
            <a:r>
              <a:rPr lang="cs-CZ" dirty="0" smtClean="0"/>
              <a:t>tabulce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3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21321" cy="40324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Výsledky bezpečnostních rozborů – příklad pro pobytový scénář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4668"/>
            <a:ext cx="7200799" cy="450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8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Základní principy bezpečnosti úložiště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Základní principy pro ukládání odpadů do hlubinného úložiště jsou formulovány v řadě dokumentů MAAE </a:t>
            </a:r>
          </a:p>
          <a:p>
            <a:pPr marL="0" indent="0">
              <a:buNone/>
            </a:pPr>
            <a:r>
              <a:rPr lang="cs-CZ" sz="2000" b="1" dirty="0" smtClean="0"/>
              <a:t>Základní </a:t>
            </a:r>
            <a:r>
              <a:rPr lang="cs-CZ" sz="2000" b="1" dirty="0"/>
              <a:t>princip </a:t>
            </a:r>
            <a:r>
              <a:rPr lang="cs-CZ" sz="2000" b="1" dirty="0" smtClean="0"/>
              <a:t>- nakládání </a:t>
            </a:r>
            <a:r>
              <a:rPr lang="cs-CZ" sz="2000" b="1" dirty="0"/>
              <a:t>tak, aby nebyly zatíženy budoucí generace. </a:t>
            </a:r>
            <a:endParaRPr lang="cs-CZ" sz="2000" b="1" dirty="0" smtClean="0"/>
          </a:p>
          <a:p>
            <a:r>
              <a:rPr lang="cs-CZ" sz="2000" dirty="0" smtClean="0"/>
              <a:t>Při ukládání odpadu - musí se hledat </a:t>
            </a:r>
            <a:r>
              <a:rPr lang="cs-CZ" sz="2000" dirty="0"/>
              <a:t>a aplikovat řešení, které bude chránit obyvatelstvo a životní prostředí </a:t>
            </a:r>
            <a:endParaRPr lang="cs-CZ" sz="2000" dirty="0" smtClean="0"/>
          </a:p>
          <a:p>
            <a:r>
              <a:rPr lang="cs-CZ" sz="2000" dirty="0" smtClean="0"/>
              <a:t>Řešení musí být přijatelné </a:t>
            </a:r>
            <a:r>
              <a:rPr lang="cs-CZ" sz="2000" dirty="0"/>
              <a:t>i z hlediska dlouhodobé bezpečnosti.</a:t>
            </a:r>
          </a:p>
          <a:p>
            <a:pPr marL="0" indent="0">
              <a:buNone/>
            </a:pPr>
            <a:r>
              <a:rPr lang="cs-CZ" sz="2000" dirty="0" smtClean="0"/>
              <a:t>Jako </a:t>
            </a:r>
            <a:r>
              <a:rPr lang="cs-CZ" sz="2000" dirty="0"/>
              <a:t>v případě posuzování bezpečnosti </a:t>
            </a:r>
            <a:r>
              <a:rPr lang="cs-CZ" sz="2000" dirty="0" smtClean="0"/>
              <a:t>jaderných </a:t>
            </a:r>
            <a:r>
              <a:rPr lang="cs-CZ" sz="2000" dirty="0"/>
              <a:t>zařízení </a:t>
            </a:r>
            <a:endParaRPr lang="cs-CZ" sz="2000" dirty="0" smtClean="0"/>
          </a:p>
          <a:p>
            <a:r>
              <a:rPr lang="cs-CZ" sz="2000" dirty="0" smtClean="0"/>
              <a:t>je </a:t>
            </a:r>
            <a:r>
              <a:rPr lang="cs-CZ" sz="2000" dirty="0"/>
              <a:t>nutno uvažovat i velmi málo pravděpodobné události, které se běžně neuvažují při hodnocení nejaderných zařízení. </a:t>
            </a:r>
            <a:endParaRPr lang="cs-CZ" sz="2000" dirty="0" smtClean="0"/>
          </a:p>
          <a:p>
            <a:r>
              <a:rPr lang="cs-CZ" sz="2000" dirty="0" smtClean="0"/>
              <a:t>Za </a:t>
            </a:r>
            <a:r>
              <a:rPr lang="cs-CZ" sz="2000" dirty="0"/>
              <a:t>určitou mez se považuje pravděpodobnost 10</a:t>
            </a:r>
            <a:r>
              <a:rPr lang="cs-CZ" sz="2000" baseline="30000" dirty="0"/>
              <a:t>-6</a:t>
            </a:r>
            <a:r>
              <a:rPr lang="cs-CZ" sz="2000" dirty="0"/>
              <a:t>, tj. pravděpodobnost výskytu události jednou za 1 milión let. </a:t>
            </a:r>
          </a:p>
          <a:p>
            <a:r>
              <a:rPr lang="cs-CZ" sz="2000" b="1" dirty="0" smtClean="0"/>
              <a:t>Princip ALARA</a:t>
            </a:r>
            <a:r>
              <a:rPr lang="cs-CZ" sz="2000" dirty="0" smtClean="0"/>
              <a:t> </a:t>
            </a:r>
            <a:r>
              <a:rPr lang="cs-CZ" sz="2000" dirty="0"/>
              <a:t>(As </a:t>
            </a:r>
            <a:r>
              <a:rPr lang="cs-CZ" sz="2000" dirty="0" err="1"/>
              <a:t>Low</a:t>
            </a:r>
            <a:r>
              <a:rPr lang="cs-CZ" sz="2000" dirty="0"/>
              <a:t> As </a:t>
            </a:r>
            <a:r>
              <a:rPr lang="cs-CZ" sz="2000" dirty="0" err="1"/>
              <a:t>Reasonably</a:t>
            </a:r>
            <a:r>
              <a:rPr lang="cs-CZ" sz="2000" dirty="0"/>
              <a:t> </a:t>
            </a:r>
            <a:r>
              <a:rPr lang="cs-CZ" sz="2000" dirty="0" err="1"/>
              <a:t>Achievable</a:t>
            </a:r>
            <a:r>
              <a:rPr lang="cs-CZ" sz="2000" dirty="0"/>
              <a:t>), tj. ozáření musí být plánována a udržována na  co nejnižší rozumně dosažitelné úrovni se zohledněním hospodářských a společenských faktorů. </a:t>
            </a:r>
            <a:endParaRPr lang="cs-CZ" sz="2000" dirty="0" smtClean="0"/>
          </a:p>
          <a:p>
            <a:r>
              <a:rPr lang="cs-CZ" sz="2000" b="1" dirty="0" smtClean="0"/>
              <a:t>Bezpečnost </a:t>
            </a:r>
            <a:r>
              <a:rPr lang="cs-CZ" sz="2000" b="1" dirty="0"/>
              <a:t>musí být prokázána pro všechny normální i abnormální situace.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2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Scénáře normálního vývoje úložiště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Scénář normálního vývoje popisuje </a:t>
            </a:r>
            <a:r>
              <a:rPr lang="cs-CZ" b="1" dirty="0"/>
              <a:t>očekávaný vývoj úložného systému</a:t>
            </a:r>
            <a:r>
              <a:rPr lang="cs-CZ" dirty="0"/>
              <a:t>, který probíhá za reálných vstupních podmínek a předpokladů. </a:t>
            </a:r>
          </a:p>
          <a:p>
            <a:pPr lvl="1"/>
            <a:r>
              <a:rPr lang="cs-CZ" dirty="0"/>
              <a:t>popisuje projektované chování systému vázané na reálný vývoj systému v prostoru a čase</a:t>
            </a:r>
          </a:p>
          <a:p>
            <a:pPr lvl="1"/>
            <a:r>
              <a:rPr lang="cs-CZ" dirty="0"/>
              <a:t>je základem pro odvození méně pravděpodobných doplňkových scénářů, jako je např. narušitelský scénář s vniknutím na lokalitu scénář</a:t>
            </a:r>
          </a:p>
          <a:p>
            <a:pPr lvl="1"/>
            <a:r>
              <a:rPr lang="cs-CZ" dirty="0"/>
              <a:t>Pro účely kvantitativního vyhodnocení bezpečnostních funkcí ÚRAO jsou analyzovány i odvozené scénáře a popsány fyzikální a chemické procesy, jejichž předpoklady jsou formovány do koncepčních a matematických modelů. </a:t>
            </a:r>
          </a:p>
          <a:p>
            <a:r>
              <a:rPr lang="cs-CZ" dirty="0"/>
              <a:t>Scénář je vyhodnocen ve </a:t>
            </a:r>
            <a:r>
              <a:rPr lang="cs-CZ" dirty="0" smtClean="0"/>
              <a:t>více variantách </a:t>
            </a:r>
            <a:r>
              <a:rPr lang="cs-CZ" dirty="0"/>
              <a:t>chování úložného systému v blízkém </a:t>
            </a:r>
            <a:r>
              <a:rPr lang="cs-CZ" dirty="0" smtClean="0"/>
              <a:t>poli - například </a:t>
            </a:r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scénář: uvolňování radionuklidů ovlivněné </a:t>
            </a:r>
            <a:r>
              <a:rPr lang="cs-CZ" dirty="0" err="1"/>
              <a:t>loužitelností</a:t>
            </a:r>
            <a:r>
              <a:rPr lang="cs-CZ" dirty="0"/>
              <a:t>, rozpustností a difúzí, </a:t>
            </a:r>
            <a:endParaRPr lang="cs-CZ" dirty="0" smtClean="0"/>
          </a:p>
          <a:p>
            <a:pPr lvl="1"/>
            <a:r>
              <a:rPr lang="cs-CZ" dirty="0" smtClean="0"/>
              <a:t>alternativní </a:t>
            </a:r>
            <a:r>
              <a:rPr lang="cs-CZ" dirty="0"/>
              <a:t>scénář: loužení s advektivním prouděním v blízkém poli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9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Obecné předpoklady pro tvorbu scénářů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v</a:t>
            </a:r>
            <a:r>
              <a:rPr lang="cs-CZ" dirty="0"/>
              <a:t> období po ukončení institucionální kontroly (300 let od uzavření) nelze vyloučit vniknutí člověka do úložných prostor nebo zamezit pobytu na lokativ ÚRAO</a:t>
            </a:r>
          </a:p>
          <a:p>
            <a:pPr lvl="0"/>
            <a:r>
              <a:rPr lang="cs-CZ" dirty="0"/>
              <a:t>je </a:t>
            </a:r>
            <a:r>
              <a:rPr lang="cs-CZ" dirty="0" smtClean="0"/>
              <a:t>definován stav </a:t>
            </a:r>
            <a:r>
              <a:rPr lang="cs-CZ" dirty="0"/>
              <a:t>klimatických podmínek v lokalitě </a:t>
            </a:r>
            <a:r>
              <a:rPr lang="cs-CZ" dirty="0" smtClean="0"/>
              <a:t>úložiště po </a:t>
            </a:r>
            <a:r>
              <a:rPr lang="cs-CZ" dirty="0"/>
              <a:t>celé hodnocené období </a:t>
            </a:r>
          </a:p>
          <a:p>
            <a:pPr lvl="0"/>
            <a:r>
              <a:rPr lang="cs-CZ" dirty="0"/>
              <a:t>délka období provozu ÚRAO </a:t>
            </a:r>
            <a:r>
              <a:rPr lang="cs-CZ" dirty="0" smtClean="0"/>
              <a:t>… </a:t>
            </a:r>
            <a:r>
              <a:rPr lang="cs-CZ" dirty="0" err="1" smtClean="0"/>
              <a:t>xxx</a:t>
            </a:r>
            <a:r>
              <a:rPr lang="cs-CZ" dirty="0" smtClean="0"/>
              <a:t> let</a:t>
            </a:r>
            <a:r>
              <a:rPr lang="cs-CZ" dirty="0"/>
              <a:t>. Následuje krátké období ukončení provozu a uzavírání  úložiště, kdy bude sanován drenážní systém pod ÚRAO a na úložiště se naveze vícevrstvý překryv </a:t>
            </a:r>
          </a:p>
          <a:p>
            <a:pPr lvl="0"/>
            <a:r>
              <a:rPr lang="cs-CZ" dirty="0"/>
              <a:t>využití složek ŽP pro rostlinnou a živočišnou produkci, rekreační účely apod. je v průběhu hodnoceného období shodné s dnešními </a:t>
            </a:r>
            <a:r>
              <a:rPr lang="cs-CZ" dirty="0" smtClean="0"/>
              <a:t>zvyklostmi v dané lokalitě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1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scénáře normálního vývoje úložiště Richard</a:t>
            </a:r>
            <a:endParaRPr lang="cs-CZ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49790"/>
            <a:ext cx="5112742" cy="352953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5" y="1549790"/>
            <a:ext cx="3419103" cy="265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3181"/>
            <a:ext cx="4133065" cy="29239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915816" cy="218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23" name="Group 7"/>
          <p:cNvGrpSpPr>
            <a:grpSpLocks/>
          </p:cNvGrpSpPr>
          <p:nvPr/>
        </p:nvGrpSpPr>
        <p:grpSpPr bwMode="auto">
          <a:xfrm>
            <a:off x="0" y="0"/>
            <a:ext cx="9144000" cy="8037513"/>
            <a:chOff x="240" y="240"/>
            <a:chExt cx="5328" cy="3865"/>
          </a:xfrm>
        </p:grpSpPr>
        <p:graphicFrame>
          <p:nvGraphicFramePr>
            <p:cNvPr id="239624" name="Object 8"/>
            <p:cNvGraphicFramePr>
              <a:graphicFrameLocks noChangeAspect="1"/>
            </p:cNvGraphicFramePr>
            <p:nvPr/>
          </p:nvGraphicFramePr>
          <p:xfrm>
            <a:off x="240" y="240"/>
            <a:ext cx="495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Photo Editor Photo" r:id="rId4" imgW="1400000" imgH="1628571" progId="MSPhotoEd.3">
                    <p:embed/>
                  </p:oleObj>
                </mc:Choice>
                <mc:Fallback>
                  <p:oleObj name="Photo Editor Photo" r:id="rId4" imgW="1400000" imgH="162857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40"/>
                          <a:ext cx="495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768" y="3744"/>
              <a:ext cx="4800" cy="73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9626" name="Rectangle 10"/>
            <p:cNvSpPr>
              <a:spLocks noChangeArrowheads="1"/>
            </p:cNvSpPr>
            <p:nvPr/>
          </p:nvSpPr>
          <p:spPr bwMode="auto">
            <a:xfrm>
              <a:off x="624" y="3888"/>
              <a:ext cx="4944" cy="73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9627" name="Rectangle 11"/>
            <p:cNvSpPr>
              <a:spLocks noChangeArrowheads="1"/>
            </p:cNvSpPr>
            <p:nvPr/>
          </p:nvSpPr>
          <p:spPr bwMode="auto">
            <a:xfrm>
              <a:off x="432" y="4032"/>
              <a:ext cx="5136" cy="73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239618" name="Picture 2" descr="128-2814_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187450" y="0"/>
            <a:ext cx="8382000" cy="792163"/>
          </a:xfrm>
          <a:prstGeom prst="rect">
            <a:avLst/>
          </a:prstGeom>
          <a:solidFill>
            <a:srgbClr val="6666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cs-CZ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Zastoupení RAO v úložišti Richard</a:t>
            </a:r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0" y="685800"/>
          <a:ext cx="46926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kument" r:id="rId7" imgW="4986213" imgH="3281184" progId="Word.Document.8">
                  <p:embed/>
                </p:oleObj>
              </mc:Choice>
              <mc:Fallback>
                <p:oleObj name="Dokument" r:id="rId7" imgW="4986213" imgH="32811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4692650" cy="3092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69342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1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Úložiště </a:t>
            </a:r>
            <a:r>
              <a:rPr lang="cs-CZ" b="1" dirty="0"/>
              <a:t>R</a:t>
            </a:r>
            <a:r>
              <a:rPr lang="cs-CZ" b="1" dirty="0" smtClean="0"/>
              <a:t>ichard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472054" cy="528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Popis scénáře normálního vývoje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Scénář probíhá 300 let po ukončení institucionální kontroly. Úložné prostory obsahující RAO jsou vyplněny směsí na bázi cementu a před započetím infiltrace obsahují pouze vodu vázanou v betonové směsi.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Při </a:t>
            </a:r>
            <a:r>
              <a:rPr lang="cs-CZ" sz="1600" dirty="0"/>
              <a:t>průběhu scénáře se kontaminovaná voda dále šíří geosférou a zasahuje:</a:t>
            </a:r>
          </a:p>
          <a:p>
            <a:pPr lvl="0"/>
            <a:r>
              <a:rPr lang="cs-CZ" sz="1600" dirty="0"/>
              <a:t>hypotetickou zemědělskou usedlost ve vzdálenosti 1500 m od ÚRAO, </a:t>
            </a:r>
          </a:p>
          <a:p>
            <a:pPr lvl="0"/>
            <a:r>
              <a:rPr lang="cs-CZ" sz="1600" dirty="0"/>
              <a:t>kritickou skupinu obyvatel širšího regionu, využívající pitnou vodu z vrtů –  městské studny (ve vzdálenosti 5000 m od ÚRAO).</a:t>
            </a:r>
          </a:p>
          <a:p>
            <a:pPr marL="0" indent="0">
              <a:buNone/>
            </a:pPr>
            <a:r>
              <a:rPr lang="cs-CZ" sz="1600" dirty="0"/>
              <a:t>Definice scénáře je založena na následujících předpokladech:</a:t>
            </a:r>
          </a:p>
          <a:p>
            <a:pPr lvl="0"/>
            <a:r>
              <a:rPr lang="cs-CZ" sz="1600" dirty="0"/>
              <a:t>v období po ukončení institucionální kontroly (300 let od uzavření) nelze vyloučit vniknutí člověka do úložných prostor nebo zamezit pobytu na lokativ ÚRAO</a:t>
            </a:r>
          </a:p>
          <a:p>
            <a:pPr lvl="0"/>
            <a:r>
              <a:rPr lang="cs-CZ" sz="1600" dirty="0"/>
              <a:t>je zachován stav klimatických podmínek v lokalitě ÚRAO po celé hodnocené období </a:t>
            </a:r>
          </a:p>
          <a:p>
            <a:pPr lvl="0"/>
            <a:r>
              <a:rPr lang="cs-CZ" sz="1600" dirty="0"/>
              <a:t>délka období provozu ÚRAO je asi 100 let. Následuje krátké období ukončení provozu a uzavírání  úložiště, kdy budou provedeny výplně přístupových chodeb a bude sanován drenážní systém </a:t>
            </a:r>
          </a:p>
          <a:p>
            <a:pPr lvl="0"/>
            <a:r>
              <a:rPr lang="cs-CZ" sz="1600" dirty="0"/>
              <a:t>využití složek ŽP pro rostlinnou a živočišnou produkci, rekreační účely apod. je v průběhu hodnoceného období shodné s dnešními zvyklostmi</a:t>
            </a:r>
          </a:p>
          <a:p>
            <a:pPr marL="0" indent="0">
              <a:buNone/>
            </a:pPr>
            <a:r>
              <a:rPr lang="cs-CZ" sz="1600" dirty="0"/>
              <a:t>Scénář normálního vývoje je vyhodnocen pro </a:t>
            </a:r>
            <a:r>
              <a:rPr lang="cs-CZ" sz="1600" dirty="0" err="1"/>
              <a:t>poprovozní</a:t>
            </a:r>
            <a:r>
              <a:rPr lang="cs-CZ" sz="1600" dirty="0"/>
              <a:t> období s tím, že startuje s infiltrací vody do úložných prostor.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Schematický model blízkého pole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844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5012918"/>
            <a:ext cx="18002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Scéná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ř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m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ě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stská studna 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3717032"/>
            <a:ext cx="194421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Scéná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ř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zemědělská usedlost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09DF-B2A0-4450-BFCA-0C00662D173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194</Words>
  <Application>Microsoft Office PowerPoint</Application>
  <PresentationFormat>Předvádění na obrazovce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Motiv systému Office</vt:lpstr>
      <vt:lpstr>Photo Editor Photo</vt:lpstr>
      <vt:lpstr>Dokument</vt:lpstr>
      <vt:lpstr>1.5 Bezpečnostní rozbory jako průkaz dlouhodobé bezpečnosti úložiště (1) </vt:lpstr>
      <vt:lpstr>Základní principy bezpečnosti úložiště</vt:lpstr>
      <vt:lpstr>Scénáře normálního vývoje úložiště</vt:lpstr>
      <vt:lpstr>Obecné předpoklady pro tvorbu scénářů</vt:lpstr>
      <vt:lpstr>Příklad scénáře normálního vývoje úložiště Richard</vt:lpstr>
      <vt:lpstr>Prezentace aplikace PowerPoint</vt:lpstr>
      <vt:lpstr>Úložiště Richard</vt:lpstr>
      <vt:lpstr>Popis scénáře normálního vývoje</vt:lpstr>
      <vt:lpstr>Schematický model blízkého pole</vt:lpstr>
      <vt:lpstr>Scénář narušitelský (intruzní)</vt:lpstr>
      <vt:lpstr>Prezentace aplikace PowerPoint</vt:lpstr>
      <vt:lpstr>Výsledky bezpečnostních rozborů – příklad pro pobytový scénář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Slovák Jiří</dc:creator>
  <cp:lastModifiedBy>Slovák Jiří</cp:lastModifiedBy>
  <cp:revision>13</cp:revision>
  <cp:lastPrinted>2013-01-07T07:44:44Z</cp:lastPrinted>
  <dcterms:created xsi:type="dcterms:W3CDTF">2013-01-06T15:44:23Z</dcterms:created>
  <dcterms:modified xsi:type="dcterms:W3CDTF">2013-01-13T14:28:54Z</dcterms:modified>
</cp:coreProperties>
</file>