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58" r:id="rId11"/>
    <p:sldId id="259" r:id="rId12"/>
    <p:sldId id="260" r:id="rId13"/>
    <p:sldId id="261" r:id="rId14"/>
    <p:sldId id="264" r:id="rId15"/>
    <p:sldId id="262" r:id="rId16"/>
    <p:sldId id="263" r:id="rId17"/>
    <p:sldId id="265" r:id="rId18"/>
    <p:sldId id="267" r:id="rId1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9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1BFAF-AA66-4A5C-A374-9E68FA6EC8DF}" type="datetimeFigureOut">
              <a:rPr lang="cs-CZ" smtClean="0"/>
              <a:t>13.1.2013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AA4F4-B5BE-4303-973D-7D66A9D43D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010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059E7B-5DB0-460A-9714-94C3C38BE636}" type="datetimeFigureOut">
              <a:rPr lang="cs-CZ" smtClean="0"/>
              <a:t>13.1.2013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465706-E20C-45AD-8846-0CBD83F18E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627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4D8B-2125-4256-8DB8-01DFE1B94247}" type="datetime1">
              <a:rPr lang="cs-CZ" smtClean="0"/>
              <a:t>13.1.2013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809DF-B2A0-4450-BFCA-0C00662D17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70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A8F0-DBFB-4586-AA92-BCBEC86BE3EC}" type="datetime1">
              <a:rPr lang="cs-CZ" smtClean="0"/>
              <a:t>13.1.2013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809DF-B2A0-4450-BFCA-0C00662D17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27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C4466-92A2-4B0C-8892-3EB8C7C10D2C}" type="datetime1">
              <a:rPr lang="cs-CZ" smtClean="0"/>
              <a:t>13.1.2013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809DF-B2A0-4450-BFCA-0C00662D17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99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E6437-6138-4D18-8F26-4161AE96C79F}" type="datetime1">
              <a:rPr lang="cs-CZ" smtClean="0"/>
              <a:t>13.1.2013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809DF-B2A0-4450-BFCA-0C00662D17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41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07FC-2A1C-45AB-9904-D62520167DA9}" type="datetime1">
              <a:rPr lang="cs-CZ" smtClean="0"/>
              <a:t>13.1.2013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809DF-B2A0-4450-BFCA-0C00662D17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983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C904-6066-4164-8A44-C68868DAC7B2}" type="datetime1">
              <a:rPr lang="cs-CZ" smtClean="0"/>
              <a:t>13.1.2013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809DF-B2A0-4450-BFCA-0C00662D17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86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7E9D-5816-44AA-9378-F05D5866A793}" type="datetime1">
              <a:rPr lang="cs-CZ" smtClean="0"/>
              <a:t>13.1.2013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809DF-B2A0-4450-BFCA-0C00662D17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733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4626-9335-4E55-957A-8B9DB3340A61}" type="datetime1">
              <a:rPr lang="cs-CZ" smtClean="0"/>
              <a:t>13.1.2013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809DF-B2A0-4450-BFCA-0C00662D17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445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448EE-E9A7-45B1-BD52-52D5805FCE36}" type="datetime1">
              <a:rPr lang="cs-CZ" smtClean="0"/>
              <a:t>13.1.2013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809DF-B2A0-4450-BFCA-0C00662D17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52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B3FEF-D549-4FCB-BA53-9AEDAAD2A5AE}" type="datetime1">
              <a:rPr lang="cs-CZ" smtClean="0"/>
              <a:t>13.1.2013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809DF-B2A0-4450-BFCA-0C00662D17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417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E8F0-1B8C-42BD-80ED-6DB9EF98DD9C}" type="datetime1">
              <a:rPr lang="cs-CZ" smtClean="0"/>
              <a:t>13.1.2013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809DF-B2A0-4450-BFCA-0C00662D17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386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AEEC8-67D4-4F9A-95CA-0E93C349F602}" type="datetime1">
              <a:rPr lang="cs-CZ" smtClean="0"/>
              <a:t>13.1.2013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809DF-B2A0-4450-BFCA-0C00662D17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18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cs-CZ" sz="3600" b="1" smtClean="0"/>
              <a:t>1.6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Bezpečnostní </a:t>
            </a:r>
            <a:r>
              <a:rPr lang="cs-CZ" sz="3600" b="1" dirty="0"/>
              <a:t>rozbory jako průkaz dlouhodobé bezpečnosti úložiště </a:t>
            </a:r>
            <a:r>
              <a:rPr lang="cs-CZ" sz="3600" b="1" dirty="0" smtClean="0"/>
              <a:t>(2)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Úložiště hlubinná</a:t>
            </a:r>
          </a:p>
          <a:p>
            <a:r>
              <a:rPr lang="cs-CZ" dirty="0" smtClean="0"/>
              <a:t>scénáře </a:t>
            </a:r>
            <a:r>
              <a:rPr lang="cs-CZ" dirty="0"/>
              <a:t>normálního vývoje </a:t>
            </a:r>
            <a:r>
              <a:rPr lang="cs-CZ" dirty="0" smtClean="0"/>
              <a:t>HÚ</a:t>
            </a:r>
            <a:endParaRPr lang="cs-CZ" dirty="0"/>
          </a:p>
          <a:p>
            <a:r>
              <a:rPr lang="cs-CZ" dirty="0"/>
              <a:t>příklady normálních scénářů vývoje </a:t>
            </a:r>
            <a:endParaRPr lang="cs-CZ" dirty="0" smtClean="0"/>
          </a:p>
          <a:p>
            <a:r>
              <a:rPr lang="cs-CZ" dirty="0" smtClean="0"/>
              <a:t>scénáře nechtěné - </a:t>
            </a:r>
            <a:r>
              <a:rPr lang="cs-CZ" dirty="0" err="1" smtClean="0"/>
              <a:t>intruzní</a:t>
            </a:r>
            <a:r>
              <a:rPr lang="cs-CZ" dirty="0" smtClean="0"/>
              <a:t> </a:t>
            </a:r>
          </a:p>
          <a:p>
            <a:r>
              <a:rPr lang="cs-CZ" dirty="0"/>
              <a:t>P</a:t>
            </a:r>
            <a:r>
              <a:rPr lang="cs-CZ" dirty="0" smtClean="0"/>
              <a:t>říklady nechtěného scénáře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809DF-B2A0-4450-BFCA-0C00662D173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244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Odvození scénářů vývoje HÚ a uvolňování radionuklidů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Tvorba </a:t>
            </a:r>
            <a:r>
              <a:rPr lang="cs-CZ" dirty="0"/>
              <a:t>scénářů </a:t>
            </a:r>
            <a:r>
              <a:rPr lang="cs-CZ" dirty="0" smtClean="0"/>
              <a:t>je zjednodušena </a:t>
            </a:r>
            <a:r>
              <a:rPr lang="cs-CZ" dirty="0"/>
              <a:t>na </a:t>
            </a:r>
            <a:endParaRPr lang="cs-CZ" dirty="0" smtClean="0"/>
          </a:p>
          <a:p>
            <a:pPr marL="514350" indent="-514350">
              <a:buAutoNum type="arabicParenR"/>
            </a:pPr>
            <a:r>
              <a:rPr lang="cs-CZ" dirty="0" smtClean="0"/>
              <a:t>určení </a:t>
            </a:r>
            <a:r>
              <a:rPr lang="cs-CZ" dirty="0"/>
              <a:t>zdroje a </a:t>
            </a:r>
            <a:endParaRPr lang="cs-CZ" dirty="0" smtClean="0"/>
          </a:p>
          <a:p>
            <a:pPr marL="514350" indent="-514350">
              <a:buAutoNum type="arabicParenR"/>
            </a:pPr>
            <a:r>
              <a:rPr lang="cs-CZ" dirty="0" smtClean="0"/>
              <a:t>popis </a:t>
            </a:r>
            <a:r>
              <a:rPr lang="cs-CZ" dirty="0"/>
              <a:t>procesů ovlivňujících pohyb a osud radionuklidů ve složkách prostředí, popis míst, resp. činností, kde dochází ke kontaktu radionuklidu s organismem a určení možných expozičních vstupů (inhalace, požití). </a:t>
            </a:r>
            <a:endParaRPr lang="cs-CZ" dirty="0" smtClean="0"/>
          </a:p>
          <a:p>
            <a:pPr marL="514350" indent="-514350">
              <a:buAutoNum type="arabicParenR"/>
            </a:pPr>
            <a:r>
              <a:rPr lang="cs-CZ" dirty="0" smtClean="0"/>
              <a:t>Sledovanými </a:t>
            </a:r>
            <a:r>
              <a:rPr lang="cs-CZ" dirty="0"/>
              <a:t>cestami příjmu jsou potom míněny</a:t>
            </a:r>
            <a:r>
              <a:rPr lang="cs-CZ" dirty="0" smtClean="0"/>
              <a:t>:</a:t>
            </a:r>
          </a:p>
          <a:p>
            <a:pPr marL="914400" lvl="1" indent="-514350">
              <a:buAutoNum type="arabicParenR"/>
            </a:pPr>
            <a:r>
              <a:rPr lang="cs-CZ" smtClean="0"/>
              <a:t>podzemní </a:t>
            </a:r>
            <a:r>
              <a:rPr lang="cs-CZ" dirty="0"/>
              <a:t>voda, </a:t>
            </a:r>
            <a:endParaRPr lang="cs-CZ" dirty="0" smtClean="0"/>
          </a:p>
          <a:p>
            <a:pPr marL="914400" lvl="1" indent="-514350">
              <a:buAutoNum type="arabicParenR"/>
            </a:pPr>
            <a:r>
              <a:rPr lang="cs-CZ" dirty="0" smtClean="0"/>
              <a:t>vzduch</a:t>
            </a:r>
            <a:r>
              <a:rPr lang="cs-CZ" dirty="0"/>
              <a:t>, </a:t>
            </a:r>
            <a:endParaRPr lang="cs-CZ" dirty="0" smtClean="0"/>
          </a:p>
          <a:p>
            <a:pPr marL="914400" lvl="1" indent="-514350">
              <a:buAutoNum type="arabicParenR"/>
            </a:pPr>
            <a:r>
              <a:rPr lang="cs-CZ" dirty="0" smtClean="0"/>
              <a:t>povrchová </a:t>
            </a:r>
            <a:r>
              <a:rPr lang="cs-CZ" dirty="0"/>
              <a:t>voda, </a:t>
            </a:r>
            <a:endParaRPr lang="cs-CZ" dirty="0" smtClean="0"/>
          </a:p>
          <a:p>
            <a:pPr marL="914400" lvl="1" indent="-514350">
              <a:buAutoNum type="arabicParenR"/>
            </a:pPr>
            <a:r>
              <a:rPr lang="cs-CZ" dirty="0" smtClean="0"/>
              <a:t>zevní </a:t>
            </a:r>
            <a:r>
              <a:rPr lang="cs-CZ" dirty="0"/>
              <a:t>ozáření pracovníků a obyvatelstva a </a:t>
            </a:r>
            <a:endParaRPr lang="cs-CZ" dirty="0" smtClean="0"/>
          </a:p>
          <a:p>
            <a:pPr marL="914400" lvl="1" indent="-514350">
              <a:buAutoNum type="arabicParenR"/>
            </a:pPr>
            <a:r>
              <a:rPr lang="cs-CZ" dirty="0" smtClean="0"/>
              <a:t>potravinové </a:t>
            </a:r>
            <a:r>
              <a:rPr lang="cs-CZ" dirty="0"/>
              <a:t>řetězce.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809DF-B2A0-4450-BFCA-0C00662D173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691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/>
              <a:t>Standardně uvažované scénáře vývoje HÚ z hlediska prokázání jeho bezpečnosti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Primární scénáře</a:t>
            </a:r>
            <a:r>
              <a:rPr lang="cs-CZ" dirty="0"/>
              <a:t> </a:t>
            </a:r>
            <a:r>
              <a:rPr lang="cs-CZ" dirty="0" smtClean="0"/>
              <a:t>(scénáře normálního  i nechtěného) vývoje:</a:t>
            </a:r>
            <a:endParaRPr lang="cs-CZ" dirty="0"/>
          </a:p>
          <a:p>
            <a:pPr lvl="0"/>
            <a:r>
              <a:rPr lang="cs-CZ" dirty="0"/>
              <a:t>Transport podzemní </a:t>
            </a:r>
            <a:r>
              <a:rPr lang="cs-CZ" dirty="0" smtClean="0"/>
              <a:t>vodou (scénář normálního vývoje). </a:t>
            </a:r>
            <a:endParaRPr lang="cs-CZ" dirty="0"/>
          </a:p>
          <a:p>
            <a:pPr lvl="0"/>
            <a:r>
              <a:rPr lang="cs-CZ" dirty="0"/>
              <a:t>Možnost nekontrolovatelného vniknutí osob do </a:t>
            </a:r>
            <a:r>
              <a:rPr lang="cs-CZ" dirty="0" smtClean="0"/>
              <a:t>úložiště (</a:t>
            </a:r>
            <a:r>
              <a:rPr lang="cs-CZ" dirty="0" err="1" smtClean="0"/>
              <a:t>intruzní</a:t>
            </a:r>
            <a:r>
              <a:rPr lang="cs-CZ" dirty="0" smtClean="0"/>
              <a:t> scénář)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Ostatní scénáře zahrnující transport povrchovou vodou či zevní ozáření představují součást těchto scénářů po té, co se radionuklidy z geosféry dostanou do biosféry. </a:t>
            </a:r>
            <a:endParaRPr lang="cs-CZ" dirty="0" smtClean="0"/>
          </a:p>
          <a:p>
            <a:pPr lvl="0"/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Normální scénář </a:t>
            </a:r>
            <a:r>
              <a:rPr lang="cs-CZ" dirty="0"/>
              <a:t>zahrnující všechny znaky, procesy a události, jež se s velkou pravděpodobností vyskytnou v úložišti.</a:t>
            </a:r>
          </a:p>
          <a:p>
            <a:pPr lvl="0"/>
            <a:r>
              <a:rPr lang="cs-CZ" dirty="0"/>
              <a:t>Alternativní scénáře iniciované znakem, událostí či procesem s malou pravděpodobností výskytu vedoucí k náhlému selhání bariér a uvolnění radionuklidů do životního prostředí (zemětřesení, náhlá klimatická změna, selhání bariér způsobené chybou projektu či aktivitou člověka ). </a:t>
            </a:r>
          </a:p>
          <a:p>
            <a:pPr marL="0" lvl="0" indent="0">
              <a:buNone/>
            </a:pPr>
            <a:r>
              <a:rPr lang="cs-CZ" b="1" dirty="0" err="1"/>
              <a:t>Intruzní</a:t>
            </a:r>
            <a:r>
              <a:rPr lang="cs-CZ" b="1" dirty="0"/>
              <a:t> scénáře </a:t>
            </a:r>
            <a:r>
              <a:rPr lang="cs-CZ" dirty="0" smtClean="0"/>
              <a:t>vznikají v</a:t>
            </a:r>
            <a:r>
              <a:rPr lang="cs-CZ" dirty="0"/>
              <a:t> důsledku neúmyslné intruze člověka do úložiště </a:t>
            </a:r>
            <a:r>
              <a:rPr lang="cs-CZ" dirty="0" smtClean="0"/>
              <a:t>s </a:t>
            </a:r>
            <a:r>
              <a:rPr lang="cs-CZ" smtClean="0"/>
              <a:t>náda</a:t>
            </a:r>
            <a:r>
              <a:rPr lang="cs-CZ" dirty="0" smtClean="0"/>
              <a:t> </a:t>
            </a:r>
            <a:r>
              <a:rPr lang="cs-CZ" dirty="0"/>
              <a:t>přímá kontaminace pracovníků či kontaminace obyvatel od kontaminovaných materiálů </a:t>
            </a:r>
          </a:p>
          <a:p>
            <a:r>
              <a:rPr lang="cs-CZ" dirty="0"/>
              <a:t>Toto rozdělení vychází jednak z analýzy </a:t>
            </a:r>
            <a:r>
              <a:rPr lang="cs-CZ" dirty="0" err="1"/>
              <a:t>FEPů</a:t>
            </a:r>
            <a:r>
              <a:rPr lang="cs-CZ" dirty="0"/>
              <a:t>, jednak z analýzy interakce mezi úložným systémem a okolním prostředím a jednotlivými subsystémy a komponentami úložného systému.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809DF-B2A0-4450-BFCA-0C00662D173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827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 scénářů z Referenčního projektu HÚ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278" y="1484784"/>
            <a:ext cx="8485016" cy="5112568"/>
          </a:xfr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809DF-B2A0-4450-BFCA-0C00662D173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867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Intruzní</a:t>
            </a:r>
            <a:r>
              <a:rPr lang="cs-CZ" b="1" dirty="0" smtClean="0"/>
              <a:t> scénáře HÚ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40560"/>
          </a:xfrm>
        </p:spPr>
        <p:txBody>
          <a:bodyPr>
            <a:noAutofit/>
          </a:bodyPr>
          <a:lstStyle/>
          <a:p>
            <a:r>
              <a:rPr lang="cs-CZ" sz="2000" dirty="0"/>
              <a:t>Pravděpodobnost </a:t>
            </a:r>
            <a:r>
              <a:rPr lang="cs-CZ" sz="2000" dirty="0" smtClean="0"/>
              <a:t>těchto scénářů je </a:t>
            </a:r>
            <a:r>
              <a:rPr lang="cs-CZ" sz="2000" dirty="0"/>
              <a:t>značně snížena výběrem lokality a zejména hloubkou úložiště kolem 500 m pod povrchem země. </a:t>
            </a:r>
            <a:endParaRPr lang="cs-CZ" sz="2000" dirty="0" smtClean="0"/>
          </a:p>
          <a:p>
            <a:pPr lvl="1"/>
            <a:r>
              <a:rPr lang="cs-CZ" sz="1600" dirty="0" smtClean="0"/>
              <a:t>Nelze </a:t>
            </a:r>
            <a:r>
              <a:rPr lang="cs-CZ" sz="1600" dirty="0"/>
              <a:t>ji však v horizontu 1 miliónu let pokládat za zcela nulovou. </a:t>
            </a:r>
            <a:endParaRPr lang="cs-CZ" sz="1600" dirty="0" smtClean="0"/>
          </a:p>
          <a:p>
            <a:r>
              <a:rPr lang="cs-CZ" sz="2000" dirty="0" smtClean="0"/>
              <a:t>Nejpravděpodobnějším </a:t>
            </a:r>
            <a:r>
              <a:rPr lang="cs-CZ" sz="2000" dirty="0"/>
              <a:t>scénářem </a:t>
            </a:r>
            <a:r>
              <a:rPr lang="cs-CZ" sz="2000" dirty="0" smtClean="0"/>
              <a:t>je </a:t>
            </a:r>
            <a:r>
              <a:rPr lang="cs-CZ" sz="2000" dirty="0"/>
              <a:t>provádění hlubinných vrtů za účelem geologického průzkumu. </a:t>
            </a:r>
            <a:endParaRPr lang="cs-CZ" sz="2000" dirty="0" smtClean="0"/>
          </a:p>
          <a:p>
            <a:pPr lvl="1"/>
            <a:r>
              <a:rPr lang="cs-CZ" sz="1600" dirty="0" smtClean="0"/>
              <a:t>V</a:t>
            </a:r>
            <a:r>
              <a:rPr lang="cs-CZ" sz="1600" dirty="0"/>
              <a:t> průběhu vrtání může dojít k provrtání UOS a odběru </a:t>
            </a:r>
            <a:r>
              <a:rPr lang="cs-CZ" sz="1600" dirty="0" smtClean="0"/>
              <a:t>vzorků s následným ozářením pracovníků obsluhy</a:t>
            </a:r>
          </a:p>
          <a:p>
            <a:pPr lvl="1"/>
            <a:r>
              <a:rPr lang="cs-CZ" sz="1600" dirty="0" smtClean="0"/>
              <a:t>Vrty po ukončení </a:t>
            </a:r>
            <a:r>
              <a:rPr lang="cs-CZ" sz="1600" dirty="0"/>
              <a:t>institucionální kontroly (tj. 300-500 let po uzavření úložiště</a:t>
            </a:r>
            <a:r>
              <a:rPr lang="cs-CZ" sz="1600" dirty="0" smtClean="0"/>
              <a:t>)</a:t>
            </a:r>
          </a:p>
          <a:p>
            <a:pPr lvl="1"/>
            <a:r>
              <a:rPr lang="cs-CZ" sz="1600" dirty="0" smtClean="0"/>
              <a:t>Je zřejmé</a:t>
            </a:r>
            <a:r>
              <a:rPr lang="cs-CZ" sz="1600" dirty="0"/>
              <a:t>, že </a:t>
            </a:r>
            <a:r>
              <a:rPr lang="cs-CZ" sz="1600" dirty="0" smtClean="0"/>
              <a:t>dávka může </a:t>
            </a:r>
            <a:r>
              <a:rPr lang="cs-CZ" sz="1600" dirty="0"/>
              <a:t>přesahovat výrazně 0,25 </a:t>
            </a:r>
            <a:r>
              <a:rPr lang="cs-CZ" sz="1600" dirty="0" err="1"/>
              <a:t>mSv</a:t>
            </a:r>
            <a:r>
              <a:rPr lang="cs-CZ" sz="1600" dirty="0"/>
              <a:t> či celkový obecný limit pro obyvatelstvo (1 </a:t>
            </a:r>
            <a:r>
              <a:rPr lang="cs-CZ" sz="1600" dirty="0" err="1"/>
              <a:t>mSv</a:t>
            </a:r>
            <a:r>
              <a:rPr lang="cs-CZ" sz="1600" dirty="0"/>
              <a:t>). </a:t>
            </a:r>
          </a:p>
          <a:p>
            <a:r>
              <a:rPr lang="cs-CZ" sz="2000" dirty="0"/>
              <a:t>Pravděpodobnost této události je však velmi malá a v současné době ani ve světě nejsou vyjasněny metodiky jak ji řešit a zda ji vůbec řešit. </a:t>
            </a:r>
            <a:endParaRPr lang="cs-CZ" sz="2000" dirty="0" smtClean="0"/>
          </a:p>
          <a:p>
            <a:r>
              <a:rPr lang="cs-CZ" sz="2000" dirty="0" smtClean="0"/>
              <a:t>Je </a:t>
            </a:r>
            <a:r>
              <a:rPr lang="cs-CZ" sz="2000" dirty="0"/>
              <a:t>rovněž zřejmé, že nebezpečnost odpadů z hlediska </a:t>
            </a:r>
            <a:r>
              <a:rPr lang="cs-CZ" sz="2000" dirty="0" err="1"/>
              <a:t>intruzních</a:t>
            </a:r>
            <a:r>
              <a:rPr lang="cs-CZ" sz="2000" dirty="0"/>
              <a:t> scénářů bude výrazně klesat s časem, protože se bude snižovat </a:t>
            </a:r>
            <a:r>
              <a:rPr lang="cs-CZ" sz="2000" dirty="0" err="1"/>
              <a:t>radiotoxicita</a:t>
            </a:r>
            <a:r>
              <a:rPr lang="cs-CZ" sz="2000" dirty="0"/>
              <a:t> odpadů v důsledky přeměny radionuklidů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809DF-B2A0-4450-BFCA-0C00662D173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681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výpočetní moduly</a:t>
            </a:r>
            <a:endParaRPr lang="cs-CZ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968" y="1340768"/>
            <a:ext cx="7118087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809DF-B2A0-4450-BFCA-0C00662D1735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817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Hydrogeologický model transportu – modelová situace HÚ v oblasti </a:t>
            </a:r>
            <a:r>
              <a:rPr lang="cs-CZ" sz="3200" b="1" dirty="0" err="1"/>
              <a:t>M</a:t>
            </a:r>
            <a:r>
              <a:rPr lang="cs-CZ" sz="3200" b="1" dirty="0" err="1" smtClean="0"/>
              <a:t>elechovského</a:t>
            </a:r>
            <a:r>
              <a:rPr lang="cs-CZ" sz="3200" b="1" dirty="0" smtClean="0"/>
              <a:t> masivu </a:t>
            </a:r>
            <a:endParaRPr lang="cs-CZ" sz="32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46309"/>
            <a:ext cx="2523810" cy="31333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1844824"/>
            <a:ext cx="2714625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13" y="3212976"/>
            <a:ext cx="2886075" cy="3324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809DF-B2A0-4450-BFCA-0C00662D1735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950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/>
              <a:t>Koncepční model  </a:t>
            </a:r>
            <a:r>
              <a:rPr lang="cs-CZ" sz="3600" b="1" dirty="0" err="1" smtClean="0"/>
              <a:t>přetupu</a:t>
            </a:r>
            <a:r>
              <a:rPr lang="cs-CZ" sz="3600" b="1" dirty="0" smtClean="0"/>
              <a:t> kontaminace „zemědělská usedlost“</a:t>
            </a:r>
            <a:endParaRPr lang="cs-CZ" sz="3600" b="1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85393"/>
            <a:ext cx="7296809" cy="547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809DF-B2A0-4450-BFCA-0C00662D1735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7906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Efektivní dávky jednotlivce za scénáře normálního vývoje</a:t>
            </a:r>
            <a:endParaRPr lang="cs-CZ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63" y="1384848"/>
            <a:ext cx="7531849" cy="4492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39552" y="5877272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Efektivní dávky obdržené jednotlivcem z normálního scénáře vývoje úložiště v závislosti na preferenční cestě v geosféře (UOS s minimální životnost 50 000 let a střední 110 000 let, </a:t>
            </a:r>
            <a:r>
              <a:rPr lang="cs-CZ" b="1" dirty="0" err="1"/>
              <a:t>Weibullovo</a:t>
            </a:r>
            <a:r>
              <a:rPr lang="cs-CZ" b="1" dirty="0"/>
              <a:t> rozdělení).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809DF-B2A0-4450-BFCA-0C00662D1735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428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Efektivní dávky jednotlivce </a:t>
            </a:r>
            <a:br>
              <a:rPr lang="cs-CZ" b="1" dirty="0" smtClean="0"/>
            </a:br>
            <a:r>
              <a:rPr lang="cs-CZ" b="1" dirty="0" smtClean="0"/>
              <a:t>z </a:t>
            </a:r>
            <a:r>
              <a:rPr lang="cs-CZ" b="1" dirty="0" err="1" smtClean="0"/>
              <a:t>intruzního</a:t>
            </a:r>
            <a:r>
              <a:rPr lang="cs-CZ" b="1" dirty="0" smtClean="0"/>
              <a:t> scénáře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5877272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Vliv poškození UOS po 300 letech po uzavření úložiště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273" y="1484784"/>
            <a:ext cx="5971429" cy="4009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809DF-B2A0-4450-BFCA-0C00662D1735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209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Bezpečnost ukládání VJP – VAO (1) </a:t>
            </a:r>
          </a:p>
        </p:txBody>
      </p:sp>
      <p:sp>
        <p:nvSpPr>
          <p:cNvPr id="25603" name="Zástupný symbol pro obsah 10"/>
          <p:cNvSpPr>
            <a:spLocks noGrp="1"/>
          </p:cNvSpPr>
          <p:nvPr>
            <p:ph sz="half" idx="1"/>
          </p:nvPr>
        </p:nvSpPr>
        <p:spPr>
          <a:xfrm>
            <a:off x="285750" y="1357313"/>
            <a:ext cx="8358188" cy="1000125"/>
          </a:xfrm>
        </p:spPr>
        <p:txBody>
          <a:bodyPr/>
          <a:lstStyle/>
          <a:p>
            <a:pPr marL="0" indent="0" eaLnBrk="1" hangingPunct="1"/>
            <a:r>
              <a:rPr lang="cs-CZ" smtClean="0"/>
              <a:t>Charakteristiky VJP/VAO z hlediska bezpečného nakládání – radiotoxicita a zbytkové teplo</a:t>
            </a:r>
          </a:p>
        </p:txBody>
      </p:sp>
      <p:sp>
        <p:nvSpPr>
          <p:cNvPr id="2560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93E7EF7-C87A-4532-BDF3-77F94EC941A0}" type="slidenum">
              <a:rPr lang="cs-CZ" sz="1000" smtClean="0">
                <a:solidFill>
                  <a:schemeClr val="bg1"/>
                </a:solidFill>
              </a:rPr>
              <a:pPr eaLnBrk="1" hangingPunct="1"/>
              <a:t>2</a:t>
            </a:fld>
            <a:endParaRPr lang="cs-CZ" sz="1000" smtClean="0">
              <a:solidFill>
                <a:schemeClr val="bg1"/>
              </a:solidFill>
            </a:endParaRPr>
          </a:p>
        </p:txBody>
      </p:sp>
      <p:pic>
        <p:nvPicPr>
          <p:cNvPr id="25606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0625" y="2819400"/>
            <a:ext cx="3968750" cy="2895600"/>
          </a:xfrm>
        </p:spPr>
      </p:pic>
      <p:pic>
        <p:nvPicPr>
          <p:cNvPr id="25607" name="Picture 15" descr="radiotox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49550"/>
            <a:ext cx="4929188" cy="342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1265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Bezpečnost ukládání VJP – VAO (2) 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Základní požadavky na bezpečné ukládání VJP / VAO v HÚ (technologie a prostředí)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sz="2000" dirty="0" smtClean="0"/>
              <a:t>Manipulovatelnost </a:t>
            </a:r>
          </a:p>
          <a:p>
            <a:pPr marL="914400" lvl="1" indent="-514350" eaLnBrk="1" hangingPunct="1">
              <a:defRPr/>
            </a:pPr>
            <a:r>
              <a:rPr lang="cs-CZ" sz="2000" dirty="0"/>
              <a:t>O</a:t>
            </a:r>
            <a:r>
              <a:rPr lang="cs-CZ" sz="2000" dirty="0" smtClean="0"/>
              <a:t>dstínění záření </a:t>
            </a:r>
            <a:r>
              <a:rPr lang="el-GR" sz="2000" dirty="0" smtClean="0"/>
              <a:t>γ</a:t>
            </a:r>
            <a:r>
              <a:rPr lang="cs-CZ" sz="2000" dirty="0" smtClean="0"/>
              <a:t> v pracovním prostředí na přípustnou míru</a:t>
            </a:r>
          </a:p>
          <a:p>
            <a:pPr marL="914400" lvl="1" indent="-514350" eaLnBrk="1" hangingPunct="1">
              <a:defRPr/>
            </a:pPr>
            <a:r>
              <a:rPr lang="cs-CZ" sz="2000" dirty="0" smtClean="0"/>
              <a:t>Radiační odolnost konstrukčních materiálů kontejneru – požadavek na plnění izolační funkce po danou dobu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sz="2000" dirty="0" smtClean="0"/>
              <a:t>Tepelná zátěž okolního prostředí (a všech konstrukčních prvků) na takové úrovni, aby tyto konstrukční prvky a vlastní prostředí plnily své izolační funkce 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sz="2000" dirty="0" smtClean="0"/>
              <a:t>Nepřekročení limitů zátěže ŽP a kritické skupiny obyvatelstva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662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2D4E24C-261D-4875-AF45-30182B123AD8}" type="slidenum">
              <a:rPr lang="cs-CZ" sz="1000" smtClean="0">
                <a:solidFill>
                  <a:schemeClr val="bg1"/>
                </a:solidFill>
              </a:rPr>
              <a:pPr eaLnBrk="1" hangingPunct="1"/>
              <a:t>3</a:t>
            </a:fld>
            <a:endParaRPr lang="cs-CZ" sz="100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374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F6F27FC-66D2-43D3-BBF7-6863AE3B3B22}" type="slidenum">
              <a:rPr lang="cs-CZ" sz="1000" smtClean="0">
                <a:solidFill>
                  <a:schemeClr val="bg1"/>
                </a:solidFill>
              </a:rPr>
              <a:pPr eaLnBrk="1" hangingPunct="1"/>
              <a:t>4</a:t>
            </a:fld>
            <a:endParaRPr lang="cs-CZ" sz="1000" smtClean="0">
              <a:solidFill>
                <a:schemeClr val="bg1"/>
              </a:solidFill>
            </a:endParaRP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Limity</a:t>
            </a:r>
            <a:endParaRPr lang="en-GB" b="1" dirty="0" smtClean="0"/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000" smtClean="0"/>
              <a:t>Podle vyhlášky č. 307/2002 Sb. o radiační ochraně</a:t>
            </a:r>
          </a:p>
          <a:p>
            <a:pPr eaLnBrk="1" hangingPunct="1"/>
            <a:endParaRPr lang="cs-CZ" sz="2000" smtClean="0"/>
          </a:p>
          <a:p>
            <a:pPr eaLnBrk="1" hangingPunct="1"/>
            <a:endParaRPr lang="cs-CZ" sz="2000" smtClean="0"/>
          </a:p>
          <a:p>
            <a:pPr eaLnBrk="1" hangingPunct="1"/>
            <a:r>
              <a:rPr lang="cs-CZ" sz="2000" smtClean="0"/>
              <a:t>Dávkové limity – limity omezující vliv ionizujícího záření na lidský 			  organismus</a:t>
            </a:r>
          </a:p>
          <a:p>
            <a:pPr eaLnBrk="1" hangingPunct="1"/>
            <a:endParaRPr lang="cs-CZ" sz="2000" smtClean="0"/>
          </a:p>
          <a:p>
            <a:pPr eaLnBrk="1" hangingPunct="1"/>
            <a:r>
              <a:rPr lang="cs-CZ" sz="2000" b="1" smtClean="0"/>
              <a:t>Obyvatelstvo </a:t>
            </a:r>
            <a:r>
              <a:rPr lang="cs-CZ" sz="2000" smtClean="0"/>
              <a:t>– 1 mSv za kalendářní rok, resp. 5 mSv za dobu 5 za 			sebou jdoucích kalend. Roků</a:t>
            </a:r>
          </a:p>
          <a:p>
            <a:pPr eaLnBrk="1" hangingPunct="1"/>
            <a:endParaRPr lang="cs-CZ" sz="2000" smtClean="0"/>
          </a:p>
          <a:p>
            <a:pPr eaLnBrk="1" hangingPunct="1"/>
            <a:r>
              <a:rPr lang="cs-CZ" sz="2000" b="1" smtClean="0"/>
              <a:t>Pracovníci se zdroji záření</a:t>
            </a:r>
            <a:r>
              <a:rPr lang="cs-CZ" sz="2000" smtClean="0"/>
              <a:t> – max 100mSv za 5 kalend. let, resp. méně 		než 50 mSv v jednom roce</a:t>
            </a:r>
          </a:p>
          <a:p>
            <a:pPr eaLnBrk="1" hangingPunct="1"/>
            <a:endParaRPr lang="cs-CZ" sz="2000" smtClean="0"/>
          </a:p>
          <a:p>
            <a:pPr eaLnBrk="1" hangingPunct="1"/>
            <a:endParaRPr lang="cs-CZ" sz="2000" smtClean="0"/>
          </a:p>
        </p:txBody>
      </p:sp>
    </p:spTree>
    <p:extLst>
      <p:ext uri="{BB962C8B-B14F-4D97-AF65-F5344CB8AC3E}">
        <p14:creationId xmlns:p14="http://schemas.microsoft.com/office/powerpoint/2010/main" val="1271117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Bezpečnost ukládání VJP – VAO (3) 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dirty="0" smtClean="0"/>
              <a:t>Splnění požadovaných bezpečnostních funkcí – </a:t>
            </a:r>
            <a:r>
              <a:rPr lang="cs-CZ" dirty="0" err="1" smtClean="0"/>
              <a:t>multibariérový</a:t>
            </a:r>
            <a:r>
              <a:rPr lang="cs-CZ" dirty="0" smtClean="0"/>
              <a:t> systém HÚ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sz="2000" b="1" dirty="0" smtClean="0"/>
              <a:t>Kontejner – úložný obalový soubor </a:t>
            </a:r>
          </a:p>
          <a:p>
            <a:pPr marL="914400" lvl="1" indent="-514350" eaLnBrk="1" hangingPunct="1">
              <a:defRPr/>
            </a:pPr>
            <a:r>
              <a:rPr lang="cs-CZ" sz="2000" dirty="0" smtClean="0"/>
              <a:t>Izolační funkce po dobu 1 000 – 100 000 let</a:t>
            </a:r>
          </a:p>
          <a:p>
            <a:pPr marL="914400" lvl="1" indent="-514350" eaLnBrk="1" hangingPunct="1">
              <a:defRPr/>
            </a:pPr>
            <a:r>
              <a:rPr lang="cs-CZ" sz="2000" dirty="0" smtClean="0"/>
              <a:t>Tepelné zatížení okolních materiálů - ‹ 90 </a:t>
            </a:r>
            <a:r>
              <a:rPr lang="cs-CZ" sz="2000" baseline="30000" dirty="0" err="1" smtClean="0"/>
              <a:t>o</a:t>
            </a:r>
            <a:r>
              <a:rPr lang="cs-CZ" sz="2000" dirty="0" err="1" smtClean="0"/>
              <a:t>C</a:t>
            </a:r>
            <a:endParaRPr lang="cs-CZ" sz="2000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sz="2000" b="1" dirty="0" smtClean="0"/>
              <a:t>Výplňové (těsnící) materiály </a:t>
            </a:r>
            <a:r>
              <a:rPr lang="cs-CZ" sz="2000" dirty="0" smtClean="0"/>
              <a:t>– mezi kontejnerem a horninou – na bázi bentonitu</a:t>
            </a:r>
          </a:p>
          <a:p>
            <a:pPr marL="914400" lvl="1" indent="-514350" eaLnBrk="1" hangingPunct="1">
              <a:defRPr/>
            </a:pPr>
            <a:r>
              <a:rPr lang="cs-CZ" sz="2000" dirty="0" smtClean="0"/>
              <a:t>Zabránění kontaktu s vodou – ochrana kontejneru před korozí</a:t>
            </a:r>
          </a:p>
          <a:p>
            <a:pPr marL="914400" lvl="1" indent="-514350" eaLnBrk="1" hangingPunct="1">
              <a:defRPr/>
            </a:pPr>
            <a:r>
              <a:rPr lang="cs-CZ" sz="2000" dirty="0" smtClean="0"/>
              <a:t>Přenos tepla z kontejneru do horninového prostředí</a:t>
            </a:r>
          </a:p>
          <a:p>
            <a:pPr marL="914400" lvl="1" indent="-514350" eaLnBrk="1" hangingPunct="1">
              <a:defRPr/>
            </a:pPr>
            <a:r>
              <a:rPr lang="cs-CZ" sz="2000" dirty="0" smtClean="0"/>
              <a:t>Retardační a izolační bariéra pro případ úniku </a:t>
            </a:r>
            <a:r>
              <a:rPr lang="cs-CZ" sz="2000" dirty="0" err="1" smtClean="0"/>
              <a:t>radionuklidů</a:t>
            </a:r>
            <a:r>
              <a:rPr lang="cs-CZ" sz="2000" dirty="0" smtClean="0"/>
              <a:t> – jen omezená izolační funkce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sz="2000" b="1" dirty="0" smtClean="0"/>
              <a:t>Horninové prostředí </a:t>
            </a:r>
            <a:r>
              <a:rPr lang="cs-CZ" sz="2000" dirty="0" smtClean="0"/>
              <a:t>– izolační funkce po dobu 100 T let – 1 M let = </a:t>
            </a:r>
            <a:r>
              <a:rPr lang="cs-CZ" sz="2000" b="1" dirty="0" smtClean="0"/>
              <a:t>hlavní izolační funkce úniku </a:t>
            </a:r>
            <a:r>
              <a:rPr lang="cs-CZ" sz="2000" b="1" dirty="0" err="1" smtClean="0"/>
              <a:t>radionuklidů</a:t>
            </a:r>
            <a:r>
              <a:rPr lang="cs-CZ" sz="2000" b="1" dirty="0" smtClean="0"/>
              <a:t> do ŽP</a:t>
            </a:r>
          </a:p>
          <a:p>
            <a:pPr marL="914400" lvl="1" indent="-514350" eaLnBrk="1" hangingPunct="1">
              <a:defRPr/>
            </a:pPr>
            <a:endParaRPr lang="cs-CZ" sz="1800" b="1" dirty="0" smtClean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867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9392B52-1A17-41CF-9F1B-16D04A658930}" type="slidenum">
              <a:rPr lang="cs-CZ" sz="1000" smtClean="0">
                <a:solidFill>
                  <a:schemeClr val="bg1"/>
                </a:solidFill>
              </a:rPr>
              <a:pPr eaLnBrk="1" hangingPunct="1"/>
              <a:t>5</a:t>
            </a:fld>
            <a:endParaRPr lang="cs-CZ" sz="100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077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Nadpis 5"/>
          <p:cNvSpPr>
            <a:spLocks noGrp="1"/>
          </p:cNvSpPr>
          <p:nvPr>
            <p:ph type="title"/>
          </p:nvPr>
        </p:nvSpPr>
        <p:spPr>
          <a:xfrm>
            <a:off x="0" y="2643188"/>
            <a:ext cx="4143375" cy="6477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/>
              <a:t>HÚ – schéma hodnocení bezpečnosti </a:t>
            </a:r>
            <a:endParaRPr lang="en-US" b="1" dirty="0" smtClean="0"/>
          </a:p>
        </p:txBody>
      </p:sp>
      <p:sp>
        <p:nvSpPr>
          <p:cNvPr id="205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779A131-3364-46D9-AA2D-6C299AF17A55}" type="slidenum">
              <a:rPr lang="cs-CZ" sz="1000" smtClean="0">
                <a:solidFill>
                  <a:schemeClr val="bg1"/>
                </a:solidFill>
              </a:rPr>
              <a:pPr eaLnBrk="1" hangingPunct="1"/>
              <a:t>6</a:t>
            </a:fld>
            <a:endParaRPr lang="cs-CZ" sz="1000" smtClean="0">
              <a:solidFill>
                <a:schemeClr val="bg1"/>
              </a:solidFill>
            </a:endParaRPr>
          </a:p>
        </p:txBody>
      </p:sp>
      <p:sp>
        <p:nvSpPr>
          <p:cNvPr id="20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0" name="Object 1"/>
          <p:cNvGraphicFramePr>
            <a:graphicFrameLocks noChangeAspect="1"/>
          </p:cNvGraphicFramePr>
          <p:nvPr/>
        </p:nvGraphicFramePr>
        <p:xfrm>
          <a:off x="4214813" y="0"/>
          <a:ext cx="4727575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3" imgW="7159752" imgH="10399776" progId="">
                  <p:embed/>
                </p:oleObj>
              </mc:Choice>
              <mc:Fallback>
                <p:oleObj r:id="rId3" imgW="7159752" imgH="1039977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813" y="0"/>
                        <a:ext cx="4727575" cy="685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0025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/>
              <a:t>Bezpečnost HÚ – screeningový scénář </a:t>
            </a:r>
            <a:r>
              <a:rPr lang="cs-CZ" b="1" dirty="0" err="1" smtClean="0"/>
              <a:t>transpotru</a:t>
            </a:r>
            <a:r>
              <a:rPr lang="cs-CZ" b="1" dirty="0" smtClean="0"/>
              <a:t> radionuklidů do biosféry</a:t>
            </a:r>
            <a:endParaRPr lang="en-US" b="1" dirty="0" smtClean="0"/>
          </a:p>
        </p:txBody>
      </p:sp>
      <p:sp>
        <p:nvSpPr>
          <p:cNvPr id="2970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EEB19A2-61AC-4CF1-8B2E-E9F3CCA80E89}" type="slidenum">
              <a:rPr lang="cs-CZ" sz="1000" smtClean="0">
                <a:solidFill>
                  <a:schemeClr val="bg1"/>
                </a:solidFill>
              </a:rPr>
              <a:pPr eaLnBrk="1" hangingPunct="1"/>
              <a:t>7</a:t>
            </a:fld>
            <a:endParaRPr lang="cs-CZ" sz="1000" smtClean="0">
              <a:solidFill>
                <a:schemeClr val="bg1"/>
              </a:solidFill>
            </a:endParaRPr>
          </a:p>
        </p:txBody>
      </p:sp>
      <p:pic>
        <p:nvPicPr>
          <p:cNvPr id="2970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1529061"/>
            <a:ext cx="6308749" cy="5028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1439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HÚ – kritické </a:t>
            </a:r>
            <a:r>
              <a:rPr lang="cs-CZ" b="1" dirty="0" err="1" smtClean="0"/>
              <a:t>radionulidy</a:t>
            </a:r>
            <a:endParaRPr lang="en-US" b="1" dirty="0" smtClean="0"/>
          </a:p>
        </p:txBody>
      </p:sp>
      <p:sp>
        <p:nvSpPr>
          <p:cNvPr id="30724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3D30CFF-5A4B-4719-936C-4272BA65C16A}" type="slidenum">
              <a:rPr lang="cs-CZ" sz="1000" smtClean="0">
                <a:solidFill>
                  <a:schemeClr val="bg1"/>
                </a:solidFill>
              </a:rPr>
              <a:pPr eaLnBrk="1" hangingPunct="1"/>
              <a:t>8</a:t>
            </a:fld>
            <a:endParaRPr lang="cs-CZ" sz="1000" smtClean="0">
              <a:solidFill>
                <a:schemeClr val="bg1"/>
              </a:solidFill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802869"/>
              </p:ext>
            </p:extLst>
          </p:nvPr>
        </p:nvGraphicFramePr>
        <p:xfrm>
          <a:off x="1000125" y="1556792"/>
          <a:ext cx="6643687" cy="2076450"/>
        </p:xfrm>
        <a:graphic>
          <a:graphicData uri="http://schemas.openxmlformats.org/drawingml/2006/table">
            <a:tbl>
              <a:tblPr/>
              <a:tblGrid>
                <a:gridCol w="1106487"/>
                <a:gridCol w="1108075"/>
                <a:gridCol w="1106488"/>
                <a:gridCol w="1108075"/>
                <a:gridCol w="1108075"/>
                <a:gridCol w="1106487"/>
              </a:tblGrid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Nuklid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Poločas [r]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Nuklid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Poločas [r]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Nuklid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Poločas [r]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C-14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5,73.10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Zr-93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1,53.10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I-129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1,57.10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Cl-36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3,1.10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Nb-94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2,03.10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Cs-135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2,30.10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Ca-41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1,03.10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Mo-93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3,50.10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Cs-137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30,2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Ni-59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7,5.10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Tc-99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2,13.10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Ni-63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100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Sn-126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1,00.10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76" name="Rectangle 2"/>
          <p:cNvSpPr>
            <a:spLocks noChangeArrowheads="1"/>
          </p:cNvSpPr>
          <p:nvPr/>
        </p:nvSpPr>
        <p:spPr bwMode="auto">
          <a:xfrm>
            <a:off x="668031" y="1173749"/>
            <a:ext cx="54933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cs-CZ" sz="1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cs-CZ" sz="1600" b="1" dirty="0">
                <a:ea typeface="Times New Roman" pitchFamily="18" charset="0"/>
                <a:cs typeface="Arial" pitchFamily="34" charset="0"/>
              </a:rPr>
              <a:t>Kritické nuklidy z inventáře VJP - I. (štěpné a aktivační nuklidy)</a:t>
            </a:r>
            <a:endParaRPr lang="cs-CZ" sz="2400" b="1" dirty="0"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1000125" y="4214813"/>
          <a:ext cx="6643688" cy="2144716"/>
        </p:xfrm>
        <a:graphic>
          <a:graphicData uri="http://schemas.openxmlformats.org/drawingml/2006/table">
            <a:tbl>
              <a:tblPr/>
              <a:tblGrid>
                <a:gridCol w="1106488"/>
                <a:gridCol w="1108075"/>
                <a:gridCol w="1106487"/>
                <a:gridCol w="1108075"/>
                <a:gridCol w="1108075"/>
                <a:gridCol w="1106488"/>
              </a:tblGrid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Nuklid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Poločas [r]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Nuklid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Poločas [r]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Nuklid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Poločas [r]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U-233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1,62.10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Th-230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8,00.10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Am-241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4,70.10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U-234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2,47.10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Ra-226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1,60.10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Am-243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7,38.10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U-235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7,00.10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8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Pa-231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3,25.10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Po-210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3,79.10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-1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U-236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3,42.10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Pu-239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2,41.10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Pb-210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20,4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U-238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4,51.10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Pu-240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6,54.10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Np-236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1,15.10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Th-229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7,34.10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Pu-242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3,76.10</a:t>
                      </a:r>
                      <a:r>
                        <a:rPr kumimoji="0" lang="cs-CZ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5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35" name="Rectangle 2"/>
          <p:cNvSpPr>
            <a:spLocks noChangeArrowheads="1"/>
          </p:cNvSpPr>
          <p:nvPr/>
        </p:nvSpPr>
        <p:spPr bwMode="auto">
          <a:xfrm>
            <a:off x="759560" y="3755024"/>
            <a:ext cx="398474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cs-CZ" sz="1600" dirty="0">
                <a:ea typeface="Times New Roman" pitchFamily="18" charset="0"/>
                <a:cs typeface="Arial" pitchFamily="34" charset="0"/>
              </a:rPr>
              <a:t> </a:t>
            </a:r>
            <a:r>
              <a:rPr lang="cs-CZ" sz="1600" b="1" dirty="0">
                <a:ea typeface="Times New Roman" pitchFamily="18" charset="0"/>
                <a:cs typeface="Arial" pitchFamily="34" charset="0"/>
              </a:rPr>
              <a:t>Kritické nuklidy z inventáře VJP - I. (aktinidy)</a:t>
            </a:r>
            <a:endParaRPr lang="cs-CZ" sz="2400" b="1" dirty="0">
              <a:ea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879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Technologická proveditelnost HÚ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cs-CZ" dirty="0" smtClean="0"/>
              <a:t>Dostupné a ověřené technologie 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cs-CZ" dirty="0" smtClean="0"/>
              <a:t>Kontejner 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cs-CZ" dirty="0" smtClean="0"/>
              <a:t>Transportní a manipulační </a:t>
            </a:r>
            <a:r>
              <a:rPr lang="cs-CZ" dirty="0" err="1" smtClean="0"/>
              <a:t>technologieogistické</a:t>
            </a:r>
            <a:r>
              <a:rPr lang="cs-CZ" dirty="0" smtClean="0"/>
              <a:t> nástroje</a:t>
            </a:r>
          </a:p>
          <a:p>
            <a:pPr eaLnBrk="1" hangingPunct="1"/>
            <a:r>
              <a:rPr lang="cs-CZ" dirty="0" smtClean="0"/>
              <a:t>Dostupné materiály</a:t>
            </a:r>
          </a:p>
          <a:p>
            <a:pPr lvl="1" eaLnBrk="1" hangingPunct="1"/>
            <a:r>
              <a:rPr lang="cs-CZ" dirty="0" smtClean="0"/>
              <a:t>Konstrukční – kontejner</a:t>
            </a:r>
          </a:p>
          <a:p>
            <a:pPr lvl="1" eaLnBrk="1" hangingPunct="1"/>
            <a:r>
              <a:rPr lang="cs-CZ" dirty="0" smtClean="0"/>
              <a:t>Výplňové materiály - jíly</a:t>
            </a:r>
          </a:p>
          <a:p>
            <a:pPr eaLnBrk="1" hangingPunct="1"/>
            <a:r>
              <a:rPr lang="cs-CZ" dirty="0" smtClean="0"/>
              <a:t>Vhodná lokalita s dostupnými inženýrskými sítěmi </a:t>
            </a:r>
          </a:p>
          <a:p>
            <a:pPr lvl="1" eaLnBrk="1" hangingPunct="1"/>
            <a:r>
              <a:rPr lang="cs-CZ" dirty="0" smtClean="0"/>
              <a:t>Geologické prostředí vhodných izolačních vlastností</a:t>
            </a:r>
          </a:p>
          <a:p>
            <a:pPr eaLnBrk="1" hangingPunct="1"/>
            <a:endParaRPr lang="cs-CZ" dirty="0" smtClean="0"/>
          </a:p>
          <a:p>
            <a:pPr algn="ctr" eaLnBrk="1" hangingPunct="1"/>
            <a:r>
              <a:rPr lang="cs-CZ" dirty="0" smtClean="0">
                <a:solidFill>
                  <a:srgbClr val="C00000"/>
                </a:solidFill>
              </a:rPr>
              <a:t>Ekonomická přijatelnost</a:t>
            </a:r>
          </a:p>
        </p:txBody>
      </p:sp>
      <p:sp>
        <p:nvSpPr>
          <p:cNvPr id="3174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0354F76-4435-479F-9351-995DCF8F3861}" type="slidenum">
              <a:rPr lang="cs-CZ" sz="1000" smtClean="0">
                <a:solidFill>
                  <a:schemeClr val="bg1"/>
                </a:solidFill>
              </a:rPr>
              <a:pPr eaLnBrk="1" hangingPunct="1"/>
              <a:t>9</a:t>
            </a:fld>
            <a:endParaRPr lang="cs-CZ" sz="1000" smtClean="0">
              <a:solidFill>
                <a:schemeClr val="bg1"/>
              </a:solidFill>
            </a:endParaRPr>
          </a:p>
        </p:txBody>
      </p:sp>
      <p:sp>
        <p:nvSpPr>
          <p:cNvPr id="6" name="Šipka dolů 5"/>
          <p:cNvSpPr/>
          <p:nvPr/>
        </p:nvSpPr>
        <p:spPr>
          <a:xfrm>
            <a:off x="3518330" y="4929188"/>
            <a:ext cx="1785937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1297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615</Words>
  <Application>Microsoft Office PowerPoint</Application>
  <PresentationFormat>Předvádění na obrazovce (4:3)</PresentationFormat>
  <Paragraphs>180</Paragraphs>
  <Slides>18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1.6 Bezpečnostní rozbory jako průkaz dlouhodobé bezpečnosti úložiště (2) </vt:lpstr>
      <vt:lpstr>Bezpečnost ukládání VJP – VAO (1) </vt:lpstr>
      <vt:lpstr>Bezpečnost ukládání VJP – VAO (2) </vt:lpstr>
      <vt:lpstr>Limity</vt:lpstr>
      <vt:lpstr>Bezpečnost ukládání VJP – VAO (3) </vt:lpstr>
      <vt:lpstr>HÚ – schéma hodnocení bezpečnosti </vt:lpstr>
      <vt:lpstr>Bezpečnost HÚ – screeningový scénář transpotru radionuklidů do biosféry</vt:lpstr>
      <vt:lpstr>HÚ – kritické radionulidy</vt:lpstr>
      <vt:lpstr>Technologická proveditelnost HÚ</vt:lpstr>
      <vt:lpstr>Odvození scénářů vývoje HÚ a uvolňování radionuklidů</vt:lpstr>
      <vt:lpstr>Standardně uvažované scénáře vývoje HÚ z hlediska prokázání jeho bezpečnosti</vt:lpstr>
      <vt:lpstr>Příklad scénářů z Referenčního projektu HÚ</vt:lpstr>
      <vt:lpstr>Intruzní scénáře HÚ</vt:lpstr>
      <vt:lpstr>Základní výpočetní moduly</vt:lpstr>
      <vt:lpstr>Hydrogeologický model transportu – modelová situace HÚ v oblasti Melechovského masivu </vt:lpstr>
      <vt:lpstr>Koncepční model  přetupu kontaminace „zemědělská usedlost“</vt:lpstr>
      <vt:lpstr>Efektivní dávky jednotlivce za scénáře normálního vývoje</vt:lpstr>
      <vt:lpstr>Efektivní dávky jednotlivce  z intruzního scénáře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Slovák Jiří</dc:creator>
  <cp:lastModifiedBy>Slovák Jiří</cp:lastModifiedBy>
  <cp:revision>14</cp:revision>
  <cp:lastPrinted>2013-01-07T07:45:12Z</cp:lastPrinted>
  <dcterms:created xsi:type="dcterms:W3CDTF">2013-01-06T15:44:23Z</dcterms:created>
  <dcterms:modified xsi:type="dcterms:W3CDTF">2013-01-13T14:27:49Z</dcterms:modified>
</cp:coreProperties>
</file>