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5" r:id="rId24"/>
    <p:sldId id="279" r:id="rId25"/>
    <p:sldId id="280" r:id="rId26"/>
    <p:sldId id="281" r:id="rId27"/>
    <p:sldId id="286" r:id="rId28"/>
    <p:sldId id="287" r:id="rId29"/>
    <p:sldId id="288" r:id="rId30"/>
    <p:sldId id="289" r:id="rId31"/>
    <p:sldId id="283" r:id="rId32"/>
    <p:sldId id="290" r:id="rId33"/>
    <p:sldId id="291" r:id="rId34"/>
    <p:sldId id="292" r:id="rId35"/>
    <p:sldId id="293" r:id="rId36"/>
    <p:sldId id="294" r:id="rId37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621" autoAdjust="0"/>
    <p:restoredTop sz="94660"/>
  </p:normalViewPr>
  <p:slideViewPr>
    <p:cSldViewPr>
      <p:cViewPr varScale="1">
        <p:scale>
          <a:sx n="60" d="100"/>
          <a:sy n="60" d="100"/>
        </p:scale>
        <p:origin x="-64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A17BA-14BB-4099-8972-E54853D41C9A}" type="datetimeFigureOut">
              <a:rPr lang="cs-CZ" smtClean="0"/>
              <a:t>9.1.2013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952284-30C0-4836-8512-BC094151293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74058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E3EBC7-77DC-4CCD-9A87-23FD547785BE}" type="datetimeFigureOut">
              <a:rPr lang="cs-CZ" smtClean="0"/>
              <a:t>9.1.2013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7BBA81-BB8D-4806-B1E0-0427C072C42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8038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A053B7-9B9C-4A36-A1CA-5DFCB3FB9F6E}" type="slidenum">
              <a:rPr lang="en-US"/>
              <a:pPr/>
              <a:t>32</a:t>
            </a:fld>
            <a:endParaRPr lang="en-US"/>
          </a:p>
        </p:txBody>
      </p:sp>
      <p:sp>
        <p:nvSpPr>
          <p:cNvPr id="348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4C27AC-A4AC-442E-ABDB-8327E239E497}" type="slidenum">
              <a:rPr lang="en-US"/>
              <a:pPr/>
              <a:t>33</a:t>
            </a:fld>
            <a:endParaRPr lang="en-US"/>
          </a:p>
        </p:txBody>
      </p:sp>
      <p:sp>
        <p:nvSpPr>
          <p:cNvPr id="350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0B8E4-46D8-44CE-B556-004E3443FC10}" type="datetime1">
              <a:rPr lang="cs-CZ" smtClean="0"/>
              <a:t>9.1.2013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Program vývoja hlbinného úložiska RAO v ČR a SR - minulosť, súčasnosť a budúcnosť - 5.11.201011, seminár ŠGÚDŠ, 5.11.2010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247B-9205-44F8-A303-63E4E181A4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3989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57B28-47D8-4E77-80CB-C790CCD5E27D}" type="datetime1">
              <a:rPr lang="cs-CZ" smtClean="0"/>
              <a:t>9.1.2013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Program vývoja hlbinného úložiska RAO v ČR a SR - minulosť, súčasnosť a budúcnosť - 5.11.201011, seminár ŠGÚDŠ, 5.11.2010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247B-9205-44F8-A303-63E4E181A4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32939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AC36F-707A-44C9-A666-69F61F08FD2C}" type="datetime1">
              <a:rPr lang="cs-CZ" smtClean="0"/>
              <a:t>9.1.2013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Program vývoja hlbinného úložiska RAO v ČR a SR - minulosť, súčasnosť a budúcnosť - 5.11.201011, seminár ŠGÚDŠ, 5.11.2010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247B-9205-44F8-A303-63E4E181A4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5457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1BCE351-8902-4F51-B0A3-85DE91339EC1}" type="datetime1">
              <a:rPr lang="cs-CZ" smtClean="0"/>
              <a:t>9.1.2013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Program vývoja hlbinného úložiska RAO v ČR a SR - minulosť, súčasnosť a budúcnosť - 5.11.201011, seminár ŠGÚDŠ, 5.11.2010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6EB8DE1-1BAB-4791-B112-6CC1802FD53E}" type="slidenum">
              <a:rPr lang="cs-CZ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593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FBDD9-6118-4478-B76B-0C8A8C54B132}" type="datetime1">
              <a:rPr lang="cs-CZ" smtClean="0"/>
              <a:t>9.1.2013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Program vývoja hlbinného úložiska RAO v ČR a SR - minulosť, súčasnosť a budúcnosť - 5.11.201011, seminár ŠGÚDŠ, 5.11.2010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247B-9205-44F8-A303-63E4E181A4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6975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F64AA-0499-445B-A607-DEBC82657042}" type="datetime1">
              <a:rPr lang="cs-CZ" smtClean="0"/>
              <a:t>9.1.2013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Program vývoja hlbinného úložiska RAO v ČR a SR - minulosť, súčasnosť a budúcnosť - 5.11.201011, seminár ŠGÚDŠ, 5.11.2010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247B-9205-44F8-A303-63E4E181A4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9153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A2301-2CF3-4904-9E4C-C88762110BA3}" type="datetime1">
              <a:rPr lang="cs-CZ" smtClean="0"/>
              <a:t>9.1.2013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Program vývoja hlbinného úložiska RAO v ČR a SR - minulosť, súčasnosť a budúcnosť - 5.11.201011, seminár ŠGÚDŠ, 5.11.2010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247B-9205-44F8-A303-63E4E181A4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078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46B6B-474D-4507-9102-A182F3CF52A3}" type="datetime1">
              <a:rPr lang="cs-CZ" smtClean="0"/>
              <a:t>9.1.2013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Program vývoja hlbinného úložiska RAO v ČR a SR - minulosť, súčasnosť a budúcnosť - 5.11.201011, seminár ŠGÚDŠ, 5.11.2010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247B-9205-44F8-A303-63E4E181A4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6408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9DF44-455A-44DD-B0EB-DDDF123812DE}" type="datetime1">
              <a:rPr lang="cs-CZ" smtClean="0"/>
              <a:t>9.1.2013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Program vývoja hlbinného úložiska RAO v ČR a SR - minulosť, súčasnosť a budúcnosť - 5.11.201011, seminár ŠGÚDŠ, 5.11.2010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247B-9205-44F8-A303-63E4E181A4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3080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2B816F-02DD-4B1E-BB70-38CA29A6092A}" type="datetime1">
              <a:rPr lang="cs-CZ" smtClean="0"/>
              <a:t>9.1.2013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Program vývoja hlbinného úložiska RAO v ČR a SR - minulosť, súčasnosť a budúcnosť - 5.11.201011, seminár ŠGÚDŠ, 5.11.2010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247B-9205-44F8-A303-63E4E181A4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9401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B222F-6C08-4D29-AF12-DD742918F99A}" type="datetime1">
              <a:rPr lang="cs-CZ" smtClean="0"/>
              <a:t>9.1.2013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Program vývoja hlbinného úložiska RAO v ČR a SR - minulosť, súčasnosť a budúcnosť - 5.11.201011, seminár ŠGÚDŠ, 5.11.2010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247B-9205-44F8-A303-63E4E181A4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8694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20A0A-86A7-47E9-A15C-635C1334F22C}" type="datetime1">
              <a:rPr lang="cs-CZ" smtClean="0"/>
              <a:t>9.1.2013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Program vývoja hlbinného úložiska RAO v ČR a SR - minulosť, súčasnosť a budúcnosť - 5.11.201011, seminár ŠGÚDŠ, 5.11.2010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247B-9205-44F8-A303-63E4E181A4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40896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0D13F-5D3D-48CE-8075-B578245C43BD}" type="datetime1">
              <a:rPr lang="cs-CZ" smtClean="0"/>
              <a:t>9.1.2013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smtClean="0"/>
              <a:t>Program vývoja hlbinného úložiska RAO v ČR a SR - minulosť, súčasnosť a budúcnosť - 5.11.201011, seminár ŠGÚDŠ, 5.11.2010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2247B-9205-44F8-A303-63E4E181A4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490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9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2.2.3</a:t>
            </a:r>
            <a:br>
              <a:rPr lang="cs-CZ" b="1" dirty="0" smtClean="0"/>
            </a:br>
            <a:r>
              <a:rPr lang="cs-CZ" b="1" dirty="0" smtClean="0"/>
              <a:t>Výběr lokality HÚ v ČR </a:t>
            </a:r>
            <a:br>
              <a:rPr lang="cs-CZ" b="1" dirty="0" smtClean="0"/>
            </a:br>
            <a:r>
              <a:rPr lang="cs-CZ" b="1" dirty="0" smtClean="0"/>
              <a:t>- případová studie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247B-9205-44F8-A303-63E4E181A462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54113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Přírodní bariéra (2)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 smtClean="0"/>
              <a:t>Přírodní bariera přispívá k bezpečnosti celého systému HÚ zejména následujícími třemi funkcemi: </a:t>
            </a:r>
          </a:p>
          <a:p>
            <a:r>
              <a:rPr lang="cs-CZ" dirty="0" smtClean="0"/>
              <a:t>zajišťuje fyzickou izolaci odpadů od životního prostředí na povrchu a od destruktivních procesů, které tam probíhají,</a:t>
            </a:r>
          </a:p>
          <a:p>
            <a:r>
              <a:rPr lang="cs-CZ" dirty="0" smtClean="0"/>
              <a:t>vytváří geochemicky, </a:t>
            </a:r>
            <a:r>
              <a:rPr lang="cs-CZ" dirty="0" err="1" smtClean="0"/>
              <a:t>hydrogeochemicky</a:t>
            </a:r>
            <a:r>
              <a:rPr lang="cs-CZ" dirty="0" smtClean="0"/>
              <a:t> a mechanicky vhodné prostředí, které chrání inženýrské bariéry,</a:t>
            </a:r>
          </a:p>
          <a:p>
            <a:r>
              <a:rPr lang="cs-CZ" dirty="0" smtClean="0"/>
              <a:t>působí jako bariéra, které omezuje přístup vody k odpadům a migraci mobilizovaných radionuklidů.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247B-9205-44F8-A303-63E4E181A462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8174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Inženýrské bariéry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b="1" dirty="0" smtClean="0"/>
              <a:t>obaly palivových článků</a:t>
            </a:r>
            <a:r>
              <a:rPr lang="cs-CZ" dirty="0" smtClean="0"/>
              <a:t>, obvykle nerezová ocel nebo hliníkové či zirkoniové slitiny, </a:t>
            </a:r>
          </a:p>
          <a:p>
            <a:r>
              <a:rPr lang="cs-CZ" b="1" dirty="0" smtClean="0"/>
              <a:t>kontejnery pro uložení VJP</a:t>
            </a:r>
            <a:r>
              <a:rPr lang="cs-CZ" dirty="0" smtClean="0"/>
              <a:t>, obvykle litina, ocel, nerezová ocel, někde se uvažují dvouvrstvé s vnější vrstvou </a:t>
            </a:r>
            <a:r>
              <a:rPr lang="cs-CZ" dirty="0" err="1" smtClean="0"/>
              <a:t>Cu</a:t>
            </a:r>
            <a:r>
              <a:rPr lang="cs-CZ" dirty="0" smtClean="0"/>
              <a:t> (Skandinávie) či Ti (Kanada),</a:t>
            </a:r>
          </a:p>
          <a:p>
            <a:r>
              <a:rPr lang="cs-CZ" b="1" dirty="0" smtClean="0"/>
              <a:t>kontejnery pro uložení VAO</a:t>
            </a:r>
            <a:r>
              <a:rPr lang="cs-CZ" dirty="0" smtClean="0"/>
              <a:t>, obvykle ocel, nerezová ocel a beton,</a:t>
            </a:r>
          </a:p>
          <a:p>
            <a:r>
              <a:rPr lang="cs-CZ" b="1" dirty="0" smtClean="0"/>
              <a:t>těsnící materiál (</a:t>
            </a:r>
            <a:r>
              <a:rPr lang="cs-CZ" b="1" dirty="0" err="1" smtClean="0"/>
              <a:t>buffer</a:t>
            </a:r>
            <a:r>
              <a:rPr lang="cs-CZ" b="1" dirty="0" smtClean="0"/>
              <a:t>), </a:t>
            </a:r>
            <a:r>
              <a:rPr lang="cs-CZ" dirty="0" smtClean="0"/>
              <a:t>většinou na bázi bentonitu, lisované tvárnice,</a:t>
            </a:r>
          </a:p>
          <a:p>
            <a:r>
              <a:rPr lang="cs-CZ" b="1" dirty="0" smtClean="0"/>
              <a:t>výplňový materiál (</a:t>
            </a:r>
            <a:r>
              <a:rPr lang="cs-CZ" b="1" dirty="0" err="1" smtClean="0"/>
              <a:t>backfill</a:t>
            </a:r>
            <a:r>
              <a:rPr lang="cs-CZ" b="1" dirty="0" smtClean="0"/>
              <a:t>), </a:t>
            </a:r>
            <a:r>
              <a:rPr lang="cs-CZ" dirty="0" smtClean="0"/>
              <a:t>předpokládá se využití bentonitu resp. jílu ve směsi s nadrcenou horninou,</a:t>
            </a:r>
          </a:p>
          <a:p>
            <a:r>
              <a:rPr lang="cs-CZ" dirty="0" smtClean="0"/>
              <a:t>beton či jiný materiál použitý při zajištění vyrubaných prostor.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247B-9205-44F8-A303-63E4E181A462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87573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Vyhledávání lokality (</a:t>
            </a:r>
            <a:r>
              <a:rPr lang="cs-CZ" b="1" dirty="0" err="1" smtClean="0"/>
              <a:t>siting</a:t>
            </a:r>
            <a:r>
              <a:rPr lang="cs-CZ" b="1" dirty="0" smtClean="0"/>
              <a:t>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dirty="0" smtClean="0"/>
              <a:t>Dokumenty MAAE doporučují rozdělit celou proceduru vyhledání lokality do následujících etap:</a:t>
            </a:r>
          </a:p>
          <a:p>
            <a:r>
              <a:rPr lang="cs-CZ" b="1" dirty="0" smtClean="0"/>
              <a:t>etapa hodnocení území </a:t>
            </a:r>
            <a:r>
              <a:rPr lang="cs-CZ" dirty="0" smtClean="0"/>
              <a:t>se zabývá celým státním územím, definuje vhodné typy hornin a oblasti nadějné pro situování úložiště, pracuje převážně s existujícími daty, hodnotí legislativní omezení, jejím výstupem je jedno nebo více nadějných území,</a:t>
            </a:r>
          </a:p>
          <a:p>
            <a:r>
              <a:rPr lang="cs-CZ" b="1" dirty="0" smtClean="0"/>
              <a:t>etapa charakterizace lokalit </a:t>
            </a:r>
            <a:r>
              <a:rPr lang="cs-CZ" dirty="0" smtClean="0"/>
              <a:t>popisuje jednotlivé lokality ve vybraných oblastech, shromažďuje data pro studie proveditelnosti, bezpečnostní rozbory a pro řízení výzkumu inženýrských bariér a optimalizaci designu úložiště, zvažuje </a:t>
            </a:r>
            <a:r>
              <a:rPr lang="cs-CZ" dirty="0" err="1" smtClean="0"/>
              <a:t>socio</a:t>
            </a:r>
            <a:r>
              <a:rPr lang="cs-CZ" dirty="0" smtClean="0"/>
              <a:t>-ekonomická kritéria, výstupem je finální lokalita,</a:t>
            </a:r>
          </a:p>
          <a:p>
            <a:r>
              <a:rPr lang="cs-CZ" b="1" dirty="0" smtClean="0"/>
              <a:t>etapa potvrzení vhodnosti lokality </a:t>
            </a:r>
            <a:r>
              <a:rPr lang="cs-CZ" dirty="0" smtClean="0"/>
              <a:t>je realizovaná na finální lokalitě, na níž bude situováno úložiště, ověřuje a detailizuje výsledky průzkumu z povrchu důlními pracemi poskytuje detailní informace pro průkaz bezpečnosti i pro finální design úložiště  (konfirmační podzemní laboratoř). 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247B-9205-44F8-A303-63E4E181A462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2798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Vyhledávání lokality v ČR (1)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První práce zahájil Český geologický ústav koncem 80. let. Výsledkem studie (Kříž J. et al. 1991) bylo vymezení 27 perspektivních oblastí v různých horninových typech (granitoidy, </a:t>
            </a:r>
            <a:r>
              <a:rPr lang="cs-CZ" dirty="0" err="1" smtClean="0"/>
              <a:t>gabroidy</a:t>
            </a:r>
            <a:r>
              <a:rPr lang="cs-CZ" dirty="0" smtClean="0"/>
              <a:t>, metamorfované horniny, sedimenty).</a:t>
            </a:r>
          </a:p>
          <a:p>
            <a:r>
              <a:rPr lang="cs-CZ" dirty="0" smtClean="0"/>
              <a:t>Následná „Kritická rešerše archivovaných geologických informací“ (</a:t>
            </a:r>
            <a:r>
              <a:rPr lang="cs-CZ" dirty="0" err="1" smtClean="0"/>
              <a:t>Woller</a:t>
            </a:r>
            <a:r>
              <a:rPr lang="cs-CZ" dirty="0" smtClean="0"/>
              <a:t> F. et al. 1999) hodnotila kvalitu a využitelnost existujících geologických informací pouze v granitoidních oblastech. V rámci úkolu bylo zhodnoceno více než 1500 podkladů z archivů Geofondu, DIAMO </a:t>
            </a:r>
            <a:r>
              <a:rPr lang="cs-CZ" dirty="0" err="1" smtClean="0"/>
              <a:t>s.p</a:t>
            </a:r>
            <a:r>
              <a:rPr lang="cs-CZ" dirty="0" smtClean="0"/>
              <a:t>. výzkumných pracovišť a universit. Výsledkem bylo doporučení 8 lokalit pro další etapu prací a rozsáhlá databáze informací.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247B-9205-44F8-A303-63E4E181A462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57888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Vyhledávání lokality v ČR (2)</a:t>
            </a:r>
            <a:endParaRPr lang="cs-CZ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953" y="1600200"/>
            <a:ext cx="688609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79512" y="617089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dirty="0" smtClean="0"/>
              <a:t>Červeně granitoidní oblasti s vymezenými lokalitami (</a:t>
            </a:r>
            <a:r>
              <a:rPr lang="cs-CZ" dirty="0" err="1" smtClean="0"/>
              <a:t>Woller</a:t>
            </a:r>
            <a:r>
              <a:rPr lang="cs-CZ" dirty="0" smtClean="0"/>
              <a:t> F. et al. 1999), modř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247B-9205-44F8-A303-63E4E181A462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4607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Vyhledávání lokality v ČR (3)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04664"/>
          </a:xfrm>
        </p:spPr>
        <p:txBody>
          <a:bodyPr/>
          <a:lstStyle/>
          <a:p>
            <a:pPr marL="0" indent="0">
              <a:buNone/>
            </a:pPr>
            <a:r>
              <a:rPr lang="cs-CZ" dirty="0" smtClean="0"/>
              <a:t>Perspektivní oblasti navržené ČGÚ</a:t>
            </a:r>
          </a:p>
          <a:p>
            <a:endParaRPr lang="cs-CZ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57971"/>
            <a:ext cx="3687763" cy="40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348879"/>
            <a:ext cx="3773487" cy="40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247B-9205-44F8-A303-63E4E181A462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6731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Vyhledávání lokality v ČR (4)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cs-CZ" b="1" dirty="0" smtClean="0"/>
              <a:t>Perspektivní lokality navržené kritickou rešerší</a:t>
            </a:r>
          </a:p>
          <a:p>
            <a:r>
              <a:rPr lang="cs-CZ" dirty="0" smtClean="0"/>
              <a:t>5/1   	Růžená (Z. od Třeště)		29 km2</a:t>
            </a:r>
          </a:p>
          <a:p>
            <a:r>
              <a:rPr lang="cs-CZ" dirty="0" smtClean="0"/>
              <a:t>6/1 	Klenová (S. od Nové Bystřice)		31 km2</a:t>
            </a:r>
          </a:p>
          <a:p>
            <a:r>
              <a:rPr lang="cs-CZ" dirty="0" smtClean="0"/>
              <a:t>6/2   	</a:t>
            </a:r>
            <a:r>
              <a:rPr lang="cs-CZ" dirty="0" err="1" smtClean="0"/>
              <a:t>Kunějov</a:t>
            </a:r>
            <a:r>
              <a:rPr lang="cs-CZ" dirty="0" smtClean="0"/>
              <a:t> (S. od Nové Bystřice)	26 km2</a:t>
            </a:r>
          </a:p>
          <a:p>
            <a:r>
              <a:rPr lang="cs-CZ" dirty="0" smtClean="0"/>
              <a:t>7/1  	</a:t>
            </a:r>
            <a:r>
              <a:rPr lang="cs-CZ" dirty="0" err="1" smtClean="0"/>
              <a:t>Lodheřov</a:t>
            </a:r>
            <a:r>
              <a:rPr lang="cs-CZ" dirty="0" smtClean="0"/>
              <a:t> (</a:t>
            </a:r>
            <a:r>
              <a:rPr lang="cs-CZ" dirty="0" err="1" smtClean="0"/>
              <a:t>Klenov</a:t>
            </a:r>
            <a:r>
              <a:rPr lang="cs-CZ" dirty="0" smtClean="0"/>
              <a:t>)			52 km2</a:t>
            </a:r>
          </a:p>
          <a:p>
            <a:r>
              <a:rPr lang="cs-CZ" dirty="0" smtClean="0"/>
              <a:t>14/1 	Tis u Blatna (Tis)			21 km2</a:t>
            </a:r>
          </a:p>
          <a:p>
            <a:r>
              <a:rPr lang="cs-CZ" dirty="0" smtClean="0"/>
              <a:t>14/2 	Blatno (Tis)				16 km2</a:t>
            </a:r>
          </a:p>
          <a:p>
            <a:r>
              <a:rPr lang="cs-CZ" dirty="0" smtClean="0"/>
              <a:t>30/1 	Chyšky (S. od Milevska)		56 km2</a:t>
            </a:r>
          </a:p>
          <a:p>
            <a:r>
              <a:rPr lang="cs-CZ" dirty="0" smtClean="0"/>
              <a:t>30/2 	Vlksice (S. od Milevska)		56 km2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247B-9205-44F8-A303-63E4E181A462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1909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Vyhledávání lokality v ČR (5)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 smtClean="0"/>
              <a:t>SÚRAO objednalo v roce 2001 u firmy </a:t>
            </a:r>
            <a:r>
              <a:rPr lang="cs-CZ" dirty="0" err="1" smtClean="0"/>
              <a:t>Energoprůzkum</a:t>
            </a:r>
            <a:r>
              <a:rPr lang="cs-CZ" dirty="0" smtClean="0"/>
              <a:t> Praha zhodnocení dříve provedených prací a transparentní zopakování prací etapy hodnocení území. </a:t>
            </a:r>
          </a:p>
          <a:p>
            <a:pPr marL="0" indent="0">
              <a:buNone/>
            </a:pPr>
            <a:r>
              <a:rPr lang="cs-CZ" dirty="0" err="1" smtClean="0"/>
              <a:t>Energoprůzkum</a:t>
            </a:r>
            <a:r>
              <a:rPr lang="cs-CZ" dirty="0" smtClean="0"/>
              <a:t> Praha provedl výběr lokalit v následujících pěti krocích: </a:t>
            </a:r>
          </a:p>
          <a:p>
            <a:r>
              <a:rPr lang="cs-CZ" dirty="0" smtClean="0"/>
              <a:t>Vyloučení nevhodných území (zlomy, seismická a vulkanická aktivita, sídla a pod.).</a:t>
            </a:r>
          </a:p>
          <a:p>
            <a:r>
              <a:rPr lang="cs-CZ" dirty="0" smtClean="0"/>
              <a:t>Výběr oblastí s vhodnými geologickými podmínkami.</a:t>
            </a:r>
          </a:p>
          <a:p>
            <a:r>
              <a:rPr lang="cs-CZ" dirty="0" smtClean="0"/>
              <a:t>Vyloučení z důvodů vylučujících kritérií (legislativa, životní prostředí, realizovatelnost a provoz).</a:t>
            </a:r>
          </a:p>
          <a:p>
            <a:r>
              <a:rPr lang="cs-CZ" dirty="0" smtClean="0"/>
              <a:t>Uplatnění předností (doprava, blízkost zdrojů RAO, nízká hustota obyvatelstva a pod.).</a:t>
            </a:r>
          </a:p>
          <a:p>
            <a:r>
              <a:rPr lang="cs-CZ" dirty="0" smtClean="0"/>
              <a:t>Výběr 8 lokalit a jeho zdůvodnění.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247B-9205-44F8-A303-63E4E181A462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22640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Vyhledávání lokality v ČR (6)</a:t>
            </a:r>
            <a:endParaRPr lang="cs-CZ" b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662" y="1340768"/>
            <a:ext cx="7544442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247B-9205-44F8-A303-63E4E181A462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58287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Vyhledávání lokality v ČR (7)</a:t>
            </a:r>
            <a:endParaRPr lang="cs-CZ" b="1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268760"/>
            <a:ext cx="5809992" cy="536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2815"/>
            <a:ext cx="7704856" cy="4891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247B-9205-44F8-A303-63E4E181A462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2581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Ukládání radioaktivních odpadů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Uložení RAO je v současnosti jediným technicky realizovatelným způsobem jejich zneškodnění.</a:t>
            </a:r>
          </a:p>
          <a:p>
            <a:r>
              <a:rPr lang="cs-CZ" dirty="0" smtClean="0"/>
              <a:t>Odpady musí být uloženy (izolovány od životního prostředí) po dobu, než jejich radioaktivita poklesne pod uvolňovací úroveň (která je stanovena prováděcím právním předpisem pro každý radionuklid).</a:t>
            </a:r>
          </a:p>
          <a:p>
            <a:r>
              <a:rPr lang="cs-CZ" dirty="0" smtClean="0"/>
              <a:t>V případě hlubinného úložiště je třeba izolovat uložené odpady od životního prostředí po dobu řádově 105 let.</a:t>
            </a:r>
          </a:p>
          <a:p>
            <a:r>
              <a:rPr lang="cs-CZ" dirty="0" smtClean="0"/>
              <a:t>Dělení a transmutace (P&amp;T) může, bude-li k dispozici ve využitelném stavu, snížit dobu potřebnou k izolování odpadů vzniklých přepracováním vyhořelého jaderného paliva (VJP).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247B-9205-44F8-A303-63E4E181A462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80477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Vyhledávání lokality v ČR (8)</a:t>
            </a:r>
            <a:endParaRPr lang="cs-CZ" b="1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616" y="1600200"/>
            <a:ext cx="721876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247B-9205-44F8-A303-63E4E181A462}" type="slidenum">
              <a:rPr lang="cs-CZ" smtClean="0"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70961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Vyhledávání lokality v ČR (9)</a:t>
            </a:r>
            <a:endParaRPr lang="cs-CZ" b="1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282" y="1469527"/>
            <a:ext cx="7420228" cy="4695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772816"/>
            <a:ext cx="2944623" cy="841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4744571"/>
            <a:ext cx="2279650" cy="196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247B-9205-44F8-A303-63E4E181A462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7222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 smtClean="0"/>
              <a:t>Etapa předběžné charakterizace lokalit (1)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Pro realizaci prací bylo na základě OVS vybráno sdružení GEOBARIERA (</a:t>
            </a:r>
            <a:r>
              <a:rPr lang="cs-CZ" dirty="0" err="1" smtClean="0"/>
              <a:t>Aquatest</a:t>
            </a:r>
            <a:r>
              <a:rPr lang="cs-CZ" dirty="0" smtClean="0"/>
              <a:t> </a:t>
            </a:r>
            <a:r>
              <a:rPr lang="cs-CZ" dirty="0" err="1" smtClean="0"/>
              <a:t>a.s</a:t>
            </a:r>
            <a:r>
              <a:rPr lang="cs-CZ" dirty="0" smtClean="0"/>
              <a:t> a SG Geotechnika a.s.)</a:t>
            </a:r>
          </a:p>
          <a:p>
            <a:r>
              <a:rPr lang="cs-CZ" dirty="0" smtClean="0"/>
              <a:t>Cíl: zúžení plošného rozsahu lokalit</a:t>
            </a:r>
          </a:p>
          <a:p>
            <a:r>
              <a:rPr lang="cs-CZ" dirty="0" smtClean="0"/>
              <a:t>Metody: letecká geofyzika,</a:t>
            </a:r>
          </a:p>
          <a:p>
            <a:r>
              <a:rPr lang="cs-CZ" dirty="0" smtClean="0"/>
              <a:t>	   dálkový průzkum Země,</a:t>
            </a:r>
          </a:p>
          <a:p>
            <a:r>
              <a:rPr lang="cs-CZ" dirty="0" smtClean="0"/>
              <a:t>	   terénní rekognoskace včetně jednotlivých profilů VDV,</a:t>
            </a:r>
          </a:p>
          <a:p>
            <a:r>
              <a:rPr lang="cs-CZ" dirty="0" smtClean="0"/>
              <a:t>	   aktualizace rozboru střetů zájmů,</a:t>
            </a:r>
          </a:p>
          <a:p>
            <a:r>
              <a:rPr lang="cs-CZ" dirty="0" smtClean="0"/>
              <a:t>	   studie proveditelnosti,</a:t>
            </a:r>
          </a:p>
          <a:p>
            <a:r>
              <a:rPr lang="cs-CZ" dirty="0" smtClean="0"/>
              <a:t>	   zavedení GIS pro SÚRAO (nástroj).</a:t>
            </a:r>
          </a:p>
          <a:p>
            <a:r>
              <a:rPr lang="cs-CZ" dirty="0" smtClean="0"/>
              <a:t>Termín prací: 31. října 2005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247B-9205-44F8-A303-63E4E181A462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69016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5" name="Rectangle 7"/>
          <p:cNvSpPr>
            <a:spLocks noGrp="1" noChangeArrowheads="1"/>
          </p:cNvSpPr>
          <p:nvPr>
            <p:ph type="title"/>
          </p:nvPr>
        </p:nvSpPr>
        <p:spPr>
          <a:xfrm>
            <a:off x="1043608" y="620688"/>
            <a:ext cx="7560642" cy="647700"/>
          </a:xfrm>
        </p:spPr>
        <p:txBody>
          <a:bodyPr>
            <a:noAutofit/>
          </a:bodyPr>
          <a:lstStyle/>
          <a:p>
            <a:pPr>
              <a:lnSpc>
                <a:spcPct val="130000"/>
              </a:lnSpc>
            </a:pPr>
            <a:r>
              <a:rPr lang="cs-CZ" sz="3600" b="1" dirty="0" smtClean="0"/>
              <a:t>Provedení geologických prací II. etapy </a:t>
            </a:r>
            <a:br>
              <a:rPr lang="cs-CZ" sz="3600" b="1" dirty="0" smtClean="0"/>
            </a:br>
            <a:r>
              <a:rPr lang="cs-CZ" sz="3600" b="1" dirty="0" smtClean="0"/>
              <a:t>DPZ</a:t>
            </a:r>
            <a:endParaRPr lang="en-US" sz="3600" b="1" dirty="0" smtClean="0"/>
          </a:p>
        </p:txBody>
      </p:sp>
      <p:graphicFrame>
        <p:nvGraphicFramePr>
          <p:cNvPr id="12296" name="Object 8"/>
          <p:cNvGraphicFramePr>
            <a:graphicFrameLocks noGrp="1" noChangeAspect="1"/>
          </p:cNvGraphicFramePr>
          <p:nvPr>
            <p:ph sz="half" idx="1"/>
          </p:nvPr>
        </p:nvGraphicFramePr>
        <p:xfrm>
          <a:off x="549275" y="1700213"/>
          <a:ext cx="3943350" cy="442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Graf" r:id="rId3" imgW="4038585" imgH="4533804" progId="MSGraph.Chart.8">
                  <p:embed followColorScheme="full"/>
                </p:oleObj>
              </mc:Choice>
              <mc:Fallback>
                <p:oleObj name="Graf" r:id="rId3" imgW="4038585" imgH="4533804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275" y="1700213"/>
                        <a:ext cx="3943350" cy="4425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300" name="Rectangle 12"/>
          <p:cNvSpPr>
            <a:spLocks noGrp="1" noChangeArrowheads="1"/>
          </p:cNvSpPr>
          <p:nvPr>
            <p:ph type="body" sz="half" idx="2"/>
          </p:nvPr>
        </p:nvSpPr>
        <p:spPr>
          <a:xfrm>
            <a:off x="5076056" y="1556792"/>
            <a:ext cx="3888432" cy="4209480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FontTx/>
              <a:buNone/>
            </a:pPr>
            <a:r>
              <a:rPr lang="cs-CZ" sz="1800" dirty="0" smtClean="0"/>
              <a:t>V souladu se zadáním byla pozornost při zpracování údajů DPZ soustředěna na: </a:t>
            </a:r>
          </a:p>
          <a:p>
            <a:pPr marL="0" indent="0">
              <a:lnSpc>
                <a:spcPct val="80000"/>
              </a:lnSpc>
            </a:pPr>
            <a:r>
              <a:rPr lang="cs-CZ" sz="1800" dirty="0" smtClean="0"/>
              <a:t> Zhodnocení oblastí na základě geomorfologických kritérií. Pro tyto cíle byla provedena analýza exogenní dynamiky postavená na zhodnocení leteckých snímků, průběhu říční sítě a základních forem povrchů.</a:t>
            </a:r>
          </a:p>
          <a:p>
            <a:pPr marL="0" indent="0">
              <a:lnSpc>
                <a:spcPct val="80000"/>
              </a:lnSpc>
            </a:pPr>
            <a:r>
              <a:rPr lang="cs-CZ" sz="1800" dirty="0" smtClean="0"/>
              <a:t> Provedení </a:t>
            </a:r>
            <a:r>
              <a:rPr lang="cs-CZ" sz="1800" dirty="0" err="1" smtClean="0"/>
              <a:t>morfotektonické</a:t>
            </a:r>
            <a:r>
              <a:rPr lang="cs-CZ" sz="1800" dirty="0" smtClean="0"/>
              <a:t> analýzy lokalit, včetně širšího okolí, na základě snímků </a:t>
            </a:r>
            <a:r>
              <a:rPr lang="cs-CZ" sz="1800" dirty="0" err="1" smtClean="0"/>
              <a:t>Landsat</a:t>
            </a:r>
            <a:r>
              <a:rPr lang="cs-CZ" sz="1800" dirty="0" smtClean="0"/>
              <a:t> ETM+, </a:t>
            </a:r>
            <a:r>
              <a:rPr lang="cs-CZ" sz="1800" dirty="0" err="1" smtClean="0"/>
              <a:t>Radarsat</a:t>
            </a:r>
            <a:r>
              <a:rPr lang="cs-CZ" sz="1800" dirty="0" smtClean="0"/>
              <a:t> a digitálního modelu terénu (DMT). 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79388" y="6092825"/>
            <a:ext cx="18002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sz="1800"/>
          </a:p>
        </p:txBody>
      </p:sp>
      <p:pic>
        <p:nvPicPr>
          <p:cNvPr id="12294" name="Picture 6" descr="logo_ne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260350"/>
            <a:ext cx="619125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0" descr="obr45blatno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179388" y="1652949"/>
            <a:ext cx="4824660" cy="3917590"/>
          </a:xfrm>
          <a:noFill/>
          <a:ln/>
        </p:spPr>
      </p:pic>
      <p:sp>
        <p:nvSpPr>
          <p:cNvPr id="12301" name="Text Box 13"/>
          <p:cNvSpPr txBox="1">
            <a:spLocks noChangeArrowheads="1"/>
          </p:cNvSpPr>
          <p:nvPr/>
        </p:nvSpPr>
        <p:spPr bwMode="auto">
          <a:xfrm>
            <a:off x="179388" y="5734050"/>
            <a:ext cx="50406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dirty="0" smtClean="0"/>
              <a:t>Hypotetický kinematický model na lokalitě </a:t>
            </a:r>
            <a:r>
              <a:rPr lang="cs-CZ" dirty="0" err="1" smtClean="0"/>
              <a:t>Blatno</a:t>
            </a:r>
            <a:endParaRPr lang="cs-CZ" dirty="0" smtClean="0"/>
          </a:p>
        </p:txBody>
      </p:sp>
      <p:pic>
        <p:nvPicPr>
          <p:cNvPr id="11" name="Picture 8" descr="obr1-2blatno-geol500fin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5652120" y="4672012"/>
            <a:ext cx="2692400" cy="2185988"/>
          </a:xfrm>
          <a:prstGeom prst="rect">
            <a:avLst/>
          </a:prstGeom>
          <a:noFill/>
          <a:ln/>
        </p:spPr>
      </p:pic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B8DE1-1BAB-4791-B112-6CC1802FD53E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5740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 smtClean="0"/>
              <a:t>Etapa předběžné charakterizace lokalit (2)</a:t>
            </a:r>
            <a:br>
              <a:rPr lang="cs-CZ" sz="3600" b="1" dirty="0" smtClean="0"/>
            </a:br>
            <a:r>
              <a:rPr lang="cs-CZ" sz="3600" b="1" dirty="0" smtClean="0"/>
              <a:t>Letecká geofyzika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99992" y="1600200"/>
            <a:ext cx="4186808" cy="4525963"/>
          </a:xfrm>
        </p:spPr>
        <p:txBody>
          <a:bodyPr>
            <a:normAutofit fontScale="62500" lnSpcReduction="20000"/>
          </a:bodyPr>
          <a:lstStyle/>
          <a:p>
            <a:r>
              <a:rPr lang="cs-CZ" dirty="0" smtClean="0"/>
              <a:t>Realizátor: </a:t>
            </a:r>
            <a:r>
              <a:rPr lang="cs-CZ" dirty="0" err="1" smtClean="0"/>
              <a:t>McPhare</a:t>
            </a:r>
            <a:r>
              <a:rPr lang="cs-CZ" dirty="0" smtClean="0"/>
              <a:t> </a:t>
            </a:r>
            <a:r>
              <a:rPr lang="cs-CZ" dirty="0" err="1" smtClean="0"/>
              <a:t>Geosurveys</a:t>
            </a:r>
            <a:r>
              <a:rPr lang="cs-CZ" dirty="0" smtClean="0"/>
              <a:t>  Ltd.</a:t>
            </a:r>
          </a:p>
          <a:p>
            <a:r>
              <a:rPr lang="cs-CZ" dirty="0" smtClean="0"/>
              <a:t>	     Ontario, </a:t>
            </a:r>
            <a:r>
              <a:rPr lang="cs-CZ" dirty="0" err="1" smtClean="0"/>
              <a:t>Canada</a:t>
            </a:r>
            <a:endParaRPr lang="cs-CZ" dirty="0" smtClean="0"/>
          </a:p>
          <a:p>
            <a:r>
              <a:rPr lang="cs-CZ" dirty="0" smtClean="0"/>
              <a:t>V listopadu 2003 bylo na 6 lokalitách  nalétáno celkem 1 845 km profilů v síti      200 x 500 m.</a:t>
            </a:r>
          </a:p>
          <a:p>
            <a:r>
              <a:rPr lang="cs-CZ" dirty="0" smtClean="0"/>
              <a:t>Byla měřena magnetika (M), gama spektrometrie (GS) a </a:t>
            </a:r>
            <a:r>
              <a:rPr lang="cs-CZ" dirty="0" err="1" smtClean="0"/>
              <a:t>elektomagnetika</a:t>
            </a:r>
            <a:r>
              <a:rPr lang="cs-CZ" dirty="0" smtClean="0"/>
              <a:t> EM).</a:t>
            </a:r>
          </a:p>
          <a:p>
            <a:r>
              <a:rPr lang="cs-CZ" dirty="0" smtClean="0"/>
              <a:t>Při nominální rychlosti letu 25 – 30 m /sec byly hodnoty měření M a EM snímány každou 0,1 sec. GS, digitální snímek a veškeré navigační údaje (radarový a barometrický výškoměr, GPS) byly snímány každou 1,0 sec. </a:t>
            </a:r>
          </a:p>
          <a:p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40768"/>
            <a:ext cx="3992563" cy="5145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247B-9205-44F8-A303-63E4E181A462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41449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 smtClean="0"/>
              <a:t>Etapa předběžné charakterizace lokalit (3)</a:t>
            </a:r>
            <a:br>
              <a:rPr lang="cs-CZ" sz="3600" b="1" dirty="0" smtClean="0"/>
            </a:br>
            <a:r>
              <a:rPr lang="cs-CZ" sz="3600" b="1" dirty="0" smtClean="0"/>
              <a:t>Letecká geofyzika</a:t>
            </a:r>
            <a:endParaRPr lang="cs-CZ" sz="3600" b="1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331045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659595"/>
            <a:ext cx="4968552" cy="4436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247B-9205-44F8-A303-63E4E181A462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55336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3600" b="1" dirty="0" smtClean="0"/>
              <a:t>Etapa předběžné charakterizace lokalit (5)</a:t>
            </a:r>
            <a:br>
              <a:rPr lang="cs-CZ" sz="3600" b="1" dirty="0" smtClean="0"/>
            </a:br>
            <a:r>
              <a:rPr lang="cs-CZ" sz="3600" b="1" dirty="0" smtClean="0"/>
              <a:t>2005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 smtClean="0"/>
              <a:t>Dokončeno geofyzikální měření, DPZ a terénní rekognoskace,</a:t>
            </a:r>
          </a:p>
          <a:p>
            <a:r>
              <a:rPr lang="cs-CZ" dirty="0"/>
              <a:t>B</a:t>
            </a:r>
            <a:r>
              <a:rPr lang="cs-CZ" dirty="0" smtClean="0"/>
              <a:t>yly sumarizovány informace o střetech zájmů,</a:t>
            </a:r>
          </a:p>
          <a:p>
            <a:r>
              <a:rPr lang="cs-CZ" dirty="0"/>
              <a:t>B</a:t>
            </a:r>
            <a:r>
              <a:rPr lang="cs-CZ" dirty="0" smtClean="0"/>
              <a:t>yla zpracována kritéria pro hodnocení a zúžení lokalit,</a:t>
            </a:r>
          </a:p>
          <a:p>
            <a:r>
              <a:rPr lang="cs-CZ" dirty="0"/>
              <a:t>B</a:t>
            </a:r>
            <a:r>
              <a:rPr lang="cs-CZ" dirty="0" smtClean="0"/>
              <a:t>ylo zahájeno hodnocení získaných informací a příprava podkladů pro zpracování studií proveditelnosti.</a:t>
            </a:r>
          </a:p>
          <a:p>
            <a:endParaRPr lang="cs-CZ" dirty="0" smtClean="0"/>
          </a:p>
          <a:p>
            <a:r>
              <a:rPr lang="cs-CZ" dirty="0" smtClean="0"/>
              <a:t>Ve smyslu usnesení Vlády České republiky č. 550 ze dne 2. června </a:t>
            </a:r>
            <a:r>
              <a:rPr lang="cs-CZ" dirty="0" smtClean="0"/>
              <a:t>2004 byly práce na </a:t>
            </a:r>
            <a:r>
              <a:rPr lang="cs-CZ" dirty="0" smtClean="0"/>
              <a:t>výběru lokalit do roku 2009 zastaveny</a:t>
            </a:r>
            <a:r>
              <a:rPr lang="cs-CZ" dirty="0" smtClean="0"/>
              <a:t>.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247B-9205-44F8-A303-63E4E181A462}" type="slidenum">
              <a:rPr lang="cs-CZ" smtClean="0"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20884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571184" cy="1143000"/>
          </a:xfrm>
        </p:spPr>
        <p:txBody>
          <a:bodyPr>
            <a:noAutofit/>
          </a:bodyPr>
          <a:lstStyle/>
          <a:p>
            <a:r>
              <a:rPr lang="cs-CZ" sz="3600" b="1" dirty="0" smtClean="0"/>
              <a:t>Výzkum ve vojenských újezdech </a:t>
            </a:r>
            <a:endParaRPr lang="en-US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cs-CZ" b="1" dirty="0" smtClean="0"/>
              <a:t>2008</a:t>
            </a:r>
            <a:r>
              <a:rPr lang="cs-CZ" dirty="0" smtClean="0"/>
              <a:t> - Na základě usnesení vlády byl </a:t>
            </a:r>
            <a:r>
              <a:rPr lang="cs-CZ" b="1" dirty="0" smtClean="0">
                <a:solidFill>
                  <a:srgbClr val="FF0000"/>
                </a:solidFill>
              </a:rPr>
              <a:t>zadán výzkum</a:t>
            </a:r>
            <a:r>
              <a:rPr lang="cs-CZ" dirty="0" smtClean="0"/>
              <a:t> ve vojenských újezdech. </a:t>
            </a:r>
          </a:p>
          <a:p>
            <a:pPr>
              <a:buNone/>
            </a:pPr>
            <a:r>
              <a:rPr lang="cs-CZ" dirty="0" smtClean="0"/>
              <a:t>Důvody:</a:t>
            </a:r>
          </a:p>
          <a:p>
            <a:r>
              <a:rPr lang="cs-CZ" dirty="0" smtClean="0"/>
              <a:t>Pokud by byly ověřeny vhodné geologické podmínky a byl předpoklad splnění požadavků na bezpečnost uložení – pak předpoklad snazšího souhlasu veřejnosti</a:t>
            </a:r>
          </a:p>
          <a:p>
            <a:endParaRPr lang="cs-CZ" dirty="0" smtClean="0"/>
          </a:p>
          <a:p>
            <a:pPr>
              <a:buNone/>
            </a:pPr>
            <a:r>
              <a:rPr lang="cs-CZ" b="1" dirty="0" smtClean="0"/>
              <a:t>Zkoumané vojenské újezdy ČR</a:t>
            </a:r>
          </a:p>
          <a:p>
            <a:pPr>
              <a:buNone/>
            </a:pPr>
            <a:r>
              <a:rPr lang="cs-CZ" dirty="0" err="1" smtClean="0"/>
              <a:t>Boletice</a:t>
            </a:r>
            <a:r>
              <a:rPr lang="cs-CZ" dirty="0" smtClean="0"/>
              <a:t>  		Jihočeský kraj	219,5 km</a:t>
            </a:r>
            <a:r>
              <a:rPr lang="cs-CZ" baseline="30000" dirty="0" smtClean="0"/>
              <a:t>2</a:t>
            </a:r>
            <a:r>
              <a:rPr lang="cs-CZ" dirty="0" smtClean="0"/>
              <a:t>		</a:t>
            </a:r>
          </a:p>
          <a:p>
            <a:pPr>
              <a:buNone/>
            </a:pPr>
            <a:r>
              <a:rPr lang="cs-CZ" dirty="0" smtClean="0"/>
              <a:t>Brdy		Středočeský kraj	260,0 km</a:t>
            </a:r>
            <a:r>
              <a:rPr lang="cs-CZ" sz="3300" baseline="30000" dirty="0" smtClean="0"/>
              <a:t>2</a:t>
            </a:r>
          </a:p>
          <a:p>
            <a:pPr>
              <a:buNone/>
            </a:pPr>
            <a:r>
              <a:rPr lang="cs-CZ" dirty="0" smtClean="0"/>
              <a:t>Březina		Jihomoravský kraj	158,2 km</a:t>
            </a:r>
            <a:r>
              <a:rPr lang="cs-CZ" sz="3300" baseline="30000" dirty="0" smtClean="0"/>
              <a:t>2</a:t>
            </a:r>
          </a:p>
          <a:p>
            <a:pPr>
              <a:buNone/>
            </a:pPr>
            <a:r>
              <a:rPr lang="cs-CZ" dirty="0" smtClean="0"/>
              <a:t>Hradiště		Karlovarský kraj	331,6 km</a:t>
            </a:r>
            <a:r>
              <a:rPr lang="cs-CZ" sz="3300" baseline="30000" dirty="0" smtClean="0"/>
              <a:t>2</a:t>
            </a:r>
          </a:p>
          <a:p>
            <a:pPr>
              <a:buNone/>
            </a:pPr>
            <a:r>
              <a:rPr lang="cs-CZ" dirty="0" err="1" smtClean="0"/>
              <a:t>Libavá</a:t>
            </a:r>
            <a:r>
              <a:rPr lang="cs-CZ" dirty="0" smtClean="0"/>
              <a:t>		Olomoucký kraj	327,2 km</a:t>
            </a:r>
            <a:r>
              <a:rPr lang="cs-CZ" sz="3300" baseline="30000" dirty="0" smtClean="0"/>
              <a:t>2</a:t>
            </a:r>
          </a:p>
          <a:p>
            <a:endParaRPr lang="cs-CZ" dirty="0" smtClean="0"/>
          </a:p>
          <a:p>
            <a:pPr>
              <a:buNone/>
            </a:pPr>
            <a:r>
              <a:rPr lang="cs-CZ" b="1" dirty="0" smtClean="0"/>
              <a:t>Červen 2009 </a:t>
            </a:r>
            <a:r>
              <a:rPr lang="cs-CZ" dirty="0" smtClean="0"/>
              <a:t>– Závěrečná zpráva kritické rešerše geologických informací z vojenských újezdů 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Předpoklad vhodné geologie – VÚ </a:t>
            </a:r>
            <a:r>
              <a:rPr lang="cs-CZ" b="1" dirty="0" err="1" smtClean="0">
                <a:solidFill>
                  <a:srgbClr val="FF0000"/>
                </a:solidFill>
              </a:rPr>
              <a:t>Boletice</a:t>
            </a:r>
            <a:r>
              <a:rPr lang="cs-CZ" b="1" dirty="0" smtClean="0">
                <a:solidFill>
                  <a:srgbClr val="FF0000"/>
                </a:solidFill>
              </a:rPr>
              <a:t> – granulity, granity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Potenciálně vhodná geologie – VÚ Hradiště – jíly</a:t>
            </a:r>
          </a:p>
          <a:p>
            <a:endParaRPr lang="cs-CZ" dirty="0" smtClean="0"/>
          </a:p>
          <a:p>
            <a:pPr>
              <a:buNone/>
            </a:pPr>
            <a:r>
              <a:rPr lang="cs-CZ" b="1" dirty="0" smtClean="0"/>
              <a:t>2009 – 7/2010 – Výzkum VÚ </a:t>
            </a:r>
            <a:r>
              <a:rPr lang="cs-CZ" b="1" dirty="0" err="1" smtClean="0"/>
              <a:t>Boletice</a:t>
            </a:r>
            <a:r>
              <a:rPr lang="cs-CZ" b="1" dirty="0" smtClean="0"/>
              <a:t> s cílem vymezit potenciálně homogenní území vhodné pro účely HÚ, navrhnout propojení s povrchovým areálem a napojením na železnici v jižní části VÚ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341A8-2A5F-450F-BC11-8260931E9CC3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Obrázek 6" descr="Geology_DGR_plus_Vojenske ujezd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0111" y="2420888"/>
            <a:ext cx="3096345" cy="1885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009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/>
          <p:cNvSpPr>
            <a:spLocks noGrp="1"/>
          </p:cNvSpPr>
          <p:nvPr>
            <p:ph type="title"/>
          </p:nvPr>
        </p:nvSpPr>
        <p:spPr bwMode="auto">
          <a:xfrm>
            <a:off x="1259632" y="274638"/>
            <a:ext cx="7427168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cs-CZ" sz="3200" b="1" dirty="0" smtClean="0"/>
              <a:t>Strukturně tektonická mapa s vymezením          zúženého území</a:t>
            </a:r>
          </a:p>
        </p:txBody>
      </p:sp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6156325" y="1628775"/>
          <a:ext cx="2592288" cy="2886446"/>
        </p:xfrm>
        <a:graphic>
          <a:graphicData uri="http://schemas.openxmlformats.org/drawingml/2006/table">
            <a:tbl>
              <a:tblPr/>
              <a:tblGrid>
                <a:gridCol w="1003945"/>
                <a:gridCol w="724247"/>
                <a:gridCol w="864096"/>
              </a:tblGrid>
              <a:tr h="3453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Arial Unicode MS" pitchFamily="34" charset="-128"/>
                          <a:cs typeface="Arial Unicode MS" pitchFamily="34" charset="-128"/>
                        </a:rPr>
                        <a:t>Zúžené území</a:t>
                      </a:r>
                      <a:endParaRPr kumimoji="0" 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415" marR="18415" marT="1841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Plocha (km</a:t>
                      </a:r>
                      <a:r>
                        <a:rPr kumimoji="0" lang="cs-CZ" sz="1200" b="1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kumimoji="0" 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415" marR="18415" marT="1841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Index „p“</a:t>
                      </a:r>
                      <a:endParaRPr kumimoji="0" 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415" marR="18415" marT="1841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53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VÚ Boletice 1</a:t>
                      </a:r>
                      <a:endParaRPr kumimoji="0" 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415" marR="18415" marT="1841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4,06</a:t>
                      </a:r>
                      <a:endParaRPr kumimoji="0" lang="cs-CZ" sz="10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415" marR="18415" marT="1841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2,55</a:t>
                      </a:r>
                      <a:endParaRPr kumimoji="0" 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415" marR="18415" marT="1841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Lodhéřov</a:t>
                      </a:r>
                      <a:endParaRPr kumimoji="0" 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415" marR="18415" marT="1841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6,16</a:t>
                      </a:r>
                      <a:endParaRPr kumimoji="0" 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415" marR="18415" marT="1841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2,51</a:t>
                      </a:r>
                      <a:endParaRPr kumimoji="0" 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415" marR="18415" marT="1841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Blatno 2</a:t>
                      </a:r>
                      <a:endParaRPr kumimoji="0" 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415" marR="18415" marT="1841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6,70</a:t>
                      </a:r>
                      <a:endParaRPr kumimoji="0" 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415" marR="18415" marT="1841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2,52</a:t>
                      </a:r>
                      <a:endParaRPr kumimoji="0" 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415" marR="18415" marT="1841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Budišov 2</a:t>
                      </a:r>
                      <a:endParaRPr kumimoji="0" 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415" marR="18415" marT="1841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6,84</a:t>
                      </a:r>
                      <a:endParaRPr kumimoji="0" 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415" marR="18415" marT="1841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2,50</a:t>
                      </a:r>
                      <a:endParaRPr kumimoji="0" 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415" marR="18415" marT="1841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Blatno 1</a:t>
                      </a:r>
                      <a:endParaRPr kumimoji="0" 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415" marR="18415" marT="1841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7,04</a:t>
                      </a:r>
                      <a:endParaRPr kumimoji="0" 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415" marR="18415" marT="1841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2,53</a:t>
                      </a:r>
                      <a:endParaRPr kumimoji="0" 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415" marR="18415" marT="1841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53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VÚ Boletice 2</a:t>
                      </a:r>
                      <a:endParaRPr kumimoji="0" 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415" marR="18415" marT="1841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6,22</a:t>
                      </a:r>
                      <a:endParaRPr kumimoji="0" 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415" marR="18415" marT="1841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2,57</a:t>
                      </a:r>
                      <a:endParaRPr kumimoji="0" 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415" marR="18415" marT="1841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Pačejov 1</a:t>
                      </a:r>
                      <a:endParaRPr kumimoji="0" 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415" marR="18415" marT="1841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7,56</a:t>
                      </a:r>
                      <a:endParaRPr kumimoji="0" 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415" marR="18415" marT="1841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2,56</a:t>
                      </a:r>
                      <a:endParaRPr kumimoji="0" 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415" marR="18415" marT="1841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Budišov 1</a:t>
                      </a:r>
                      <a:endParaRPr kumimoji="0" 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415" marR="18415" marT="1841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7,93</a:t>
                      </a:r>
                      <a:endParaRPr kumimoji="0" 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415" marR="18415" marT="1841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2,55</a:t>
                      </a:r>
                      <a:endParaRPr kumimoji="0" 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415" marR="18415" marT="1841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Božejovice</a:t>
                      </a:r>
                      <a:endParaRPr kumimoji="0" 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415" marR="18415" marT="1841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8,05</a:t>
                      </a:r>
                      <a:endParaRPr kumimoji="0" 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415" marR="18415" marT="1841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2,41</a:t>
                      </a:r>
                      <a:endParaRPr kumimoji="0" 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415" marR="18415" marT="1841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Rohozná</a:t>
                      </a:r>
                      <a:endParaRPr kumimoji="0" 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415" marR="18415" marT="1841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8,12</a:t>
                      </a:r>
                      <a:endParaRPr kumimoji="0" 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415" marR="18415" marT="1841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2,49</a:t>
                      </a:r>
                      <a:endParaRPr kumimoji="0" 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415" marR="18415" marT="1841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093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Pačejov 2</a:t>
                      </a:r>
                      <a:endParaRPr kumimoji="0" 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415" marR="18415" marT="1841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8,69</a:t>
                      </a:r>
                      <a:endParaRPr kumimoji="0" lang="cs-CZ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415" marR="18415" marT="1841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2,53</a:t>
                      </a:r>
                      <a:endParaRPr kumimoji="0" lang="cs-CZ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415" marR="18415" marT="18415" marB="0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44089" name="Picture 5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213" y="719559"/>
            <a:ext cx="4967907" cy="60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IMG_398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9680" y="4581128"/>
            <a:ext cx="278032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2F00-9BDB-46F8-80EB-54F6756EF424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48605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623" y="332656"/>
            <a:ext cx="7510289" cy="93610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cs-CZ" sz="3200" b="1" dirty="0" smtClean="0"/>
              <a:t>Projekt ověření vhodnosti území mezi ložisky uranu </a:t>
            </a:r>
            <a:r>
              <a:rPr lang="cs-CZ" sz="3200" b="1" dirty="0" err="1" smtClean="0"/>
              <a:t>Rožná</a:t>
            </a:r>
            <a:r>
              <a:rPr lang="cs-CZ" sz="3200" b="1" dirty="0" smtClean="0"/>
              <a:t> – Olší pro lokalizaci HÚ</a:t>
            </a:r>
            <a:endParaRPr lang="cs-CZ" dirty="0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484784"/>
            <a:ext cx="3528392" cy="4572000"/>
          </a:xfrm>
        </p:spPr>
        <p:txBody>
          <a:bodyPr>
            <a:normAutofit/>
          </a:bodyPr>
          <a:lstStyle/>
          <a:p>
            <a:r>
              <a:rPr lang="cs-CZ" sz="2400" dirty="0" smtClean="0"/>
              <a:t>Předmětem zájmu je těleso granulitu – </a:t>
            </a:r>
            <a:r>
              <a:rPr lang="cs-CZ" sz="2400" dirty="0" err="1" smtClean="0"/>
              <a:t>migmatitu</a:t>
            </a:r>
            <a:r>
              <a:rPr lang="cs-CZ" sz="2400" dirty="0" smtClean="0"/>
              <a:t> mezi ložisky </a:t>
            </a:r>
            <a:r>
              <a:rPr lang="cs-CZ" sz="2400" dirty="0" err="1" smtClean="0"/>
              <a:t>Rožná</a:t>
            </a:r>
            <a:r>
              <a:rPr lang="cs-CZ" sz="2400" dirty="0" smtClean="0"/>
              <a:t> – Olší na západní Moravě</a:t>
            </a:r>
          </a:p>
          <a:p>
            <a:endParaRPr lang="cs-CZ" sz="2400" dirty="0" smtClean="0"/>
          </a:p>
          <a:p>
            <a:r>
              <a:rPr lang="cs-CZ" sz="2400" dirty="0" smtClean="0"/>
              <a:t>Území logicky navazuje na plánovaný centrální mezisklad VJP Skalka</a:t>
            </a:r>
          </a:p>
        </p:txBody>
      </p:sp>
      <p:pic>
        <p:nvPicPr>
          <p:cNvPr id="5" name="Obrázek 4" descr="projekt Skalk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3" y="1340768"/>
            <a:ext cx="4107559" cy="5301208"/>
          </a:xfrm>
          <a:prstGeom prst="rect">
            <a:avLst/>
          </a:prstGeo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2F00-9BDB-46F8-80EB-54F6756EF424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21272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/>
              <a:t>Stávající úložiště nízko a středně </a:t>
            </a:r>
            <a:br>
              <a:rPr lang="cs-CZ" b="1" dirty="0" smtClean="0"/>
            </a:br>
            <a:r>
              <a:rPr lang="cs-CZ" b="1" dirty="0" smtClean="0"/>
              <a:t>aktivních odpadů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b="1" dirty="0" err="1" smtClean="0"/>
              <a:t>Alcazar</a:t>
            </a:r>
            <a:r>
              <a:rPr lang="cs-CZ" b="1" dirty="0" smtClean="0"/>
              <a:t> u </a:t>
            </a:r>
            <a:r>
              <a:rPr lang="cs-CZ" b="1" dirty="0" err="1" smtClean="0"/>
              <a:t>Hostími</a:t>
            </a:r>
            <a:r>
              <a:rPr lang="cs-CZ" b="1" dirty="0" smtClean="0"/>
              <a:t> </a:t>
            </a:r>
            <a:r>
              <a:rPr lang="cs-CZ" dirty="0" smtClean="0"/>
              <a:t>– štoly ve vápencovém lomu, </a:t>
            </a:r>
          </a:p>
          <a:p>
            <a:r>
              <a:rPr lang="cs-CZ" dirty="0" smtClean="0"/>
              <a:t>	provoz 1959 – 1965, definitivně uzavřeno v roce 1994, probíhá monitoring.</a:t>
            </a:r>
          </a:p>
          <a:p>
            <a:r>
              <a:rPr lang="cs-CZ" b="1" dirty="0" smtClean="0"/>
              <a:t>Richard u Litoměřic </a:t>
            </a:r>
            <a:r>
              <a:rPr lang="cs-CZ" dirty="0" smtClean="0"/>
              <a:t>– štoly a komory ve vápencovém lomu (podzemní továrna), ukládány institucionální odpady, provoz 1964 – 2070? (možnost rozšíření) uloženo více než 24 tis. Jednotek.</a:t>
            </a:r>
          </a:p>
          <a:p>
            <a:r>
              <a:rPr lang="cs-CZ" b="1" dirty="0" smtClean="0"/>
              <a:t>Bratrství u Jáchymova </a:t>
            </a:r>
            <a:r>
              <a:rPr lang="cs-CZ" dirty="0" smtClean="0"/>
              <a:t>– štoly a komory ve stejnojmenném uranovém dole, ukládají se institucionální odpady kontaminované přírodními radionuklidy, v provozu od 1974. </a:t>
            </a:r>
          </a:p>
          <a:p>
            <a:r>
              <a:rPr lang="cs-CZ" b="1" dirty="0" smtClean="0"/>
              <a:t>Dukovany </a:t>
            </a:r>
            <a:r>
              <a:rPr lang="cs-CZ" dirty="0" smtClean="0"/>
              <a:t>– povrchové úložiště v areálu elektrárny pro energetické odpady z obou JE (112 jímek 5,3x5,4x17,3m, z nichž každá pojme 1 600 200 l sudů – životnost 2100).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247B-9205-44F8-A303-63E4E181A462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51147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7623" y="332656"/>
            <a:ext cx="7510289" cy="93610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pPr eaLnBrk="1" hangingPunct="1"/>
            <a:r>
              <a:rPr lang="cs-CZ" sz="3200" b="1" dirty="0" smtClean="0"/>
              <a:t>Projekt </a:t>
            </a:r>
            <a:r>
              <a:rPr lang="cs-CZ" sz="3200" b="1" dirty="0" err="1" smtClean="0"/>
              <a:t>Rožná</a:t>
            </a:r>
            <a:r>
              <a:rPr lang="cs-CZ" sz="3200" b="1" dirty="0" smtClean="0"/>
              <a:t> – Olší</a:t>
            </a:r>
            <a:br>
              <a:rPr lang="cs-CZ" sz="3200" b="1" dirty="0" smtClean="0"/>
            </a:br>
            <a:r>
              <a:rPr lang="cs-CZ" sz="3200" b="1" dirty="0" smtClean="0"/>
              <a:t>Provedené práce a výsledky </a:t>
            </a:r>
            <a:endParaRPr lang="cs-CZ" dirty="0" smtClean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484784"/>
            <a:ext cx="3816424" cy="4572000"/>
          </a:xfrm>
        </p:spPr>
        <p:txBody>
          <a:bodyPr>
            <a:normAutofit lnSpcReduction="10000"/>
          </a:bodyPr>
          <a:lstStyle/>
          <a:p>
            <a:r>
              <a:rPr lang="cs-CZ" sz="2400" dirty="0" smtClean="0"/>
              <a:t>Interpretovaná geologická mapa 1:10 000 v úrovních:</a:t>
            </a:r>
          </a:p>
          <a:p>
            <a:pPr lvl="1"/>
            <a:r>
              <a:rPr lang="cs-CZ" sz="2000" dirty="0" smtClean="0"/>
              <a:t>Povrch</a:t>
            </a:r>
          </a:p>
          <a:p>
            <a:pPr lvl="1"/>
            <a:r>
              <a:rPr lang="cs-CZ" sz="2000" dirty="0" smtClean="0"/>
              <a:t>Úroveň Skalka</a:t>
            </a:r>
          </a:p>
          <a:p>
            <a:pPr lvl="1"/>
            <a:r>
              <a:rPr lang="cs-CZ" sz="2000" dirty="0" smtClean="0"/>
              <a:t>500 m pod povrchem</a:t>
            </a:r>
          </a:p>
          <a:p>
            <a:pPr lvl="1"/>
            <a:r>
              <a:rPr lang="cs-CZ" sz="2000" dirty="0" smtClean="0"/>
              <a:t>750 m pod povrchem</a:t>
            </a:r>
          </a:p>
          <a:p>
            <a:r>
              <a:rPr lang="cs-CZ" sz="2400" dirty="0" smtClean="0"/>
              <a:t> Interpretované příčné řezy – 18</a:t>
            </a:r>
          </a:p>
          <a:p>
            <a:r>
              <a:rPr lang="cs-CZ" sz="2400" dirty="0" smtClean="0"/>
              <a:t>Souhrnná HG situace</a:t>
            </a:r>
          </a:p>
          <a:p>
            <a:r>
              <a:rPr lang="cs-CZ" sz="2400" dirty="0" smtClean="0"/>
              <a:t>Studie umístění HÚ na lokalitě v návaznosti na CMSVJP Skalka</a:t>
            </a:r>
          </a:p>
        </p:txBody>
      </p:sp>
      <p:pic>
        <p:nvPicPr>
          <p:cNvPr id="6" name="Obrázek 5" descr="Sk_přílloha_C3.jpg"/>
          <p:cNvPicPr>
            <a:picLocks noChangeAspect="1"/>
          </p:cNvPicPr>
          <p:nvPr/>
        </p:nvPicPr>
        <p:blipFill>
          <a:blip r:embed="rId2" cstate="print"/>
          <a:srcRect l="6250" t="7626" r="6250" b="9766"/>
          <a:stretch>
            <a:fillRect/>
          </a:stretch>
        </p:blipFill>
        <p:spPr>
          <a:xfrm>
            <a:off x="4716016" y="1255044"/>
            <a:ext cx="3620371" cy="5602956"/>
          </a:xfrm>
          <a:prstGeom prst="rect">
            <a:avLst/>
          </a:prstGeom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2F00-9BDB-46F8-80EB-54F6756EF424}" type="slidenum">
              <a:rPr lang="cs-CZ" smtClean="0"/>
              <a:pPr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46819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247B-9205-44F8-A303-63E4E181A462}" type="slidenum">
              <a:rPr lang="cs-CZ" smtClean="0"/>
              <a:t>31</a:t>
            </a:fld>
            <a:endParaRPr lang="cs-CZ"/>
          </a:p>
        </p:txBody>
      </p:sp>
      <p:pic>
        <p:nvPicPr>
          <p:cNvPr id="2050" name="Picture 2" descr="D:\DOKUMENTY\RAWRA\Lokality\Mapa ČR lokality geologi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9874"/>
            <a:ext cx="9144000" cy="519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60417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188913"/>
            <a:ext cx="7772400" cy="865187"/>
          </a:xfrm>
        </p:spPr>
        <p:txBody>
          <a:bodyPr>
            <a:normAutofit/>
          </a:bodyPr>
          <a:lstStyle/>
          <a:p>
            <a:r>
              <a:rPr lang="cs-CZ" sz="3200" b="1" dirty="0"/>
              <a:t>Průzkumné práce 1. etapa </a:t>
            </a:r>
          </a:p>
        </p:txBody>
      </p:sp>
      <p:sp>
        <p:nvSpPr>
          <p:cNvPr id="347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125538"/>
            <a:ext cx="7848600" cy="5400675"/>
          </a:xfrm>
        </p:spPr>
        <p:txBody>
          <a:bodyPr>
            <a:normAutofit lnSpcReduction="10000"/>
          </a:bodyPr>
          <a:lstStyle/>
          <a:p>
            <a:pPr marL="990600" lvl="1" indent="-533400">
              <a:lnSpc>
                <a:spcPct val="80000"/>
              </a:lnSpc>
            </a:pPr>
            <a:endParaRPr lang="cs-CZ" sz="900" dirty="0"/>
          </a:p>
          <a:p>
            <a:pPr marL="609600" indent="-609600">
              <a:lnSpc>
                <a:spcPct val="80000"/>
              </a:lnSpc>
            </a:pPr>
            <a:r>
              <a:rPr lang="cs-CZ" sz="2000" b="1" dirty="0"/>
              <a:t>Strukturní a tektonické mapování na skalních výchozech</a:t>
            </a:r>
          </a:p>
          <a:p>
            <a:pPr marL="609600" indent="-609600">
              <a:lnSpc>
                <a:spcPct val="80000"/>
              </a:lnSpc>
            </a:pPr>
            <a:endParaRPr lang="cs-CZ" sz="2000" b="1" dirty="0"/>
          </a:p>
          <a:p>
            <a:pPr marL="609600" indent="-609600">
              <a:lnSpc>
                <a:spcPct val="80000"/>
              </a:lnSpc>
            </a:pPr>
            <a:r>
              <a:rPr lang="cs-CZ" sz="2000" b="1" dirty="0"/>
              <a:t>Geochemická prospekce s cílem vymezení tektonické stavby granitového masivu a jeho porušenosti – s odběrem vzorků pomocí zarážecích sond</a:t>
            </a:r>
          </a:p>
          <a:p>
            <a:pPr marL="609600" indent="-609600">
              <a:lnSpc>
                <a:spcPct val="80000"/>
              </a:lnSpc>
            </a:pPr>
            <a:endParaRPr lang="cs-CZ" sz="2000" b="1" dirty="0"/>
          </a:p>
          <a:p>
            <a:pPr marL="609600" indent="-609600">
              <a:lnSpc>
                <a:spcPct val="80000"/>
              </a:lnSpc>
            </a:pPr>
            <a:r>
              <a:rPr lang="cs-CZ" sz="2000" b="1" dirty="0"/>
              <a:t>Pozemní geofyzikální průzkum – různé metody realizované pochůzkou v terénu bez těžké techniky a záboru nebo poškození pozemků</a:t>
            </a:r>
          </a:p>
          <a:p>
            <a:pPr marL="609600" indent="-609600">
              <a:lnSpc>
                <a:spcPct val="80000"/>
              </a:lnSpc>
            </a:pPr>
            <a:endParaRPr lang="cs-CZ" sz="2000" b="1" dirty="0"/>
          </a:p>
          <a:p>
            <a:pPr marL="609600" indent="-609600">
              <a:lnSpc>
                <a:spcPct val="80000"/>
              </a:lnSpc>
            </a:pPr>
            <a:r>
              <a:rPr lang="cs-CZ" sz="2000" b="1" dirty="0"/>
              <a:t>Hydrogeologický průzkum </a:t>
            </a:r>
          </a:p>
          <a:p>
            <a:pPr marL="990600" lvl="1" indent="-533400">
              <a:lnSpc>
                <a:spcPct val="80000"/>
              </a:lnSpc>
            </a:pPr>
            <a:endParaRPr lang="cs-CZ" sz="2000" b="1" dirty="0"/>
          </a:p>
          <a:p>
            <a:pPr marL="609600" indent="-609600">
              <a:lnSpc>
                <a:spcPct val="80000"/>
              </a:lnSpc>
            </a:pPr>
            <a:r>
              <a:rPr lang="cs-CZ" sz="2000" b="1" dirty="0" err="1"/>
              <a:t>Geotechnický</a:t>
            </a:r>
            <a:r>
              <a:rPr lang="cs-CZ" sz="2000" b="1" dirty="0"/>
              <a:t> průzkum </a:t>
            </a:r>
          </a:p>
          <a:p>
            <a:pPr marL="990600" lvl="1" indent="-533400">
              <a:lnSpc>
                <a:spcPct val="80000"/>
              </a:lnSpc>
            </a:pPr>
            <a:endParaRPr lang="cs-CZ" sz="2000" b="1" dirty="0"/>
          </a:p>
          <a:p>
            <a:pPr marL="609600" indent="-609600">
              <a:lnSpc>
                <a:spcPct val="80000"/>
              </a:lnSpc>
            </a:pPr>
            <a:r>
              <a:rPr lang="cs-CZ" sz="2000" b="1" dirty="0"/>
              <a:t>Sestavení detailní strukturně tektonické mapy území </a:t>
            </a:r>
            <a:endParaRPr lang="cs-CZ" sz="2000" b="1" dirty="0" smtClean="0"/>
          </a:p>
          <a:p>
            <a:pPr marL="609600" indent="-609600">
              <a:lnSpc>
                <a:spcPct val="80000"/>
              </a:lnSpc>
            </a:pPr>
            <a:endParaRPr lang="cs-CZ" sz="2000" b="1" dirty="0" smtClean="0"/>
          </a:p>
          <a:p>
            <a:pPr marL="609600" indent="-609600">
              <a:lnSpc>
                <a:spcPct val="80000"/>
              </a:lnSpc>
            </a:pPr>
            <a:r>
              <a:rPr lang="cs-CZ" sz="2000" b="1" dirty="0" smtClean="0"/>
              <a:t>Vrty 1. etapy (5x 100m, 2x500 m, 1x 1000 m)</a:t>
            </a:r>
          </a:p>
          <a:p>
            <a:pPr marL="609600" indent="-609600">
              <a:lnSpc>
                <a:spcPct val="80000"/>
              </a:lnSpc>
            </a:pPr>
            <a:endParaRPr lang="cs-CZ" sz="2000" b="1" dirty="0" smtClean="0"/>
          </a:p>
          <a:p>
            <a:pPr marL="609600" indent="-609600">
              <a:lnSpc>
                <a:spcPct val="80000"/>
              </a:lnSpc>
            </a:pPr>
            <a:r>
              <a:rPr lang="cs-CZ" sz="2000" b="1" dirty="0" smtClean="0"/>
              <a:t>Vyhodnocení a rozhodnutí o lokalitě - ukončit nebo postup do 2. etapy</a:t>
            </a:r>
            <a:endParaRPr lang="cs-CZ" sz="2000" b="1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2F00-9BDB-46F8-80EB-54F6756EF424}" type="slidenum">
              <a:rPr lang="cs-CZ" smtClean="0"/>
              <a:pPr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435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47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471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471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4713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4713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471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34713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3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34713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139" grpId="0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188913"/>
            <a:ext cx="7772400" cy="865187"/>
          </a:xfrm>
        </p:spPr>
        <p:txBody>
          <a:bodyPr>
            <a:normAutofit/>
          </a:bodyPr>
          <a:lstStyle/>
          <a:p>
            <a:r>
              <a:rPr lang="cs-CZ" sz="3200" b="1" dirty="0"/>
              <a:t>Průzkumné práce 2. etapa </a:t>
            </a:r>
          </a:p>
        </p:txBody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484784"/>
            <a:ext cx="4104456" cy="4392141"/>
          </a:xfrm>
        </p:spPr>
        <p:txBody>
          <a:bodyPr>
            <a:normAutofit/>
          </a:bodyPr>
          <a:lstStyle/>
          <a:p>
            <a:r>
              <a:rPr lang="cs-CZ" sz="2400" b="1" dirty="0" smtClean="0"/>
              <a:t>Vrty 2. etapy (2x 500 m, 1x 1000m)</a:t>
            </a:r>
          </a:p>
          <a:p>
            <a:r>
              <a:rPr lang="cs-CZ" sz="2400" b="1" dirty="0" smtClean="0"/>
              <a:t>Výzkum </a:t>
            </a:r>
            <a:r>
              <a:rPr lang="cs-CZ" sz="2400" b="1" dirty="0"/>
              <a:t>horninového prostředí ve vrtu (geofyzikální metody, hydrogeologie, četnosti puklin, </a:t>
            </a:r>
            <a:r>
              <a:rPr lang="cs-CZ" sz="2400" b="1" dirty="0" smtClean="0"/>
              <a:t>…)</a:t>
            </a:r>
          </a:p>
          <a:p>
            <a:r>
              <a:rPr lang="cs-CZ" sz="2400" b="1" dirty="0" smtClean="0"/>
              <a:t>Sestavení </a:t>
            </a:r>
            <a:r>
              <a:rPr lang="cs-CZ" sz="2400" b="1" dirty="0"/>
              <a:t>geologických řezů </a:t>
            </a:r>
            <a:r>
              <a:rPr lang="cs-CZ" sz="2400" b="1" dirty="0" smtClean="0"/>
              <a:t>lokalitou</a:t>
            </a:r>
          </a:p>
          <a:p>
            <a:r>
              <a:rPr lang="cs-CZ" sz="2400" b="1" dirty="0" smtClean="0"/>
              <a:t>Vyhodnocení a závěrečná zpráva</a:t>
            </a:r>
          </a:p>
          <a:p>
            <a:endParaRPr lang="cs-CZ" sz="2400" dirty="0"/>
          </a:p>
        </p:txBody>
      </p:sp>
      <p:sp>
        <p:nvSpPr>
          <p:cNvPr id="349189" name="Rectangle 5"/>
          <p:cNvSpPr>
            <a:spLocks noChangeArrowheads="1"/>
          </p:cNvSpPr>
          <p:nvPr/>
        </p:nvSpPr>
        <p:spPr bwMode="auto">
          <a:xfrm flipV="1">
            <a:off x="179388" y="6524625"/>
            <a:ext cx="8785225" cy="73025"/>
          </a:xfrm>
          <a:prstGeom prst="rect">
            <a:avLst/>
          </a:prstGeom>
          <a:gradFill rotWithShape="1">
            <a:gsLst>
              <a:gs pos="0">
                <a:srgbClr val="339933"/>
              </a:gs>
              <a:gs pos="100000">
                <a:srgbClr val="339933">
                  <a:gamma/>
                  <a:shade val="46275"/>
                  <a:invGamma/>
                </a:srgb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cs-CZ"/>
          </a:p>
        </p:txBody>
      </p:sp>
      <p:pic>
        <p:nvPicPr>
          <p:cNvPr id="349190" name="Picture 6" descr="22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639587"/>
            <a:ext cx="4788024" cy="3700888"/>
          </a:xfrm>
          <a:prstGeom prst="rect">
            <a:avLst/>
          </a:prstGeom>
          <a:noFill/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2F00-9BDB-46F8-80EB-54F6756EF424}" type="slidenum">
              <a:rPr lang="cs-CZ" smtClean="0"/>
              <a:pPr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690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49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491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349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491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491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491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187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b="1" dirty="0"/>
              <a:t>Délka trvání prací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196752"/>
            <a:ext cx="7772400" cy="1080120"/>
          </a:xfrm>
        </p:spPr>
        <p:txBody>
          <a:bodyPr/>
          <a:lstStyle/>
          <a:p>
            <a:pPr algn="ctr"/>
            <a:r>
              <a:rPr lang="cs-CZ" sz="2800" b="1" dirty="0"/>
              <a:t>1. etapa prací – 3 roky</a:t>
            </a:r>
          </a:p>
          <a:p>
            <a:pPr algn="ctr"/>
            <a:r>
              <a:rPr lang="cs-CZ" sz="2800" b="1" dirty="0"/>
              <a:t>2. etapa prací – 2.5 roku</a:t>
            </a:r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0977" y="2276872"/>
            <a:ext cx="8491979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2F00-9BDB-46F8-80EB-54F6756EF424}" type="slidenum">
              <a:rPr lang="cs-CZ" smtClean="0"/>
              <a:pPr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87798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>
            <a:normAutofit/>
          </a:bodyPr>
          <a:lstStyle/>
          <a:p>
            <a:r>
              <a:rPr lang="cs-CZ" sz="3600" b="1" dirty="0"/>
              <a:t>Předpokládaná finanční náročnost prací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628800"/>
            <a:ext cx="3168352" cy="3276600"/>
          </a:xfrm>
        </p:spPr>
        <p:txBody>
          <a:bodyPr>
            <a:normAutofit lnSpcReduction="10000"/>
          </a:bodyPr>
          <a:lstStyle/>
          <a:p>
            <a:pPr algn="ctr"/>
            <a:r>
              <a:rPr lang="cs-CZ" sz="2600" b="1" dirty="0"/>
              <a:t>1. etapa 188 mil. Kč</a:t>
            </a:r>
          </a:p>
          <a:p>
            <a:pPr algn="ctr"/>
            <a:r>
              <a:rPr lang="cs-CZ" sz="2600" b="1" dirty="0"/>
              <a:t>2. etapa 125 mil. Kč</a:t>
            </a:r>
          </a:p>
          <a:p>
            <a:pPr algn="ctr"/>
            <a:r>
              <a:rPr lang="cs-CZ" sz="2600" b="1" dirty="0"/>
              <a:t>celkem 313 mil. Kč</a:t>
            </a:r>
          </a:p>
          <a:p>
            <a:pPr algn="ctr">
              <a:buFontTx/>
              <a:buNone/>
            </a:pPr>
            <a:r>
              <a:rPr lang="cs-CZ" sz="2800" dirty="0"/>
              <a:t>Náklady jsou vyjádřeny včetně 20% DPH</a:t>
            </a:r>
          </a:p>
        </p:txBody>
      </p:sp>
      <p:pic>
        <p:nvPicPr>
          <p:cNvPr id="5" name="Obrázek 4"/>
          <p:cNvPicPr/>
          <p:nvPr/>
        </p:nvPicPr>
        <p:blipFill>
          <a:blip r:embed="rId2" cstate="print"/>
          <a:srcRect t="9784" r="75331" b="2322"/>
          <a:stretch>
            <a:fillRect/>
          </a:stretch>
        </p:blipFill>
        <p:spPr bwMode="auto">
          <a:xfrm>
            <a:off x="3419872" y="1196752"/>
            <a:ext cx="2808312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ázek 5"/>
          <p:cNvPicPr/>
          <p:nvPr/>
        </p:nvPicPr>
        <p:blipFill>
          <a:blip r:embed="rId3" cstate="print"/>
          <a:srcRect t="12959" r="75479" b="10367"/>
          <a:stretch>
            <a:fillRect/>
          </a:stretch>
        </p:blipFill>
        <p:spPr bwMode="auto">
          <a:xfrm>
            <a:off x="6444208" y="2132856"/>
            <a:ext cx="2491601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72F00-9BDB-46F8-80EB-54F6756EF424}" type="slidenum">
              <a:rPr lang="cs-CZ" smtClean="0"/>
              <a:pPr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43530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/>
          <p:cNvSpPr>
            <a:spLocks noGrp="1"/>
          </p:cNvSpPr>
          <p:nvPr>
            <p:ph type="title"/>
          </p:nvPr>
        </p:nvSpPr>
        <p:spPr>
          <a:xfrm>
            <a:off x="1331913" y="260350"/>
            <a:ext cx="7426325" cy="1143000"/>
          </a:xfrm>
        </p:spPr>
        <p:txBody>
          <a:bodyPr/>
          <a:lstStyle/>
          <a:p>
            <a:pPr marL="514350" indent="-514350"/>
            <a:r>
              <a:rPr lang="cs-CZ" sz="3200" b="1" smtClean="0"/>
              <a:t>Vlastní </a:t>
            </a:r>
            <a:r>
              <a:rPr lang="cs-CZ" sz="3200" b="1" dirty="0" smtClean="0"/>
              <a:t>výběr lokality</a:t>
            </a:r>
            <a:endParaRPr lang="cs-CZ" sz="3200" dirty="0" smtClean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625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dirty="0" smtClean="0"/>
              <a:t>Výběr musí být stvrzen zanesením do územních plánů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 smtClean="0">
                <a:solidFill>
                  <a:srgbClr val="FF0000"/>
                </a:solidFill>
              </a:rPr>
              <a:t>Vhodná forma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b="1" dirty="0" smtClean="0"/>
              <a:t>Stanovení chráněného území </a:t>
            </a:r>
            <a:r>
              <a:rPr lang="cs-CZ" dirty="0" smtClean="0"/>
              <a:t>pro zvláštní zásah do zemské kůry 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dirty="0" smtClean="0"/>
              <a:t>Stanovuje MŽP (po dohodě s ČBÚ a MPO)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dirty="0" smtClean="0"/>
              <a:t>Očekávaná plocha – podle referenčního projektu 2011 – 4,4 km</a:t>
            </a:r>
            <a:r>
              <a:rPr lang="cs-CZ" baseline="30000" dirty="0" smtClean="0"/>
              <a:t>2</a:t>
            </a:r>
            <a:endParaRPr lang="cs-CZ" dirty="0" smtClean="0"/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dirty="0" smtClean="0"/>
              <a:t>Musí být splněny požadavky </a:t>
            </a:r>
            <a:r>
              <a:rPr lang="cs-CZ" b="1" dirty="0" smtClean="0"/>
              <a:t>§ 16, 34 a dalších zákona č. 44/1988 Sb., o ochraně a využití nerostného bohatství – horní zákon</a:t>
            </a:r>
            <a:endParaRPr lang="cs-CZ" dirty="0" smtClean="0"/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cs-CZ" b="1" dirty="0" smtClean="0">
                <a:solidFill>
                  <a:srgbClr val="FF0000"/>
                </a:solidFill>
              </a:rPr>
              <a:t>Podklady</a:t>
            </a:r>
            <a:r>
              <a:rPr lang="cs-CZ" b="1" dirty="0" smtClean="0"/>
              <a:t> 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b="1" dirty="0" smtClean="0">
                <a:solidFill>
                  <a:srgbClr val="FF0000"/>
                </a:solidFill>
              </a:rPr>
              <a:t>Odpovídající úroveň jako pro stanovení chráněného ložiskového území</a:t>
            </a:r>
          </a:p>
          <a:p>
            <a:pPr lvl="1" fontAlgn="auto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cs-CZ" dirty="0" smtClean="0"/>
              <a:t>Toto vyžaduje dostatek informací o lokalitě prokazující, že HÚ je na lokalitě technicky realizovatelné = lokalita splňuje veškeré požadavky  z pohledu 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rozsahu HÚ – průkazem může být projektové řešení – </a:t>
            </a:r>
            <a:r>
              <a:rPr lang="cs-CZ" b="1" dirty="0" smtClean="0"/>
              <a:t>úvodní projekt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kvality hornin z hlediska bezpečnosti HÚ – </a:t>
            </a:r>
            <a:r>
              <a:rPr lang="cs-CZ" b="1" dirty="0" smtClean="0"/>
              <a:t>ověřený bezpečnostní rozbor 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dirty="0" smtClean="0"/>
              <a:t>Technické a ekonomické realizovatelnosti – </a:t>
            </a:r>
            <a:r>
              <a:rPr lang="cs-CZ" b="1" dirty="0" smtClean="0"/>
              <a:t>studie proveditelnosti</a:t>
            </a:r>
          </a:p>
          <a:p>
            <a:pPr lvl="2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cs-CZ" b="1" dirty="0" smtClean="0"/>
              <a:t>Nad rámec zákona – vyhodnocení dopadů do ŽP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2670DD-AD24-427C-85A0-F76C703CB506}" type="slidenum">
              <a:rPr lang="cs-CZ"/>
              <a:pPr>
                <a:defRPr/>
              </a:pPr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5764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Koncepce 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 smtClean="0"/>
              <a:t>Usnesením vlády České republiky č. 487 ze dne 15. května 2002 byla schválena „Koncepce nakládání s radioaktivními odpady a vyhořelým jaderným palivem v České republice“.</a:t>
            </a:r>
          </a:p>
          <a:p>
            <a:pPr marL="0" indent="0">
              <a:buNone/>
            </a:pPr>
            <a:r>
              <a:rPr lang="cs-CZ" dirty="0" smtClean="0"/>
              <a:t>Koncepce předpokládá náklady na výzkum, vývoj, provoz a vyřazování hlubinného úložiště v celkové výši 47 miliard Kč (v cenách roku 1999).</a:t>
            </a:r>
          </a:p>
          <a:p>
            <a:r>
              <a:rPr lang="cs-CZ" dirty="0" smtClean="0"/>
              <a:t>Pro hlubinné úložiště uvádí koncepce následující milníky:</a:t>
            </a:r>
          </a:p>
          <a:p>
            <a:r>
              <a:rPr lang="cs-CZ" dirty="0" smtClean="0"/>
              <a:t>2015..........zařazení dvou lokalit do územních plánů,</a:t>
            </a:r>
          </a:p>
          <a:p>
            <a:r>
              <a:rPr lang="cs-CZ" dirty="0" smtClean="0"/>
              <a:t>2025..........potvrzení vhodnosti jedné lokality,</a:t>
            </a:r>
          </a:p>
          <a:p>
            <a:r>
              <a:rPr lang="cs-CZ" dirty="0" smtClean="0"/>
              <a:t>2030..........zahájení výstavby podzemní laboratoře,</a:t>
            </a:r>
          </a:p>
          <a:p>
            <a:r>
              <a:rPr lang="cs-CZ" dirty="0" smtClean="0"/>
              <a:t>2065..........zahájení provozu hlubinného úložiště.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247B-9205-44F8-A303-63E4E181A462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6722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Hlubinné úložiště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cs-CZ" dirty="0" smtClean="0"/>
              <a:t>Je určeno pro uložení vyhořelého jaderného paliva a (vysoce aktivních) odpadů, které nesplňují podmínky pro uložení do stávajících povrchových či </a:t>
            </a:r>
            <a:r>
              <a:rPr lang="cs-CZ" dirty="0" err="1" smtClean="0"/>
              <a:t>připovrchových</a:t>
            </a:r>
            <a:r>
              <a:rPr lang="cs-CZ" dirty="0" smtClean="0"/>
              <a:t> úložišť.</a:t>
            </a:r>
          </a:p>
          <a:p>
            <a:r>
              <a:rPr lang="cs-CZ" dirty="0" smtClean="0"/>
              <a:t>V České republice se předpokládá, že do hlubinného úložiště bude uloženo přibližně tento objemů odpadů :</a:t>
            </a:r>
          </a:p>
          <a:p>
            <a:r>
              <a:rPr lang="cs-CZ" dirty="0" smtClean="0"/>
              <a:t>	   3 725 t(HM) vyhořelého paliva, po úpravě cca 5 200 m3</a:t>
            </a:r>
          </a:p>
          <a:p>
            <a:r>
              <a:rPr lang="cs-CZ" dirty="0" smtClean="0"/>
              <a:t>	   2 500 m3 ostatních odpadů, t.j. po úpravě cca 25 000 m3</a:t>
            </a:r>
          </a:p>
          <a:p>
            <a:r>
              <a:rPr lang="cs-CZ" dirty="0" smtClean="0"/>
              <a:t>     Tato kalkulace předpokládá provoz stávajících jaderných elektráren po dobu 40 let.</a:t>
            </a:r>
          </a:p>
          <a:p>
            <a:endParaRPr lang="cs-CZ" dirty="0" smtClean="0"/>
          </a:p>
          <a:p>
            <a:r>
              <a:rPr lang="cs-CZ" dirty="0" smtClean="0"/>
              <a:t>     Kromě malého množství ostatních odpadů (cca 5 00 m3 )  pocházejí všechny ostatní odpady, které je třeba uložit do HÚ z jaderné energetiky.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247B-9205-44F8-A303-63E4E181A462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3196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Hlubinná úložiště ve světě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Ve světe není v současnosti v provozu žádné HÚ VAO a VJP.</a:t>
            </a:r>
          </a:p>
          <a:p>
            <a:r>
              <a:rPr lang="cs-CZ" dirty="0" smtClean="0"/>
              <a:t> HÚ je velmi podobné zařízení WIPP (</a:t>
            </a:r>
            <a:r>
              <a:rPr lang="cs-CZ" dirty="0" err="1" smtClean="0"/>
              <a:t>Carlsbad</a:t>
            </a:r>
            <a:r>
              <a:rPr lang="cs-CZ" dirty="0" smtClean="0"/>
              <a:t>, NM), ve  kterém jsou ukládány odpady ze zbrojní výroby USA.</a:t>
            </a:r>
          </a:p>
          <a:p>
            <a:r>
              <a:rPr lang="cs-CZ" dirty="0" smtClean="0"/>
              <a:t>V současnosti řeší problematiku hlubinného úložiště cca 32 zemí, nejdále pokročilo řešení ve Finsku, Švédsku a USA.</a:t>
            </a:r>
          </a:p>
          <a:p>
            <a:r>
              <a:rPr lang="cs-CZ" dirty="0" smtClean="0"/>
              <a:t>Existují i tendence směřující k mezinárodnímu úložišti (</a:t>
            </a:r>
            <a:r>
              <a:rPr lang="cs-CZ" dirty="0" err="1" smtClean="0"/>
              <a:t>Association</a:t>
            </a:r>
            <a:r>
              <a:rPr lang="cs-CZ" dirty="0" smtClean="0"/>
              <a:t>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Regional</a:t>
            </a:r>
            <a:r>
              <a:rPr lang="cs-CZ" dirty="0" smtClean="0"/>
              <a:t> and International Underground </a:t>
            </a:r>
            <a:r>
              <a:rPr lang="cs-CZ" dirty="0" err="1" smtClean="0"/>
              <a:t>Storage</a:t>
            </a:r>
            <a:r>
              <a:rPr lang="cs-CZ" dirty="0" smtClean="0"/>
              <a:t> ARIUS se sídlem ve Švýcarsku, projekt FP 6 SAPIERR).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247B-9205-44F8-A303-63E4E181A462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5071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Referenční projekt HÚ v ČR</a:t>
            </a:r>
            <a:endParaRPr lang="cs-CZ" b="1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1999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smtClean="0"/>
              <a:t>2011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14939"/>
            <a:ext cx="3464585" cy="2606289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586834"/>
            <a:ext cx="2952328" cy="213677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167" y="1988840"/>
            <a:ext cx="4968678" cy="316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980" y="4221087"/>
            <a:ext cx="1640092" cy="2868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247B-9205-44F8-A303-63E4E181A462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95083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/>
              <a:t>Multibariérový</a:t>
            </a:r>
            <a:r>
              <a:rPr lang="cs-CZ" b="1" dirty="0" smtClean="0"/>
              <a:t> princip HÚ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dirty="0" smtClean="0"/>
              <a:t>Všechny země řeší problematiku izolace VAO a VJP v hlubinném úložišti na </a:t>
            </a:r>
            <a:r>
              <a:rPr lang="cs-CZ" dirty="0" err="1" smtClean="0"/>
              <a:t>multibariérovém</a:t>
            </a:r>
            <a:r>
              <a:rPr lang="cs-CZ" dirty="0" smtClean="0"/>
              <a:t> principu. Tento princip znamená, že migraci radionuklidů je bráněno systémem inženýrských bariér, které jsou umístěny do přírodní bariéry reprezentované horninovým prostředím požadovaných vlastností.</a:t>
            </a:r>
          </a:p>
          <a:p>
            <a:r>
              <a:rPr lang="cs-CZ" dirty="0" smtClean="0"/>
              <a:t>Horizontální vs. vertikální způsob ukládání</a:t>
            </a:r>
          </a:p>
          <a:p>
            <a:pPr lvl="1"/>
            <a:r>
              <a:rPr lang="cs-CZ" dirty="0" smtClean="0"/>
              <a:t> průměr tunelů </a:t>
            </a:r>
          </a:p>
          <a:p>
            <a:pPr lvl="1"/>
            <a:r>
              <a:rPr lang="cs-CZ" dirty="0" smtClean="0"/>
              <a:t> množství rubaniny</a:t>
            </a:r>
          </a:p>
          <a:p>
            <a:pPr lvl="1"/>
            <a:r>
              <a:rPr lang="cs-CZ" dirty="0" smtClean="0"/>
              <a:t> potřebná rozloha bloku</a:t>
            </a:r>
          </a:p>
          <a:p>
            <a:endParaRPr lang="cs-CZ" dirty="0" smtClean="0"/>
          </a:p>
          <a:p>
            <a:endParaRPr lang="cs-CZ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718152"/>
            <a:ext cx="4038237" cy="213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247B-9205-44F8-A303-63E4E181A462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93028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Přírodní bariéra (1)</a:t>
            </a:r>
            <a:endParaRPr lang="cs-CZ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cs-CZ" dirty="0" smtClean="0"/>
              <a:t>Přírodní bariéra představuje základní bariéru, jejíž životnost by měla převyšovat životnost všech jednotlivých inženýrských bariér. </a:t>
            </a:r>
          </a:p>
          <a:p>
            <a:pPr marL="0" indent="0">
              <a:buNone/>
            </a:pPr>
            <a:r>
              <a:rPr lang="cs-CZ" dirty="0" err="1" smtClean="0"/>
              <a:t>Technical</a:t>
            </a:r>
            <a:r>
              <a:rPr lang="cs-CZ" dirty="0" smtClean="0"/>
              <a:t> Report </a:t>
            </a:r>
            <a:r>
              <a:rPr lang="cs-CZ" dirty="0" err="1" smtClean="0"/>
              <a:t>Series</a:t>
            </a:r>
            <a:r>
              <a:rPr lang="cs-CZ" dirty="0" smtClean="0"/>
              <a:t> No. 413 z (MAAE 2003) definuje základní vlastnosti přírodní bariéry takto:</a:t>
            </a:r>
          </a:p>
          <a:p>
            <a:r>
              <a:rPr lang="cs-CZ" dirty="0" smtClean="0"/>
              <a:t>dlouhodobá (miliony let) stabilita z hlediska pohybů a deformací, seismicity, zlomové tektoniky a tepelných toků,</a:t>
            </a:r>
          </a:p>
          <a:p>
            <a:r>
              <a:rPr lang="cs-CZ" dirty="0" smtClean="0"/>
              <a:t>nízký obsah vody a nízké rychlosti proudění na hloubkové úrovni úložiště,</a:t>
            </a:r>
          </a:p>
          <a:p>
            <a:r>
              <a:rPr lang="cs-CZ" dirty="0" smtClean="0"/>
              <a:t>stabilní geochemické a </a:t>
            </a:r>
            <a:r>
              <a:rPr lang="cs-CZ" dirty="0" err="1" smtClean="0"/>
              <a:t>hydrogeochemické</a:t>
            </a:r>
            <a:r>
              <a:rPr lang="cs-CZ" dirty="0" smtClean="0"/>
              <a:t> podmínky, zejména redukční prostředí a rovnovážný stav mezi vodou a horninotvornými minerály,</a:t>
            </a:r>
          </a:p>
          <a:p>
            <a:r>
              <a:rPr lang="cs-CZ" dirty="0" smtClean="0"/>
              <a:t>inženýrské vlastnosti vhodné pro výstavbu a provoz úložiště.</a:t>
            </a:r>
          </a:p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2247B-9205-44F8-A303-63E4E181A462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723456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1675</Words>
  <Application>Microsoft Office PowerPoint</Application>
  <PresentationFormat>Předvádění na obrazovce (4:3)</PresentationFormat>
  <Paragraphs>273</Paragraphs>
  <Slides>36</Slides>
  <Notes>2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38" baseType="lpstr">
      <vt:lpstr>Motiv systému Office</vt:lpstr>
      <vt:lpstr>Graf</vt:lpstr>
      <vt:lpstr>2.2.3 Výběr lokality HÚ v ČR  - případová studie</vt:lpstr>
      <vt:lpstr>Ukládání radioaktivních odpadů</vt:lpstr>
      <vt:lpstr>Stávající úložiště nízko a středně  aktivních odpadů</vt:lpstr>
      <vt:lpstr>Koncepce </vt:lpstr>
      <vt:lpstr>Hlubinné úložiště</vt:lpstr>
      <vt:lpstr>Hlubinná úložiště ve světě</vt:lpstr>
      <vt:lpstr>Referenční projekt HÚ v ČR</vt:lpstr>
      <vt:lpstr>Multibariérový princip HÚ</vt:lpstr>
      <vt:lpstr>Přírodní bariéra (1)</vt:lpstr>
      <vt:lpstr>Přírodní bariéra (2)</vt:lpstr>
      <vt:lpstr>Inženýrské bariéry</vt:lpstr>
      <vt:lpstr>Vyhledávání lokality (siting)</vt:lpstr>
      <vt:lpstr>Vyhledávání lokality v ČR (1)</vt:lpstr>
      <vt:lpstr>Vyhledávání lokality v ČR (2)</vt:lpstr>
      <vt:lpstr>Vyhledávání lokality v ČR (3)</vt:lpstr>
      <vt:lpstr>Vyhledávání lokality v ČR (4)</vt:lpstr>
      <vt:lpstr>Vyhledávání lokality v ČR (5)</vt:lpstr>
      <vt:lpstr>Vyhledávání lokality v ČR (6)</vt:lpstr>
      <vt:lpstr>Vyhledávání lokality v ČR (7)</vt:lpstr>
      <vt:lpstr>Vyhledávání lokality v ČR (8)</vt:lpstr>
      <vt:lpstr>Vyhledávání lokality v ČR (9)</vt:lpstr>
      <vt:lpstr>Etapa předběžné charakterizace lokalit (1)</vt:lpstr>
      <vt:lpstr>Provedení geologických prací II. etapy  DPZ</vt:lpstr>
      <vt:lpstr>Etapa předběžné charakterizace lokalit (2) Letecká geofyzika</vt:lpstr>
      <vt:lpstr>Etapa předběžné charakterizace lokalit (3) Letecká geofyzika</vt:lpstr>
      <vt:lpstr>Etapa předběžné charakterizace lokalit (5) 2005</vt:lpstr>
      <vt:lpstr>Výzkum ve vojenských újezdech </vt:lpstr>
      <vt:lpstr>Strukturně tektonická mapa s vymezením          zúženého území</vt:lpstr>
      <vt:lpstr>Projekt ověření vhodnosti území mezi ložisky uranu Rožná – Olší pro lokalizaci HÚ</vt:lpstr>
      <vt:lpstr>Projekt Rožná – Olší Provedené práce a výsledky </vt:lpstr>
      <vt:lpstr>Prezentace aplikace PowerPoint</vt:lpstr>
      <vt:lpstr>Průzkumné práce 1. etapa </vt:lpstr>
      <vt:lpstr>Průzkumné práce 2. etapa </vt:lpstr>
      <vt:lpstr>Délka trvání prací</vt:lpstr>
      <vt:lpstr>Předpokládaná finanční náročnost prací</vt:lpstr>
      <vt:lpstr>Vlastní výběr lokality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Slovák Jiří</dc:creator>
  <cp:lastModifiedBy>Slovák Jiří</cp:lastModifiedBy>
  <cp:revision>12</cp:revision>
  <cp:lastPrinted>2013-01-07T11:22:42Z</cp:lastPrinted>
  <dcterms:created xsi:type="dcterms:W3CDTF">2013-01-06T22:10:38Z</dcterms:created>
  <dcterms:modified xsi:type="dcterms:W3CDTF">2013-01-09T12:02:32Z</dcterms:modified>
</cp:coreProperties>
</file>