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9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8BFEB-CE97-4470-B22D-31D30C36CC2F}" type="datetimeFigureOut">
              <a:rPr lang="cs-CZ" smtClean="0"/>
              <a:t>7.1.2013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FD4EB-4405-43B2-9301-A2D80DAA38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5243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EDF4-8564-4952-B55A-BC8B5D48B396}" type="datetimeFigureOut">
              <a:rPr lang="cs-CZ" smtClean="0"/>
              <a:t>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F7B9-00A8-4DB8-AA42-D2082579E6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7094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EDF4-8564-4952-B55A-BC8B5D48B396}" type="datetimeFigureOut">
              <a:rPr lang="cs-CZ" smtClean="0"/>
              <a:t>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F7B9-00A8-4DB8-AA42-D2082579E6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9854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EDF4-8564-4952-B55A-BC8B5D48B396}" type="datetimeFigureOut">
              <a:rPr lang="cs-CZ" smtClean="0"/>
              <a:t>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F7B9-00A8-4DB8-AA42-D2082579E6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6536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EDF4-8564-4952-B55A-BC8B5D48B396}" type="datetimeFigureOut">
              <a:rPr lang="cs-CZ" smtClean="0"/>
              <a:t>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F7B9-00A8-4DB8-AA42-D2082579E6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865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EDF4-8564-4952-B55A-BC8B5D48B396}" type="datetimeFigureOut">
              <a:rPr lang="cs-CZ" smtClean="0"/>
              <a:t>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F7B9-00A8-4DB8-AA42-D2082579E6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281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EDF4-8564-4952-B55A-BC8B5D48B396}" type="datetimeFigureOut">
              <a:rPr lang="cs-CZ" smtClean="0"/>
              <a:t>7.1.2013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F7B9-00A8-4DB8-AA42-D2082579E6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4957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EDF4-8564-4952-B55A-BC8B5D48B396}" type="datetimeFigureOut">
              <a:rPr lang="cs-CZ" smtClean="0"/>
              <a:t>7.1.2013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F7B9-00A8-4DB8-AA42-D2082579E6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4893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EDF4-8564-4952-B55A-BC8B5D48B396}" type="datetimeFigureOut">
              <a:rPr lang="cs-CZ" smtClean="0"/>
              <a:t>7.1.2013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F7B9-00A8-4DB8-AA42-D2082579E6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6260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EDF4-8564-4952-B55A-BC8B5D48B396}" type="datetimeFigureOut">
              <a:rPr lang="cs-CZ" smtClean="0"/>
              <a:t>7.1.2013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F7B9-00A8-4DB8-AA42-D2082579E6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6904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EDF4-8564-4952-B55A-BC8B5D48B396}" type="datetimeFigureOut">
              <a:rPr lang="cs-CZ" smtClean="0"/>
              <a:t>7.1.2013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F7B9-00A8-4DB8-AA42-D2082579E6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472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EDF4-8564-4952-B55A-BC8B5D48B396}" type="datetimeFigureOut">
              <a:rPr lang="cs-CZ" smtClean="0"/>
              <a:t>7.1.2013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F7B9-00A8-4DB8-AA42-D2082579E6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6389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0EDF4-8564-4952-B55A-BC8B5D48B396}" type="datetimeFigureOut">
              <a:rPr lang="cs-CZ" smtClean="0"/>
              <a:t>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9F7B9-00A8-4DB8-AA42-D2082579E6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841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b="1" dirty="0" smtClean="0"/>
              <a:t>2.4</a:t>
            </a:r>
            <a:br>
              <a:rPr lang="cs-CZ" b="1" dirty="0" smtClean="0"/>
            </a:br>
            <a:r>
              <a:rPr lang="cs-CZ" b="1" dirty="0" smtClean="0"/>
              <a:t>Data management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 smtClean="0"/>
              <a:t>použití </a:t>
            </a:r>
            <a:r>
              <a:rPr lang="cs-CZ" dirty="0"/>
              <a:t>nástrojů GIS v multikriteriální analýze</a:t>
            </a:r>
          </a:p>
          <a:p>
            <a:pPr lvl="1"/>
            <a:r>
              <a:rPr lang="cs-CZ" dirty="0"/>
              <a:t>management dat od průzkumů po laboratorní testy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180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GIS a výběr lokality pro HÚ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GIS je velmi účinný nástroj pro integraci dat a jejich zpracování ve všech etapách vývoje HÚ</a:t>
            </a:r>
          </a:p>
          <a:p>
            <a:r>
              <a:rPr lang="cs-CZ" dirty="0" smtClean="0"/>
              <a:t>Již dnes – po provedeném geologickém výzkumu a leteckém měření má SÚRAO pro každou lokalitu (8 lokalit):</a:t>
            </a:r>
          </a:p>
          <a:p>
            <a:pPr lvl="1"/>
            <a:r>
              <a:rPr lang="cs-CZ" dirty="0" smtClean="0"/>
              <a:t>20 rastrových vrstev z GIS databází ČR</a:t>
            </a:r>
          </a:p>
          <a:p>
            <a:pPr lvl="1"/>
            <a:r>
              <a:rPr lang="cs-CZ" dirty="0" smtClean="0"/>
              <a:t>40 rastrových vrstev z vlastního výzkumu území</a:t>
            </a:r>
          </a:p>
          <a:p>
            <a:pPr lvl="1"/>
            <a:r>
              <a:rPr lang="cs-CZ" dirty="0" smtClean="0"/>
              <a:t>180 vektorových vrstev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0027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Ukládání – skladování dat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Vyžaduje vytvoření strategie archivace dat</a:t>
            </a:r>
          </a:p>
          <a:p>
            <a:pPr lvl="1"/>
            <a:r>
              <a:rPr lang="cs-CZ" dirty="0" smtClean="0"/>
              <a:t>Jaká data</a:t>
            </a:r>
          </a:p>
          <a:p>
            <a:pPr lvl="1"/>
            <a:r>
              <a:rPr lang="cs-CZ" dirty="0" smtClean="0"/>
              <a:t>Frekvence ukládání</a:t>
            </a:r>
          </a:p>
          <a:p>
            <a:pPr lvl="1"/>
            <a:r>
              <a:rPr lang="cs-CZ" dirty="0" smtClean="0"/>
              <a:t>Délka archivace</a:t>
            </a:r>
          </a:p>
          <a:p>
            <a:pPr lvl="1"/>
            <a:r>
              <a:rPr lang="cs-CZ" dirty="0" smtClean="0"/>
              <a:t>Zodpovědnosti a pravidla</a:t>
            </a:r>
          </a:p>
          <a:p>
            <a:r>
              <a:rPr lang="cs-CZ" dirty="0" smtClean="0"/>
              <a:t>Vývoj HÚ – dlouhodobý proces, vyznačující se transparentností a doložitelností rozhodování</a:t>
            </a:r>
          </a:p>
          <a:p>
            <a:r>
              <a:rPr lang="cs-CZ" dirty="0" smtClean="0"/>
              <a:t>Vyžaduje i vhodná media, zajišťující dostupnost dat po tuto dlouho dobu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0481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Diskuse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51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Znalostní management </a:t>
            </a:r>
            <a:br>
              <a:rPr lang="cs-CZ" b="1" dirty="0" smtClean="0"/>
            </a:br>
            <a:r>
              <a:rPr lang="cs-CZ" b="1" dirty="0" smtClean="0"/>
              <a:t>Řízení znalostí, informací, dat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 smtClean="0"/>
              <a:t>Komplexní znalost </a:t>
            </a:r>
          </a:p>
          <a:p>
            <a:pPr marL="0" indent="0" algn="ctr">
              <a:buNone/>
            </a:pPr>
            <a:r>
              <a:rPr lang="cs-CZ" dirty="0" smtClean="0"/>
              <a:t>=</a:t>
            </a:r>
          </a:p>
          <a:p>
            <a:pPr marL="0" indent="0" algn="ctr">
              <a:buNone/>
            </a:pPr>
            <a:r>
              <a:rPr lang="cs-CZ" dirty="0" smtClean="0"/>
              <a:t>Soubor znalosti, informací a dat relevantních předmětnému problému, oblasti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b="1" dirty="0" smtClean="0">
                <a:solidFill>
                  <a:srgbClr val="FF0000"/>
                </a:solidFill>
              </a:rPr>
              <a:t>Kvalitní znalostí management </a:t>
            </a:r>
            <a:r>
              <a:rPr lang="cs-CZ" dirty="0" smtClean="0"/>
              <a:t>vyžaduje nejen znalosti shromažďovat, ale především </a:t>
            </a:r>
          </a:p>
          <a:p>
            <a:pPr marL="0" indent="0" algn="ctr">
              <a:buNone/>
            </a:pPr>
            <a:r>
              <a:rPr lang="cs-CZ" b="1" dirty="0" smtClean="0">
                <a:solidFill>
                  <a:srgbClr val="FF0000"/>
                </a:solidFill>
              </a:rPr>
              <a:t>znalosti racionálně řídit 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502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Přístup ke znalostnímu managementu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Regulační rámec– odpovídající národní legislativa, mezinárodní doporučení, mezinárodní závazky</a:t>
            </a:r>
          </a:p>
          <a:p>
            <a:r>
              <a:rPr lang="cs-CZ" dirty="0" smtClean="0"/>
              <a:t>Procesy, činnosti a zdroje, upravující činnosti</a:t>
            </a:r>
          </a:p>
          <a:p>
            <a:pPr lvl="1"/>
            <a:r>
              <a:rPr lang="cs-CZ" sz="2400" dirty="0" smtClean="0"/>
              <a:t>Řídící procesy v organizaci</a:t>
            </a:r>
          </a:p>
          <a:p>
            <a:pPr lvl="1"/>
            <a:r>
              <a:rPr lang="cs-CZ" sz="2400" dirty="0" smtClean="0"/>
              <a:t>Lidské zdroje </a:t>
            </a:r>
          </a:p>
          <a:p>
            <a:pPr lvl="1"/>
            <a:r>
              <a:rPr lang="cs-CZ" sz="2400" dirty="0" smtClean="0"/>
              <a:t>Provoz úložiště</a:t>
            </a:r>
          </a:p>
          <a:p>
            <a:pPr lvl="1"/>
            <a:r>
              <a:rPr lang="cs-CZ" sz="2400" dirty="0" smtClean="0"/>
              <a:t>Monitoring</a:t>
            </a:r>
          </a:p>
          <a:p>
            <a:pPr lvl="1"/>
            <a:r>
              <a:rPr lang="cs-CZ" sz="2400" dirty="0" smtClean="0"/>
              <a:t>Úprava odpadů</a:t>
            </a:r>
          </a:p>
          <a:p>
            <a:pPr lvl="1"/>
            <a:r>
              <a:rPr lang="cs-CZ" sz="2400" dirty="0" smtClean="0"/>
              <a:t>Bezpečnostní a radiační </a:t>
            </a:r>
            <a:r>
              <a:rPr lang="cs-CZ" sz="2400" dirty="0" smtClean="0"/>
              <a:t>ochrana</a:t>
            </a:r>
          </a:p>
          <a:p>
            <a:pPr lvl="1"/>
            <a:r>
              <a:rPr lang="cs-CZ" sz="2400" dirty="0" smtClean="0"/>
              <a:t>Výzkum a vývoj</a:t>
            </a:r>
          </a:p>
          <a:p>
            <a:pPr lvl="1"/>
            <a:r>
              <a:rPr lang="cs-CZ" sz="2400" dirty="0" smtClean="0"/>
              <a:t>Ekonomika</a:t>
            </a:r>
          </a:p>
          <a:p>
            <a:pPr lvl="1"/>
            <a:r>
              <a:rPr lang="cs-CZ" sz="2400" dirty="0" smtClean="0"/>
              <a:t>Komunikační činnosti</a:t>
            </a:r>
          </a:p>
          <a:p>
            <a:pPr lvl="1"/>
            <a:r>
              <a:rPr lang="cs-CZ" sz="2400" dirty="0" smtClean="0"/>
              <a:t>IT</a:t>
            </a:r>
          </a:p>
          <a:p>
            <a:pPr lvl="1"/>
            <a:r>
              <a:rPr lang="cs-CZ" sz="2400" dirty="0" smtClean="0"/>
              <a:t>Vzdělávání a tréning</a:t>
            </a:r>
          </a:p>
          <a:p>
            <a:pPr lvl="1"/>
            <a:r>
              <a:rPr lang="cs-CZ" sz="2400" dirty="0" smtClean="0"/>
              <a:t>Zdravotní dokumentace</a:t>
            </a:r>
          </a:p>
          <a:p>
            <a:pPr lvl="1"/>
            <a:r>
              <a:rPr lang="cs-CZ" sz="2400" dirty="0" smtClean="0"/>
              <a:t>Interní audit</a:t>
            </a:r>
          </a:p>
          <a:p>
            <a:pPr lvl="1"/>
            <a:r>
              <a:rPr lang="cs-CZ" sz="2400" dirty="0" smtClean="0"/>
              <a:t>QA</a:t>
            </a:r>
          </a:p>
          <a:p>
            <a:pPr lvl="1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84754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Evidence odpadů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>
            <a:normAutofit lnSpcReduction="10000"/>
          </a:bodyPr>
          <a:lstStyle/>
          <a:p>
            <a:r>
              <a:rPr lang="cs-CZ" dirty="0" err="1" smtClean="0"/>
              <a:t>Waste</a:t>
            </a:r>
            <a:r>
              <a:rPr lang="cs-CZ" dirty="0" smtClean="0"/>
              <a:t> </a:t>
            </a:r>
            <a:r>
              <a:rPr lang="cs-CZ" dirty="0" err="1" smtClean="0"/>
              <a:t>Tracking</a:t>
            </a:r>
            <a:r>
              <a:rPr lang="cs-CZ" dirty="0" smtClean="0"/>
              <a:t> </a:t>
            </a:r>
            <a:r>
              <a:rPr lang="cs-CZ" dirty="0" err="1" smtClean="0"/>
              <a:t>S</a:t>
            </a:r>
            <a:r>
              <a:rPr lang="cs-CZ" dirty="0" err="1" smtClean="0"/>
              <a:t>ystem</a:t>
            </a:r>
            <a:r>
              <a:rPr lang="cs-CZ" dirty="0" smtClean="0"/>
              <a:t> WTS</a:t>
            </a:r>
          </a:p>
          <a:p>
            <a:endParaRPr lang="cs-CZ" dirty="0"/>
          </a:p>
          <a:p>
            <a:r>
              <a:rPr lang="cs-CZ" dirty="0" smtClean="0"/>
              <a:t>Musí zahrnovat informace od producenta, od vzniku odpadů, přes jeho úpravu až pro finální uložení</a:t>
            </a:r>
            <a:endParaRPr lang="cs-CZ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281238"/>
            <a:ext cx="3702050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319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Management geografických dat </a:t>
            </a:r>
            <a:br>
              <a:rPr lang="cs-CZ" b="1" dirty="0" smtClean="0"/>
            </a:br>
            <a:r>
              <a:rPr lang="cs-CZ" b="1" dirty="0" smtClean="0"/>
              <a:t>GIS SÚRAO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GIS je budován pro správu a snadnou dostupnost vznikajících datových souborů a to jak pro potřebu tohoto projektu, tak i pro potřebu dalších navazujících prací v současnosti i budoucnosti s následujícími základními požadavky:</a:t>
            </a:r>
          </a:p>
          <a:p>
            <a:pPr lvl="0"/>
            <a:r>
              <a:rPr lang="cs-CZ" dirty="0"/>
              <a:t>Informační systém umožňující shromažďovat a analyzovat data k postupnému zužování rozsahu lokalit</a:t>
            </a:r>
          </a:p>
          <a:p>
            <a:pPr lvl="0"/>
            <a:r>
              <a:rPr lang="cs-CZ" dirty="0"/>
              <a:t>Definovat standardy systému, umožňujících v dlouhodobém časovém horizontu správu dat, jejich aktualizaci a doplňování v budoucnosti dalšími subjekty</a:t>
            </a:r>
          </a:p>
          <a:p>
            <a:pPr lvl="0"/>
            <a:r>
              <a:rPr lang="cs-CZ" dirty="0"/>
              <a:t>Umožnění následné správy dat i z dalších činností SÚRAO – provozu existujících úložišť RAO v ČR</a:t>
            </a:r>
          </a:p>
        </p:txBody>
      </p:sp>
    </p:spTree>
    <p:extLst>
      <p:ext uri="{BB962C8B-B14F-4D97-AF65-F5344CB8AC3E}">
        <p14:creationId xmlns:p14="http://schemas.microsoft.com/office/powerpoint/2010/main" val="1803153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GIS SÚRAO – struktura a vazby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863191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699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GIS - </a:t>
            </a:r>
            <a:r>
              <a:rPr lang="cs-CZ" b="1" dirty="0" err="1" smtClean="0"/>
              <a:t>Metadata</a:t>
            </a:r>
            <a:endParaRPr lang="cs-CZ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4215997" cy="264109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890" y="1871956"/>
            <a:ext cx="4544249" cy="341757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470" y="4884616"/>
            <a:ext cx="4526669" cy="173986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30" y="4159479"/>
            <a:ext cx="3329576" cy="266429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320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Aplikace GIS – nástroj pro multikriteriální analýzu</a:t>
            </a:r>
            <a:endParaRPr lang="cs-CZ" b="1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468313" y="1592159"/>
            <a:ext cx="8321675" cy="769937"/>
            <a:chOff x="205" y="845"/>
            <a:chExt cx="5424" cy="485"/>
          </a:xfrm>
        </p:grpSpPr>
        <p:pic>
          <p:nvPicPr>
            <p:cNvPr id="5" name="Picture 8" descr="41_buff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" y="845"/>
              <a:ext cx="528" cy="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41_res2a_repai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845"/>
              <a:ext cx="528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" descr="41_dx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845"/>
              <a:ext cx="528" cy="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1" descr="41_xenolit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" y="845"/>
              <a:ext cx="528" cy="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2" descr="41_zilne_hornin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845"/>
              <a:ext cx="528" cy="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3" descr="41_hydrotermalni_zil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845"/>
              <a:ext cx="528" cy="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4" descr="41_loziska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9" y="845"/>
              <a:ext cx="528" cy="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5" descr="41_stabilita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3" y="845"/>
              <a:ext cx="528" cy="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6" descr="41_hydrogeologie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7" y="845"/>
              <a:ext cx="528" cy="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7" descr="41_slope_5_2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1" y="845"/>
              <a:ext cx="528" cy="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407" y="3861048"/>
            <a:ext cx="2719052" cy="248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353403" y="2636912"/>
            <a:ext cx="508076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cs-CZ" altLang="ja-JP" b="1" dirty="0" smtClean="0">
                <a:ea typeface="MS PGothic" pitchFamily="34" charset="-128"/>
              </a:rPr>
              <a:t>Kroky multikriteriální analýzy vyhodnocení vhodnosti území na jedné z posuzovaných lokalit - Rohozná (Hrádek)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altLang="ja-JP" dirty="0" smtClean="0">
                <a:ea typeface="MS PGothic" pitchFamily="34" charset="-128"/>
              </a:rPr>
              <a:t>Tektonická stavby – „obalový“ prostor kolem jednotlivých struktur podle jejich třídy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altLang="ja-JP" dirty="0" smtClean="0">
                <a:ea typeface="MS PGothic" pitchFamily="34" charset="-128"/>
              </a:rPr>
              <a:t>Zdánlivý odpor, vycházející z leteckých GF měření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altLang="ja-JP" dirty="0" err="1" smtClean="0">
                <a:ea typeface="MS PGothic" pitchFamily="34" charset="-128"/>
              </a:rPr>
              <a:t>Horizontalní</a:t>
            </a:r>
            <a:r>
              <a:rPr lang="cs-CZ" altLang="ja-JP" dirty="0" smtClean="0">
                <a:ea typeface="MS PGothic" pitchFamily="34" charset="-128"/>
              </a:rPr>
              <a:t> gradient u magnetického pole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altLang="ja-JP" dirty="0" smtClean="0">
                <a:ea typeface="MS PGothic" pitchFamily="34" charset="-128"/>
              </a:rPr>
              <a:t>Li</a:t>
            </a:r>
            <a:r>
              <a:rPr lang="cs-CZ" altLang="ja-JP" dirty="0" smtClean="0"/>
              <a:t>t</a:t>
            </a:r>
            <a:r>
              <a:rPr lang="cs-CZ" altLang="ja-JP" dirty="0" smtClean="0">
                <a:ea typeface="MS PGothic" pitchFamily="34" charset="-128"/>
              </a:rPr>
              <a:t>ologická  homogenita (xenolit</a:t>
            </a:r>
            <a:r>
              <a:rPr lang="cs-CZ" altLang="ja-JP" dirty="0" smtClean="0"/>
              <a:t>y</a:t>
            </a:r>
            <a:r>
              <a:rPr lang="cs-CZ" altLang="ja-JP" dirty="0" smtClean="0">
                <a:ea typeface="MS PGothic" pitchFamily="34" charset="-128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altLang="ja-JP" dirty="0" smtClean="0">
                <a:ea typeface="MS PGothic" pitchFamily="34" charset="-128"/>
              </a:rPr>
              <a:t>Žilné horniny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altLang="ja-JP" dirty="0" smtClean="0">
                <a:ea typeface="MS PGothic" pitchFamily="34" charset="-128"/>
              </a:rPr>
              <a:t>Existence  </a:t>
            </a:r>
            <a:r>
              <a:rPr lang="cs-CZ" altLang="ja-JP" dirty="0" err="1" smtClean="0">
                <a:ea typeface="MS PGothic" pitchFamily="34" charset="-128"/>
              </a:rPr>
              <a:t>hydrotermalních</a:t>
            </a:r>
            <a:r>
              <a:rPr lang="cs-CZ" altLang="ja-JP" dirty="0" smtClean="0">
                <a:ea typeface="MS PGothic" pitchFamily="34" charset="-128"/>
              </a:rPr>
              <a:t> žil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altLang="ja-JP" dirty="0" err="1" smtClean="0">
                <a:ea typeface="MS PGothic" pitchFamily="34" charset="-128"/>
              </a:rPr>
              <a:t>Mineral</a:t>
            </a:r>
            <a:r>
              <a:rPr lang="cs-CZ" altLang="ja-JP" dirty="0" smtClean="0">
                <a:ea typeface="MS PGothic" pitchFamily="34" charset="-128"/>
              </a:rPr>
              <a:t> ní ložiska  a akumulace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altLang="ja-JP" dirty="0" smtClean="0">
                <a:ea typeface="MS PGothic" pitchFamily="34" charset="-128"/>
              </a:rPr>
              <a:t>Stabilita horninového masivu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altLang="ja-JP" dirty="0" err="1" smtClean="0">
                <a:ea typeface="MS PGothic" pitchFamily="34" charset="-128"/>
              </a:rPr>
              <a:t>Hydrogeologickáé</a:t>
            </a:r>
            <a:r>
              <a:rPr lang="cs-CZ" altLang="ja-JP" dirty="0" smtClean="0">
                <a:ea typeface="MS PGothic" pitchFamily="34" charset="-128"/>
              </a:rPr>
              <a:t> poměry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altLang="ja-JP" dirty="0" smtClean="0">
                <a:ea typeface="MS PGothic" pitchFamily="34" charset="-128"/>
              </a:rPr>
              <a:t>Morfologie – sklony svahů</a:t>
            </a:r>
            <a:endParaRPr lang="cs-CZ" altLang="ja-JP" dirty="0">
              <a:ea typeface="MS PGothic" pitchFamily="34" charset="-128"/>
            </a:endParaRPr>
          </a:p>
        </p:txBody>
      </p:sp>
      <p:sp>
        <p:nvSpPr>
          <p:cNvPr id="15" name="Šipka dolů 14"/>
          <p:cNvSpPr/>
          <p:nvPr/>
        </p:nvSpPr>
        <p:spPr>
          <a:xfrm>
            <a:off x="5674365" y="2636912"/>
            <a:ext cx="2941851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04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GIS – Sociodemografická analýza</a:t>
            </a:r>
            <a:endParaRPr lang="cs-CZ" b="1" dirty="0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38" y="1340768"/>
            <a:ext cx="4968552" cy="351297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780" y="3573016"/>
            <a:ext cx="3960440" cy="3167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24755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337</Words>
  <Application>Microsoft Office PowerPoint</Application>
  <PresentationFormat>Předvádění na obrazovce (4:3)</PresentationFormat>
  <Paragraphs>66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systému Office</vt:lpstr>
      <vt:lpstr>2.4 Data management </vt:lpstr>
      <vt:lpstr>Znalostní management  Řízení znalostí, informací, dat</vt:lpstr>
      <vt:lpstr>Přístup ke znalostnímu managementu</vt:lpstr>
      <vt:lpstr>Evidence odpadů</vt:lpstr>
      <vt:lpstr>Management geografických dat  GIS SÚRAO</vt:lpstr>
      <vt:lpstr>GIS SÚRAO – struktura a vazby</vt:lpstr>
      <vt:lpstr>GIS - Metadata</vt:lpstr>
      <vt:lpstr>Aplikace GIS – nástroj pro multikriteriální analýzu</vt:lpstr>
      <vt:lpstr>GIS – Sociodemografická analýza</vt:lpstr>
      <vt:lpstr>GIS a výběr lokality pro HÚ</vt:lpstr>
      <vt:lpstr>Ukládání – skladování dat</vt:lpstr>
      <vt:lpstr>Diskuse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Slovák Jiří</dc:creator>
  <cp:lastModifiedBy>Slovák Jiří</cp:lastModifiedBy>
  <cp:revision>12</cp:revision>
  <cp:lastPrinted>2013-01-07T16:03:02Z</cp:lastPrinted>
  <dcterms:created xsi:type="dcterms:W3CDTF">2013-01-07T14:16:28Z</dcterms:created>
  <dcterms:modified xsi:type="dcterms:W3CDTF">2013-01-07T16:05:10Z</dcterms:modified>
</cp:coreProperties>
</file>