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1" r:id="rId6"/>
    <p:sldId id="262" r:id="rId7"/>
    <p:sldId id="266" r:id="rId8"/>
    <p:sldId id="263" r:id="rId9"/>
    <p:sldId id="267" r:id="rId10"/>
    <p:sldId id="260" r:id="rId11"/>
    <p:sldId id="264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5B89D-992F-4E84-82A5-508CF3DA5992}" type="datetimeFigureOut">
              <a:rPr lang="cs-CZ" smtClean="0"/>
              <a:t>5.11.2013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5CA01-9AF3-4D1A-B9DB-25E329358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92A5-9C58-465B-B69A-A7D4419660B6}" type="datetime1">
              <a:rPr lang="cs-CZ" smtClean="0"/>
              <a:t>5.11.2013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B2F4-795B-4960-AEFB-797179C3C778}" type="datetime1">
              <a:rPr lang="cs-CZ" smtClean="0"/>
              <a:t>5.11.2013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6539-C1F7-4A5B-B64A-BEE0E71858E5}" type="datetime1">
              <a:rPr lang="cs-CZ" smtClean="0"/>
              <a:t>5.11.2013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BA0E-4F9B-4F78-A351-FC55BFF8DA55}" type="datetime1">
              <a:rPr lang="cs-CZ" smtClean="0"/>
              <a:t>5.11.2013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7B8F-5914-4502-A47D-F5AD1C15AD55}" type="datetime1">
              <a:rPr lang="cs-CZ" smtClean="0"/>
              <a:t>5.11.2013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EDB2-5EC7-4D4F-91AA-AF2B558E2530}" type="datetime1">
              <a:rPr lang="cs-CZ" smtClean="0"/>
              <a:t>5.11.2013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C386-6858-4C67-A484-658A20ADF6FC}" type="datetime1">
              <a:rPr lang="cs-CZ" smtClean="0"/>
              <a:t>5.11.2013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4D0B-7DED-460B-82FF-E7F44B0E0B22}" type="datetime1">
              <a:rPr lang="cs-CZ" smtClean="0"/>
              <a:t>5.11.2013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677B-8EB7-48DC-8BC6-80B045D92538}" type="datetime1">
              <a:rPr lang="cs-CZ" smtClean="0"/>
              <a:t>5.11.2013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342F-103E-4F9D-A79A-BA0CA5EA9910}" type="datetime1">
              <a:rPr lang="cs-CZ" smtClean="0"/>
              <a:t>5.11.2013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546D-242B-4038-B980-7BDC4A793303}" type="datetime1">
              <a:rPr lang="cs-CZ" smtClean="0"/>
              <a:t>5.11.2013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5062B3C-F264-4B2A-8CB2-0EF3EDD71B26}" type="datetime1">
              <a:rPr lang="cs-CZ" smtClean="0"/>
              <a:t>5.11.2013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a.water.usgs.gov/edu/watercycleczech.html" TargetMode="External"/><Relationship Id="rId2" Type="http://schemas.openxmlformats.org/officeDocument/2006/relationships/hyperlink" Target="https://is.muni.cz/do/rect/el/estud/pedf/js13/fyz_geogr/web/pages/11-podpovrchova-vod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rtal.chmi.cz/files/portal/docs/ruzne/vystava/HYDRO/14.pdf" TargetMode="External"/><Relationship Id="rId4" Type="http://schemas.openxmlformats.org/officeDocument/2006/relationships/hyperlink" Target="http://portal.chmi.cz/files/portal/docs/ruzne/vystava/HYDRO/13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Sladká voda na kontinentech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50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Pojmy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Pojem </a:t>
            </a:r>
            <a:r>
              <a:rPr lang="cs-CZ" i="1" dirty="0" smtClean="0">
                <a:solidFill>
                  <a:srgbClr val="FF0000"/>
                </a:solidFill>
              </a:rPr>
              <a:t>spodní voda </a:t>
            </a:r>
            <a:r>
              <a:rPr lang="cs-CZ" u="sng" dirty="0" smtClean="0"/>
              <a:t>neexistuje</a:t>
            </a:r>
            <a:r>
              <a:rPr lang="cs-CZ" dirty="0" smtClean="0"/>
              <a:t>! (dříve užíváno jak výraz pro podzemní vodu)</a:t>
            </a:r>
          </a:p>
          <a:p>
            <a:r>
              <a:rPr lang="cs-CZ" i="1" dirty="0" smtClean="0">
                <a:solidFill>
                  <a:srgbClr val="FF0000"/>
                </a:solidFill>
              </a:rPr>
              <a:t>Intercepce srážek</a:t>
            </a:r>
            <a:r>
              <a:rPr lang="cs-CZ" dirty="0" smtClean="0"/>
              <a:t> = voda zachycená rostlinami, která nikdy nedosáhne zemského povrchu </a:t>
            </a:r>
          </a:p>
          <a:p>
            <a:r>
              <a:rPr lang="cs-CZ" dirty="0" smtClean="0"/>
              <a:t>Poskakování = </a:t>
            </a:r>
            <a:r>
              <a:rPr lang="cs-CZ" i="1" dirty="0" err="1" smtClean="0">
                <a:solidFill>
                  <a:srgbClr val="FF0000"/>
                </a:solidFill>
              </a:rPr>
              <a:t>saltace</a:t>
            </a:r>
            <a:r>
              <a:rPr lang="cs-CZ" dirty="0" smtClean="0"/>
              <a:t> (druh pohybu dnových splavenin)</a:t>
            </a:r>
          </a:p>
          <a:p>
            <a:r>
              <a:rPr lang="cs-CZ" i="1" dirty="0" smtClean="0">
                <a:solidFill>
                  <a:srgbClr val="FF0000"/>
                </a:solidFill>
              </a:rPr>
              <a:t>Proudnice</a:t>
            </a:r>
            <a:r>
              <a:rPr lang="cs-CZ" dirty="0" smtClean="0"/>
              <a:t> = místo v toku s nejrychlejším prouděním vody (nad nejhlubší částí koryta těsně pod hladinou vody) </a:t>
            </a:r>
          </a:p>
          <a:p>
            <a:r>
              <a:rPr lang="cs-CZ" dirty="0" smtClean="0"/>
              <a:t>Průtok malých toků nebo menších pramenů se měří v </a:t>
            </a:r>
            <a:r>
              <a:rPr lang="cs-CZ" i="1" dirty="0" smtClean="0">
                <a:solidFill>
                  <a:srgbClr val="FF0000"/>
                </a:solidFill>
              </a:rPr>
              <a:t>l/s</a:t>
            </a:r>
          </a:p>
          <a:p>
            <a:r>
              <a:rPr lang="cs-CZ" dirty="0" smtClean="0"/>
              <a:t>Stupně povodňové aktivity: </a:t>
            </a:r>
            <a:r>
              <a:rPr lang="cs-CZ" dirty="0" smtClean="0">
                <a:solidFill>
                  <a:srgbClr val="00B050"/>
                </a:solidFill>
              </a:rPr>
              <a:t>1. st – bdělost, </a:t>
            </a:r>
            <a:r>
              <a:rPr lang="cs-CZ" dirty="0" smtClean="0">
                <a:solidFill>
                  <a:srgbClr val="FFC000"/>
                </a:solidFill>
              </a:rPr>
              <a:t>2. st – pohotovost</a:t>
            </a:r>
            <a:r>
              <a:rPr lang="cs-CZ" dirty="0" smtClean="0">
                <a:solidFill>
                  <a:srgbClr val="FF0000"/>
                </a:solidFill>
              </a:rPr>
              <a:t>, 3. st. ohrožení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66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Pojmy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N-</a:t>
            </a:r>
            <a:r>
              <a:rPr lang="cs-CZ" i="1" dirty="0" err="1">
                <a:solidFill>
                  <a:srgbClr val="FF0000"/>
                </a:solidFill>
              </a:rPr>
              <a:t>letost</a:t>
            </a:r>
            <a:r>
              <a:rPr lang="cs-CZ" dirty="0"/>
              <a:t> povodní = N-letý max. průtok </a:t>
            </a:r>
            <a:r>
              <a:rPr lang="cs-CZ" dirty="0" smtClean="0"/>
              <a:t>Q </a:t>
            </a:r>
          </a:p>
          <a:p>
            <a:r>
              <a:rPr lang="cs-CZ" dirty="0" smtClean="0"/>
              <a:t>stanovuje </a:t>
            </a:r>
            <a:r>
              <a:rPr lang="cs-CZ" dirty="0"/>
              <a:t>se teoreticky na základě max./kulminačního průtoku během </a:t>
            </a:r>
            <a:r>
              <a:rPr lang="cs-CZ" dirty="0" smtClean="0"/>
              <a:t>povodní </a:t>
            </a:r>
          </a:p>
          <a:p>
            <a:r>
              <a:rPr lang="cs-CZ" dirty="0" smtClean="0"/>
              <a:t>vyjadřuje </a:t>
            </a:r>
            <a:r>
              <a:rPr lang="cs-CZ" dirty="0"/>
              <a:t>pravděpodobnost výskytu povodně o </a:t>
            </a:r>
            <a:r>
              <a:rPr lang="cs-CZ" dirty="0" err="1"/>
              <a:t>urč</a:t>
            </a:r>
            <a:r>
              <a:rPr lang="cs-CZ" dirty="0"/>
              <a:t>. Q za dané </a:t>
            </a:r>
            <a:r>
              <a:rPr lang="cs-CZ" dirty="0" smtClean="0"/>
              <a:t>období </a:t>
            </a:r>
          </a:p>
          <a:p>
            <a:r>
              <a:rPr lang="cs-CZ" dirty="0" smtClean="0"/>
              <a:t>např</a:t>
            </a:r>
            <a:r>
              <a:rPr lang="cs-CZ" dirty="0"/>
              <a:t>. Q</a:t>
            </a:r>
            <a:r>
              <a:rPr lang="cs-CZ" baseline="-25000" dirty="0"/>
              <a:t>100</a:t>
            </a:r>
            <a:r>
              <a:rPr lang="cs-CZ" dirty="0"/>
              <a:t> = 180 m</a:t>
            </a:r>
            <a:r>
              <a:rPr lang="cs-CZ" baseline="30000" dirty="0"/>
              <a:t>3</a:t>
            </a:r>
            <a:r>
              <a:rPr lang="cs-CZ" dirty="0"/>
              <a:t>/s</a:t>
            </a:r>
            <a:r>
              <a:rPr lang="cs-CZ" baseline="30000" dirty="0"/>
              <a:t>-1</a:t>
            </a:r>
            <a:r>
              <a:rPr lang="cs-CZ" dirty="0"/>
              <a:t> se pravděpodobně vyskytne na daném toku 1x za 100 let, ale může i několikrát do </a:t>
            </a:r>
            <a:r>
              <a:rPr lang="cs-CZ" dirty="0" smtClean="0"/>
              <a:t>jednoho </a:t>
            </a:r>
            <a:r>
              <a:rPr lang="cs-CZ" dirty="0"/>
              <a:t>roku, ačkoli pravděpodobnost </a:t>
            </a:r>
            <a:r>
              <a:rPr lang="cs-CZ" dirty="0" smtClean="0"/>
              <a:t>takového výskytu rychle </a:t>
            </a:r>
            <a:r>
              <a:rPr lang="cs-CZ" dirty="0"/>
              <a:t>klesá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90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Zajímavé linky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Podpovrchová voda: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https://is.muni.cz/do/rect/el/estud/pedf/js13/fyz_geogr/web/pages/11-podpovrchova-voda.html</a:t>
            </a:r>
            <a:endParaRPr lang="cs-CZ" dirty="0"/>
          </a:p>
          <a:p>
            <a:r>
              <a:rPr lang="cs-CZ" dirty="0" smtClean="0"/>
              <a:t>O vodě na Zemi obecně: 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ga.water.usgs.gov/edu/watercycleczech.html</a:t>
            </a:r>
            <a:endParaRPr lang="cs-CZ" dirty="0" smtClean="0"/>
          </a:p>
          <a:p>
            <a:r>
              <a:rPr lang="cs-CZ" dirty="0" smtClean="0"/>
              <a:t>Informace o povodních: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http://portal.chmi.cz/files/portal/docs/ruzne/vystava/HYDRO/13.pdf</a:t>
            </a:r>
            <a:endParaRPr lang="cs-CZ" dirty="0"/>
          </a:p>
          <a:p>
            <a:r>
              <a:rPr lang="cs-CZ" dirty="0" smtClean="0"/>
              <a:t>Typy povodní: </a:t>
            </a:r>
          </a:p>
          <a:p>
            <a:pPr marL="0" indent="0">
              <a:buNone/>
            </a:pPr>
            <a:r>
              <a:rPr lang="cs-CZ" dirty="0">
                <a:hlinkClick r:id="rId5"/>
              </a:rPr>
              <a:t>http://portal.chmi.cz/files/portal/docs/ruzne/vystava/HYDRO/14.pdf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72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Půdní vs. </a:t>
            </a:r>
            <a:r>
              <a:rPr lang="cs-CZ" b="1" dirty="0"/>
              <a:t>p</a:t>
            </a:r>
            <a:r>
              <a:rPr lang="cs-CZ" b="1" dirty="0" smtClean="0"/>
              <a:t>odzemní voda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Podpovrchová voda </a:t>
            </a:r>
            <a:r>
              <a:rPr lang="cs-CZ" dirty="0" smtClean="0"/>
              <a:t>= půdní a podzemní voda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Půdní voda </a:t>
            </a:r>
            <a:r>
              <a:rPr lang="cs-CZ" dirty="0" smtClean="0"/>
              <a:t>= voda vstřebávaná kořeny rostlin v zóně aerace/nenasycené, výskyt půdního vzduchu, horní vrstvy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Podzemní voda</a:t>
            </a:r>
            <a:r>
              <a:rPr lang="cs-CZ" dirty="0" smtClean="0"/>
              <a:t> =  voda v zóně saturace/nasycená/ </a:t>
            </a:r>
            <a:r>
              <a:rPr lang="cs-CZ" dirty="0" err="1" smtClean="0"/>
              <a:t>zvodeň</a:t>
            </a:r>
            <a:r>
              <a:rPr lang="cs-CZ" dirty="0" smtClean="0"/>
              <a:t>, všechny póry zaplněny vodou, spodní vrstvy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Hladina podzemní vody </a:t>
            </a:r>
            <a:r>
              <a:rPr lang="cs-CZ" dirty="0" smtClean="0"/>
              <a:t>= hranice mezi zónou aerace a saturace</a:t>
            </a:r>
          </a:p>
          <a:p>
            <a:endParaRPr lang="cs-CZ" dirty="0"/>
          </a:p>
        </p:txBody>
      </p:sp>
      <p:pic>
        <p:nvPicPr>
          <p:cNvPr id="5" name="Picture 2" descr="http://ga.water.usgs.gov/edu/graphics/czech/wcinfiltrationsoilzo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49" y="4077072"/>
            <a:ext cx="34480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86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Půdní vs. </a:t>
            </a:r>
            <a:r>
              <a:rPr lang="cs-CZ" b="1" dirty="0"/>
              <a:t>p</a:t>
            </a:r>
            <a:r>
              <a:rPr lang="cs-CZ" b="1" dirty="0" smtClean="0"/>
              <a:t>odzemní voda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36766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99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Rozdělení zásob vody na Zemi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Barcharts of the distribution of water on Earth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79"/>
            <a:ext cx="4924425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10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Artéská voda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43434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978" y="1556792"/>
            <a:ext cx="372641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13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Krasové oblasti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Blažkův závrt v Moravském krasu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1, brčko; 2, stalaktit; 3, stalagmit; 4, stalagnát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58" y="2069992"/>
            <a:ext cx="367332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www.jaskyniari.sk/images/popis_jaskyn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12" y="3717032"/>
            <a:ext cx="4172057" cy="207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29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Povodňová vlna</a:t>
            </a:r>
            <a:endParaRPr lang="cs-CZ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44824"/>
            <a:ext cx="4372070" cy="247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58" y="2564904"/>
            <a:ext cx="4229270" cy="394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53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Blesková povodeň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 smtClean="0"/>
              <a:t>Průběh povodňové vlny (modrá linie)</a:t>
            </a:r>
            <a:r>
              <a:rPr lang="cs-CZ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rychlý nárůst, ostrý vrchol - krátká kulminace, krátká doba trvání – menší </a:t>
            </a:r>
            <a:r>
              <a:rPr lang="cs-CZ" smtClean="0"/>
              <a:t>objem vody, </a:t>
            </a:r>
            <a:r>
              <a:rPr lang="cs-CZ" dirty="0" smtClean="0"/>
              <a:t>rychlý pokles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5"/>
          <a:stretch/>
        </p:blipFill>
        <p:spPr bwMode="auto">
          <a:xfrm>
            <a:off x="2306616" y="3284984"/>
            <a:ext cx="420848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6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Povodeň z dlouhodobých srážek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 smtClean="0"/>
              <a:t>Průběh povodňové vlny (červená linie)</a:t>
            </a:r>
            <a:r>
              <a:rPr lang="cs-CZ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delší nárůst, zaoblený až plochý vrchol - delší kulminace, dlouhá doba trvání – větší objem vody, dlouhý pokles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5"/>
          <a:stretch/>
        </p:blipFill>
        <p:spPr bwMode="auto">
          <a:xfrm>
            <a:off x="2195736" y="3284984"/>
            <a:ext cx="420848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67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324</TotalTime>
  <Words>468</Words>
  <Application>Microsoft Office PowerPoint</Application>
  <PresentationFormat>Předvádění na obrazovce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Přehlednost</vt:lpstr>
      <vt:lpstr>Sladká voda na kontinentech</vt:lpstr>
      <vt:lpstr>Půdní vs. podzemní voda</vt:lpstr>
      <vt:lpstr>Půdní vs. podzemní voda</vt:lpstr>
      <vt:lpstr>Rozdělení zásob vody na Zemi</vt:lpstr>
      <vt:lpstr>Artéská voda</vt:lpstr>
      <vt:lpstr>Krasové oblasti</vt:lpstr>
      <vt:lpstr>Povodňová vlna</vt:lpstr>
      <vt:lpstr>Blesková povodeň</vt:lpstr>
      <vt:lpstr>Povodeň z dlouhodobých srážek</vt:lpstr>
      <vt:lpstr>Pojmy</vt:lpstr>
      <vt:lpstr>Pojmy</vt:lpstr>
      <vt:lpstr>Zajímavé linky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xxx</cp:lastModifiedBy>
  <cp:revision>22</cp:revision>
  <dcterms:modified xsi:type="dcterms:W3CDTF">2013-11-05T15:02:08Z</dcterms:modified>
</cp:coreProperties>
</file>