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2184" y="-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928803"/>
            <a:ext cx="7172348" cy="1470025"/>
          </a:xfrm>
        </p:spPr>
        <p:txBody>
          <a:bodyPr/>
          <a:lstStyle/>
          <a:p>
            <a:r>
              <a:rPr lang="cs-CZ" altLang="ja-JP" smtClean="0"/>
              <a:t>Kliknutím lze upravit styl.</a:t>
            </a:r>
            <a:endParaRPr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altLang="ja-JP" smtClean="0"/>
              <a:t>Kliknutím lze upravit styl předlohy.</a:t>
            </a:r>
            <a:endParaRPr lang="ja-JP" altLang="en-US" dirty="0"/>
          </a:p>
        </p:txBody>
      </p:sp>
      <p:sp>
        <p:nvSpPr>
          <p:cNvPr id="4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F50BC-FE52-4A4E-9C51-902ED2BC9817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5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5AD2E-6AAF-47C2-ACFA-3737BC8A19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224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829576" cy="1011222"/>
          </a:xfrm>
        </p:spPr>
        <p:txBody>
          <a:bodyPr/>
          <a:lstStyle/>
          <a:p>
            <a:r>
              <a:rPr lang="cs-CZ" altLang="ja-JP" smtClean="0"/>
              <a:t>Kliknutím lze upravit styl.</a:t>
            </a:r>
            <a:endParaRPr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1285860"/>
            <a:ext cx="7829576" cy="4357718"/>
          </a:xfrm>
        </p:spPr>
        <p:txBody>
          <a:bodyPr vert="eaVert"/>
          <a:lstStyle/>
          <a:p>
            <a:pPr lvl="0"/>
            <a:r>
              <a:rPr lang="cs-CZ" altLang="ja-JP" smtClean="0"/>
              <a:t>Kliknutím lze upravit styly předlohy textu.</a:t>
            </a:r>
          </a:p>
          <a:p>
            <a:pPr lvl="1"/>
            <a:r>
              <a:rPr lang="cs-CZ" altLang="ja-JP" smtClean="0"/>
              <a:t>Druhá úroveň</a:t>
            </a:r>
          </a:p>
          <a:p>
            <a:pPr lvl="2"/>
            <a:r>
              <a:rPr lang="cs-CZ" altLang="ja-JP" smtClean="0"/>
              <a:t>Třetí úroveň</a:t>
            </a:r>
          </a:p>
          <a:p>
            <a:pPr lvl="3"/>
            <a:r>
              <a:rPr lang="cs-CZ" altLang="ja-JP" smtClean="0"/>
              <a:t>Čtvrtá úroveň</a:t>
            </a:r>
          </a:p>
          <a:p>
            <a:pPr lvl="4"/>
            <a:r>
              <a:rPr lang="cs-CZ" altLang="ja-JP" smtClean="0"/>
              <a:t>Pátá úroveň</a:t>
            </a:r>
            <a:endParaRPr lang="ja-JP" altLang="en-US" dirty="0"/>
          </a:p>
        </p:txBody>
      </p:sp>
      <p:sp>
        <p:nvSpPr>
          <p:cNvPr id="4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A3999-29AD-46BA-BCCD-B5121DB0ED72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5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892A4-2010-43AE-97BC-E21D7228AD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3548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0"/>
            <a:ext cx="1785950" cy="5565797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cs-CZ" altLang="ja-JP" smtClean="0"/>
              <a:t>Kliknutím lze upravit styl.</a:t>
            </a:r>
            <a:endParaRPr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74640"/>
            <a:ext cx="5834090" cy="5583253"/>
          </a:xfrm>
        </p:spPr>
        <p:txBody>
          <a:bodyPr vert="eaVert"/>
          <a:lstStyle/>
          <a:p>
            <a:pPr lvl="0"/>
            <a:r>
              <a:rPr lang="cs-CZ" altLang="ja-JP" smtClean="0"/>
              <a:t>Kliknutím lze upravit styly předlohy textu.</a:t>
            </a:r>
          </a:p>
          <a:p>
            <a:pPr lvl="1"/>
            <a:r>
              <a:rPr lang="cs-CZ" altLang="ja-JP" smtClean="0"/>
              <a:t>Druhá úroveň</a:t>
            </a:r>
          </a:p>
          <a:p>
            <a:pPr lvl="2"/>
            <a:r>
              <a:rPr lang="cs-CZ" altLang="ja-JP" smtClean="0"/>
              <a:t>Třetí úroveň</a:t>
            </a:r>
          </a:p>
          <a:p>
            <a:pPr lvl="3"/>
            <a:r>
              <a:rPr lang="cs-CZ" altLang="ja-JP" smtClean="0"/>
              <a:t>Čtvrtá úroveň</a:t>
            </a:r>
          </a:p>
          <a:p>
            <a:pPr lvl="4"/>
            <a:r>
              <a:rPr lang="cs-CZ" altLang="ja-JP" smtClean="0"/>
              <a:t>Pátá úroveň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B9B40-BCFD-4FB7-BFB3-FE6784DBE494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4474F-C4D7-4C79-94A8-B45F971D36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2156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altLang="ja-JP" smtClean="0"/>
              <a:t>Kliknutím lze upravit styl.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altLang="ja-JP" smtClean="0"/>
              <a:t>Kliknutím lze upravit styl předlohy.</a:t>
            </a:r>
            <a:endParaRPr lang="ja-JP" altLang="en-US"/>
          </a:p>
        </p:txBody>
      </p:sp>
      <p:sp>
        <p:nvSpPr>
          <p:cNvPr id="4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5FC87-D52A-4C49-8C8B-E560CDB7B4D4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5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97549-AEEA-420E-9EA3-DB0CC44234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745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ja-JP" smtClean="0"/>
              <a:t>Kliknutím lze upravit styl.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altLang="ja-JP" smtClean="0"/>
              <a:t>Kliknutím lze upravit styly předlohy textu.</a:t>
            </a:r>
          </a:p>
          <a:p>
            <a:pPr lvl="1"/>
            <a:r>
              <a:rPr lang="cs-CZ" altLang="ja-JP" smtClean="0"/>
              <a:t>Druhá úroveň</a:t>
            </a:r>
          </a:p>
          <a:p>
            <a:pPr lvl="2"/>
            <a:r>
              <a:rPr lang="cs-CZ" altLang="ja-JP" smtClean="0"/>
              <a:t>Třetí úroveň</a:t>
            </a:r>
          </a:p>
          <a:p>
            <a:pPr lvl="3"/>
            <a:r>
              <a:rPr lang="cs-CZ" altLang="ja-JP" smtClean="0"/>
              <a:t>Čtvrtá úroveň</a:t>
            </a:r>
          </a:p>
          <a:p>
            <a:pPr lvl="4"/>
            <a:r>
              <a:rPr lang="cs-CZ" altLang="ja-JP" smtClean="0"/>
              <a:t>Pátá úroveň</a:t>
            </a:r>
            <a:endParaRPr lang="ja-JP" altLang="en-US"/>
          </a:p>
        </p:txBody>
      </p:sp>
      <p:sp>
        <p:nvSpPr>
          <p:cNvPr id="4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C9AA0-E941-4A72-A7A9-2583671346E5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5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6D95D-CD0F-4379-9ECB-BFC8553B71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155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215239" cy="862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altLang="ja-JP" smtClean="0"/>
              <a:t>Kliknutím lze upravit styl.</a:t>
            </a:r>
            <a:endParaRPr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857496"/>
            <a:ext cx="7215238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altLang="ja-JP" smtClean="0"/>
              <a:t>Kliknutím lze upravit styly předlohy textu.</a:t>
            </a:r>
          </a:p>
          <a:p>
            <a:pPr lvl="1"/>
            <a:r>
              <a:rPr lang="cs-CZ" altLang="ja-JP" smtClean="0"/>
              <a:t>Druhá úroveň</a:t>
            </a:r>
          </a:p>
          <a:p>
            <a:pPr lvl="2"/>
            <a:r>
              <a:rPr lang="cs-CZ" altLang="ja-JP" smtClean="0"/>
              <a:t>Třetí úroveň</a:t>
            </a:r>
          </a:p>
          <a:p>
            <a:pPr lvl="3"/>
            <a:r>
              <a:rPr lang="cs-CZ" altLang="ja-JP" smtClean="0"/>
              <a:t>Čtvrtá úroveň</a:t>
            </a:r>
          </a:p>
          <a:p>
            <a:pPr lvl="4"/>
            <a:r>
              <a:rPr lang="cs-CZ" altLang="ja-JP" smtClean="0"/>
              <a:t>Pátá úroveň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3E19B4-B1D5-461D-8C5F-94041656A3CB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7348173-AD7F-4D8B-B3F2-E191DFC625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232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ja-JP" smtClean="0"/>
              <a:t>Kliknutím lze upravit styl.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altLang="ja-JP" smtClean="0"/>
              <a:t>Kliknutím lze upravit styly předlohy textu.</a:t>
            </a:r>
          </a:p>
          <a:p>
            <a:pPr lvl="1"/>
            <a:r>
              <a:rPr lang="cs-CZ" altLang="ja-JP" smtClean="0"/>
              <a:t>Druhá úroveň</a:t>
            </a:r>
          </a:p>
          <a:p>
            <a:pPr lvl="2"/>
            <a:r>
              <a:rPr lang="cs-CZ" altLang="ja-JP" smtClean="0"/>
              <a:t>Třetí úroveň</a:t>
            </a:r>
          </a:p>
          <a:p>
            <a:pPr lvl="3"/>
            <a:r>
              <a:rPr lang="cs-CZ" altLang="ja-JP" smtClean="0"/>
              <a:t>Čtvrtá úroveň</a:t>
            </a:r>
          </a:p>
          <a:p>
            <a:pPr lvl="4"/>
            <a:r>
              <a:rPr lang="cs-CZ" altLang="ja-JP" smtClean="0"/>
              <a:t>Pátá úroveň</a:t>
            </a:r>
            <a:endParaRPr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altLang="ja-JP" smtClean="0"/>
              <a:t>Kliknutím lze upravit styly předlohy textu.</a:t>
            </a:r>
          </a:p>
          <a:p>
            <a:pPr lvl="1"/>
            <a:r>
              <a:rPr lang="cs-CZ" altLang="ja-JP" smtClean="0"/>
              <a:t>Druhá úroveň</a:t>
            </a:r>
          </a:p>
          <a:p>
            <a:pPr lvl="2"/>
            <a:r>
              <a:rPr lang="cs-CZ" altLang="ja-JP" smtClean="0"/>
              <a:t>Třetí úroveň</a:t>
            </a:r>
          </a:p>
          <a:p>
            <a:pPr lvl="3"/>
            <a:r>
              <a:rPr lang="cs-CZ" altLang="ja-JP" smtClean="0"/>
              <a:t>Čtvrtá úroveň</a:t>
            </a:r>
          </a:p>
          <a:p>
            <a:pPr lvl="4"/>
            <a:r>
              <a:rPr lang="cs-CZ" altLang="ja-JP" smtClean="0"/>
              <a:t>Pátá úroveň</a:t>
            </a:r>
            <a:endParaRPr lang="ja-JP" altLang="en-US"/>
          </a:p>
        </p:txBody>
      </p:sp>
      <p:sp>
        <p:nvSpPr>
          <p:cNvPr id="5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22810-EAE1-4714-972E-41E1CD714572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6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9C95F-1FF1-4732-A0ED-48BAF1AC38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34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ja-JP" smtClean="0"/>
              <a:t>Kliknutím lze upravit styl.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altLang="ja-JP" smtClean="0"/>
              <a:t>Kliknutím lze upravit styly předlohy textu.</a:t>
            </a:r>
          </a:p>
          <a:p>
            <a:pPr lvl="1"/>
            <a:r>
              <a:rPr lang="cs-CZ" altLang="ja-JP" smtClean="0"/>
              <a:t>Druhá úroveň</a:t>
            </a:r>
          </a:p>
          <a:p>
            <a:pPr lvl="2"/>
            <a:r>
              <a:rPr lang="cs-CZ" altLang="ja-JP" smtClean="0"/>
              <a:t>Třetí úroveň</a:t>
            </a:r>
          </a:p>
          <a:p>
            <a:pPr lvl="3"/>
            <a:r>
              <a:rPr lang="cs-CZ" altLang="ja-JP" smtClean="0"/>
              <a:t>Čtvrtá úroveň</a:t>
            </a:r>
          </a:p>
          <a:p>
            <a:pPr lvl="4"/>
            <a:r>
              <a:rPr lang="cs-CZ" altLang="ja-JP" smtClean="0"/>
              <a:t>Pátá úroveň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altLang="ja-JP" smtClean="0"/>
              <a:t>Kliknutím lze upravit styly předlohy textu.</a:t>
            </a:r>
          </a:p>
          <a:p>
            <a:pPr lvl="1"/>
            <a:r>
              <a:rPr lang="cs-CZ" altLang="ja-JP" smtClean="0"/>
              <a:t>Druhá úroveň</a:t>
            </a:r>
          </a:p>
          <a:p>
            <a:pPr lvl="2"/>
            <a:r>
              <a:rPr lang="cs-CZ" altLang="ja-JP" smtClean="0"/>
              <a:t>Třetí úroveň</a:t>
            </a:r>
          </a:p>
          <a:p>
            <a:pPr lvl="3"/>
            <a:r>
              <a:rPr lang="cs-CZ" altLang="ja-JP" smtClean="0"/>
              <a:t>Čtvrtá úroveň</a:t>
            </a:r>
          </a:p>
          <a:p>
            <a:pPr lvl="4"/>
            <a:r>
              <a:rPr lang="cs-CZ" altLang="ja-JP" smtClean="0"/>
              <a:t>Pátá úroveň</a:t>
            </a:r>
            <a:endParaRPr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altLang="ja-JP" smtClean="0"/>
              <a:t>Kliknutím lze upravit styly předlohy textu.</a:t>
            </a:r>
          </a:p>
          <a:p>
            <a:pPr lvl="1"/>
            <a:r>
              <a:rPr lang="cs-CZ" altLang="ja-JP" smtClean="0"/>
              <a:t>Druhá úroveň</a:t>
            </a:r>
          </a:p>
          <a:p>
            <a:pPr lvl="2"/>
            <a:r>
              <a:rPr lang="cs-CZ" altLang="ja-JP" smtClean="0"/>
              <a:t>Třetí úroveň</a:t>
            </a:r>
          </a:p>
          <a:p>
            <a:pPr lvl="3"/>
            <a:r>
              <a:rPr lang="cs-CZ" altLang="ja-JP" smtClean="0"/>
              <a:t>Čtvrtá úroveň</a:t>
            </a:r>
          </a:p>
          <a:p>
            <a:pPr lvl="4"/>
            <a:r>
              <a:rPr lang="cs-CZ" altLang="ja-JP" smtClean="0"/>
              <a:t>Pátá úroveň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altLang="ja-JP" smtClean="0"/>
              <a:t>Kliknutím lze upravit styly předlohy textu.</a:t>
            </a:r>
          </a:p>
          <a:p>
            <a:pPr lvl="1"/>
            <a:r>
              <a:rPr lang="cs-CZ" altLang="ja-JP" smtClean="0"/>
              <a:t>Druhá úroveň</a:t>
            </a:r>
          </a:p>
          <a:p>
            <a:pPr lvl="2"/>
            <a:r>
              <a:rPr lang="cs-CZ" altLang="ja-JP" smtClean="0"/>
              <a:t>Třetí úroveň</a:t>
            </a:r>
          </a:p>
          <a:p>
            <a:pPr lvl="3"/>
            <a:r>
              <a:rPr lang="cs-CZ" altLang="ja-JP" smtClean="0"/>
              <a:t>Čtvrtá úroveň</a:t>
            </a:r>
          </a:p>
          <a:p>
            <a:pPr lvl="4"/>
            <a:r>
              <a:rPr lang="cs-CZ" altLang="ja-JP" smtClean="0"/>
              <a:t>Pátá úroveň</a:t>
            </a:r>
            <a:endParaRPr lang="ja-JP" altLang="en-US"/>
          </a:p>
        </p:txBody>
      </p:sp>
      <p:sp>
        <p:nvSpPr>
          <p:cNvPr id="7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3A8EE-C6D6-46EC-B87C-B4281BA8653A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8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98707-2784-4206-98F0-92CD078F4E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069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928686"/>
          </a:xfrm>
        </p:spPr>
        <p:txBody>
          <a:bodyPr/>
          <a:lstStyle/>
          <a:p>
            <a:r>
              <a:rPr lang="cs-CZ" altLang="ja-JP" smtClean="0"/>
              <a:t>Kliknutím lze upravit styl.</a:t>
            </a:r>
            <a:endParaRPr lang="ja-JP" altLang="en-US" dirty="0"/>
          </a:p>
        </p:txBody>
      </p:sp>
      <p:sp>
        <p:nvSpPr>
          <p:cNvPr id="3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EBAEA-B9E9-4D79-9688-FD9F32413976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8668B-EB52-434F-B172-A27A85CC683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1809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36093-1504-4B38-AECB-BE6BA8275446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3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96E05-EC8F-4C26-9772-108F7ECC87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2642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altLang="ja-JP" smtClean="0"/>
              <a:t>Kliknutím lze upravit styl.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altLang="ja-JP" smtClean="0"/>
              <a:t>Kliknutím lze upravit styly předlohy textu.</a:t>
            </a:r>
          </a:p>
          <a:p>
            <a:pPr lvl="1"/>
            <a:r>
              <a:rPr lang="cs-CZ" altLang="ja-JP" smtClean="0"/>
              <a:t>Druhá úroveň</a:t>
            </a:r>
          </a:p>
          <a:p>
            <a:pPr lvl="2"/>
            <a:r>
              <a:rPr lang="cs-CZ" altLang="ja-JP" smtClean="0"/>
              <a:t>Třetí úroveň</a:t>
            </a:r>
          </a:p>
          <a:p>
            <a:pPr lvl="3"/>
            <a:r>
              <a:rPr lang="cs-CZ" altLang="ja-JP" smtClean="0"/>
              <a:t>Čtvrtá úroveň</a:t>
            </a:r>
          </a:p>
          <a:p>
            <a:pPr lvl="4"/>
            <a:r>
              <a:rPr lang="cs-CZ" altLang="ja-JP" smtClean="0"/>
              <a:t>Pátá úroveň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altLang="ja-JP" smtClean="0"/>
              <a:t>Kliknutím lze upravit styly předlohy textu.</a:t>
            </a:r>
          </a:p>
          <a:p>
            <a:pPr lvl="1"/>
            <a:r>
              <a:rPr lang="cs-CZ" altLang="ja-JP" smtClean="0"/>
              <a:t>Druhá úroveň</a:t>
            </a:r>
          </a:p>
          <a:p>
            <a:pPr lvl="2"/>
            <a:r>
              <a:rPr lang="cs-CZ" altLang="ja-JP" smtClean="0"/>
              <a:t>Třetí úroveň</a:t>
            </a:r>
          </a:p>
          <a:p>
            <a:pPr lvl="3"/>
            <a:r>
              <a:rPr lang="cs-CZ" altLang="ja-JP" smtClean="0"/>
              <a:t>Čtvrtá úroveň</a:t>
            </a:r>
          </a:p>
          <a:p>
            <a:pPr lvl="4"/>
            <a:r>
              <a:rPr lang="cs-CZ" altLang="ja-JP" smtClean="0"/>
              <a:t>Pátá úroveň</a:t>
            </a:r>
            <a:endParaRPr lang="ja-JP"/>
          </a:p>
        </p:txBody>
      </p:sp>
      <p:sp>
        <p:nvSpPr>
          <p:cNvPr id="5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F4E8A-7B80-4BDA-A274-A9E3C8BD17DB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6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FCCCC-6605-4432-B526-AA4A4339C4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597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5014914"/>
            <a:ext cx="5486400" cy="4143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cs-CZ" altLang="ja-JP" smtClean="0"/>
              <a:t>Kliknutím lze upravit styl.</a:t>
            </a:r>
            <a:endParaRPr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altLang="ja-JP" noProof="0" smtClean="0"/>
              <a:t>Kliknutím na ikonu přidáte obrázek.</a:t>
            </a:r>
            <a:endParaRPr lang="ja-JP" altLang="en-US" noProof="0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48165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altLang="ja-JP" smtClean="0"/>
              <a:t>Kliknutím lze upravit styly předlohy textu.</a:t>
            </a:r>
          </a:p>
          <a:p>
            <a:pPr lvl="1"/>
            <a:r>
              <a:rPr lang="cs-CZ" altLang="ja-JP" smtClean="0"/>
              <a:t>Druhá úroveň</a:t>
            </a:r>
          </a:p>
          <a:p>
            <a:pPr lvl="2"/>
            <a:r>
              <a:rPr lang="cs-CZ" altLang="ja-JP" smtClean="0"/>
              <a:t>Třetí úroveň</a:t>
            </a:r>
          </a:p>
          <a:p>
            <a:pPr lvl="3"/>
            <a:r>
              <a:rPr lang="cs-CZ" altLang="ja-JP" smtClean="0"/>
              <a:t>Čtvrtá úroveň</a:t>
            </a:r>
          </a:p>
          <a:p>
            <a:pPr lvl="4"/>
            <a:r>
              <a:rPr lang="cs-CZ" altLang="ja-JP" smtClean="0"/>
              <a:t>Pátá úroveň</a:t>
            </a:r>
            <a:endParaRPr lang="ja-JP" dirty="0"/>
          </a:p>
        </p:txBody>
      </p:sp>
      <p:sp>
        <p:nvSpPr>
          <p:cNvPr id="5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64667-86F3-4A5F-92FC-59E60D94A79F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6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128ED-5C34-46F3-A45E-6033069B4C7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486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  <a:p>
            <a:pPr lvl="5"/>
            <a:r>
              <a:rPr lang="ja-JP" altLang="en-US" dirty="0" smtClean="0"/>
              <a:t>第</a:t>
            </a:r>
            <a:r>
              <a:rPr lang="en-US" altLang="ja-JP" dirty="0" smtClean="0"/>
              <a:t>6</a:t>
            </a:r>
            <a:r>
              <a:rPr lang="ja-JP" altLang="en-US" dirty="0" smtClean="0"/>
              <a:t>レベル</a:t>
            </a:r>
          </a:p>
          <a:p>
            <a:pPr lvl="6"/>
            <a:r>
              <a:rPr lang="ja-JP" altLang="en-US" dirty="0" smtClean="0"/>
              <a:t>第</a:t>
            </a:r>
            <a:r>
              <a:rPr lang="en-US" altLang="ja-JP" dirty="0" smtClean="0"/>
              <a:t>7</a:t>
            </a:r>
            <a:r>
              <a:rPr lang="ja-JP" altLang="en-US" dirty="0" smtClean="0"/>
              <a:t>レベル</a:t>
            </a:r>
          </a:p>
          <a:p>
            <a:pPr lvl="7"/>
            <a:r>
              <a:rPr lang="ja-JP" altLang="en-US" dirty="0" smtClean="0"/>
              <a:t>第</a:t>
            </a:r>
            <a:r>
              <a:rPr lang="en-US" altLang="ja-JP" dirty="0" smtClean="0"/>
              <a:t>8</a:t>
            </a:r>
            <a:r>
              <a:rPr lang="ja-JP" altLang="en-US" dirty="0" smtClean="0"/>
              <a:t>レベル</a:t>
            </a:r>
          </a:p>
          <a:p>
            <a:pPr lvl="8"/>
            <a:r>
              <a:rPr lang="ja-JP" altLang="en-US" dirty="0" smtClean="0"/>
              <a:t>第</a:t>
            </a:r>
            <a:r>
              <a:rPr lang="en-US" altLang="ja-JP" dirty="0" smtClean="0"/>
              <a:t>9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C12130-6233-4791-90F0-6B5E990DD31F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998A10-C210-4A44-9C95-1F9F62E212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15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6" r:id="rId11"/>
    <p:sldLayoutId id="214748371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n"/>
        <a:defRPr kumimoji="1"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43329"/>
        </a:buClr>
        <a:buSzPct val="85000"/>
        <a:buFont typeface="Wingdings" pitchFamily="2" charset="2"/>
        <a:buChar char="n"/>
        <a:defRPr kumimoji="1" sz="28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F6E4E"/>
        </a:buClr>
        <a:buSzPct val="75000"/>
        <a:buFont typeface="Wingdings" pitchFamily="2" charset="2"/>
        <a:buChar char="n"/>
        <a:defRPr kumimoji="1" sz="24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D541B"/>
        </a:buClr>
        <a:buSzPct val="75000"/>
        <a:buFont typeface="Wingdings" pitchFamily="2" charset="2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4655C"/>
        </a:buClr>
        <a:buSzPct val="70000"/>
        <a:buFont typeface="Wingdings" pitchFamily="2" charset="2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28688" y="1928813"/>
            <a:ext cx="7172325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Podnadpis 2"/>
          <p:cNvSpPr>
            <a:spLocks noGrp="1"/>
          </p:cNvSpPr>
          <p:nvPr>
            <p:ph type="subTitle" idx="1"/>
          </p:nvPr>
        </p:nvSpPr>
        <p:spPr bwMode="auto">
          <a:xfrm>
            <a:off x="1371600" y="3643313"/>
            <a:ext cx="6400800" cy="1285875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pic>
        <p:nvPicPr>
          <p:cNvPr id="4100" name="Picture 2" descr="http://www.jdonohue.com/parks/photo/mediumSize/Badlands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ovéPole 4"/>
          <p:cNvSpPr txBox="1">
            <a:spLocks noChangeArrowheads="1"/>
          </p:cNvSpPr>
          <p:nvPr/>
        </p:nvSpPr>
        <p:spPr bwMode="auto">
          <a:xfrm>
            <a:off x="742950" y="549275"/>
            <a:ext cx="77057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n"/>
              <a:defRPr kumimoji="1"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443329"/>
              </a:buClr>
              <a:buSzPct val="85000"/>
              <a:buFont typeface="Wingdings" pitchFamily="2" charset="2"/>
              <a:buChar char="n"/>
              <a:defRPr kumimoji="1"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F6E4E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D541B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655C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655C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655C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655C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655C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cs-CZ" altLang="cs-CZ" sz="6000" b="1">
                <a:solidFill>
                  <a:schemeClr val="tx1"/>
                </a:solidFill>
              </a:rPr>
              <a:t>Fyzická geografie</a:t>
            </a:r>
          </a:p>
        </p:txBody>
      </p:sp>
      <p:sp>
        <p:nvSpPr>
          <p:cNvPr id="4102" name="TextovéPole 7"/>
          <p:cNvSpPr txBox="1">
            <a:spLocks noChangeArrowheads="1"/>
          </p:cNvSpPr>
          <p:nvPr/>
        </p:nvSpPr>
        <p:spPr bwMode="auto">
          <a:xfrm>
            <a:off x="2541588" y="5651500"/>
            <a:ext cx="4608512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n"/>
              <a:defRPr kumimoji="1"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443329"/>
              </a:buClr>
              <a:buSzPct val="85000"/>
              <a:buFont typeface="Wingdings" pitchFamily="2" charset="2"/>
              <a:buChar char="n"/>
              <a:defRPr kumimoji="1"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F6E4E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D541B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655C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655C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655C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655C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655C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 b="1">
                <a:solidFill>
                  <a:schemeClr val="bg1"/>
                </a:solidFill>
              </a:rPr>
              <a:t>Mgr. Ondřej Kinc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kumimoji="0" lang="cs-CZ" altLang="cs-CZ" sz="24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 b="1" i="1">
                <a:solidFill>
                  <a:schemeClr val="bg1"/>
                </a:solidFill>
              </a:rPr>
              <a:t>kinc@mail.muni.cz</a:t>
            </a:r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7775575" y="26988"/>
            <a:ext cx="134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n"/>
              <a:defRPr kumimoji="1"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443329"/>
              </a:buClr>
              <a:buSzPct val="85000"/>
              <a:buFont typeface="Wingdings" pitchFamily="2" charset="2"/>
              <a:buChar char="n"/>
              <a:defRPr kumimoji="1"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F6E4E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D541B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655C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655C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655C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655C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655C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 b="1">
                <a:solidFill>
                  <a:srgbClr val="7030A0"/>
                </a:solidFill>
              </a:rPr>
              <a:t>30. 9. 2013</a:t>
            </a:r>
          </a:p>
        </p:txBody>
      </p:sp>
      <p:sp>
        <p:nvSpPr>
          <p:cNvPr id="4104" name="TextovéPole 9"/>
          <p:cNvSpPr txBox="1">
            <a:spLocks noChangeArrowheads="1"/>
          </p:cNvSpPr>
          <p:nvPr/>
        </p:nvSpPr>
        <p:spPr bwMode="auto">
          <a:xfrm>
            <a:off x="0" y="11113"/>
            <a:ext cx="6443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n"/>
              <a:defRPr kumimoji="1"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443329"/>
              </a:buClr>
              <a:buSzPct val="85000"/>
              <a:buFont typeface="Wingdings" pitchFamily="2" charset="2"/>
              <a:buChar char="n"/>
              <a:defRPr kumimoji="1"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F6E4E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D541B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655C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655C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655C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655C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655C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 b="1">
                <a:solidFill>
                  <a:srgbClr val="7030A0"/>
                </a:solidFill>
              </a:rPr>
              <a:t>Teplota, atmosférická vlhkost a srážky</a:t>
            </a:r>
          </a:p>
        </p:txBody>
      </p:sp>
      <p:sp>
        <p:nvSpPr>
          <p:cNvPr id="4105" name="TextovéPole 10"/>
          <p:cNvSpPr txBox="1">
            <a:spLocks noChangeArrowheads="1"/>
          </p:cNvSpPr>
          <p:nvPr/>
        </p:nvSpPr>
        <p:spPr bwMode="auto">
          <a:xfrm>
            <a:off x="2519363" y="1700213"/>
            <a:ext cx="41767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n"/>
              <a:defRPr kumimoji="1"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443329"/>
              </a:buClr>
              <a:buSzPct val="85000"/>
              <a:buFont typeface="Wingdings" pitchFamily="2" charset="2"/>
              <a:buChar char="n"/>
              <a:defRPr kumimoji="1"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F6E4E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D541B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655C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655C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655C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655C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655C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 i="1">
                <a:solidFill>
                  <a:schemeClr val="tx1"/>
                </a:solidFill>
              </a:rPr>
              <a:t>Podzim 2013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cs-CZ" altLang="cs-CZ" sz="1800" b="1">
                <a:solidFill>
                  <a:schemeClr val="tx1"/>
                </a:solidFill>
              </a:rPr>
              <a:t>Z0026/4 – pondělí 13 – 13.50, Z3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cs-CZ" altLang="cs-CZ" sz="1800" b="1">
                <a:solidFill>
                  <a:schemeClr val="tx1"/>
                </a:solidFill>
              </a:rPr>
              <a:t>Z0026/5 – pondělí 12 – 12.50, Z3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Atmosférické aerosoly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b="1" dirty="0" smtClean="0"/>
              <a:t>atmosférické aerosoly</a:t>
            </a:r>
            <a:r>
              <a:rPr lang="cs-CZ" dirty="0" smtClean="0"/>
              <a:t> – </a:t>
            </a:r>
            <a:r>
              <a:rPr lang="cs-CZ" b="1" dirty="0" smtClean="0">
                <a:solidFill>
                  <a:srgbClr val="FF0000"/>
                </a:solidFill>
              </a:rPr>
              <a:t>………………………………..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b="1" dirty="0" smtClean="0"/>
              <a:t>a) přirozené aerosoly</a:t>
            </a:r>
          </a:p>
          <a:p>
            <a:pPr eaLnBrk="1" hangingPunct="1">
              <a:defRPr/>
            </a:pPr>
            <a:r>
              <a:rPr lang="cs-CZ" b="1" dirty="0" smtClean="0">
                <a:solidFill>
                  <a:srgbClr val="FF0000"/>
                </a:solidFill>
              </a:rPr>
              <a:t>……………………</a:t>
            </a:r>
            <a:r>
              <a:rPr lang="cs-CZ" dirty="0" smtClean="0"/>
              <a:t>(1,4.10</a:t>
            </a:r>
            <a:r>
              <a:rPr lang="cs-CZ" baseline="30000" dirty="0" smtClean="0"/>
              <a:t>10</a:t>
            </a:r>
            <a:r>
              <a:rPr lang="cs-CZ" dirty="0" smtClean="0"/>
              <a:t> kg ročně)</a:t>
            </a:r>
          </a:p>
          <a:p>
            <a:pPr eaLnBrk="1" hangingPunct="1">
              <a:defRPr/>
            </a:pPr>
            <a:r>
              <a:rPr lang="cs-CZ" b="1" dirty="0" smtClean="0">
                <a:solidFill>
                  <a:srgbClr val="FF0000"/>
                </a:solidFill>
              </a:rPr>
              <a:t>……………………</a:t>
            </a:r>
            <a:r>
              <a:rPr lang="cs-CZ" dirty="0" smtClean="0"/>
              <a:t>(vulkanické erupce, vliv na intenzitu přímého záření)</a:t>
            </a:r>
          </a:p>
          <a:p>
            <a:pPr eaLnBrk="1" hangingPunct="1">
              <a:defRPr/>
            </a:pPr>
            <a:r>
              <a:rPr lang="cs-CZ" b="1" dirty="0" smtClean="0">
                <a:solidFill>
                  <a:srgbClr val="FF0000"/>
                </a:solidFill>
              </a:rPr>
              <a:t>……………………</a:t>
            </a:r>
            <a:r>
              <a:rPr lang="cs-CZ" dirty="0" smtClean="0"/>
              <a:t>(lesní a rašeliništní požáry)</a:t>
            </a:r>
          </a:p>
          <a:p>
            <a:pPr eaLnBrk="1" hangingPunct="1">
              <a:defRPr/>
            </a:pPr>
            <a:r>
              <a:rPr lang="cs-CZ" b="1" dirty="0" smtClean="0">
                <a:solidFill>
                  <a:srgbClr val="FF0000"/>
                </a:solidFill>
              </a:rPr>
              <a:t>……………………</a:t>
            </a:r>
            <a:r>
              <a:rPr lang="cs-CZ" dirty="0" smtClean="0"/>
              <a:t>(zvednuty větrem – písečné a prachové bouře, vlnění)</a:t>
            </a:r>
          </a:p>
          <a:p>
            <a:pPr eaLnBrk="1" hangingPunct="1">
              <a:defRPr/>
            </a:pPr>
            <a:r>
              <a:rPr lang="cs-CZ" b="1" dirty="0" smtClean="0">
                <a:solidFill>
                  <a:srgbClr val="FF0000"/>
                </a:solidFill>
              </a:rPr>
              <a:t>……………………</a:t>
            </a:r>
            <a:r>
              <a:rPr lang="cs-CZ" dirty="0" smtClean="0"/>
              <a:t>(např. pyl, bakterie)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b="1" dirty="0" smtClean="0"/>
              <a:t>b) antropogenní aerosoly </a:t>
            </a:r>
          </a:p>
          <a:p>
            <a:pPr eaLnBrk="1" hangingPunct="1">
              <a:defRPr/>
            </a:pPr>
            <a:r>
              <a:rPr lang="cs-CZ" dirty="0" smtClean="0"/>
              <a:t>(asi 10 %, toxické účinky, dálkový přenos, kondenzační jádra, rozložení s výškou; pevné a kapalné příměsi - sedimentace na povrchu, plynné příměsi – SO</a:t>
            </a:r>
            <a:r>
              <a:rPr lang="cs-CZ" baseline="-25000" dirty="0" smtClean="0"/>
              <a:t>2</a:t>
            </a:r>
            <a:r>
              <a:rPr lang="cs-CZ" dirty="0" smtClean="0"/>
              <a:t>, halogenované uhlovodíky aj.)</a:t>
            </a:r>
          </a:p>
          <a:p>
            <a:pPr eaLnBrk="1" hangingPunct="1">
              <a:defRPr/>
            </a:pPr>
            <a:r>
              <a:rPr lang="cs-CZ" dirty="0" smtClean="0"/>
              <a:t>aerosoly jako </a:t>
            </a:r>
            <a:r>
              <a:rPr lang="cs-CZ" b="1" dirty="0" smtClean="0">
                <a:solidFill>
                  <a:srgbClr val="FF0000"/>
                </a:solidFill>
              </a:rPr>
              <a:t>…………………… </a:t>
            </a:r>
            <a:r>
              <a:rPr lang="cs-CZ" dirty="0" smtClean="0"/>
              <a:t>(zárodky pro vznik oblaků a mlh)</a:t>
            </a:r>
          </a:p>
          <a:p>
            <a:pPr eaLnBrk="1" hangingPunct="1">
              <a:defRPr/>
            </a:pPr>
            <a:r>
              <a:rPr lang="cs-CZ" dirty="0" smtClean="0"/>
              <a:t>aerosoly způsobují </a:t>
            </a:r>
            <a:r>
              <a:rPr lang="cs-CZ" b="1" dirty="0" smtClean="0"/>
              <a:t>aerosolový rozptyl</a:t>
            </a:r>
            <a:r>
              <a:rPr lang="cs-CZ" dirty="0" smtClean="0"/>
              <a:t> dopadajícího záření – největší pro delší vlnové délky viditelného záření (např. červená barva při západu a východu Slunce)</a:t>
            </a:r>
          </a:p>
          <a:p>
            <a:pPr eaLnBrk="1" hangingPunct="1">
              <a:defRPr/>
            </a:pPr>
            <a:r>
              <a:rPr lang="cs-CZ" b="1" dirty="0" smtClean="0"/>
              <a:t>tropopauza</a:t>
            </a:r>
            <a:r>
              <a:rPr lang="cs-CZ" dirty="0" smtClean="0"/>
              <a:t> – přechodná vrstva mezi troposférou a stratosférou (teplota se s výškou nemění – izotermie, nebo roste – inverze)</a:t>
            </a:r>
          </a:p>
          <a:p>
            <a:pPr eaLnBrk="1" hangingPunct="1"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Teplotní inverze</a:t>
            </a:r>
            <a:endParaRPr lang="cs-CZ" dirty="0"/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 bwMode="auto"/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algn="just" eaLnBrk="1" hangingPunct="1">
              <a:defRPr/>
            </a:pPr>
            <a:r>
              <a:rPr lang="cs-CZ" altLang="cs-CZ" sz="2300" smtClean="0"/>
              <a:t>jasná noc, bezvětří: povrch se ochlazuje dlouhovlnným zářením → radiační bilance negativní → ochlazuje se vzduch při povrchu → intenzita ochlazení klesá s výškou → teplota vzduchu s výškou roste – </a:t>
            </a:r>
            <a:r>
              <a:rPr lang="cs-CZ" altLang="cs-CZ" sz="2300" b="1" smtClean="0"/>
              <a:t>teplotní inverze</a:t>
            </a:r>
            <a:endParaRPr lang="cs-CZ" altLang="cs-CZ" sz="2300" smtClean="0"/>
          </a:p>
          <a:p>
            <a:pPr algn="just" eaLnBrk="1" hangingPunct="1">
              <a:defRPr/>
            </a:pPr>
            <a:r>
              <a:rPr lang="cs-CZ" altLang="cs-CZ" sz="2300" smtClean="0"/>
              <a:t>teplota při povrchu může v takovýchto případech klesnout pod nulu – </a:t>
            </a:r>
            <a:r>
              <a:rPr lang="cs-CZ" altLang="cs-CZ" sz="2300" b="1" smtClean="0"/>
              <a:t>mráz</a:t>
            </a:r>
            <a:r>
              <a:rPr lang="cs-CZ" altLang="cs-CZ" sz="2300" smtClean="0"/>
              <a:t> (killing frost) – ochrana: vrtule - promíchávání vzduchu, oteplování přízemní vrstvy spalováním paliv</a:t>
            </a:r>
          </a:p>
          <a:p>
            <a:pPr algn="just" eaLnBrk="1" hangingPunct="1">
              <a:defRPr/>
            </a:pPr>
            <a:r>
              <a:rPr lang="cs-CZ" altLang="cs-CZ" sz="2300" b="1" smtClean="0"/>
              <a:t>přízemní inverze</a:t>
            </a:r>
            <a:r>
              <a:rPr lang="cs-CZ" altLang="cs-CZ" sz="2300" smtClean="0"/>
              <a:t> – nejčastější v zimě nad povrchem se sněhovou pokrývkou, kdy se tvoří během několika dnů (výrazně vertikálně vyvinuty) nebo v průběhu noci jako slaběji vyvinuté noční inverze</a:t>
            </a:r>
          </a:p>
          <a:p>
            <a:pPr algn="just" eaLnBrk="1" hangingPunct="1">
              <a:defRPr/>
            </a:pPr>
            <a:r>
              <a:rPr lang="cs-CZ" altLang="cs-CZ" sz="2300" b="1" smtClean="0"/>
              <a:t>advekční inverze </a:t>
            </a:r>
            <a:r>
              <a:rPr lang="cs-CZ" altLang="cs-CZ" sz="2300" smtClean="0"/>
              <a:t>– nasouvání teplejší vrstvy vzduchu nad chladnější povrch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Roční chod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cs-CZ" b="1" u="sng" dirty="0" smtClean="0"/>
              <a:t>Oceán – pevnina</a:t>
            </a:r>
          </a:p>
          <a:p>
            <a:pPr algn="just" eaLnBrk="1" hangingPunct="1">
              <a:defRPr/>
            </a:pPr>
            <a:r>
              <a:rPr lang="cs-CZ" dirty="0" smtClean="0"/>
              <a:t>stanice při pobřeží v porovnání s vnitrozemím jsou chladnější v létě a teplejší v zimě a mají menší teplotní amplitudu (denní i roční)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cs-CZ" b="1" dirty="0" smtClean="0"/>
              <a:t>vodní plochy se při stejné insolaci ohřívají a ochlazují pomaleji než povrch souše z následujících příčin: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cs-CZ" b="1" dirty="0" smtClean="0">
                <a:solidFill>
                  <a:srgbClr val="FF0000"/>
                </a:solidFill>
              </a:rPr>
              <a:t>a) ………………….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cs-CZ" b="1" dirty="0" smtClean="0">
                <a:solidFill>
                  <a:srgbClr val="FF0000"/>
                </a:solidFill>
              </a:rPr>
              <a:t>b) ………………….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cs-CZ" b="1" dirty="0" smtClean="0">
                <a:solidFill>
                  <a:srgbClr val="FF0000"/>
                </a:solidFill>
              </a:rPr>
              <a:t>c) …………………..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cs-CZ" b="1" dirty="0" smtClean="0">
                <a:solidFill>
                  <a:srgbClr val="FF0000"/>
                </a:solidFill>
              </a:rPr>
              <a:t>d) ………………….</a:t>
            </a:r>
          </a:p>
          <a:p>
            <a:pPr eaLnBrk="1" hangingPunct="1"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 bwMode="auto"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pic>
        <p:nvPicPr>
          <p:cNvPr id="16388" name="Obrázek 17" descr="Popis: Land and Water Heating Dif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8532813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Rozložení teploty vzduchu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 eaLnBrk="1" hangingPunct="1">
              <a:defRPr/>
            </a:pPr>
            <a:r>
              <a:rPr lang="cs-CZ" dirty="0" smtClean="0"/>
              <a:t>rozložení teploty vzduchu ukazují </a:t>
            </a:r>
            <a:r>
              <a:rPr lang="cs-CZ" b="1" dirty="0" smtClean="0"/>
              <a:t>mapy </a:t>
            </a:r>
            <a:r>
              <a:rPr lang="cs-CZ" b="1" dirty="0" smtClean="0">
                <a:solidFill>
                  <a:srgbClr val="FF0000"/>
                </a:solidFill>
              </a:rPr>
              <a:t>…….</a:t>
            </a:r>
            <a:r>
              <a:rPr lang="cs-CZ" b="1" dirty="0" smtClean="0"/>
              <a:t> </a:t>
            </a:r>
            <a:r>
              <a:rPr lang="cs-CZ" dirty="0" smtClean="0"/>
              <a:t>– tj. čar, </a:t>
            </a:r>
            <a:r>
              <a:rPr lang="cs-CZ" b="1" dirty="0" smtClean="0">
                <a:solidFill>
                  <a:srgbClr val="FF0000"/>
                </a:solidFill>
              </a:rPr>
              <a:t>spojujících ….</a:t>
            </a:r>
          </a:p>
          <a:p>
            <a:pPr algn="just" eaLnBrk="1" hangingPunct="1">
              <a:defRPr/>
            </a:pPr>
            <a:r>
              <a:rPr lang="cs-CZ" dirty="0" smtClean="0"/>
              <a:t>mapy ukazují centra vysokých a nízkých teplot a teplotní gradient, tj. směr změny teploty vzduchu</a:t>
            </a:r>
            <a:endParaRPr lang="cs-CZ" sz="3600" dirty="0" smtClean="0"/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cs-CZ" b="1" dirty="0" smtClean="0"/>
              <a:t>Faktory ovlivňující rozložení teploty vzduchu</a:t>
            </a:r>
            <a:endParaRPr lang="cs-CZ" sz="2800" dirty="0" smtClean="0"/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cs-CZ" b="1" dirty="0" smtClean="0">
                <a:solidFill>
                  <a:srgbClr val="FF0000"/>
                </a:solidFill>
              </a:rPr>
              <a:t>a) …………………..</a:t>
            </a:r>
            <a:endParaRPr lang="cs-CZ" sz="3600" b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cs-CZ" b="1" dirty="0" smtClean="0">
                <a:solidFill>
                  <a:srgbClr val="FF0000"/>
                </a:solidFill>
              </a:rPr>
              <a:t>b) …………………..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cs-CZ" b="1" dirty="0" smtClean="0">
                <a:solidFill>
                  <a:srgbClr val="FF0000"/>
                </a:solidFill>
              </a:rPr>
              <a:t>c) …………………..</a:t>
            </a:r>
          </a:p>
          <a:p>
            <a:pPr eaLnBrk="1" hangingPunct="1"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Leden</a:t>
            </a:r>
            <a:endParaRPr lang="cs-CZ" dirty="0"/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 bwMode="auto"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pic>
        <p:nvPicPr>
          <p:cNvPr id="18436" name="Picture 2" descr="Pr&amp;uring;m&amp;ecaron;rné lednové teploty vzduc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878998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Červenec</a:t>
            </a:r>
            <a:endParaRPr lang="cs-CZ" dirty="0"/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 bwMode="auto"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pic>
        <p:nvPicPr>
          <p:cNvPr id="19460" name="Picture 2" descr="Pr&amp;uring;m&amp;ecaron;rné &amp;ccaron;ervencové teploty vzduc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8640763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Kolísání teploty vzduchu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 eaLnBrk="1" hangingPunct="1">
              <a:defRPr/>
            </a:pPr>
            <a:r>
              <a:rPr lang="cs-CZ" dirty="0" smtClean="0"/>
              <a:t>globální teplotní řada (teploty vzduchu průměrované z velkého počtu stanic na Zemi) ukazuje vzestup teploty vzduchu na Zemi asi o </a:t>
            </a:r>
            <a:r>
              <a:rPr lang="cs-CZ" b="1" dirty="0" smtClean="0">
                <a:solidFill>
                  <a:srgbClr val="FF0000"/>
                </a:solidFill>
              </a:rPr>
              <a:t>…..</a:t>
            </a:r>
            <a:r>
              <a:rPr lang="cs-CZ" dirty="0" smtClean="0"/>
              <a:t> za 100 let – tzv. </a:t>
            </a:r>
            <a:r>
              <a:rPr lang="cs-CZ" b="1" dirty="0" smtClean="0"/>
              <a:t>globální oteplování</a:t>
            </a:r>
          </a:p>
          <a:p>
            <a:pPr algn="just" eaLnBrk="1" hangingPunct="1">
              <a:defRPr/>
            </a:pPr>
            <a:endParaRPr lang="cs-CZ" dirty="0" smtClean="0"/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cs-CZ" dirty="0" smtClean="0"/>
              <a:t>Faktory ovlivňující kolísání globální teplot vzduchu na Zemi: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cs-CZ" dirty="0" smtClean="0"/>
              <a:t>	a) </a:t>
            </a:r>
            <a:r>
              <a:rPr lang="cs-CZ" b="1" dirty="0" smtClean="0">
                <a:solidFill>
                  <a:srgbClr val="FF0000"/>
                </a:solidFill>
              </a:rPr>
              <a:t>…………………….</a:t>
            </a:r>
            <a:endParaRPr lang="cs-CZ" dirty="0" smtClean="0"/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cs-CZ" dirty="0" smtClean="0"/>
              <a:t>	b) </a:t>
            </a:r>
            <a:r>
              <a:rPr lang="cs-CZ" b="1" dirty="0" smtClean="0">
                <a:solidFill>
                  <a:srgbClr val="FF0000"/>
                </a:solidFill>
              </a:rPr>
              <a:t>………………………</a:t>
            </a:r>
            <a:endParaRPr lang="cs-CZ" dirty="0"/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cs-CZ" dirty="0" smtClean="0"/>
              <a:t>	c) </a:t>
            </a:r>
            <a:r>
              <a:rPr lang="cs-CZ" b="1" dirty="0" smtClean="0">
                <a:solidFill>
                  <a:srgbClr val="FF0000"/>
                </a:solidFill>
              </a:rPr>
              <a:t>…………………….</a:t>
            </a:r>
            <a:endParaRPr lang="cs-CZ" dirty="0" smtClean="0"/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cs-CZ" dirty="0" smtClean="0"/>
              <a:t>	d)</a:t>
            </a:r>
            <a:r>
              <a:rPr lang="cs-CZ" b="1" dirty="0">
                <a:solidFill>
                  <a:srgbClr val="FF0000"/>
                </a:solidFill>
              </a:rPr>
              <a:t> …………………….</a:t>
            </a:r>
            <a:endParaRPr lang="cs-CZ" dirty="0"/>
          </a:p>
          <a:p>
            <a:pPr marL="0" indent="0" algn="just" eaLnBrk="1" hangingPunct="1">
              <a:buFont typeface="Wingdings" pitchFamily="2" charset="2"/>
              <a:buNone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Budoucí scénáře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defRPr/>
            </a:pPr>
            <a:r>
              <a:rPr lang="cs-CZ" dirty="0" smtClean="0"/>
              <a:t>Mezivládní </a:t>
            </a:r>
            <a:r>
              <a:rPr lang="cs-CZ" dirty="0"/>
              <a:t>panel pro klimatické změny (</a:t>
            </a:r>
            <a:r>
              <a:rPr lang="cs-CZ" dirty="0" err="1"/>
              <a:t>Intergovernmental</a:t>
            </a:r>
            <a:r>
              <a:rPr lang="cs-CZ" dirty="0"/>
              <a:t> Panel on </a:t>
            </a:r>
            <a:r>
              <a:rPr lang="cs-CZ" dirty="0" err="1"/>
              <a:t>Climate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) při </a:t>
            </a:r>
            <a:r>
              <a:rPr lang="cs-CZ" dirty="0" smtClean="0"/>
              <a:t>Světové meteorologické </a:t>
            </a:r>
            <a:r>
              <a:rPr lang="cs-CZ" dirty="0"/>
              <a:t>organizaci (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Meteorological</a:t>
            </a:r>
            <a:r>
              <a:rPr lang="cs-CZ" dirty="0"/>
              <a:t> </a:t>
            </a:r>
            <a:r>
              <a:rPr lang="cs-CZ" dirty="0" err="1"/>
              <a:t>Organisation</a:t>
            </a:r>
            <a:r>
              <a:rPr lang="cs-CZ" dirty="0"/>
              <a:t>)</a:t>
            </a:r>
          </a:p>
          <a:p>
            <a:pPr algn="just">
              <a:defRPr/>
            </a:pPr>
            <a:r>
              <a:rPr lang="cs-CZ" dirty="0" smtClean="0"/>
              <a:t>počítačové </a:t>
            </a:r>
            <a:r>
              <a:rPr lang="cs-CZ" dirty="0"/>
              <a:t>simulace změn teploty vzduchu na Zemi v důsledku růstu koncentrací skleníkových plynů</a:t>
            </a:r>
          </a:p>
          <a:p>
            <a:pPr algn="just">
              <a:defRPr/>
            </a:pPr>
            <a:r>
              <a:rPr lang="cs-CZ" dirty="0"/>
              <a:t>pro různé scénáře – odhadovaný vzestup teploty od roku 1990 do roku 2100 v rozmezí 1,4-5,8 ºC</a:t>
            </a:r>
          </a:p>
          <a:p>
            <a:pPr algn="just">
              <a:defRPr/>
            </a:pPr>
            <a:r>
              <a:rPr lang="cs-CZ" dirty="0" smtClean="0"/>
              <a:t>důsledky </a:t>
            </a:r>
            <a:r>
              <a:rPr lang="cs-CZ" dirty="0"/>
              <a:t>globálního oteplování: růst hladiny oceánů (tání ledovců, expanse vody – </a:t>
            </a:r>
            <a:r>
              <a:rPr lang="cs-CZ" dirty="0" smtClean="0"/>
              <a:t>odhadovaný vzestup hladiny </a:t>
            </a:r>
            <a:r>
              <a:rPr lang="cs-CZ" dirty="0"/>
              <a:t>od roku 1990 do roku 2100 v rozmezí 10-80 cm), růst frekvence a intenzity extrémů (</a:t>
            </a:r>
            <a:r>
              <a:rPr lang="cs-CZ" dirty="0" smtClean="0"/>
              <a:t>povodně, sucha</a:t>
            </a:r>
            <a:r>
              <a:rPr lang="cs-CZ" dirty="0"/>
              <a:t>, atd.)</a:t>
            </a:r>
          </a:p>
          <a:p>
            <a:pPr algn="just">
              <a:defRPr/>
            </a:pPr>
            <a:r>
              <a:rPr lang="cs-CZ" dirty="0" smtClean="0"/>
              <a:t>možné </a:t>
            </a:r>
            <a:r>
              <a:rPr lang="cs-CZ" dirty="0"/>
              <a:t>dopady globálního oteplování na různé oblasti lidské činnosti: klimatické scénáře a </a:t>
            </a:r>
            <a:r>
              <a:rPr lang="cs-CZ" dirty="0" smtClean="0"/>
              <a:t>studium dopadů </a:t>
            </a:r>
            <a:r>
              <a:rPr lang="cs-CZ" dirty="0"/>
              <a:t>– tzv. impaktní studie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Skupenství vody</a:t>
            </a:r>
            <a:endParaRPr lang="cs-CZ" dirty="0"/>
          </a:p>
        </p:txBody>
      </p:sp>
      <p:pic>
        <p:nvPicPr>
          <p:cNvPr id="22531" name="Obrázek 40" descr="Popis: The Three States of Wat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341438"/>
            <a:ext cx="5380037" cy="5167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Teplota vzduchu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 bwMode="auto"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Wingdings" pitchFamily="2" charset="2"/>
              <a:buNone/>
            </a:pPr>
            <a:endParaRPr lang="cs-CZ" altLang="cs-CZ" smtClean="0"/>
          </a:p>
          <a:p>
            <a:pPr marL="0" indent="0" eaLnBrk="1" hangingPunct="1">
              <a:buFont typeface="Wingdings" pitchFamily="2" charset="2"/>
              <a:buNone/>
            </a:pPr>
            <a:endParaRPr lang="cs-CZ" altLang="cs-CZ" smtClean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defRPr kumimoji="1"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443329"/>
              </a:buClr>
              <a:buSzPct val="85000"/>
              <a:buFont typeface="Wingdings" pitchFamily="2" charset="2"/>
              <a:buChar char="n"/>
              <a:defRPr kumimoji="1"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F6E4E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D541B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4655C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2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5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5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cs-CZ" dirty="0" smtClean="0"/>
          </a:p>
          <a:p>
            <a:pPr algn="just">
              <a:defRPr/>
            </a:pPr>
            <a:r>
              <a:rPr lang="cs-CZ" b="1" dirty="0" smtClean="0"/>
              <a:t>teplota</a:t>
            </a:r>
            <a:r>
              <a:rPr lang="cs-CZ" dirty="0" smtClean="0"/>
              <a:t> – </a:t>
            </a:r>
            <a:r>
              <a:rPr lang="cs-CZ" b="1" dirty="0" smtClean="0">
                <a:solidFill>
                  <a:srgbClr val="FF0000"/>
                </a:solidFill>
              </a:rPr>
              <a:t>………………….</a:t>
            </a:r>
          </a:p>
          <a:p>
            <a:pPr algn="just">
              <a:defRPr/>
            </a:pPr>
            <a:r>
              <a:rPr lang="cs-CZ" dirty="0" smtClean="0"/>
              <a:t>jestliže těleso přijímá tepelnou energii, jeho teplota roste</a:t>
            </a:r>
          </a:p>
          <a:p>
            <a:pPr algn="just">
              <a:defRPr/>
            </a:pPr>
            <a:r>
              <a:rPr lang="cs-CZ" dirty="0" smtClean="0"/>
              <a:t>povrch během dne dostává více krátkovlnného záření než ztrácí dlouhovlnným vyzařováním - jeho teplota </a:t>
            </a:r>
            <a:r>
              <a:rPr lang="cs-CZ" b="1" dirty="0" smtClean="0">
                <a:solidFill>
                  <a:srgbClr val="FF0000"/>
                </a:solidFill>
              </a:rPr>
              <a:t>……..</a:t>
            </a:r>
            <a:r>
              <a:rPr lang="cs-CZ" dirty="0" smtClean="0"/>
              <a:t>; v noci, kdy tok krátkovlnného záření ustává, teplota </a:t>
            </a:r>
            <a:r>
              <a:rPr lang="cs-CZ" b="1" dirty="0" smtClean="0">
                <a:solidFill>
                  <a:srgbClr val="FF0000"/>
                </a:solidFill>
              </a:rPr>
              <a:t>……..</a:t>
            </a:r>
          </a:p>
          <a:p>
            <a:pPr algn="just">
              <a:defRPr/>
            </a:pPr>
            <a:r>
              <a:rPr lang="cs-CZ" dirty="0" smtClean="0"/>
              <a:t>teplota tělesa se vedle pohlcování a vyzařování může měnit těmito procesy: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cs-CZ" b="1" dirty="0" smtClean="0">
                <a:solidFill>
                  <a:srgbClr val="FF0000"/>
                </a:solidFill>
              </a:rPr>
              <a:t>a) ………</a:t>
            </a:r>
            <a:r>
              <a:rPr lang="cs-CZ" dirty="0" smtClean="0"/>
              <a:t> – tok tepla mezi dvěma dotýkajícími se tělesy od teplejšího ke chladnějšímu (aktivní povrch – atmosféra)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cs-CZ" b="1" dirty="0" smtClean="0">
                <a:solidFill>
                  <a:srgbClr val="FF0000"/>
                </a:solidFill>
              </a:rPr>
              <a:t>b) ………</a:t>
            </a:r>
            <a:r>
              <a:rPr lang="cs-CZ" b="1" dirty="0" smtClean="0"/>
              <a:t> </a:t>
            </a:r>
            <a:r>
              <a:rPr lang="cs-CZ" dirty="0" smtClean="0"/>
              <a:t>– změna skupenství vody z kapalného na plynné za pohlcování energie – pokles teploty vypařujícího povrchu 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cs-CZ" b="1" dirty="0" smtClean="0">
                <a:solidFill>
                  <a:srgbClr val="FF0000"/>
                </a:solidFill>
              </a:rPr>
              <a:t>c) ……….</a:t>
            </a:r>
            <a:r>
              <a:rPr lang="cs-CZ" dirty="0" smtClean="0"/>
              <a:t> – přenos tepla promícháváním při výstupném pohybu vzduchu</a:t>
            </a:r>
          </a:p>
          <a:p>
            <a:pPr algn="just"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Obrázek 39" descr="Popis: The Hydrosp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00238"/>
            <a:ext cx="864076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Hydrologický cyklus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defRPr/>
            </a:pPr>
            <a:r>
              <a:rPr lang="cs-CZ" b="1" dirty="0" smtClean="0">
                <a:solidFill>
                  <a:srgbClr val="FF0000"/>
                </a:solidFill>
              </a:rPr>
              <a:t>Co popisuje?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cs-CZ" dirty="0" smtClean="0"/>
              <a:t>a) výpar z oceánů a pevnin (plus transpirace) do atmosféry v podobě vodní páry, z oceánů šestkrát větší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cs-CZ" dirty="0" smtClean="0"/>
              <a:t>b) kondenzace nebo sublimace vodní páry v atmosféře, vypadávající v podobě srážek (srážky nad oceány asi čtyřikrát větší než nad pevninou)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cs-CZ" dirty="0" smtClean="0"/>
              <a:t>c) srážky vypadlé na pevninu mohou:</a:t>
            </a:r>
          </a:p>
          <a:p>
            <a:pPr algn="just">
              <a:buFontTx/>
              <a:buChar char="-"/>
              <a:defRPr/>
            </a:pPr>
            <a:r>
              <a:rPr lang="cs-CZ" b="1" dirty="0" smtClean="0">
                <a:solidFill>
                  <a:srgbClr val="FF0000"/>
                </a:solidFill>
              </a:rPr>
              <a:t>…………</a:t>
            </a:r>
          </a:p>
          <a:p>
            <a:pPr algn="just">
              <a:buFontTx/>
              <a:buChar char="-"/>
              <a:defRPr/>
            </a:pPr>
            <a:r>
              <a:rPr lang="cs-CZ" b="1" dirty="0" smtClean="0">
                <a:solidFill>
                  <a:srgbClr val="FF0000"/>
                </a:solidFill>
              </a:rPr>
              <a:t>…………</a:t>
            </a:r>
          </a:p>
          <a:p>
            <a:pPr algn="just">
              <a:buFontTx/>
              <a:buChar char="-"/>
              <a:defRPr/>
            </a:pPr>
            <a:r>
              <a:rPr lang="cs-CZ" b="1" dirty="0" smtClean="0">
                <a:solidFill>
                  <a:srgbClr val="FF0000"/>
                </a:solidFill>
              </a:rPr>
              <a:t>…………</a:t>
            </a:r>
          </a:p>
          <a:p>
            <a:pPr algn="just"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 bwMode="auto"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pic>
        <p:nvPicPr>
          <p:cNvPr id="25604" name="Picture 2" descr="http://upload.wikimedia.org/wikipedia/commons/4/42/Watercycleczechhig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620713"/>
            <a:ext cx="8278812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Globální vodní bilance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defRPr/>
            </a:pPr>
            <a:r>
              <a:rPr lang="cs-CZ" dirty="0" smtClean="0"/>
              <a:t>popisuje </a:t>
            </a:r>
            <a:r>
              <a:rPr lang="cs-CZ" b="1" dirty="0" smtClean="0">
                <a:solidFill>
                  <a:srgbClr val="FF0000"/>
                </a:solidFill>
              </a:rPr>
              <a:t>………………………….</a:t>
            </a:r>
          </a:p>
          <a:p>
            <a:pPr algn="just">
              <a:defRPr/>
            </a:pPr>
            <a:r>
              <a:rPr lang="cs-CZ" dirty="0" smtClean="0"/>
              <a:t>předpokládáme, že objem oceánských vod a objem sladkých povrchových a podpovrchových vod je konstantní rok od roku</a:t>
            </a:r>
          </a:p>
          <a:p>
            <a:pPr algn="just">
              <a:defRPr/>
            </a:pPr>
            <a:r>
              <a:rPr lang="cs-CZ" b="1" dirty="0" smtClean="0"/>
              <a:t>oceán: </a:t>
            </a:r>
            <a:r>
              <a:rPr lang="cs-CZ" dirty="0" smtClean="0"/>
              <a:t>srážky (do) + odtok (do) = výpar (z), tj. </a:t>
            </a:r>
            <a:r>
              <a:rPr lang="cs-CZ" b="1" dirty="0" smtClean="0">
                <a:solidFill>
                  <a:srgbClr val="FF0000"/>
                </a:solidFill>
              </a:rPr>
              <a:t>……………..</a:t>
            </a:r>
          </a:p>
          <a:p>
            <a:pPr algn="just">
              <a:defRPr/>
            </a:pPr>
            <a:r>
              <a:rPr lang="cs-CZ" b="1" dirty="0" smtClean="0"/>
              <a:t>pevnina: </a:t>
            </a:r>
            <a:r>
              <a:rPr lang="cs-CZ" dirty="0" smtClean="0"/>
              <a:t>srážky (na) = výpar (z) + odtok (z), tj. </a:t>
            </a:r>
            <a:r>
              <a:rPr lang="cs-CZ" b="1" dirty="0" smtClean="0">
                <a:solidFill>
                  <a:srgbClr val="FF0000"/>
                </a:solidFill>
              </a:rPr>
              <a:t>……………..</a:t>
            </a:r>
          </a:p>
          <a:p>
            <a:pPr algn="just">
              <a:defRPr/>
            </a:pPr>
            <a:r>
              <a:rPr lang="cs-CZ" dirty="0" smtClean="0"/>
              <a:t>protože na pevnině výpar = srážky – odtok, lze odtok při bilancování vypustit a lze zapsat:</a:t>
            </a:r>
          </a:p>
          <a:p>
            <a:pPr algn="just">
              <a:defRPr/>
            </a:pPr>
            <a:r>
              <a:rPr lang="cs-CZ" dirty="0" smtClean="0"/>
              <a:t>celkový výpar                                celkové srážky </a:t>
            </a:r>
          </a:p>
          <a:p>
            <a:pPr algn="just">
              <a:defRPr/>
            </a:pPr>
            <a:r>
              <a:rPr lang="cs-CZ" b="1" dirty="0" smtClean="0">
                <a:solidFill>
                  <a:srgbClr val="FF0000"/>
                </a:solidFill>
              </a:rPr>
              <a:t>………………..  </a:t>
            </a:r>
            <a:r>
              <a:rPr lang="cs-CZ" b="1" dirty="0" smtClean="0">
                <a:solidFill>
                  <a:srgbClr val="7030A0"/>
                </a:solidFill>
              </a:rPr>
              <a:t>                                  </a:t>
            </a:r>
            <a:r>
              <a:rPr lang="cs-CZ" b="1" dirty="0" smtClean="0">
                <a:solidFill>
                  <a:srgbClr val="FF0000"/>
                </a:solidFill>
              </a:rPr>
              <a:t>………………………..</a:t>
            </a:r>
          </a:p>
          <a:p>
            <a:pPr algn="just"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 bwMode="auto"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pic>
        <p:nvPicPr>
          <p:cNvPr id="27652" name="Obrázek 38" descr="Popis: The Global Water Bal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04813"/>
            <a:ext cx="7040562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Pojmy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1" indent="-342900">
              <a:buClr>
                <a:schemeClr val="tx1"/>
              </a:buClr>
              <a:buSzTx/>
              <a:defRPr/>
            </a:pPr>
            <a:r>
              <a:rPr lang="cs-CZ" sz="3200" b="1" dirty="0" smtClean="0">
                <a:solidFill>
                  <a:srgbClr val="FF0000"/>
                </a:solidFill>
              </a:rPr>
              <a:t>vlhkost vzduchu obecně</a:t>
            </a:r>
          </a:p>
          <a:p>
            <a:pPr>
              <a:defRPr/>
            </a:pPr>
            <a:r>
              <a:rPr lang="cs-CZ" b="1" dirty="0" smtClean="0">
                <a:solidFill>
                  <a:srgbClr val="FF0000"/>
                </a:solidFill>
              </a:rPr>
              <a:t>specifická vlhkost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vzduchu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</a:p>
          <a:p>
            <a:pPr>
              <a:defRPr/>
            </a:pPr>
            <a:r>
              <a:rPr lang="cs-CZ" b="1" dirty="0" smtClean="0">
                <a:solidFill>
                  <a:srgbClr val="FF0000"/>
                </a:solidFill>
              </a:rPr>
              <a:t>rosný bod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</a:p>
          <a:p>
            <a:pPr>
              <a:defRPr/>
            </a:pPr>
            <a:r>
              <a:rPr lang="cs-CZ" b="1" dirty="0" smtClean="0">
                <a:solidFill>
                  <a:srgbClr val="FF0000"/>
                </a:solidFill>
              </a:rPr>
              <a:t>relativní vlhkost vzduchu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</a:p>
          <a:p>
            <a:pPr>
              <a:defRPr/>
            </a:pPr>
            <a:r>
              <a:rPr lang="cs-CZ" b="1" dirty="0" smtClean="0">
                <a:solidFill>
                  <a:srgbClr val="FF0000"/>
                </a:solidFill>
              </a:rPr>
              <a:t>psychrometrický rozdíl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</a:p>
          <a:p>
            <a:pPr marL="342900" lvl="2" indent="-342900">
              <a:buClr>
                <a:schemeClr val="tx1"/>
              </a:buClr>
              <a:buSzTx/>
              <a:defRPr/>
            </a:pPr>
            <a:r>
              <a:rPr lang="cs-CZ" sz="3200" b="1" dirty="0" err="1" smtClean="0">
                <a:solidFill>
                  <a:srgbClr val="FF0000"/>
                </a:solidFill>
              </a:rPr>
              <a:t>suchoadiabatický</a:t>
            </a:r>
            <a:r>
              <a:rPr lang="cs-CZ" sz="3200" b="1" dirty="0" smtClean="0">
                <a:solidFill>
                  <a:srgbClr val="FF0000"/>
                </a:solidFill>
              </a:rPr>
              <a:t> gradient - hodnota</a:t>
            </a:r>
          </a:p>
          <a:p>
            <a:pPr marL="342900" lvl="2" indent="-342900">
              <a:buClr>
                <a:schemeClr val="tx1"/>
              </a:buClr>
              <a:buSzTx/>
              <a:defRPr/>
            </a:pPr>
            <a:r>
              <a:rPr lang="cs-CZ" sz="3200" b="1" dirty="0" err="1" smtClean="0">
                <a:solidFill>
                  <a:srgbClr val="FF0000"/>
                </a:solidFill>
              </a:rPr>
              <a:t>vlhkoadiabatický</a:t>
            </a:r>
            <a:r>
              <a:rPr lang="cs-CZ" sz="3200" b="1" dirty="0" smtClean="0">
                <a:solidFill>
                  <a:srgbClr val="FF0000"/>
                </a:solidFill>
              </a:rPr>
              <a:t> proces + gradient</a:t>
            </a:r>
          </a:p>
          <a:p>
            <a:pPr marL="342900" lvl="2" indent="-342900">
              <a:buClr>
                <a:schemeClr val="tx1"/>
              </a:buClr>
              <a:buSzTx/>
              <a:defRPr/>
            </a:pPr>
            <a:r>
              <a:rPr lang="cs-CZ" sz="3200" b="1" dirty="0" smtClean="0">
                <a:solidFill>
                  <a:srgbClr val="FF0000"/>
                </a:solidFill>
              </a:rPr>
              <a:t>oblak</a:t>
            </a:r>
          </a:p>
          <a:p>
            <a:pPr marL="342900" lvl="2" indent="-342900">
              <a:buClr>
                <a:schemeClr val="tx1"/>
              </a:buClr>
              <a:buSzTx/>
              <a:defRPr/>
            </a:pPr>
            <a:r>
              <a:rPr lang="cs-CZ" sz="3200" b="1" dirty="0" smtClean="0">
                <a:solidFill>
                  <a:srgbClr val="FF0000"/>
                </a:solidFill>
              </a:rPr>
              <a:t>kondenzační jádra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Oblaka - doplň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cs-CZ" b="1" u="sng" dirty="0" smtClean="0"/>
              <a:t>oblaka vysoká (</a:t>
            </a:r>
            <a:r>
              <a:rPr lang="cs-CZ" b="1" u="sng" dirty="0" smtClean="0">
                <a:solidFill>
                  <a:srgbClr val="FF0000"/>
                </a:solidFill>
              </a:rPr>
              <a:t>…….. </a:t>
            </a:r>
            <a:r>
              <a:rPr lang="cs-CZ" b="1" u="sng" dirty="0" smtClean="0"/>
              <a:t>km):</a:t>
            </a:r>
          </a:p>
          <a:p>
            <a:pPr>
              <a:defRPr/>
            </a:pPr>
            <a:r>
              <a:rPr lang="cs-CZ" b="1" dirty="0" smtClean="0">
                <a:solidFill>
                  <a:srgbClr val="FF0000"/>
                </a:solidFill>
              </a:rPr>
              <a:t>………….</a:t>
            </a:r>
            <a:r>
              <a:rPr lang="cs-CZ" dirty="0" smtClean="0"/>
              <a:t>.– </a:t>
            </a:r>
            <a:r>
              <a:rPr lang="cs-CZ" dirty="0" err="1" smtClean="0"/>
              <a:t>Cirrus</a:t>
            </a:r>
            <a:r>
              <a:rPr lang="cs-CZ" dirty="0" smtClean="0"/>
              <a:t> (</a:t>
            </a:r>
            <a:r>
              <a:rPr lang="cs-CZ" dirty="0" err="1" smtClean="0"/>
              <a:t>Ci</a:t>
            </a:r>
            <a:r>
              <a:rPr lang="cs-CZ" dirty="0" smtClean="0"/>
              <a:t>)</a:t>
            </a:r>
          </a:p>
          <a:p>
            <a:pPr>
              <a:defRPr/>
            </a:pPr>
            <a:r>
              <a:rPr lang="cs-CZ" dirty="0" smtClean="0"/>
              <a:t>řasová kupa – </a:t>
            </a:r>
            <a:r>
              <a:rPr lang="cs-CZ" dirty="0" err="1" smtClean="0"/>
              <a:t>Cirrocumulus</a:t>
            </a:r>
            <a:r>
              <a:rPr lang="cs-CZ" dirty="0" smtClean="0"/>
              <a:t> (</a:t>
            </a:r>
            <a:r>
              <a:rPr lang="cs-CZ" dirty="0" err="1" smtClean="0"/>
              <a:t>Cc</a:t>
            </a:r>
            <a:r>
              <a:rPr lang="cs-CZ" dirty="0" smtClean="0"/>
              <a:t>)</a:t>
            </a:r>
          </a:p>
          <a:p>
            <a:pPr>
              <a:defRPr/>
            </a:pPr>
            <a:r>
              <a:rPr lang="cs-CZ" dirty="0" smtClean="0"/>
              <a:t>řasová sloha – </a:t>
            </a:r>
            <a:r>
              <a:rPr lang="cs-CZ" b="1" dirty="0" smtClean="0">
                <a:solidFill>
                  <a:srgbClr val="FF0000"/>
                </a:solidFill>
              </a:rPr>
              <a:t>………………………….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b="1" u="sng" dirty="0" smtClean="0"/>
              <a:t>oblaka střední (</a:t>
            </a:r>
            <a:r>
              <a:rPr lang="cs-CZ" b="1" u="sng" dirty="0" smtClean="0">
                <a:solidFill>
                  <a:srgbClr val="FF0000"/>
                </a:solidFill>
              </a:rPr>
              <a:t>.......</a:t>
            </a:r>
            <a:r>
              <a:rPr lang="cs-CZ" b="1" u="sng" dirty="0" smtClean="0"/>
              <a:t>. km)</a:t>
            </a:r>
          </a:p>
          <a:p>
            <a:pPr>
              <a:defRPr/>
            </a:pPr>
            <a:r>
              <a:rPr lang="cs-CZ" dirty="0" smtClean="0"/>
              <a:t>vyvýšená kupa – </a:t>
            </a:r>
            <a:r>
              <a:rPr lang="cs-CZ" b="1" dirty="0" smtClean="0">
                <a:solidFill>
                  <a:srgbClr val="FF0000"/>
                </a:solidFill>
              </a:rPr>
              <a:t>………………………….</a:t>
            </a:r>
          </a:p>
          <a:p>
            <a:pPr>
              <a:defRPr/>
            </a:pPr>
            <a:r>
              <a:rPr lang="cs-CZ" b="1" dirty="0" smtClean="0">
                <a:solidFill>
                  <a:srgbClr val="FF0000"/>
                </a:solidFill>
              </a:rPr>
              <a:t>………………………….</a:t>
            </a:r>
            <a:r>
              <a:rPr lang="cs-CZ" dirty="0" smtClean="0"/>
              <a:t>– Altostratus (As)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b="1" u="sng" dirty="0" smtClean="0"/>
              <a:t>oblaka nízká (do </a:t>
            </a:r>
            <a:r>
              <a:rPr lang="cs-CZ" b="1" u="sng" dirty="0" smtClean="0">
                <a:solidFill>
                  <a:srgbClr val="FF0000"/>
                </a:solidFill>
              </a:rPr>
              <a:t>…..</a:t>
            </a:r>
            <a:r>
              <a:rPr lang="cs-CZ" b="1" u="sng" dirty="0" smtClean="0"/>
              <a:t> km)</a:t>
            </a:r>
          </a:p>
          <a:p>
            <a:pPr>
              <a:defRPr/>
            </a:pPr>
            <a:r>
              <a:rPr lang="cs-CZ" dirty="0" smtClean="0"/>
              <a:t>dešťová sloha – Nimbostratus (</a:t>
            </a:r>
            <a:r>
              <a:rPr lang="cs-CZ" dirty="0" err="1" smtClean="0"/>
              <a:t>Ns</a:t>
            </a:r>
            <a:r>
              <a:rPr lang="cs-CZ" dirty="0" smtClean="0"/>
              <a:t>)</a:t>
            </a:r>
          </a:p>
          <a:p>
            <a:pPr>
              <a:defRPr/>
            </a:pPr>
            <a:r>
              <a:rPr lang="cs-CZ" dirty="0" smtClean="0"/>
              <a:t>slohová kupa – </a:t>
            </a:r>
            <a:r>
              <a:rPr lang="cs-CZ" b="1" dirty="0" smtClean="0">
                <a:solidFill>
                  <a:srgbClr val="FF0000"/>
                </a:solidFill>
              </a:rPr>
              <a:t>………………………….</a:t>
            </a:r>
            <a:r>
              <a:rPr lang="cs-CZ" dirty="0" smtClean="0"/>
              <a:t>)                   </a:t>
            </a:r>
          </a:p>
          <a:p>
            <a:pPr>
              <a:defRPr/>
            </a:pPr>
            <a:r>
              <a:rPr lang="cs-CZ" dirty="0" smtClean="0"/>
              <a:t>sloha – Stratus (St)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b="1" u="sng" dirty="0" smtClean="0"/>
              <a:t>oblaka </a:t>
            </a:r>
            <a:r>
              <a:rPr lang="cs-CZ" b="1" u="sng" dirty="0" smtClean="0">
                <a:solidFill>
                  <a:srgbClr val="FF0000"/>
                </a:solidFill>
              </a:rPr>
              <a:t>……………………</a:t>
            </a:r>
            <a:r>
              <a:rPr lang="cs-CZ" b="1" u="sng" dirty="0" smtClean="0"/>
              <a:t>. vývoje (0,5-1,5 km)</a:t>
            </a:r>
          </a:p>
          <a:p>
            <a:pPr>
              <a:defRPr/>
            </a:pPr>
            <a:r>
              <a:rPr lang="cs-CZ" b="1" dirty="0" smtClean="0">
                <a:solidFill>
                  <a:srgbClr val="FF0000"/>
                </a:solidFill>
              </a:rPr>
              <a:t>……………………</a:t>
            </a:r>
            <a:r>
              <a:rPr lang="cs-CZ" dirty="0" smtClean="0"/>
              <a:t> – </a:t>
            </a:r>
            <a:r>
              <a:rPr lang="cs-CZ" dirty="0" err="1" smtClean="0"/>
              <a:t>Cumulus</a:t>
            </a:r>
            <a:r>
              <a:rPr lang="cs-CZ" dirty="0" smtClean="0"/>
              <a:t> (</a:t>
            </a:r>
            <a:r>
              <a:rPr lang="cs-CZ" dirty="0" err="1" smtClean="0"/>
              <a:t>Cu</a:t>
            </a:r>
            <a:r>
              <a:rPr lang="cs-CZ" dirty="0" smtClean="0"/>
              <a:t>)</a:t>
            </a:r>
          </a:p>
          <a:p>
            <a:pPr>
              <a:defRPr/>
            </a:pPr>
            <a:r>
              <a:rPr lang="cs-CZ" dirty="0" smtClean="0"/>
              <a:t>bouřkový oblak – </a:t>
            </a:r>
            <a:r>
              <a:rPr lang="cs-CZ" b="1" dirty="0" smtClean="0">
                <a:solidFill>
                  <a:srgbClr val="FF0000"/>
                </a:solidFill>
              </a:rPr>
              <a:t>………………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 bwMode="auto"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pic>
        <p:nvPicPr>
          <p:cNvPr id="30724" name="Obrázek 32" descr="Popis: P1010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746125"/>
            <a:ext cx="7488237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Pojmy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cs-CZ" b="1" dirty="0" smtClean="0">
                <a:solidFill>
                  <a:srgbClr val="FF0000"/>
                </a:solidFill>
              </a:rPr>
              <a:t>Mlha</a:t>
            </a:r>
          </a:p>
          <a:p>
            <a:pPr>
              <a:defRPr/>
            </a:pPr>
            <a:r>
              <a:rPr lang="cs-CZ" b="1" dirty="0" smtClean="0">
                <a:solidFill>
                  <a:srgbClr val="FF0000"/>
                </a:solidFill>
              </a:rPr>
              <a:t>Radiační mlha</a:t>
            </a:r>
          </a:p>
          <a:p>
            <a:pPr>
              <a:defRPr/>
            </a:pPr>
            <a:r>
              <a:rPr lang="cs-CZ" b="1" dirty="0" smtClean="0">
                <a:solidFill>
                  <a:srgbClr val="FF0000"/>
                </a:solidFill>
              </a:rPr>
              <a:t>Advekční mlha</a:t>
            </a:r>
          </a:p>
          <a:p>
            <a:pPr>
              <a:defRPr/>
            </a:pPr>
            <a:r>
              <a:rPr lang="cs-CZ" b="1" dirty="0" smtClean="0">
                <a:solidFill>
                  <a:srgbClr val="FF0000"/>
                </a:solidFill>
              </a:rPr>
              <a:t>Sníh</a:t>
            </a:r>
          </a:p>
          <a:p>
            <a:pPr>
              <a:defRPr/>
            </a:pPr>
            <a:r>
              <a:rPr lang="cs-CZ" b="1" dirty="0" smtClean="0">
                <a:solidFill>
                  <a:srgbClr val="FF0000"/>
                </a:solidFill>
              </a:rPr>
              <a:t>Kroupy</a:t>
            </a:r>
          </a:p>
          <a:p>
            <a:pPr>
              <a:defRPr/>
            </a:pPr>
            <a:r>
              <a:rPr lang="cs-CZ" b="1" dirty="0" smtClean="0">
                <a:solidFill>
                  <a:srgbClr val="FF0000"/>
                </a:solidFill>
              </a:rPr>
              <a:t>Ledovka</a:t>
            </a:r>
          </a:p>
          <a:p>
            <a:pPr>
              <a:defRPr/>
            </a:pPr>
            <a:r>
              <a:rPr lang="cs-CZ" b="1" dirty="0" smtClean="0">
                <a:solidFill>
                  <a:srgbClr val="FF0000"/>
                </a:solidFill>
              </a:rPr>
              <a:t>Smog</a:t>
            </a:r>
          </a:p>
          <a:p>
            <a:pPr>
              <a:defRPr/>
            </a:pPr>
            <a:r>
              <a:rPr lang="cs-CZ" b="1" dirty="0" smtClean="0">
                <a:solidFill>
                  <a:srgbClr val="FF0000"/>
                </a:solidFill>
              </a:rPr>
              <a:t>Zákal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Vznik srážek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cs-CZ" dirty="0" smtClean="0"/>
              <a:t>podle příčin výstupného pohybu vzduchu, způsobujícího ochlazování, lze rozlišit:</a:t>
            </a:r>
          </a:p>
          <a:p>
            <a:pPr algn="just">
              <a:defRPr/>
            </a:pPr>
            <a:r>
              <a:rPr lang="cs-CZ" dirty="0" smtClean="0"/>
              <a:t>vynucený výstup vzduchu na horských překážkách → </a:t>
            </a:r>
            <a:r>
              <a:rPr lang="cs-CZ" dirty="0" smtClean="0">
                <a:solidFill>
                  <a:srgbClr val="FF0000"/>
                </a:solidFill>
              </a:rPr>
              <a:t>………………</a:t>
            </a:r>
          </a:p>
          <a:p>
            <a:pPr algn="just">
              <a:defRPr/>
            </a:pPr>
            <a:r>
              <a:rPr lang="cs-CZ" dirty="0" smtClean="0"/>
              <a:t>výstup vzduchu v důsledku konvekce</a:t>
            </a:r>
            <a:r>
              <a:rPr lang="cs-CZ" b="1" dirty="0" smtClean="0"/>
              <a:t> </a:t>
            </a:r>
            <a:r>
              <a:rPr lang="cs-CZ" dirty="0" smtClean="0"/>
              <a:t>→ </a:t>
            </a:r>
            <a:r>
              <a:rPr lang="cs-CZ" dirty="0" smtClean="0">
                <a:solidFill>
                  <a:srgbClr val="FF0000"/>
                </a:solidFill>
              </a:rPr>
              <a:t>…………….</a:t>
            </a:r>
          </a:p>
          <a:p>
            <a:pPr algn="just">
              <a:defRPr/>
            </a:pPr>
            <a:r>
              <a:rPr lang="cs-CZ" dirty="0" smtClean="0"/>
              <a:t>výstup při pohybu vzduchových hmot → </a:t>
            </a:r>
            <a:r>
              <a:rPr lang="cs-CZ" dirty="0" smtClean="0">
                <a:solidFill>
                  <a:srgbClr val="FF0000"/>
                </a:solidFill>
              </a:rPr>
              <a:t>…………….</a:t>
            </a:r>
          </a:p>
          <a:p>
            <a:pPr algn="just"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Měření teploty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cs-CZ" dirty="0" smtClean="0"/>
              <a:t>teplotní </a:t>
            </a:r>
            <a:r>
              <a:rPr lang="cs-CZ" b="1" dirty="0" smtClean="0"/>
              <a:t>stupnice Celsiova</a:t>
            </a:r>
            <a:r>
              <a:rPr lang="cs-CZ" dirty="0" smtClean="0"/>
              <a:t> (°C) – bod mrazu 0 °C, bod varu 100 °C</a:t>
            </a:r>
          </a:p>
          <a:p>
            <a:pPr eaLnBrk="1" hangingPunct="1">
              <a:defRPr/>
            </a:pPr>
            <a:r>
              <a:rPr lang="cs-CZ" dirty="0" smtClean="0"/>
              <a:t>teplotní stupnice Fahrenheitova (°F) – bod mrazu</a:t>
            </a:r>
            <a:r>
              <a:rPr lang="cs-CZ" b="1" dirty="0" smtClean="0">
                <a:solidFill>
                  <a:srgbClr val="FF0000"/>
                </a:solidFill>
              </a:rPr>
              <a:t> …. </a:t>
            </a:r>
            <a:r>
              <a:rPr lang="cs-CZ" dirty="0" smtClean="0"/>
              <a:t>°F, bod varu </a:t>
            </a:r>
            <a:r>
              <a:rPr lang="cs-CZ" b="1" dirty="0" smtClean="0">
                <a:solidFill>
                  <a:srgbClr val="FF0000"/>
                </a:solidFill>
              </a:rPr>
              <a:t>…</a:t>
            </a:r>
            <a:r>
              <a:rPr lang="cs-CZ" dirty="0" smtClean="0"/>
              <a:t>°F</a:t>
            </a:r>
          </a:p>
          <a:p>
            <a:pPr eaLnBrk="1" hangingPunct="1">
              <a:defRPr/>
            </a:pPr>
            <a:r>
              <a:rPr lang="cs-CZ" b="1" dirty="0" smtClean="0"/>
              <a:t>teploměr</a:t>
            </a:r>
            <a:r>
              <a:rPr lang="cs-CZ" dirty="0" smtClean="0"/>
              <a:t> – </a:t>
            </a:r>
            <a:r>
              <a:rPr lang="cs-CZ" b="1" dirty="0" smtClean="0">
                <a:solidFill>
                  <a:srgbClr val="FF0000"/>
                </a:solidFill>
              </a:rPr>
              <a:t>………………, kolik m nad zemí?</a:t>
            </a:r>
          </a:p>
          <a:p>
            <a:pPr algn="just" eaLnBrk="1" hangingPunct="1">
              <a:defRPr/>
            </a:pPr>
            <a:r>
              <a:rPr lang="cs-CZ" dirty="0" smtClean="0"/>
              <a:t>dnes kapalinové skleněné teploměry nahrazeny </a:t>
            </a:r>
            <a:r>
              <a:rPr lang="cs-CZ" b="1" dirty="0" smtClean="0"/>
              <a:t>odporovými teploměry</a:t>
            </a:r>
            <a:r>
              <a:rPr lang="cs-CZ" dirty="0" smtClean="0"/>
              <a:t> (</a:t>
            </a:r>
            <a:r>
              <a:rPr lang="cs-CZ" b="1" dirty="0" smtClean="0">
                <a:solidFill>
                  <a:srgbClr val="FF0000"/>
                </a:solidFill>
              </a:rPr>
              <a:t>………</a:t>
            </a:r>
            <a:r>
              <a:rPr lang="cs-CZ" dirty="0" smtClean="0"/>
              <a:t>), které měří automaticky změny elektrického odporu s teplotou</a:t>
            </a:r>
          </a:p>
          <a:p>
            <a:pPr eaLnBrk="1" hangingPunct="1">
              <a:defRPr/>
            </a:pPr>
            <a:r>
              <a:rPr lang="cs-CZ" dirty="0" smtClean="0"/>
              <a:t>průměrná denní teplota vzduchu: </a:t>
            </a:r>
            <a:r>
              <a:rPr lang="cs-CZ" b="1" dirty="0" smtClean="0">
                <a:solidFill>
                  <a:srgbClr val="FF0000"/>
                </a:solidFill>
              </a:rPr>
              <a:t>……………..</a:t>
            </a:r>
          </a:p>
          <a:p>
            <a:pPr eaLnBrk="1" hangingPunct="1">
              <a:defRPr/>
            </a:pPr>
            <a:r>
              <a:rPr lang="cs-CZ" dirty="0" smtClean="0"/>
              <a:t>v řadě zemí ale průměr </a:t>
            </a:r>
            <a:r>
              <a:rPr lang="cs-CZ" dirty="0" err="1" smtClean="0"/>
              <a:t>t</a:t>
            </a:r>
            <a:r>
              <a:rPr lang="cs-CZ" baseline="-25000" dirty="0" err="1" smtClean="0"/>
              <a:t>max</a:t>
            </a:r>
            <a:r>
              <a:rPr lang="cs-CZ" dirty="0" smtClean="0"/>
              <a:t> a </a:t>
            </a:r>
            <a:r>
              <a:rPr lang="cs-CZ" dirty="0" err="1" smtClean="0"/>
              <a:t>t</a:t>
            </a:r>
            <a:r>
              <a:rPr lang="cs-CZ" baseline="-25000" dirty="0" err="1" smtClean="0"/>
              <a:t>min</a:t>
            </a:r>
            <a:r>
              <a:rPr lang="cs-CZ" dirty="0" smtClean="0"/>
              <a:t> </a:t>
            </a:r>
          </a:p>
          <a:p>
            <a:pPr eaLnBrk="1" hangingPunct="1">
              <a:defRPr/>
            </a:pPr>
            <a:r>
              <a:rPr lang="cs-CZ" b="1" dirty="0" smtClean="0"/>
              <a:t>z denních průměrných teplot se počítají průměrné měsíční teploty a z nich průměrné roční teploty</a:t>
            </a:r>
            <a:endParaRPr lang="cs-CZ" dirty="0" smtClean="0"/>
          </a:p>
          <a:p>
            <a:pPr eaLnBrk="1" hangingPunct="1"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/>
              <a:t>Orografické srážky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defRPr/>
            </a:pPr>
            <a:r>
              <a:rPr lang="cs-CZ" dirty="0"/>
              <a:t>vzduch přitéká k horské překážce, na níž dochází k vynucenému výstupu </a:t>
            </a:r>
            <a:endParaRPr lang="cs-CZ" dirty="0" smtClean="0"/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cs-CZ" dirty="0" smtClean="0"/>
              <a:t>→ </a:t>
            </a:r>
            <a:r>
              <a:rPr lang="cs-CZ" dirty="0"/>
              <a:t>po </a:t>
            </a:r>
            <a:r>
              <a:rPr lang="cs-CZ" dirty="0" smtClean="0"/>
              <a:t>hladinu kondenzace </a:t>
            </a:r>
            <a:r>
              <a:rPr lang="cs-CZ" dirty="0"/>
              <a:t>ochlazování podle </a:t>
            </a:r>
            <a:r>
              <a:rPr lang="cs-CZ" dirty="0" err="1"/>
              <a:t>suchoadiabatického</a:t>
            </a:r>
            <a:r>
              <a:rPr lang="cs-CZ" dirty="0"/>
              <a:t> gradientu o 1 ºC na 100 m výšky </a:t>
            </a:r>
            <a:endParaRPr lang="cs-CZ" dirty="0" smtClean="0"/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cs-CZ" dirty="0" smtClean="0"/>
              <a:t>→ po dosažení </a:t>
            </a:r>
            <a:r>
              <a:rPr lang="cs-CZ" dirty="0"/>
              <a:t>hladiny kondenzace tvorba oblaků a při dalším výstupu ochlazování </a:t>
            </a:r>
            <a:r>
              <a:rPr lang="cs-CZ" dirty="0" smtClean="0"/>
              <a:t>podle </a:t>
            </a:r>
            <a:r>
              <a:rPr lang="cs-CZ" dirty="0" err="1" smtClean="0"/>
              <a:t>vlhkoadiabatického</a:t>
            </a:r>
            <a:r>
              <a:rPr lang="cs-CZ" dirty="0" smtClean="0"/>
              <a:t> </a:t>
            </a:r>
            <a:r>
              <a:rPr lang="cs-CZ" dirty="0"/>
              <a:t>gradientu </a:t>
            </a:r>
            <a:endParaRPr lang="cs-CZ" dirty="0" smtClean="0"/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cs-CZ" dirty="0" smtClean="0"/>
              <a:t>→ </a:t>
            </a:r>
            <a:r>
              <a:rPr lang="cs-CZ" dirty="0"/>
              <a:t>vypadávání srážek </a:t>
            </a:r>
            <a:endParaRPr lang="cs-CZ" dirty="0" smtClean="0"/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cs-CZ" dirty="0" smtClean="0"/>
              <a:t>→ </a:t>
            </a:r>
            <a:r>
              <a:rPr lang="cs-CZ" dirty="0"/>
              <a:t>po překonání horské překážky </a:t>
            </a:r>
            <a:r>
              <a:rPr lang="cs-CZ" dirty="0" smtClean="0"/>
              <a:t>vzduch sestupuje </a:t>
            </a:r>
            <a:r>
              <a:rPr lang="cs-CZ" dirty="0"/>
              <a:t>na závětrné straně a otepluje se podle </a:t>
            </a:r>
            <a:r>
              <a:rPr lang="cs-CZ" dirty="0" err="1"/>
              <a:t>suchoadiabatického</a:t>
            </a:r>
            <a:r>
              <a:rPr lang="cs-CZ" dirty="0"/>
              <a:t> gradientu, tj. vzduch </a:t>
            </a:r>
            <a:r>
              <a:rPr lang="cs-CZ" dirty="0" smtClean="0"/>
              <a:t>se stává </a:t>
            </a:r>
            <a:r>
              <a:rPr lang="cs-CZ" dirty="0"/>
              <a:t>teplým a suchým</a:t>
            </a:r>
          </a:p>
          <a:p>
            <a:pPr algn="just">
              <a:defRPr/>
            </a:pPr>
            <a:r>
              <a:rPr lang="cs-CZ" dirty="0" smtClean="0"/>
              <a:t>zvýšení </a:t>
            </a:r>
            <a:r>
              <a:rPr lang="cs-CZ" dirty="0"/>
              <a:t>srážek na návětrné straně horských překážek, zatímco na závětrné straně </a:t>
            </a:r>
            <a:r>
              <a:rPr lang="cs-CZ" dirty="0" smtClean="0"/>
              <a:t>vzniká srážkový </a:t>
            </a:r>
            <a:r>
              <a:rPr lang="cs-CZ" dirty="0"/>
              <a:t>stín (např. srážkový stín za Krušnými horami)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/>
              <a:t>Konvektivní srážky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cs-CZ" dirty="0"/>
              <a:t>konvekce vzniká při nerovnoměrném zahřívání zemského povrchu </a:t>
            </a:r>
            <a:endParaRPr lang="cs-CZ" dirty="0" smtClean="0"/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cs-CZ" dirty="0" smtClean="0"/>
              <a:t>→ </a:t>
            </a:r>
            <a:r>
              <a:rPr lang="cs-CZ" dirty="0"/>
              <a:t>bublina </a:t>
            </a:r>
            <a:r>
              <a:rPr lang="cs-CZ" dirty="0" smtClean="0"/>
              <a:t>zahřátého vzduchu</a:t>
            </a:r>
            <a:r>
              <a:rPr lang="cs-CZ" dirty="0"/>
              <a:t>, který má menší hustotu, vystupuje nahoru </a:t>
            </a:r>
            <a:endParaRPr lang="cs-CZ" dirty="0" smtClean="0"/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cs-CZ" dirty="0" smtClean="0"/>
              <a:t>→ </a:t>
            </a:r>
            <a:r>
              <a:rPr lang="cs-CZ" dirty="0"/>
              <a:t>adiabatické ochlazování </a:t>
            </a:r>
            <a:endParaRPr lang="cs-CZ" dirty="0" smtClean="0"/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cs-CZ" dirty="0" smtClean="0"/>
              <a:t>→ bublina stoupá </a:t>
            </a:r>
            <a:r>
              <a:rPr lang="cs-CZ" dirty="0"/>
              <a:t>potud, pokud je teplejší než okolní vzduch </a:t>
            </a:r>
            <a:endParaRPr lang="cs-CZ" dirty="0" smtClean="0"/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cs-CZ" dirty="0" smtClean="0"/>
              <a:t>→ </a:t>
            </a:r>
            <a:r>
              <a:rPr lang="cs-CZ" dirty="0"/>
              <a:t>při dosažení hladiny kondenzace </a:t>
            </a:r>
            <a:r>
              <a:rPr lang="cs-CZ" dirty="0" smtClean="0"/>
              <a:t>vznik kupovitých </a:t>
            </a:r>
            <a:r>
              <a:rPr lang="cs-CZ" dirty="0"/>
              <a:t>oblaků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Bouřky</a:t>
            </a:r>
            <a:endParaRPr lang="cs-CZ" dirty="0"/>
          </a:p>
        </p:txBody>
      </p:sp>
      <p:sp>
        <p:nvSpPr>
          <p:cNvPr id="35843" name="Zástupný symbol pro obsah 2"/>
          <p:cNvSpPr>
            <a:spLocks noGrp="1"/>
          </p:cNvSpPr>
          <p:nvPr>
            <p:ph idx="1"/>
          </p:nvPr>
        </p:nvSpPr>
        <p:spPr bwMode="auto"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b="1" smtClean="0"/>
              <a:t>bouřka </a:t>
            </a:r>
          </a:p>
          <a:p>
            <a:r>
              <a:rPr lang="cs-CZ" altLang="cs-CZ" b="1" smtClean="0"/>
              <a:t>konvektivní buňka </a:t>
            </a:r>
          </a:p>
          <a:p>
            <a:r>
              <a:rPr lang="cs-CZ" altLang="cs-CZ" b="1" smtClean="0"/>
              <a:t>kroupy </a:t>
            </a:r>
          </a:p>
          <a:p>
            <a:r>
              <a:rPr lang="cs-CZ" altLang="cs-CZ" b="1" smtClean="0"/>
              <a:t>blesky</a:t>
            </a: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 bwMode="auto"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pic>
        <p:nvPicPr>
          <p:cNvPr id="36868" name="Picture 2" descr="http://is.muni.cz/do/rect/el/estud/pedf/js13/fyz_geogr/web/pics/obr03-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92075"/>
            <a:ext cx="57531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4" descr="http://www.bourky.cz/zobrazit-obrazek/--417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270250"/>
            <a:ext cx="4552950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7891" name="Zástupný symbol pro obsah 2"/>
          <p:cNvSpPr>
            <a:spLocks noGrp="1"/>
          </p:cNvSpPr>
          <p:nvPr>
            <p:ph idx="1"/>
          </p:nvPr>
        </p:nvSpPr>
        <p:spPr bwMode="auto"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pic>
        <p:nvPicPr>
          <p:cNvPr id="37892" name="Picture 6" descr="http://old.chmi.cz/meteo/sat/galerie/20060625/imgs/schematic-cross-section_C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169863"/>
            <a:ext cx="659765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Znečištění prostředí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cs-CZ" b="1" dirty="0"/>
              <a:t>škodliviny v ovzduší </a:t>
            </a:r>
            <a:r>
              <a:rPr lang="cs-CZ" dirty="0"/>
              <a:t>(znečištění ovzduší) – substance dostávající se do atmosféry ze </a:t>
            </a:r>
            <a:r>
              <a:rPr lang="cs-CZ" dirty="0" smtClean="0"/>
              <a:t>zemského povrchu </a:t>
            </a:r>
            <a:r>
              <a:rPr lang="cs-CZ" dirty="0"/>
              <a:t>přirozenou cestou nebo antropogenní činností: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cs-CZ" dirty="0"/>
              <a:t>a) každodenní aktivity </a:t>
            </a:r>
            <a:r>
              <a:rPr lang="cs-CZ" dirty="0" smtClean="0"/>
              <a:t>lidí </a:t>
            </a:r>
            <a:r>
              <a:rPr lang="cs-CZ" dirty="0"/>
              <a:t>(např. </a:t>
            </a:r>
            <a:r>
              <a:rPr lang="cs-CZ" b="1" dirty="0" smtClean="0">
                <a:solidFill>
                  <a:srgbClr val="FF0000"/>
                </a:solidFill>
              </a:rPr>
              <a:t>……………….</a:t>
            </a:r>
            <a:r>
              <a:rPr lang="cs-CZ" dirty="0" smtClean="0"/>
              <a:t>)</a:t>
            </a:r>
            <a:endParaRPr lang="cs-CZ" dirty="0"/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cs-CZ" dirty="0"/>
              <a:t>b) průmyslové aktivity (např. </a:t>
            </a:r>
            <a:r>
              <a:rPr lang="cs-CZ" b="1" dirty="0" smtClean="0">
                <a:solidFill>
                  <a:srgbClr val="FF0000"/>
                </a:solidFill>
              </a:rPr>
              <a:t>…………………….</a:t>
            </a:r>
            <a:r>
              <a:rPr lang="cs-CZ" dirty="0" smtClean="0"/>
              <a:t>)</a:t>
            </a:r>
            <a:endParaRPr lang="cs-CZ" dirty="0"/>
          </a:p>
          <a:p>
            <a:pPr algn="just">
              <a:defRPr/>
            </a:pPr>
            <a:r>
              <a:rPr lang="cs-CZ" dirty="0" smtClean="0"/>
              <a:t>typické </a:t>
            </a:r>
            <a:r>
              <a:rPr lang="cs-CZ" dirty="0"/>
              <a:t>škodliviny: </a:t>
            </a:r>
            <a:r>
              <a:rPr lang="cs-CZ" b="1" dirty="0" smtClean="0">
                <a:solidFill>
                  <a:srgbClr val="FF0000"/>
                </a:solidFill>
              </a:rPr>
              <a:t>……………………….</a:t>
            </a:r>
            <a:endParaRPr lang="cs-CZ" b="1" dirty="0">
              <a:solidFill>
                <a:srgbClr val="FF0000"/>
              </a:solidFill>
            </a:endParaRPr>
          </a:p>
          <a:p>
            <a:pPr algn="just">
              <a:defRPr/>
            </a:pPr>
            <a:r>
              <a:rPr lang="cs-CZ" dirty="0" smtClean="0"/>
              <a:t>nejvýznamnější </a:t>
            </a:r>
            <a:r>
              <a:rPr lang="cs-CZ" dirty="0"/>
              <a:t>zdrojem škodlivin je </a:t>
            </a:r>
            <a:r>
              <a:rPr lang="cs-CZ" b="1" dirty="0" smtClean="0">
                <a:solidFill>
                  <a:srgbClr val="FF0000"/>
                </a:solidFill>
              </a:rPr>
              <a:t>…………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Kyselá depozice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defRPr/>
            </a:pPr>
            <a:r>
              <a:rPr lang="cs-CZ" b="1" dirty="0"/>
              <a:t>kyselý déšť </a:t>
            </a:r>
            <a:r>
              <a:rPr lang="cs-CZ" dirty="0"/>
              <a:t>– srážky, které mají v důsledku antropogenního znečišťování ovzduší </a:t>
            </a:r>
            <a:r>
              <a:rPr lang="cs-CZ" dirty="0" smtClean="0"/>
              <a:t>výrazně zvýšenou </a:t>
            </a:r>
            <a:r>
              <a:rPr lang="cs-CZ" dirty="0"/>
              <a:t>kyselost, vyjádřenou pomocí pH </a:t>
            </a:r>
            <a:endParaRPr lang="cs-CZ" dirty="0" smtClean="0"/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cs-CZ" dirty="0" smtClean="0"/>
              <a:t>		čistá </a:t>
            </a:r>
            <a:r>
              <a:rPr lang="cs-CZ" dirty="0"/>
              <a:t>voda pH = </a:t>
            </a:r>
            <a:r>
              <a:rPr lang="cs-CZ" b="1" dirty="0" smtClean="0">
                <a:solidFill>
                  <a:srgbClr val="FF0000"/>
                </a:solidFill>
              </a:rPr>
              <a:t>……..</a:t>
            </a:r>
            <a:r>
              <a:rPr lang="cs-CZ" dirty="0" smtClean="0"/>
              <a:t>, 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cs-CZ" dirty="0" smtClean="0"/>
              <a:t>		srážky </a:t>
            </a:r>
            <a:r>
              <a:rPr lang="cs-CZ" dirty="0"/>
              <a:t>pH = </a:t>
            </a:r>
            <a:r>
              <a:rPr lang="cs-CZ" b="1" dirty="0" smtClean="0">
                <a:solidFill>
                  <a:srgbClr val="FF0000"/>
                </a:solidFill>
              </a:rPr>
              <a:t>……..</a:t>
            </a:r>
            <a:r>
              <a:rPr lang="cs-CZ" dirty="0" smtClean="0"/>
              <a:t>, 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cs-CZ" dirty="0" smtClean="0"/>
              <a:t>		kyselé </a:t>
            </a:r>
            <a:r>
              <a:rPr lang="cs-CZ" dirty="0"/>
              <a:t>deště </a:t>
            </a:r>
            <a:r>
              <a:rPr lang="cs-CZ" dirty="0" smtClean="0"/>
              <a:t>pH= </a:t>
            </a:r>
            <a:r>
              <a:rPr lang="cs-CZ" b="1" dirty="0" smtClean="0">
                <a:solidFill>
                  <a:srgbClr val="FF0000"/>
                </a:solidFill>
              </a:rPr>
              <a:t>……..</a:t>
            </a:r>
            <a:endParaRPr lang="cs-CZ" b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cs-CZ" dirty="0" smtClean="0"/>
              <a:t>výsledkem </a:t>
            </a:r>
            <a:r>
              <a:rPr lang="cs-CZ" dirty="0"/>
              <a:t>kyselé depozice je acidifikace jezer a řek, poškození půdy (ztráta živin), škody </a:t>
            </a:r>
            <a:r>
              <a:rPr lang="cs-CZ" dirty="0" smtClean="0"/>
              <a:t>na historických </a:t>
            </a:r>
            <a:r>
              <a:rPr lang="cs-CZ" dirty="0"/>
              <a:t>objektech aj.</a:t>
            </a:r>
          </a:p>
          <a:p>
            <a:pPr algn="just">
              <a:defRPr/>
            </a:pPr>
            <a:r>
              <a:rPr lang="cs-CZ" b="1" dirty="0" smtClean="0"/>
              <a:t>suchá </a:t>
            </a:r>
            <a:r>
              <a:rPr lang="cs-CZ" b="1" dirty="0"/>
              <a:t>depozice </a:t>
            </a:r>
            <a:r>
              <a:rPr lang="cs-CZ" dirty="0"/>
              <a:t>– </a:t>
            </a:r>
            <a:r>
              <a:rPr lang="cs-CZ" b="1" dirty="0" smtClean="0">
                <a:solidFill>
                  <a:srgbClr val="FF0000"/>
                </a:solidFill>
              </a:rPr>
              <a:t>………………………</a:t>
            </a:r>
            <a:endParaRPr lang="cs-CZ" b="1" dirty="0">
              <a:solidFill>
                <a:srgbClr val="FF0000"/>
              </a:solidFill>
            </a:endParaRPr>
          </a:p>
          <a:p>
            <a:pPr algn="just">
              <a:defRPr/>
            </a:pPr>
            <a:r>
              <a:rPr lang="cs-CZ" dirty="0" smtClean="0"/>
              <a:t>vliv </a:t>
            </a:r>
            <a:r>
              <a:rPr lang="cs-CZ" dirty="0"/>
              <a:t>kyselé depozice záleží na schopnosti půdního nebo vodního povrchu absorbovat </a:t>
            </a:r>
            <a:r>
              <a:rPr lang="cs-CZ" dirty="0" smtClean="0"/>
              <a:t>a neutralizovat </a:t>
            </a:r>
            <a:r>
              <a:rPr lang="cs-CZ" dirty="0"/>
              <a:t>kyselost</a:t>
            </a:r>
          </a:p>
          <a:p>
            <a:pPr algn="just">
              <a:defRPr/>
            </a:pPr>
            <a:r>
              <a:rPr lang="cs-CZ" dirty="0" smtClean="0"/>
              <a:t>četné </a:t>
            </a:r>
            <a:r>
              <a:rPr lang="cs-CZ" dirty="0"/>
              <a:t>dopady kyselé depozice na ekosystémy v Evropě a Severní Americe (zvýšená </a:t>
            </a:r>
            <a:r>
              <a:rPr lang="cs-CZ" dirty="0" smtClean="0"/>
              <a:t>úmrtnost ryb </a:t>
            </a:r>
            <a:r>
              <a:rPr lang="cs-CZ" dirty="0"/>
              <a:t>v kanadských jezerech, poškození lesů ve střední Evropě)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mrsmaineswiki.wikispaces.com/file/view/acid-rain-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381000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4" descr="http://www.gamepark.cz/pictures/00/14/53/1453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95313"/>
            <a:ext cx="43561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6" descr="http://i.idnes.cz/10/111/cl6/MEB370226_param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3638550"/>
            <a:ext cx="4176713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Odpovědníky</a:t>
            </a:r>
            <a:endParaRPr lang="cs-CZ" dirty="0"/>
          </a:p>
        </p:txBody>
      </p:sp>
      <p:sp>
        <p:nvSpPr>
          <p:cNvPr id="41987" name="Zástupný symbol pro obsah 2"/>
          <p:cNvSpPr>
            <a:spLocks noGrp="1"/>
          </p:cNvSpPr>
          <p:nvPr>
            <p:ph idx="1"/>
          </p:nvPr>
        </p:nvSpPr>
        <p:spPr bwMode="auto"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b="1" smtClean="0"/>
              <a:t>Do 6. 10. včetně</a:t>
            </a:r>
          </a:p>
          <a:p>
            <a:endParaRPr lang="cs-CZ" altLang="cs-CZ" b="1" smtClean="0"/>
          </a:p>
          <a:p>
            <a:pPr lvl="1" algn="just"/>
            <a:r>
              <a:rPr lang="cs-CZ" altLang="cs-CZ" b="1" smtClean="0"/>
              <a:t>Úvod do studia FG</a:t>
            </a:r>
          </a:p>
          <a:p>
            <a:pPr lvl="1" algn="just"/>
            <a:r>
              <a:rPr lang="cs-CZ" altLang="cs-CZ" b="1" smtClean="0"/>
              <a:t>Energetická bilance</a:t>
            </a:r>
          </a:p>
          <a:p>
            <a:pPr lvl="1" algn="just"/>
            <a:r>
              <a:rPr lang="cs-CZ" altLang="cs-CZ" b="1" smtClean="0"/>
              <a:t>Teplota vzduchu, vlhkost, srážky</a:t>
            </a:r>
          </a:p>
          <a:p>
            <a:pPr lvl="1" algn="just"/>
            <a:r>
              <a:rPr lang="cs-CZ" altLang="cs-CZ" b="1" smtClean="0"/>
              <a:t>Větry a globální cirkulace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encrypted-tbn1.gstatic.com/images?q=tbn:ANd9GcQOvKhoZsurtxzn5w1l2GvSHMLs5O-AnMRJ8V54feRIr5khhoLZH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876300"/>
            <a:ext cx="24003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http://www.chem.ufl.edu/%7Eitl/2045/matter/FG01_01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476500"/>
            <a:ext cx="6227762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8" descr="http://www.langstroth.wz.cz/images/beekeeper/bud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4950"/>
            <a:ext cx="3071812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Denní teplota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eaLnBrk="1" hangingPunct="1">
              <a:defRPr/>
            </a:pPr>
            <a:r>
              <a:rPr lang="cs-CZ" b="1" dirty="0" smtClean="0"/>
              <a:t>minimum teploty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…………………..</a:t>
            </a:r>
            <a:r>
              <a:rPr lang="cs-CZ" dirty="0" smtClean="0"/>
              <a:t>– důsledek ochlazování povrchu dlouhovlnným vyzařováním v období negativní radiační bilance</a:t>
            </a:r>
          </a:p>
          <a:p>
            <a:pPr algn="just" eaLnBrk="1" hangingPunct="1">
              <a:defRPr/>
            </a:pPr>
            <a:r>
              <a:rPr lang="cs-CZ" dirty="0" smtClean="0"/>
              <a:t>po východu Slunce (kladná radiační bilance) výrazný vzestup teploty vzduchu do </a:t>
            </a:r>
            <a:r>
              <a:rPr lang="cs-CZ" b="1" dirty="0" smtClean="0"/>
              <a:t>maxima </a:t>
            </a:r>
            <a:r>
              <a:rPr lang="cs-CZ" dirty="0" smtClean="0"/>
              <a:t>mezi </a:t>
            </a:r>
            <a:r>
              <a:rPr lang="cs-CZ" b="1" dirty="0" smtClean="0">
                <a:solidFill>
                  <a:srgbClr val="FF0000"/>
                </a:solidFill>
              </a:rPr>
              <a:t>…….</a:t>
            </a:r>
            <a:r>
              <a:rPr lang="cs-CZ" dirty="0" smtClean="0"/>
              <a:t>hodinou (promíchávání vzduchu a odvod tepla nahoru, jinak by při kladné bilanci měla teplota ještě dále vzrůstat)</a:t>
            </a:r>
          </a:p>
          <a:p>
            <a:pPr algn="just" eaLnBrk="1" hangingPunct="1">
              <a:defRPr/>
            </a:pPr>
            <a:r>
              <a:rPr lang="cs-CZ" dirty="0" smtClean="0"/>
              <a:t>po maximu opět pokles teploty vzduchu k rannímu minimu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Tepelný ostrov města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eaLnBrk="1" hangingPunct="1">
              <a:defRPr/>
            </a:pPr>
            <a:r>
              <a:rPr lang="cs-CZ" dirty="0" smtClean="0"/>
              <a:t>teplota ve městě je vyšší než v okolí (příčiny</a:t>
            </a:r>
            <a:r>
              <a:rPr lang="cs-CZ" b="1" dirty="0" smtClean="0">
                <a:solidFill>
                  <a:srgbClr val="FF0000"/>
                </a:solidFill>
              </a:rPr>
              <a:t>……</a:t>
            </a:r>
            <a:r>
              <a:rPr lang="cs-CZ" dirty="0" smtClean="0"/>
              <a:t>) – </a:t>
            </a:r>
            <a:r>
              <a:rPr lang="cs-CZ" b="1" dirty="0" smtClean="0"/>
              <a:t>tepelný ostrov města</a:t>
            </a:r>
            <a:r>
              <a:rPr lang="cs-CZ" dirty="0" smtClean="0"/>
              <a:t> – existuje během noci díky záření pohlcenému během dne</a:t>
            </a:r>
          </a:p>
          <a:p>
            <a:pPr algn="just" eaLnBrk="1" hangingPunct="1">
              <a:defRPr/>
            </a:pPr>
            <a:r>
              <a:rPr lang="cs-CZ" dirty="0" smtClean="0"/>
              <a:t>odpadní teplo ve městě (</a:t>
            </a:r>
            <a:r>
              <a:rPr lang="cs-CZ" b="1" dirty="0" smtClean="0">
                <a:solidFill>
                  <a:srgbClr val="FF0000"/>
                </a:solidFill>
              </a:rPr>
              <a:t>…………… </a:t>
            </a:r>
            <a:r>
              <a:rPr lang="cs-CZ" dirty="0" smtClean="0"/>
              <a:t>aj.) – tepelný ostrov nejintenzivnější v </a:t>
            </a:r>
            <a:r>
              <a:rPr lang="cs-CZ" b="1" dirty="0" smtClean="0">
                <a:solidFill>
                  <a:srgbClr val="FF0000"/>
                </a:solidFill>
              </a:rPr>
              <a:t>…………… </a:t>
            </a:r>
          </a:p>
          <a:p>
            <a:pPr algn="just" eaLnBrk="1" hangingPunct="1">
              <a:defRPr/>
            </a:pPr>
            <a:r>
              <a:rPr lang="cs-CZ" dirty="0" smtClean="0"/>
              <a:t>pouštní oblasti - evapotranspirace zavlažované vegetace ve městě může držet teplotu níže než v okolí</a:t>
            </a:r>
          </a:p>
          <a:p>
            <a:pPr algn="just" eaLnBrk="1" hangingPunct="1"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monument-info-search.co.uk/site/wp-content/uploads/2011/08/blocks_image_5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523716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http://www.windows2universe.org/earth/Atmosphere/images/heat_island_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3617913"/>
            <a:ext cx="499745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http://www.southwesturbanhydrology.com/wp-content/uploads/2012/02/heat-island-72dp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3879850"/>
            <a:ext cx="3806825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 descr="http://www.sciencemediacentre.co.nz/wp-content/upload/2011/10/uh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13" y="685800"/>
            <a:ext cx="28289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Atmosféra – teplotní zvrstvení</a:t>
            </a:r>
            <a:endParaRPr lang="cs-CZ" dirty="0"/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 bwMode="auto"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cs-CZ" altLang="cs-CZ" smtClean="0"/>
              <a:t>teplota vzduchu klesá s výškou – pokles lze popsat </a:t>
            </a:r>
            <a:r>
              <a:rPr lang="cs-CZ" altLang="cs-CZ" b="1" smtClean="0">
                <a:solidFill>
                  <a:srgbClr val="FF0000"/>
                </a:solidFill>
              </a:rPr>
              <a:t>………………</a:t>
            </a:r>
            <a:r>
              <a:rPr lang="cs-CZ" altLang="cs-CZ" smtClean="0"/>
              <a:t> (˚C/100 m)…</a:t>
            </a:r>
            <a:r>
              <a:rPr lang="cs-CZ" altLang="cs-CZ" b="1" smtClean="0">
                <a:solidFill>
                  <a:srgbClr val="FF0000"/>
                </a:solidFill>
              </a:rPr>
              <a:t>hodnota</a:t>
            </a:r>
          </a:p>
          <a:p>
            <a:pPr algn="just" eaLnBrk="1" hangingPunct="1"/>
            <a:r>
              <a:rPr lang="cs-CZ" altLang="cs-CZ" smtClean="0"/>
              <a:t>vzduch se otepluje od aktivního povrchu, tedy čím je od povrchu dále, tím je chladnější</a:t>
            </a:r>
          </a:p>
          <a:p>
            <a:pPr algn="just" eaLnBrk="1" hangingPunct="1"/>
            <a:r>
              <a:rPr lang="cs-CZ" altLang="cs-CZ" smtClean="0"/>
              <a:t>od určité úrovně ale průměrná teplota roste, což umožnilo rozlišit dvě části spodní atmosféry – </a:t>
            </a:r>
            <a:r>
              <a:rPr lang="cs-CZ" altLang="cs-CZ" b="1" smtClean="0">
                <a:solidFill>
                  <a:srgbClr val="FF0000"/>
                </a:solidFill>
              </a:rPr>
              <a:t>………………</a:t>
            </a:r>
            <a:r>
              <a:rPr lang="cs-CZ" altLang="cs-CZ" smtClean="0"/>
              <a:t> a </a:t>
            </a:r>
            <a:r>
              <a:rPr lang="cs-CZ" altLang="cs-CZ" b="1" smtClean="0">
                <a:solidFill>
                  <a:srgbClr val="FF0000"/>
                </a:solidFill>
              </a:rPr>
              <a:t>………………….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ázek 22" descr="Popis: Environmental Temperature 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456882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 descr="http://pcl.physics.uwo.ca/science/temperature/media/webtp-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500438"/>
            <a:ext cx="3860800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YamatoPainting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 japonského obrazu</Template>
  <TotalTime>277</TotalTime>
  <Words>977</Words>
  <Application>Microsoft Office PowerPoint</Application>
  <PresentationFormat>Předvádění na obrazovce (4:3)</PresentationFormat>
  <Paragraphs>183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2" baseType="lpstr">
      <vt:lpstr>Calibri</vt:lpstr>
      <vt:lpstr>Arial</vt:lpstr>
      <vt:lpstr>Wingdings</vt:lpstr>
      <vt:lpstr>YamatoPainting</vt:lpstr>
      <vt:lpstr>Prezentace aplikace PowerPoint</vt:lpstr>
      <vt:lpstr>Teplota vzduchu</vt:lpstr>
      <vt:lpstr>Měření teploty</vt:lpstr>
      <vt:lpstr>Prezentace aplikace PowerPoint</vt:lpstr>
      <vt:lpstr>Denní teplota</vt:lpstr>
      <vt:lpstr>Tepelný ostrov města</vt:lpstr>
      <vt:lpstr>Prezentace aplikace PowerPoint</vt:lpstr>
      <vt:lpstr>Atmosféra – teplotní zvrstvení</vt:lpstr>
      <vt:lpstr>Prezentace aplikace PowerPoint</vt:lpstr>
      <vt:lpstr>Atmosférické aerosoly</vt:lpstr>
      <vt:lpstr>Teplotní inverze</vt:lpstr>
      <vt:lpstr>Roční chod</vt:lpstr>
      <vt:lpstr>Prezentace aplikace PowerPoint</vt:lpstr>
      <vt:lpstr>Rozložení teploty vzduchu</vt:lpstr>
      <vt:lpstr>Leden</vt:lpstr>
      <vt:lpstr>Červenec</vt:lpstr>
      <vt:lpstr>Kolísání teploty vzduchu</vt:lpstr>
      <vt:lpstr>Budoucí scénáře</vt:lpstr>
      <vt:lpstr>Skupenství vody</vt:lpstr>
      <vt:lpstr>Prezentace aplikace PowerPoint</vt:lpstr>
      <vt:lpstr>Hydrologický cyklus</vt:lpstr>
      <vt:lpstr>Prezentace aplikace PowerPoint</vt:lpstr>
      <vt:lpstr>Globální vodní bilance</vt:lpstr>
      <vt:lpstr>Prezentace aplikace PowerPoint</vt:lpstr>
      <vt:lpstr>Pojmy I</vt:lpstr>
      <vt:lpstr>Oblaka - doplň</vt:lpstr>
      <vt:lpstr>Prezentace aplikace PowerPoint</vt:lpstr>
      <vt:lpstr>Pojmy II</vt:lpstr>
      <vt:lpstr>Vznik srážek</vt:lpstr>
      <vt:lpstr>Orografické srážky</vt:lpstr>
      <vt:lpstr>Konvektivní srážky</vt:lpstr>
      <vt:lpstr>Bouřky</vt:lpstr>
      <vt:lpstr>Prezentace aplikace PowerPoint</vt:lpstr>
      <vt:lpstr>Prezentace aplikace PowerPoint</vt:lpstr>
      <vt:lpstr>Znečištění prostředí</vt:lpstr>
      <vt:lpstr>Kyselá depozice</vt:lpstr>
      <vt:lpstr>Prezentace aplikace PowerPoint</vt:lpstr>
      <vt:lpstr>Odpovědníky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OK</dc:creator>
  <cp:lastModifiedBy>Ondra</cp:lastModifiedBy>
  <cp:revision>28</cp:revision>
  <dcterms:created xsi:type="dcterms:W3CDTF">2012-09-27T11:14:46Z</dcterms:created>
  <dcterms:modified xsi:type="dcterms:W3CDTF">2013-09-30T09:15:32Z</dcterms:modified>
</cp:coreProperties>
</file>