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ctrTitle"/>
          </p:nvPr>
        </p:nvSpPr>
        <p:spPr>
          <a:xfrm>
            <a:off x="928662" y="1928803"/>
            <a:ext cx="7172348" cy="1470025"/>
          </a:xfrm>
        </p:spPr>
        <p:txBody>
          <a:bodyPr/>
          <a:lstStyle/>
          <a:p>
            <a:r>
              <a:rPr kumimoji="1" lang="cs-CZ" altLang="ja-JP" smtClean="0"/>
              <a:t>Kliknutím lze upravit styl.</a:t>
            </a:r>
            <a:endParaRPr kumimoji="1" lang="ja-JP" altLang="en-US" dirty="0"/>
          </a:p>
        </p:txBody>
      </p:sp>
      <p:sp>
        <p:nvSpPr>
          <p:cNvPr id="8" name="図形 7"/>
          <p:cNvSpPr>
            <a:spLocks noGrp="1"/>
          </p:cNvSpPr>
          <p:nvPr>
            <p:ph type="subTitle" idx="1"/>
          </p:nvPr>
        </p:nvSpPr>
        <p:spPr>
          <a:xfrm>
            <a:off x="1371600" y="3643314"/>
            <a:ext cx="6400800" cy="12858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cs-CZ" altLang="ja-JP" smtClean="0"/>
              <a:t>Kliknutím lze upravit styl předlohy.</a:t>
            </a:r>
            <a:endParaRPr kumimoji="1" lang="ja-JP" altLang="en-US" dirty="0"/>
          </a:p>
        </p:txBody>
      </p:sp>
      <p:sp>
        <p:nvSpPr>
          <p:cNvPr id="12" name="図形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95A91-4315-4A4B-B06F-F4FFB0567964}" type="datetimeFigureOut">
              <a:rPr lang="cs-CZ" smtClean="0"/>
              <a:t>22.9.2013</a:t>
            </a:fld>
            <a:endParaRPr lang="cs-CZ"/>
          </a:p>
        </p:txBody>
      </p:sp>
      <p:sp>
        <p:nvSpPr>
          <p:cNvPr id="11" name="図形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8" name="図形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E4D3-3FD4-42F9-8F16-E1FEAF9833D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671514" y="274638"/>
            <a:ext cx="7829576" cy="1011222"/>
          </a:xfrm>
        </p:spPr>
        <p:txBody>
          <a:bodyPr/>
          <a:lstStyle/>
          <a:p>
            <a:r>
              <a:rPr kumimoji="1" lang="cs-CZ" altLang="ja-JP" smtClean="0"/>
              <a:t>Kliknutím lze upravit styl.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671514" y="1285860"/>
            <a:ext cx="7829576" cy="4357718"/>
          </a:xfrm>
        </p:spPr>
        <p:txBody>
          <a:bodyPr vert="eaVert"/>
          <a:lstStyle/>
          <a:p>
            <a:pPr lvl="0"/>
            <a:r>
              <a:rPr kumimoji="1" lang="cs-CZ" altLang="ja-JP" smtClean="0"/>
              <a:t>Kliknutím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95A91-4315-4A4B-B06F-F4FFB0567964}" type="datetimeFigureOut">
              <a:rPr lang="cs-CZ" smtClean="0"/>
              <a:t>22.9.2013</a:t>
            </a:fld>
            <a:endParaRPr lang="cs-CZ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E4D3-3FD4-42F9-8F16-E1FEAF9833D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 orient="vert"/>
          </p:nvPr>
        </p:nvSpPr>
        <p:spPr>
          <a:xfrm>
            <a:off x="6643702" y="285730"/>
            <a:ext cx="1785950" cy="5565797"/>
          </a:xfrm>
        </p:spPr>
        <p:txBody>
          <a:bodyPr vert="eaVert"/>
          <a:lstStyle>
            <a:lvl1pPr>
              <a:defRPr>
                <a:gradFill flip="none" rotWithShape="1"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kumimoji="1" lang="cs-CZ" altLang="ja-JP" smtClean="0"/>
              <a:t>Kliknutím lze upravit styl.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642910" y="274640"/>
            <a:ext cx="5834090" cy="5583253"/>
          </a:xfrm>
        </p:spPr>
        <p:txBody>
          <a:bodyPr vert="eaVert"/>
          <a:lstStyle/>
          <a:p>
            <a:pPr lvl="0"/>
            <a:r>
              <a:rPr kumimoji="1" lang="cs-CZ" altLang="ja-JP" smtClean="0"/>
              <a:t>Kliknutím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>
          <a:xfrm>
            <a:off x="652450" y="6356350"/>
            <a:ext cx="2133600" cy="365125"/>
          </a:xfrm>
        </p:spPr>
        <p:txBody>
          <a:bodyPr/>
          <a:lstStyle/>
          <a:p>
            <a:fld id="{2B295A91-4315-4A4B-B06F-F4FFB0567964}" type="datetimeFigureOut">
              <a:rPr lang="cs-CZ" smtClean="0"/>
              <a:t>22.9.2013</a:t>
            </a:fld>
            <a:endParaRPr lang="cs-CZ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>
          <a:xfrm>
            <a:off x="6286512" y="6356350"/>
            <a:ext cx="2133600" cy="365125"/>
          </a:xfrm>
        </p:spPr>
        <p:txBody>
          <a:bodyPr/>
          <a:lstStyle/>
          <a:p>
            <a:fld id="{704AE4D3-3FD4-42F9-8F16-E1FEAF9833D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cs-CZ" altLang="ja-JP" smtClean="0"/>
              <a:t>Kliknutím lze upravit styl.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cs-CZ" altLang="ja-JP" smtClean="0"/>
              <a:t>Kliknutím lze upravit styl předlohy.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95A91-4315-4A4B-B06F-F4FFB0567964}" type="datetimeFigureOut">
              <a:rPr lang="cs-CZ" smtClean="0"/>
              <a:t>22.9.2013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E4D3-3FD4-42F9-8F16-E1FEAF9833D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cs-CZ" altLang="ja-JP" smtClean="0"/>
              <a:t>Kliknutím lze upravit styl.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cs-CZ" altLang="ja-JP" smtClean="0"/>
              <a:t>Kliknutím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kumimoji="1" lang="ja-JP" altLang="en-US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95A91-4315-4A4B-B06F-F4FFB0567964}" type="datetimeFigureOut">
              <a:rPr lang="cs-CZ" smtClean="0"/>
              <a:t>22.9.2013</a:t>
            </a:fld>
            <a:endParaRPr lang="cs-CZ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E4D3-3FD4-42F9-8F16-E1FEAF9833D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000100" y="4714884"/>
            <a:ext cx="7215239" cy="86200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cs-CZ" altLang="ja-JP" smtClean="0"/>
              <a:t>Kliknutím lze upravit styl.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1000101" y="2857496"/>
            <a:ext cx="7215238" cy="178595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cs-CZ" altLang="ja-JP" smtClean="0"/>
              <a:t>Kliknutím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lang="ja-JP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95A91-4315-4A4B-B06F-F4FFB0567964}" type="datetimeFigureOut">
              <a:rPr lang="cs-CZ" smtClean="0"/>
              <a:t>22.9.2013</a:t>
            </a:fld>
            <a:endParaRPr lang="cs-CZ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AE4D3-3FD4-42F9-8F16-E1FEAF9833D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cs-CZ" altLang="ja-JP" smtClean="0"/>
              <a:t>Kliknutím lze upravit styl.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cs-CZ" altLang="ja-JP" smtClean="0"/>
              <a:t>Kliknutím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kumimoji="1" lang="ja-JP" altLang="en-US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cs-CZ" altLang="ja-JP" smtClean="0"/>
              <a:t>Kliknutím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kumimoji="1" lang="ja-JP" altLang="en-US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95A91-4315-4A4B-B06F-F4FFB0567964}" type="datetimeFigureOut">
              <a:rPr lang="cs-CZ" smtClean="0"/>
              <a:t>22.9.2013</a:t>
            </a:fld>
            <a:endParaRPr lang="cs-CZ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E4D3-3FD4-42F9-8F16-E1FEAF9833D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cs-CZ" altLang="ja-JP" smtClean="0"/>
              <a:t>Kliknutím lze upravit styl.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cs-CZ" altLang="ja-JP" smtClean="0"/>
              <a:t>Kliknutím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lang="ja-JP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cs-CZ" altLang="ja-JP" smtClean="0"/>
              <a:t>Kliknutím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kumimoji="1" lang="ja-JP" altLang="en-US"/>
          </a:p>
        </p:txBody>
      </p:sp>
      <p:sp>
        <p:nvSpPr>
          <p:cNvPr id="5" name="図形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cs-CZ" altLang="ja-JP" smtClean="0"/>
              <a:t>Kliknutím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lang="ja-JP"/>
          </a:p>
        </p:txBody>
      </p:sp>
      <p:sp>
        <p:nvSpPr>
          <p:cNvPr id="6" name="図形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cs-CZ" altLang="ja-JP" smtClean="0"/>
              <a:t>Kliknutím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kumimoji="1" lang="ja-JP" altLang="en-US"/>
          </a:p>
        </p:txBody>
      </p:sp>
      <p:sp>
        <p:nvSpPr>
          <p:cNvPr id="7" name="図形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95A91-4315-4A4B-B06F-F4FFB0567964}" type="datetimeFigureOut">
              <a:rPr lang="cs-CZ" smtClean="0"/>
              <a:t>22.9.2013</a:t>
            </a:fld>
            <a:endParaRPr lang="cs-CZ"/>
          </a:p>
        </p:txBody>
      </p:sp>
      <p:sp>
        <p:nvSpPr>
          <p:cNvPr id="8" name="図形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図形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E4D3-3FD4-42F9-8F16-E1FEAF9833D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671646" y="4572008"/>
            <a:ext cx="6400816" cy="928686"/>
          </a:xfrm>
        </p:spPr>
        <p:txBody>
          <a:bodyPr/>
          <a:lstStyle/>
          <a:p>
            <a:r>
              <a:rPr kumimoji="1" lang="cs-CZ" altLang="ja-JP" smtClean="0"/>
              <a:t>Kliknutím lze upravit styl.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95A91-4315-4A4B-B06F-F4FFB0567964}" type="datetimeFigureOut">
              <a:rPr lang="cs-CZ" smtClean="0"/>
              <a:t>22.9.2013</a:t>
            </a:fld>
            <a:endParaRPr lang="cs-CZ"/>
          </a:p>
        </p:txBody>
      </p:sp>
      <p:sp>
        <p:nvSpPr>
          <p:cNvPr id="4" name="図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図形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E4D3-3FD4-42F9-8F16-E1FEAF9833D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95A91-4315-4A4B-B06F-F4FFB0567964}" type="datetimeFigureOut">
              <a:rPr lang="cs-CZ" smtClean="0"/>
              <a:t>22.9.2013</a:t>
            </a:fld>
            <a:endParaRPr lang="cs-CZ"/>
          </a:p>
        </p:txBody>
      </p:sp>
      <p:sp>
        <p:nvSpPr>
          <p:cNvPr id="3" name="図形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図形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E4D3-3FD4-42F9-8F16-E1FEAF9833D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cs-CZ" altLang="ja-JP" smtClean="0"/>
              <a:t>Kliknutím lze upravit styl.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>
          <a:xfrm>
            <a:off x="3575050" y="1428737"/>
            <a:ext cx="5111750" cy="4697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cs-CZ" altLang="ja-JP" smtClean="0"/>
              <a:t>Kliknutím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cs-CZ" altLang="ja-JP" smtClean="0"/>
              <a:t>Kliknutím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lang="ja-JP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95A91-4315-4A4B-B06F-F4FFB0567964}" type="datetimeFigureOut">
              <a:rPr lang="cs-CZ" smtClean="0"/>
              <a:t>22.9.2013</a:t>
            </a:fld>
            <a:endParaRPr lang="cs-CZ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E4D3-3FD4-42F9-8F16-E1FEAF9833D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792288" y="5014914"/>
            <a:ext cx="5486400" cy="414350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kumimoji="1" lang="cs-CZ" altLang="ja-JP" smtClean="0"/>
              <a:t>Kliknutím lze upravit styl.</a:t>
            </a:r>
            <a:endParaRPr kumimoji="1" lang="ja-JP" altLang="en-US" dirty="0"/>
          </a:p>
        </p:txBody>
      </p:sp>
      <p:sp>
        <p:nvSpPr>
          <p:cNvPr id="3" name="正方形/長方形 2"/>
          <p:cNvSpPr>
            <a:spLocks noGrp="1"/>
          </p:cNvSpPr>
          <p:nvPr>
            <p:ph type="pic" idx="1"/>
          </p:nvPr>
        </p:nvSpPr>
        <p:spPr>
          <a:xfrm>
            <a:off x="1792288" y="742960"/>
            <a:ext cx="5486400" cy="4114800"/>
          </a:xfrm>
          <a:prstGeom prst="rect">
            <a:avLst/>
          </a:prstGeom>
          <a:noFill/>
          <a:ln w="50800" cap="sq">
            <a:solidFill>
              <a:schemeClr val="tx1"/>
            </a:solidFill>
            <a:miter lim="800000"/>
          </a:ln>
          <a:effectLst>
            <a:outerShdw blurRad="76200" dist="50800" dir="13500000" algn="tl" rotWithShape="0">
              <a:schemeClr val="bg1">
                <a:alpha val="8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cs-CZ" altLang="ja-JP" smtClean="0"/>
              <a:t>Kliknutím na ikonu přidáte obrázek.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1792288" y="5481658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cs-CZ" altLang="ja-JP" smtClean="0"/>
              <a:t>Kliknutím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lang="ja-JP" dirty="0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95A91-4315-4A4B-B06F-F4FFB0567964}" type="datetimeFigureOut">
              <a:rPr lang="cs-CZ" smtClean="0"/>
              <a:t>22.9.2013</a:t>
            </a:fld>
            <a:endParaRPr lang="cs-CZ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E4D3-3FD4-42F9-8F16-E1FEAF9833D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lang="ja-JP" dirty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</a:p>
          <a:p>
            <a:pPr lvl="5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6</a:t>
            </a:r>
            <a:r>
              <a:rPr kumimoji="1" lang="ja-JP" altLang="en-US" dirty="0" smtClean="0"/>
              <a:t>レベル</a:t>
            </a:r>
          </a:p>
          <a:p>
            <a:pPr lvl="6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7</a:t>
            </a:r>
            <a:r>
              <a:rPr kumimoji="1" lang="ja-JP" altLang="en-US" dirty="0" smtClean="0"/>
              <a:t>レベル</a:t>
            </a:r>
          </a:p>
          <a:p>
            <a:pPr lvl="7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8</a:t>
            </a:r>
            <a:r>
              <a:rPr kumimoji="1" lang="ja-JP" altLang="en-US" dirty="0" smtClean="0"/>
              <a:t>レベル</a:t>
            </a:r>
          </a:p>
          <a:p>
            <a:pPr lvl="8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9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29" name="正方形/長方形 28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B295A91-4315-4A4B-B06F-F4FFB0567964}" type="datetimeFigureOut">
              <a:rPr lang="cs-CZ" smtClean="0"/>
              <a:t>22.9.2013</a:t>
            </a:fld>
            <a:endParaRPr lang="cs-CZ"/>
          </a:p>
        </p:txBody>
      </p:sp>
      <p:sp>
        <p:nvSpPr>
          <p:cNvPr id="4" name="正方形/長方形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正方形/長方形 9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04AE4D3-3FD4-42F9-8F16-E1FEAF9833D6}" type="slidenum">
              <a:rPr lang="cs-CZ" smtClean="0"/>
              <a:t>‹#›</a:t>
            </a:fld>
            <a:endParaRPr lang="cs-CZ"/>
          </a:p>
        </p:txBody>
      </p:sp>
      <p:sp>
        <p:nvSpPr>
          <p:cNvPr id="22" name="正方形/長方形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 vert="horz" rtlCol="0" anchor="ctr">
            <a:normAutofit/>
          </a:bodyPr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latinLnBrk="0" hangingPunct="1">
        <a:spcBef>
          <a:spcPct val="0"/>
        </a:spcBef>
        <a:buNone/>
        <a:defRPr kumimoji="1" sz="4400" baseline="0">
          <a:ln w="12700">
            <a:solidFill>
              <a:schemeClr val="tx1">
                <a:tint val="95000"/>
              </a:schemeClr>
            </a:solidFill>
          </a:ln>
          <a:gradFill>
            <a:gsLst>
              <a:gs pos="0">
                <a:schemeClr val="tx1">
                  <a:tint val="65000"/>
                </a:schemeClr>
              </a:gs>
              <a:gs pos="49900">
                <a:schemeClr val="tx1">
                  <a:tint val="95000"/>
                </a:schemeClr>
              </a:gs>
              <a:gs pos="50000">
                <a:schemeClr val="tx1"/>
              </a:gs>
              <a:gs pos="100000">
                <a:schemeClr val="tx1">
                  <a:tint val="95000"/>
                </a:schemeClr>
              </a:gs>
            </a:gsLst>
            <a:lin ang="5400000" scaled="1"/>
          </a:gradFill>
          <a:effectLst>
            <a:outerShdw blurRad="127000" algn="tl" rotWithShape="0">
              <a:schemeClr val="bg1">
                <a:alpha val="5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tx1"/>
        </a:buClr>
        <a:buFont typeface="Wingdings"/>
        <a:buChar char="n"/>
        <a:defRPr kumimoji="1" sz="3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>
            <a:shade val="75000"/>
          </a:schemeClr>
        </a:buClr>
        <a:buSzPct val="85000"/>
        <a:buFont typeface="Wingdings"/>
        <a:buChar char="n"/>
        <a:defRPr kumimoji="1" sz="28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4">
            <a:shade val="50000"/>
          </a:schemeClr>
        </a:buClr>
        <a:buSzPct val="75000"/>
        <a:buFont typeface="Wingdings"/>
        <a:buChar char="n"/>
        <a:defRPr kumimoji="1" sz="24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6">
            <a:shade val="50000"/>
          </a:schemeClr>
        </a:buClr>
        <a:buSzPct val="75000"/>
        <a:buFont typeface="Wingdings"/>
        <a:buChar char="n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3">
            <a:shade val="50000"/>
          </a:schemeClr>
        </a:buClr>
        <a:buSzPct val="70000"/>
        <a:buFont typeface="Wingdings"/>
        <a:buChar char="n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2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5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1"/>
        </a:buClr>
        <a:buSzPct val="5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www.jdonohue.com/parks/photo/mediumSize/Badlands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43356" y="548680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dirty="0" smtClean="0"/>
              <a:t>Fyzická geografie</a:t>
            </a:r>
            <a:endParaRPr lang="cs-CZ" sz="60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541476" y="5652128"/>
            <a:ext cx="46085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bg1"/>
                </a:solidFill>
              </a:rPr>
              <a:t>Mgr. Ondřej </a:t>
            </a:r>
            <a:r>
              <a:rPr lang="cs-CZ" sz="2400" b="1" dirty="0" err="1" smtClean="0">
                <a:solidFill>
                  <a:schemeClr val="bg1"/>
                </a:solidFill>
              </a:rPr>
              <a:t>Kinc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 algn="ctr"/>
            <a:endParaRPr lang="cs-CZ" sz="2400" b="1" dirty="0" smtClean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 smtClean="0">
                <a:solidFill>
                  <a:schemeClr val="bg1"/>
                </a:solidFill>
              </a:rPr>
              <a:t>kinc@mail.muni.cz</a:t>
            </a:r>
            <a:endParaRPr lang="cs-CZ" sz="2000" b="1" i="1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774790" y="26395"/>
            <a:ext cx="1346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7030A0"/>
                </a:solidFill>
              </a:rPr>
              <a:t>23. </a:t>
            </a:r>
            <a:r>
              <a:rPr lang="cs-CZ" sz="2000" b="1" dirty="0" smtClean="0">
                <a:solidFill>
                  <a:srgbClr val="7030A0"/>
                </a:solidFill>
              </a:rPr>
              <a:t>9. </a:t>
            </a:r>
            <a:r>
              <a:rPr lang="cs-CZ" sz="2000" b="1" dirty="0" smtClean="0">
                <a:solidFill>
                  <a:srgbClr val="7030A0"/>
                </a:solidFill>
              </a:rPr>
              <a:t>2013</a:t>
            </a:r>
            <a:endParaRPr lang="cs-CZ" sz="2000" b="1" dirty="0">
              <a:solidFill>
                <a:srgbClr val="7030A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0" y="10629"/>
            <a:ext cx="64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7030A0"/>
                </a:solidFill>
              </a:rPr>
              <a:t>Úvod do studia; Globální energetická bilance </a:t>
            </a:r>
            <a:r>
              <a:rPr lang="cs-CZ" sz="2000" b="1" dirty="0" smtClean="0">
                <a:solidFill>
                  <a:srgbClr val="7030A0"/>
                </a:solidFill>
              </a:rPr>
              <a:t>Země</a:t>
            </a:r>
            <a:endParaRPr lang="cs-CZ" sz="2000" b="1" dirty="0">
              <a:solidFill>
                <a:srgbClr val="7030A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519772" y="1700808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i="1" dirty="0" smtClean="0"/>
              <a:t>Podzim 2013</a:t>
            </a:r>
          </a:p>
          <a:p>
            <a:pPr algn="ctr"/>
            <a:r>
              <a:rPr lang="cs-CZ" b="1" dirty="0" smtClean="0"/>
              <a:t>Z0026/4 – pondělí 13 – 13.50, Z3</a:t>
            </a:r>
          </a:p>
          <a:p>
            <a:pPr algn="ctr"/>
            <a:r>
              <a:rPr lang="cs-CZ" b="1" dirty="0" smtClean="0"/>
              <a:t>Z0026/5 – pondělí 12 – 12.50, Z3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2063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Charakteristiky slunečního záření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dirty="0"/>
              <a:t>různá intenzita vyzařování podle vlnové délky: ultrafialové – </a:t>
            </a:r>
            <a:r>
              <a:rPr lang="cs-CZ" b="1" dirty="0" smtClean="0">
                <a:solidFill>
                  <a:srgbClr val="FF0000"/>
                </a:solidFill>
              </a:rPr>
              <a:t>……</a:t>
            </a:r>
            <a:r>
              <a:rPr lang="cs-CZ" dirty="0" smtClean="0"/>
              <a:t>%, </a:t>
            </a:r>
            <a:r>
              <a:rPr lang="cs-CZ" dirty="0"/>
              <a:t>viditelné – 41 %, </a:t>
            </a:r>
            <a:r>
              <a:rPr lang="cs-CZ" dirty="0" smtClean="0"/>
              <a:t>krátkovlnné infračervené </a:t>
            </a:r>
            <a:r>
              <a:rPr lang="cs-CZ" dirty="0"/>
              <a:t>–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FF0000"/>
                </a:solidFill>
              </a:rPr>
              <a:t>…. </a:t>
            </a:r>
            <a:r>
              <a:rPr lang="cs-CZ" dirty="0"/>
              <a:t>% </a:t>
            </a:r>
          </a:p>
          <a:p>
            <a:pPr algn="just"/>
            <a:r>
              <a:rPr lang="cs-CZ" dirty="0" smtClean="0"/>
              <a:t>intenzita </a:t>
            </a:r>
            <a:r>
              <a:rPr lang="cs-CZ" dirty="0"/>
              <a:t>slunečního záření je největší ve viditelné části spektra</a:t>
            </a:r>
          </a:p>
          <a:p>
            <a:pPr algn="just"/>
            <a:r>
              <a:rPr lang="cs-CZ" b="1" dirty="0" smtClean="0">
                <a:solidFill>
                  <a:srgbClr val="FF0000"/>
                </a:solidFill>
              </a:rPr>
              <a:t>………………………..</a:t>
            </a:r>
            <a:r>
              <a:rPr lang="cs-CZ" dirty="0" smtClean="0"/>
              <a:t>- </a:t>
            </a:r>
            <a:r>
              <a:rPr lang="cs-CZ" dirty="0"/>
              <a:t>celková intenzita elektromagnetického záření Slunce, dopadajícího na </a:t>
            </a:r>
            <a:r>
              <a:rPr lang="cs-CZ" dirty="0" smtClean="0"/>
              <a:t>horní hranici </a:t>
            </a:r>
            <a:r>
              <a:rPr lang="cs-CZ" dirty="0"/>
              <a:t>atmosféry na jednotkovou plochu kolmou k paprskům při střední vzdálenosti </a:t>
            </a:r>
            <a:r>
              <a:rPr lang="cs-CZ" dirty="0" smtClean="0"/>
              <a:t>Země-</a:t>
            </a:r>
            <a:r>
              <a:rPr lang="en-US" dirty="0" err="1" smtClean="0"/>
              <a:t>Slunce</a:t>
            </a:r>
            <a:endParaRPr lang="cs-CZ" dirty="0" smtClean="0"/>
          </a:p>
          <a:p>
            <a:pPr algn="just"/>
            <a:r>
              <a:rPr lang="en-US" b="1" dirty="0" smtClean="0"/>
              <a:t>I</a:t>
            </a:r>
            <a:r>
              <a:rPr lang="cs-CZ" b="1" baseline="-25000" dirty="0" smtClean="0"/>
              <a:t>s</a:t>
            </a:r>
            <a:r>
              <a:rPr lang="cs-CZ" b="1" dirty="0"/>
              <a:t> </a:t>
            </a:r>
            <a:r>
              <a:rPr lang="en-US" b="1" dirty="0" smtClean="0"/>
              <a:t>= </a:t>
            </a:r>
            <a:r>
              <a:rPr lang="cs-CZ" b="1" dirty="0" smtClean="0">
                <a:solidFill>
                  <a:srgbClr val="FF0000"/>
                </a:solidFill>
              </a:rPr>
              <a:t>…….</a:t>
            </a:r>
            <a:r>
              <a:rPr lang="en-US" b="1" dirty="0" smtClean="0"/>
              <a:t> </a:t>
            </a:r>
            <a:r>
              <a:rPr lang="en-US" b="1" dirty="0" err="1" smtClean="0"/>
              <a:t>W.m</a:t>
            </a:r>
            <a:r>
              <a:rPr lang="cs-CZ" b="1" baseline="30000" dirty="0" smtClean="0"/>
              <a:t>-2</a:t>
            </a:r>
            <a:r>
              <a:rPr lang="en-US" b="1" dirty="0" smtClean="0"/>
              <a:t> </a:t>
            </a:r>
            <a:r>
              <a:rPr lang="cs-CZ" b="1" dirty="0" smtClean="0"/>
              <a:t>+-</a:t>
            </a:r>
            <a:r>
              <a:rPr lang="en-US" b="1" dirty="0" smtClean="0"/>
              <a:t>0,3 </a:t>
            </a:r>
            <a:r>
              <a:rPr lang="en-US" b="1" dirty="0"/>
              <a:t>%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5274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Globální radiační bilance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dirty="0"/>
              <a:t>Země stále pohlcuje krátkovlnné sluneční záření a vydává dlouhovlnné záření – </a:t>
            </a:r>
            <a:r>
              <a:rPr lang="cs-CZ" b="1" dirty="0" smtClean="0"/>
              <a:t>radiační bilance</a:t>
            </a:r>
          </a:p>
          <a:p>
            <a:pPr algn="just"/>
            <a:r>
              <a:rPr lang="cs-CZ" dirty="0"/>
              <a:t>krátkovlnné záření je zčásti odráženo zpět do meziplanetárního prostoru (též oblaky, částicemi</a:t>
            </a:r>
            <a:r>
              <a:rPr lang="cs-CZ" dirty="0" smtClean="0"/>
              <a:t>), zčásti </a:t>
            </a:r>
            <a:r>
              <a:rPr lang="cs-CZ" dirty="0"/>
              <a:t>pohlcováno v atmosféře a na aktivním povrchu (vzestup teploty)</a:t>
            </a:r>
          </a:p>
          <a:p>
            <a:pPr algn="just"/>
            <a:r>
              <a:rPr lang="cs-CZ" dirty="0" smtClean="0"/>
              <a:t>dlouhovlnné </a:t>
            </a:r>
            <a:r>
              <a:rPr lang="cs-CZ" dirty="0"/>
              <a:t>záření uniká do meziplanetárního prostoru (pokles teploty)</a:t>
            </a:r>
          </a:p>
          <a:p>
            <a:pPr algn="just"/>
            <a:r>
              <a:rPr lang="cs-CZ" dirty="0" smtClean="0"/>
              <a:t>dlouhodobě </a:t>
            </a:r>
            <a:r>
              <a:rPr lang="cs-CZ" dirty="0"/>
              <a:t>je příjem krátkovlnného záření vyrovnáván výdejem dlouhovlnného záření (</a:t>
            </a:r>
            <a:r>
              <a:rPr lang="cs-CZ" dirty="0" smtClean="0"/>
              <a:t>zářivá rovnováha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529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3600" b="1" dirty="0" err="1">
                <a:cs typeface="Times New Roman" pitchFamily="18" charset="0"/>
              </a:rPr>
              <a:t>B</a:t>
            </a:r>
            <a:r>
              <a:rPr lang="cs-CZ" sz="3600" b="1" baseline="-25000" dirty="0" err="1"/>
              <a:t>e</a:t>
            </a:r>
            <a:r>
              <a:rPr lang="cs-CZ" sz="3600" b="1" dirty="0">
                <a:cs typeface="Times New Roman" pitchFamily="18" charset="0"/>
              </a:rPr>
              <a:t> = B ± P ± </a:t>
            </a:r>
            <a:r>
              <a:rPr lang="cs-CZ" sz="3600" b="1" dirty="0" err="1">
                <a:cs typeface="Times New Roman" pitchFamily="18" charset="0"/>
              </a:rPr>
              <a:t>Qv</a:t>
            </a:r>
            <a:r>
              <a:rPr lang="cs-CZ" sz="3600" b="1" dirty="0">
                <a:cs typeface="Times New Roman" pitchFamily="18" charset="0"/>
              </a:rPr>
              <a:t> ± LV </a:t>
            </a:r>
            <a:endParaRPr lang="cs-CZ" sz="3600" b="1" dirty="0"/>
          </a:p>
          <a:p>
            <a:pPr>
              <a:lnSpc>
                <a:spcPct val="90000"/>
              </a:lnSpc>
            </a:pPr>
            <a:endParaRPr lang="cs-CZ" sz="3600" b="1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cs-CZ" b="1" dirty="0"/>
              <a:t>B</a:t>
            </a:r>
            <a:r>
              <a:rPr lang="cs-CZ" b="1" baseline="-25000" dirty="0"/>
              <a:t> </a:t>
            </a:r>
            <a:r>
              <a:rPr lang="cs-CZ" b="1" dirty="0"/>
              <a:t>=  </a:t>
            </a:r>
            <a:r>
              <a:rPr lang="cs-CZ" b="1" dirty="0">
                <a:cs typeface="Times New Roman" pitchFamily="18" charset="0"/>
              </a:rPr>
              <a:t>radiační bilance</a:t>
            </a:r>
            <a:endParaRPr lang="cs-CZ" b="1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cs-CZ" b="1" dirty="0">
                <a:cs typeface="Times New Roman" pitchFamily="18" charset="0"/>
              </a:rPr>
              <a:t>P = tok tepla (výměna tepla) mezi atmosférou a zemským povrchem </a:t>
            </a:r>
            <a:endParaRPr lang="cs-CZ" b="1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cs-CZ" b="1" dirty="0" err="1">
                <a:cs typeface="Times New Roman" pitchFamily="18" charset="0"/>
              </a:rPr>
              <a:t>Q</a:t>
            </a:r>
            <a:r>
              <a:rPr lang="cs-CZ" b="1" baseline="-25000" dirty="0" err="1">
                <a:cs typeface="Times New Roman" pitchFamily="18" charset="0"/>
              </a:rPr>
              <a:t>v</a:t>
            </a:r>
            <a:r>
              <a:rPr lang="cs-CZ" b="1" dirty="0">
                <a:cs typeface="Times New Roman" pitchFamily="18" charset="0"/>
              </a:rPr>
              <a:t> = tok tepla mezi zemským povrchem a jeho podložím</a:t>
            </a:r>
            <a:endParaRPr lang="cs-CZ" b="1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cs-CZ" b="1" dirty="0">
                <a:cs typeface="Times New Roman" pitchFamily="18" charset="0"/>
              </a:rPr>
              <a:t>LV = tok tepla spojený s fázovými přeměnami vody</a:t>
            </a:r>
          </a:p>
          <a:p>
            <a:endParaRPr lang="cs-CZ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 smtClean="0"/>
              <a:t>Energetická bilance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548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333375"/>
            <a:ext cx="8229600" cy="5792788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/>
              <a:buChar char="n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>
                  <a:shade val="75000"/>
                </a:schemeClr>
              </a:buClr>
              <a:buSzPct val="85000"/>
              <a:buFont typeface="Wingdings"/>
              <a:buChar char="n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>
                  <a:shade val="50000"/>
                </a:schemeClr>
              </a:buClr>
              <a:buSzPct val="75000"/>
              <a:buFont typeface="Wingdings"/>
              <a:buChar char="n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6">
                  <a:shade val="50000"/>
                </a:schemeClr>
              </a:buClr>
              <a:buSzPct val="75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3">
                  <a:shade val="50000"/>
                </a:schemeClr>
              </a:buClr>
              <a:buSzPct val="70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2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5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5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smtClean="0"/>
              <a:t>P – tok tepla mezi atmosférou a zemským povrchem</a:t>
            </a:r>
          </a:p>
          <a:p>
            <a:r>
              <a:rPr lang="cs-CZ" sz="2000" smtClean="0"/>
              <a:t>Molekulární vedení</a:t>
            </a:r>
          </a:p>
          <a:p>
            <a:r>
              <a:rPr lang="cs-CZ" sz="2000" smtClean="0"/>
              <a:t>Turbulence + konvekce</a:t>
            </a:r>
          </a:p>
          <a:p>
            <a:endParaRPr lang="cs-CZ" sz="2000" b="1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547813" y="1989138"/>
            <a:ext cx="6985000" cy="3748087"/>
            <a:chOff x="1728" y="2208"/>
            <a:chExt cx="4032" cy="1853"/>
          </a:xfrm>
        </p:grpSpPr>
        <p:pic>
          <p:nvPicPr>
            <p:cNvPr id="6" name="Picture 5" descr="heat_fluxes_sensib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78" t="34782" b="27951"/>
            <a:stretch>
              <a:fillRect/>
            </a:stretch>
          </p:blipFill>
          <p:spPr bwMode="auto">
            <a:xfrm>
              <a:off x="1968" y="2928"/>
              <a:ext cx="3264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728" y="2208"/>
              <a:ext cx="4032" cy="1853"/>
              <a:chOff x="1728" y="2208"/>
              <a:chExt cx="4032" cy="1853"/>
            </a:xfrm>
          </p:grpSpPr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1776" y="2208"/>
                <a:ext cx="1491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2400">
                    <a:latin typeface="Times New Roman" pitchFamily="18" charset="0"/>
                  </a:rPr>
                  <a:t>1. povrch je teplejší</a:t>
                </a:r>
              </a:p>
              <a:p>
                <a:r>
                  <a:rPr lang="cs-CZ" sz="2400">
                    <a:latin typeface="Times New Roman" pitchFamily="18" charset="0"/>
                  </a:rPr>
                  <a:t>než vzduch</a:t>
                </a: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3696" y="2208"/>
                <a:ext cx="1741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2400">
                    <a:latin typeface="Times New Roman" pitchFamily="18" charset="0"/>
                  </a:rPr>
                  <a:t>2. povrch je chladnější </a:t>
                </a:r>
              </a:p>
              <a:p>
                <a:r>
                  <a:rPr lang="cs-CZ" sz="2400">
                    <a:latin typeface="Times New Roman" pitchFamily="18" charset="0"/>
                  </a:rPr>
                  <a:t>než vzduch</a:t>
                </a:r>
                <a:endParaRPr lang="cs-CZ" sz="2400" b="1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1728" y="3744"/>
                <a:ext cx="1968" cy="3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cs-CZ" b="1">
                    <a:latin typeface="Times New Roman" pitchFamily="18" charset="0"/>
                  </a:rPr>
                  <a:t>Energie směřuje do atmosféry, </a:t>
                </a:r>
              </a:p>
              <a:p>
                <a:r>
                  <a:rPr lang="cs-CZ" b="1">
                    <a:latin typeface="Times New Roman" pitchFamily="18" charset="0"/>
                  </a:rPr>
                  <a:t>povrch se ochlazuje</a:t>
                </a:r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3968" y="3744"/>
                <a:ext cx="1792" cy="3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cs-CZ" b="1">
                    <a:latin typeface="Times New Roman" pitchFamily="18" charset="0"/>
                  </a:rPr>
                  <a:t>Energie směřuje k povrchu, </a:t>
                </a:r>
              </a:p>
              <a:p>
                <a:r>
                  <a:rPr lang="cs-CZ" b="1">
                    <a:latin typeface="Times New Roman" pitchFamily="18" charset="0"/>
                  </a:rPr>
                  <a:t>ten se otepluje</a:t>
                </a:r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2832" y="3072"/>
                <a:ext cx="346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2400" b="1">
                    <a:solidFill>
                      <a:srgbClr val="FF0000"/>
                    </a:solidFill>
                    <a:latin typeface="Times New Roman" pitchFamily="18" charset="0"/>
                  </a:rPr>
                  <a:t>– P</a:t>
                </a:r>
              </a:p>
            </p:txBody>
          </p:sp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4608" y="3072"/>
                <a:ext cx="358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2400" b="1">
                    <a:solidFill>
                      <a:srgbClr val="FF0000"/>
                    </a:solidFill>
                    <a:latin typeface="Times New Roman" pitchFamily="18" charset="0"/>
                  </a:rPr>
                  <a:t>+ 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74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333375"/>
            <a:ext cx="8229600" cy="5792788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/>
              <a:buChar char="n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>
                  <a:shade val="75000"/>
                </a:schemeClr>
              </a:buClr>
              <a:buSzPct val="85000"/>
              <a:buFont typeface="Wingdings"/>
              <a:buChar char="n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>
                  <a:shade val="50000"/>
                </a:schemeClr>
              </a:buClr>
              <a:buSzPct val="75000"/>
              <a:buFont typeface="Wingdings"/>
              <a:buChar char="n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6">
                  <a:shade val="50000"/>
                </a:schemeClr>
              </a:buClr>
              <a:buSzPct val="75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3">
                  <a:shade val="50000"/>
                </a:schemeClr>
              </a:buClr>
              <a:buSzPct val="70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2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5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5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smtClean="0"/>
              <a:t>Q</a:t>
            </a:r>
            <a:r>
              <a:rPr lang="cs-CZ" sz="2400" b="1" baseline="-25000" smtClean="0"/>
              <a:t>V</a:t>
            </a:r>
            <a:r>
              <a:rPr lang="cs-CZ" sz="2400" b="1" smtClean="0"/>
              <a:t> - Tok tepla do půdy</a:t>
            </a:r>
          </a:p>
          <a:p>
            <a:endParaRPr lang="cs-CZ" sz="2400" b="1" smtClean="0"/>
          </a:p>
          <a:p>
            <a:endParaRPr lang="cs-CZ" sz="2400" b="1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835150" y="1484313"/>
            <a:ext cx="6121400" cy="4470400"/>
            <a:chOff x="3264" y="1824"/>
            <a:chExt cx="2592" cy="2236"/>
          </a:xfrm>
        </p:grpSpPr>
        <p:pic>
          <p:nvPicPr>
            <p:cNvPr id="6" name="Picture 5" descr="heat_fluxes_groun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3" t="25571" b="34319"/>
            <a:stretch>
              <a:fillRect/>
            </a:stretch>
          </p:blipFill>
          <p:spPr bwMode="auto">
            <a:xfrm>
              <a:off x="3360" y="2640"/>
              <a:ext cx="2064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264" y="1824"/>
              <a:ext cx="1392" cy="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2400">
                  <a:latin typeface="Times New Roman" pitchFamily="18" charset="0"/>
                </a:rPr>
                <a:t>1.Povrch je chladnější než podloží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4464" y="1824"/>
              <a:ext cx="1392" cy="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2400">
                  <a:latin typeface="Times New Roman" pitchFamily="18" charset="0"/>
                </a:rPr>
                <a:t>2. Povrch je teplejší než podloží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264" y="3648"/>
              <a:ext cx="960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2400">
                  <a:latin typeface="Times New Roman" pitchFamily="18" charset="0"/>
                </a:rPr>
                <a:t>Povrch se otepluje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4464" y="3648"/>
              <a:ext cx="1008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2400">
                  <a:latin typeface="Times New Roman" pitchFamily="18" charset="0"/>
                </a:rPr>
                <a:t>Povrch se ochlazuje</a:t>
              </a:r>
              <a:endParaRPr lang="cs-CZ" sz="2400" b="1">
                <a:latin typeface="Times New Roman" pitchFamily="18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888" y="2928"/>
              <a:ext cx="348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2400" b="1">
                  <a:solidFill>
                    <a:srgbClr val="FF0000"/>
                  </a:solidFill>
                  <a:latin typeface="Times New Roman" pitchFamily="18" charset="0"/>
                </a:rPr>
                <a:t>+ Qv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896" y="2928"/>
              <a:ext cx="286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sz="2400" b="1">
                  <a:solidFill>
                    <a:srgbClr val="FF0000"/>
                  </a:solidFill>
                  <a:latin typeface="Times New Roman" pitchFamily="18" charset="0"/>
                </a:rPr>
                <a:t>-Qv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51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404813"/>
            <a:ext cx="8229600" cy="5721350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/>
              <a:buChar char="n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>
                  <a:shade val="75000"/>
                </a:schemeClr>
              </a:buClr>
              <a:buSzPct val="85000"/>
              <a:buFont typeface="Wingdings"/>
              <a:buChar char="n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>
                  <a:shade val="50000"/>
                </a:schemeClr>
              </a:buClr>
              <a:buSzPct val="75000"/>
              <a:buFont typeface="Wingdings"/>
              <a:buChar char="n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6">
                  <a:shade val="50000"/>
                </a:schemeClr>
              </a:buClr>
              <a:buSzPct val="75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3">
                  <a:shade val="50000"/>
                </a:schemeClr>
              </a:buClr>
              <a:buSzPct val="70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2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5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5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smtClean="0"/>
              <a:t>LV – tok tepla spojený s fázovými přeměnami vody</a:t>
            </a:r>
          </a:p>
          <a:p>
            <a:endParaRPr lang="cs-CZ" sz="2400" b="1" smtClean="0"/>
          </a:p>
          <a:p>
            <a:endParaRPr lang="cs-CZ" sz="2400" b="1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258888" y="1844675"/>
            <a:ext cx="7451725" cy="4313238"/>
            <a:chOff x="2016" y="1776"/>
            <a:chExt cx="3744" cy="2134"/>
          </a:xfrm>
        </p:grpSpPr>
        <p:pic>
          <p:nvPicPr>
            <p:cNvPr id="6" name="Picture 5" descr="heat_fluxes_late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20" t="47060" b="30650"/>
            <a:stretch>
              <a:fillRect/>
            </a:stretch>
          </p:blipFill>
          <p:spPr bwMode="auto">
            <a:xfrm>
              <a:off x="2208" y="2592"/>
              <a:ext cx="3216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016" y="1776"/>
              <a:ext cx="3744" cy="2134"/>
              <a:chOff x="2016" y="1776"/>
              <a:chExt cx="3744" cy="2134"/>
            </a:xfrm>
          </p:grpSpPr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3888" y="1776"/>
                <a:ext cx="1728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cs-CZ" sz="2400">
                    <a:latin typeface="Times New Roman" pitchFamily="18" charset="0"/>
                  </a:rPr>
                  <a:t>2. Vzduch je </a:t>
                </a:r>
              </a:p>
              <a:p>
                <a:r>
                  <a:rPr lang="cs-CZ" sz="2400">
                    <a:latin typeface="Times New Roman" pitchFamily="18" charset="0"/>
                  </a:rPr>
                  <a:t>teplejší než povrch</a:t>
                </a:r>
                <a:endParaRPr lang="cs-CZ" sz="2400" b="1">
                  <a:latin typeface="Times New Roman" pitchFamily="18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2112" y="1824"/>
                <a:ext cx="1824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cs-CZ" sz="2400">
                    <a:latin typeface="Times New Roman" pitchFamily="18" charset="0"/>
                  </a:rPr>
                  <a:t>1.Vzduch je </a:t>
                </a:r>
              </a:p>
              <a:p>
                <a:r>
                  <a:rPr lang="cs-CZ" sz="2400">
                    <a:latin typeface="Times New Roman" pitchFamily="18" charset="0"/>
                  </a:rPr>
                  <a:t>chladnější než povrch</a:t>
                </a:r>
                <a:endParaRPr lang="cs-CZ" sz="2400" b="1">
                  <a:latin typeface="Times New Roman" pitchFamily="18" charset="0"/>
                </a:endParaRPr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2016" y="3504"/>
                <a:ext cx="1680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cs-CZ" sz="2400">
                    <a:latin typeface="Times New Roman" pitchFamily="18" charset="0"/>
                  </a:rPr>
                  <a:t>Povrch se ochlazuje vzduch se nezahřívá</a:t>
                </a:r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3744" y="3504"/>
                <a:ext cx="2016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cs-CZ" sz="2400">
                    <a:latin typeface="Times New Roman" pitchFamily="18" charset="0"/>
                  </a:rPr>
                  <a:t>Vzduch se neochlazuje, povrch se zahřívá</a:t>
                </a: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3024" y="2736"/>
                <a:ext cx="395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2400" b="1">
                    <a:solidFill>
                      <a:srgbClr val="FF0000"/>
                    </a:solidFill>
                    <a:latin typeface="Times New Roman" pitchFamily="18" charset="0"/>
                  </a:rPr>
                  <a:t>-</a:t>
                </a:r>
                <a:r>
                  <a:rPr lang="cs-CZ" sz="2400">
                    <a:solidFill>
                      <a:srgbClr val="FF0000"/>
                    </a:solidFill>
                    <a:latin typeface="Times New Roman" pitchFamily="18" charset="0"/>
                  </a:rPr>
                  <a:t> </a:t>
                </a:r>
                <a:r>
                  <a:rPr lang="cs-CZ" sz="2400" b="1">
                    <a:solidFill>
                      <a:srgbClr val="FF0000"/>
                    </a:solidFill>
                    <a:latin typeface="Times New Roman" pitchFamily="18" charset="0"/>
                  </a:rPr>
                  <a:t>LV</a:t>
                </a:r>
              </a:p>
            </p:txBody>
          </p:sp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4752" y="2736"/>
                <a:ext cx="392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2400" b="1">
                    <a:solidFill>
                      <a:srgbClr val="FF0000"/>
                    </a:solidFill>
                    <a:latin typeface="Times New Roman" pitchFamily="18" charset="0"/>
                  </a:rPr>
                  <a:t>+LV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23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333375"/>
            <a:ext cx="8229600" cy="5792788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/>
              <a:buChar char="n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>
                  <a:shade val="75000"/>
                </a:schemeClr>
              </a:buClr>
              <a:buSzPct val="85000"/>
              <a:buFont typeface="Wingdings"/>
              <a:buChar char="n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>
                  <a:shade val="50000"/>
                </a:schemeClr>
              </a:buClr>
              <a:buSzPct val="75000"/>
              <a:buFont typeface="Wingdings"/>
              <a:buChar char="n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6">
                  <a:shade val="50000"/>
                </a:schemeClr>
              </a:buClr>
              <a:buSzPct val="75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3">
                  <a:shade val="50000"/>
                </a:schemeClr>
              </a:buClr>
              <a:buSzPct val="70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2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5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5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Energetická bilance </a:t>
            </a:r>
            <a:br>
              <a:rPr lang="cs-CZ" dirty="0" smtClean="0"/>
            </a:br>
            <a:r>
              <a:rPr lang="cs-CZ" sz="2400" i="1" dirty="0" smtClean="0"/>
              <a:t>šipka = směr zisku energie</a:t>
            </a:r>
            <a:endParaRPr lang="cs-CZ" i="1" dirty="0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838200" y="4038600"/>
            <a:ext cx="3200400" cy="0"/>
          </a:xfrm>
          <a:prstGeom prst="line">
            <a:avLst/>
          </a:prstGeom>
          <a:noFill/>
          <a:ln w="234950" cap="sq">
            <a:solidFill>
              <a:srgbClr val="8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143000" y="1752600"/>
            <a:ext cx="0" cy="2133600"/>
          </a:xfrm>
          <a:prstGeom prst="line">
            <a:avLst/>
          </a:prstGeom>
          <a:noFill/>
          <a:ln w="1270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1447800" y="4191000"/>
            <a:ext cx="0" cy="990600"/>
          </a:xfrm>
          <a:prstGeom prst="line">
            <a:avLst/>
          </a:prstGeom>
          <a:noFill/>
          <a:ln w="127000" cap="sq">
            <a:solidFill>
              <a:schemeClr val="folHlink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2362200" y="2971800"/>
            <a:ext cx="0" cy="914400"/>
          </a:xfrm>
          <a:prstGeom prst="line">
            <a:avLst/>
          </a:prstGeom>
          <a:noFill/>
          <a:ln w="1270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3352800" y="2590800"/>
            <a:ext cx="0" cy="1295400"/>
          </a:xfrm>
          <a:prstGeom prst="line">
            <a:avLst/>
          </a:prstGeom>
          <a:noFill/>
          <a:ln w="127000" cap="sq">
            <a:solidFill>
              <a:srgbClr val="00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295400" y="17526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latin typeface="Times New Roman" pitchFamily="18" charset="0"/>
              </a:rPr>
              <a:t>R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133600" y="24384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rgbClr val="FF0000"/>
                </a:solidFill>
                <a:latin typeface="Times New Roman" pitchFamily="18" charset="0"/>
              </a:rPr>
              <a:t>P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1143000" y="5334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chemeClr val="folHlink"/>
                </a:solidFill>
                <a:latin typeface="Times New Roman" pitchFamily="18" charset="0"/>
              </a:rPr>
              <a:t>Q</a:t>
            </a:r>
            <a:r>
              <a:rPr lang="cs-CZ" sz="2400" b="1" baseline="-25000">
                <a:solidFill>
                  <a:schemeClr val="folHlink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3048000" y="2057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latin typeface="Times New Roman" pitchFamily="18" charset="0"/>
              </a:rPr>
              <a:t>LV</a:t>
            </a: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250825" y="3789363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latin typeface="Times New Roman" pitchFamily="18" charset="0"/>
              </a:rPr>
              <a:t>1</a:t>
            </a: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5638800" y="4038600"/>
            <a:ext cx="2971800" cy="0"/>
          </a:xfrm>
          <a:prstGeom prst="line">
            <a:avLst/>
          </a:prstGeom>
          <a:noFill/>
          <a:ln w="234950" cap="sq">
            <a:solidFill>
              <a:srgbClr val="8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V="1">
            <a:off x="5943600" y="2209800"/>
            <a:ext cx="0" cy="1676400"/>
          </a:xfrm>
          <a:prstGeom prst="line">
            <a:avLst/>
          </a:prstGeom>
          <a:noFill/>
          <a:ln w="1270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flipV="1">
            <a:off x="6400800" y="4114800"/>
            <a:ext cx="0" cy="990600"/>
          </a:xfrm>
          <a:prstGeom prst="line">
            <a:avLst/>
          </a:prstGeom>
          <a:noFill/>
          <a:ln w="127000" cap="sq">
            <a:solidFill>
              <a:schemeClr val="folHlink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7315200" y="2743200"/>
            <a:ext cx="0" cy="1219200"/>
          </a:xfrm>
          <a:prstGeom prst="line">
            <a:avLst/>
          </a:prstGeom>
          <a:noFill/>
          <a:ln w="1270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8077200" y="2971800"/>
            <a:ext cx="0" cy="990600"/>
          </a:xfrm>
          <a:prstGeom prst="line">
            <a:avLst/>
          </a:prstGeom>
          <a:noFill/>
          <a:ln w="127000" cap="sq">
            <a:solidFill>
              <a:srgbClr val="00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V="1">
            <a:off x="8077200" y="2743200"/>
            <a:ext cx="0" cy="609600"/>
          </a:xfrm>
          <a:prstGeom prst="line">
            <a:avLst/>
          </a:prstGeom>
          <a:noFill/>
          <a:ln w="127000" cap="sq">
            <a:solidFill>
              <a:srgbClr val="00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6172200" y="20574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latin typeface="Times New Roman" pitchFamily="18" charset="0"/>
              </a:rPr>
              <a:t>R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6172200" y="52578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chemeClr val="folHlink"/>
                </a:solidFill>
                <a:latin typeface="Times New Roman" pitchFamily="18" charset="0"/>
              </a:rPr>
              <a:t>Q</a:t>
            </a:r>
            <a:r>
              <a:rPr lang="cs-CZ" sz="2400" b="1" baseline="-25000">
                <a:solidFill>
                  <a:schemeClr val="folHlink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7086600" y="21336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rgbClr val="FF0000"/>
                </a:solidFill>
                <a:latin typeface="Times New Roman" pitchFamily="18" charset="0"/>
              </a:rPr>
              <a:t>P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7696200" y="21336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latin typeface="Times New Roman" pitchFamily="18" charset="0"/>
              </a:rPr>
              <a:t>LV</a:t>
            </a: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5003800" y="3789363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latin typeface="Times New Roman" pitchFamily="18" charset="0"/>
              </a:rPr>
              <a:t>2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1905183" y="5863938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DEN</a:t>
            </a:r>
            <a:endParaRPr lang="cs-CZ" sz="3200" b="1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6343650" y="5898576"/>
            <a:ext cx="950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NOC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05572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Insolace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sluneční záření je proměnlivé v závislosti na čase a na místě na Zemi</a:t>
            </a:r>
          </a:p>
          <a:p>
            <a:pPr algn="just"/>
            <a:r>
              <a:rPr lang="cs-CZ" b="1" dirty="0" smtClean="0"/>
              <a:t>insolace </a:t>
            </a:r>
            <a:r>
              <a:rPr lang="cs-CZ" dirty="0"/>
              <a:t>– tok dopadající sluneční energie na exponovaný povrch pro sférickou Zemi </a:t>
            </a:r>
            <a:r>
              <a:rPr lang="cs-CZ" dirty="0" smtClean="0"/>
              <a:t>bez atmosféry </a:t>
            </a:r>
            <a:r>
              <a:rPr lang="cs-CZ" dirty="0"/>
              <a:t>(</a:t>
            </a:r>
            <a:r>
              <a:rPr lang="cs-CZ" dirty="0" err="1" smtClean="0"/>
              <a:t>W.m</a:t>
            </a:r>
            <a:r>
              <a:rPr lang="cs-CZ" b="1" baseline="30000" dirty="0"/>
              <a:t> -2</a:t>
            </a:r>
            <a:r>
              <a:rPr lang="cs-CZ" dirty="0" smtClean="0"/>
              <a:t>) </a:t>
            </a:r>
            <a:r>
              <a:rPr lang="cs-CZ" dirty="0"/>
              <a:t>– závisí na výšce Slunce (maximální pro Slunce v zenitu)</a:t>
            </a:r>
          </a:p>
          <a:p>
            <a:pPr algn="just"/>
            <a:r>
              <a:rPr lang="cs-CZ" dirty="0" smtClean="0"/>
              <a:t>-výška </a:t>
            </a:r>
            <a:r>
              <a:rPr lang="cs-CZ" dirty="0"/>
              <a:t>Slunce závisí na zeměpisné šířce, části dne a části roku</a:t>
            </a:r>
          </a:p>
        </p:txBody>
      </p:sp>
    </p:spTree>
    <p:extLst>
      <p:ext uri="{BB962C8B-B14F-4D97-AF65-F5344CB8AC3E}">
        <p14:creationId xmlns:p14="http://schemas.microsoft.com/office/powerpoint/2010/main" val="335869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188243"/>
            <a:ext cx="5630829" cy="66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40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Dráha slunce na obloze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55669"/>
            <a:ext cx="3941652" cy="550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5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Úvod do studia - pojmy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Zemská kůra s georeliéfem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Atmosféra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Hydrosféra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Kryosféra</a:t>
            </a:r>
          </a:p>
          <a:p>
            <a:r>
              <a:rPr lang="cs-CZ" b="1" dirty="0" err="1" smtClean="0">
                <a:solidFill>
                  <a:srgbClr val="FF0000"/>
                </a:solidFill>
              </a:rPr>
              <a:t>Pedosféra</a:t>
            </a:r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b="1" dirty="0" smtClean="0">
                <a:solidFill>
                  <a:srgbClr val="FF0000"/>
                </a:solidFill>
              </a:rPr>
              <a:t>Biosféra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Krajinná sféra Země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41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Denní insolace během roku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cs-CZ" dirty="0"/>
              <a:t>denní insolace závisí na úhlu dopadu slunečních paprsků a době expozice (tedy na </a:t>
            </a:r>
            <a:r>
              <a:rPr lang="cs-CZ" dirty="0" smtClean="0"/>
              <a:t>zeměpisné šířce </a:t>
            </a:r>
            <a:r>
              <a:rPr lang="cs-CZ" dirty="0"/>
              <a:t>a roční době)</a:t>
            </a:r>
          </a:p>
          <a:p>
            <a:pPr algn="just"/>
            <a:r>
              <a:rPr lang="cs-CZ" dirty="0" smtClean="0"/>
              <a:t>v </a:t>
            </a:r>
            <a:r>
              <a:rPr lang="cs-CZ" dirty="0"/>
              <a:t>pásmu mezi obratníky existují dvě maxima (na rovníku v době rovnodenností), která se </a:t>
            </a:r>
            <a:r>
              <a:rPr lang="cs-CZ" dirty="0" smtClean="0"/>
              <a:t>od rovníku </a:t>
            </a:r>
            <a:r>
              <a:rPr lang="cs-CZ" dirty="0"/>
              <a:t>k obratníkům přibližují až splývají v jedno maximum</a:t>
            </a:r>
          </a:p>
          <a:p>
            <a:pPr algn="just"/>
            <a:r>
              <a:rPr lang="cs-CZ" dirty="0" smtClean="0"/>
              <a:t>mezi </a:t>
            </a:r>
            <a:r>
              <a:rPr lang="cs-CZ" dirty="0"/>
              <a:t>obratníky a polárními kruhy – maximum při letním slunovratu, minimum při </a:t>
            </a:r>
            <a:r>
              <a:rPr lang="cs-CZ" dirty="0" smtClean="0"/>
              <a:t>zimním slunovratu</a:t>
            </a:r>
            <a:endParaRPr lang="cs-CZ" dirty="0"/>
          </a:p>
          <a:p>
            <a:pPr algn="just"/>
            <a:r>
              <a:rPr lang="cs-CZ" dirty="0" smtClean="0"/>
              <a:t>mezi </a:t>
            </a:r>
            <a:r>
              <a:rPr lang="cs-CZ" dirty="0"/>
              <a:t>polárními kruhy a póly – minimum nulové postupně se rozšiřující na půl roku</a:t>
            </a:r>
          </a:p>
        </p:txBody>
      </p:sp>
    </p:spTree>
    <p:extLst>
      <p:ext uri="{BB962C8B-B14F-4D97-AF65-F5344CB8AC3E}">
        <p14:creationId xmlns:p14="http://schemas.microsoft.com/office/powerpoint/2010/main" val="288809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756" y="185549"/>
            <a:ext cx="5086377" cy="667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67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Roční insolace dle zeměpisných šířek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roční insolace plynule klesá od rovníku k pólu – na pólu asi 40 % hodnoty insolace na rovníku</a:t>
            </a:r>
          </a:p>
          <a:p>
            <a:pPr algn="just"/>
            <a:r>
              <a:rPr lang="cs-CZ" dirty="0" smtClean="0"/>
              <a:t>díky </a:t>
            </a:r>
            <a:r>
              <a:rPr lang="cs-CZ" dirty="0"/>
              <a:t>sklonu zemské osy je významná část insolace přerozdělena od rovníku k pólům a střídají </a:t>
            </a:r>
            <a:r>
              <a:rPr lang="cs-CZ" dirty="0" smtClean="0"/>
              <a:t>se roční </a:t>
            </a:r>
            <a:r>
              <a:rPr lang="cs-CZ" dirty="0"/>
              <a:t>období</a:t>
            </a:r>
          </a:p>
        </p:txBody>
      </p:sp>
    </p:spTree>
    <p:extLst>
      <p:ext uri="{BB962C8B-B14F-4D97-AF65-F5344CB8AC3E}">
        <p14:creationId xmlns:p14="http://schemas.microsoft.com/office/powerpoint/2010/main" val="104582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2656"/>
            <a:ext cx="5244430" cy="637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Světové šířkové zóny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cs-CZ" b="1" dirty="0" smtClean="0">
                <a:solidFill>
                  <a:srgbClr val="FF0000"/>
                </a:solidFill>
              </a:rPr>
              <a:t>……………………..</a:t>
            </a:r>
            <a:r>
              <a:rPr lang="cs-CZ" dirty="0" smtClean="0"/>
              <a:t>(</a:t>
            </a:r>
            <a:r>
              <a:rPr lang="cs-CZ" dirty="0"/>
              <a:t>10° </a:t>
            </a:r>
            <a:r>
              <a:rPr lang="cs-CZ" dirty="0" err="1"/>
              <a:t>s.š</a:t>
            </a:r>
            <a:r>
              <a:rPr lang="cs-CZ" dirty="0"/>
              <a:t>. – 10° </a:t>
            </a:r>
            <a:r>
              <a:rPr lang="cs-CZ" dirty="0" err="1"/>
              <a:t>j.š</a:t>
            </a:r>
            <a:r>
              <a:rPr lang="cs-CZ" dirty="0"/>
              <a:t>.) – intenzivní insolace během roku, dny a noci téměř </a:t>
            </a:r>
            <a:r>
              <a:rPr lang="cs-CZ" dirty="0" smtClean="0"/>
              <a:t>stejně dlouhé</a:t>
            </a:r>
            <a:endParaRPr lang="cs-CZ" dirty="0"/>
          </a:p>
          <a:p>
            <a:pPr algn="just"/>
            <a:r>
              <a:rPr lang="cs-CZ" b="1" dirty="0">
                <a:solidFill>
                  <a:srgbClr val="FF0000"/>
                </a:solidFill>
              </a:rPr>
              <a:t>……………………..</a:t>
            </a:r>
            <a:r>
              <a:rPr lang="cs-CZ" dirty="0" smtClean="0"/>
              <a:t>(</a:t>
            </a:r>
            <a:r>
              <a:rPr lang="cs-CZ" dirty="0"/>
              <a:t>10-25° </a:t>
            </a:r>
            <a:r>
              <a:rPr lang="cs-CZ" dirty="0" err="1"/>
              <a:t>z.š</a:t>
            </a:r>
            <a:r>
              <a:rPr lang="cs-CZ" dirty="0"/>
              <a:t>.) – roční cyklus, velká roční insolace</a:t>
            </a:r>
          </a:p>
          <a:p>
            <a:pPr algn="just"/>
            <a:r>
              <a:rPr lang="cs-CZ" b="1" dirty="0">
                <a:solidFill>
                  <a:srgbClr val="FF0000"/>
                </a:solidFill>
              </a:rPr>
              <a:t>……………………..</a:t>
            </a:r>
            <a:r>
              <a:rPr lang="cs-CZ" dirty="0" smtClean="0"/>
              <a:t>(</a:t>
            </a:r>
            <a:r>
              <a:rPr lang="cs-CZ" dirty="0"/>
              <a:t>25-35° </a:t>
            </a:r>
            <a:r>
              <a:rPr lang="cs-CZ" dirty="0" err="1"/>
              <a:t>z.š</a:t>
            </a:r>
            <a:r>
              <a:rPr lang="cs-CZ" dirty="0"/>
              <a:t>.)</a:t>
            </a:r>
          </a:p>
          <a:p>
            <a:pPr algn="just"/>
            <a:r>
              <a:rPr lang="cs-CZ" dirty="0" smtClean="0"/>
              <a:t>pás </a:t>
            </a:r>
            <a:r>
              <a:rPr lang="cs-CZ" dirty="0"/>
              <a:t>mírných šířek (35-55° </a:t>
            </a:r>
            <a:r>
              <a:rPr lang="cs-CZ" dirty="0" err="1"/>
              <a:t>z.š</a:t>
            </a:r>
            <a:r>
              <a:rPr lang="cs-CZ" dirty="0"/>
              <a:t>.) – velké rozdíly ve výšce Slunce a délce dnů a nocí mezi zimou </a:t>
            </a:r>
            <a:r>
              <a:rPr lang="cs-CZ" dirty="0" smtClean="0"/>
              <a:t>a létem</a:t>
            </a:r>
            <a:endParaRPr lang="cs-CZ" dirty="0"/>
          </a:p>
          <a:p>
            <a:pPr algn="just"/>
            <a:r>
              <a:rPr lang="cs-CZ" b="1" dirty="0">
                <a:solidFill>
                  <a:srgbClr val="FF0000"/>
                </a:solidFill>
              </a:rPr>
              <a:t>……………………..</a:t>
            </a:r>
            <a:r>
              <a:rPr lang="cs-CZ" dirty="0" smtClean="0"/>
              <a:t> (</a:t>
            </a:r>
            <a:r>
              <a:rPr lang="cs-CZ" b="1" dirty="0">
                <a:solidFill>
                  <a:srgbClr val="FF0000"/>
                </a:solidFill>
              </a:rPr>
              <a:t>……………………..</a:t>
            </a:r>
            <a:r>
              <a:rPr lang="cs-CZ" dirty="0" smtClean="0"/>
              <a:t>) </a:t>
            </a:r>
            <a:r>
              <a:rPr lang="cs-CZ" dirty="0"/>
              <a:t>pás (55-60° </a:t>
            </a:r>
            <a:r>
              <a:rPr lang="cs-CZ" dirty="0" err="1"/>
              <a:t>z.š</a:t>
            </a:r>
            <a:r>
              <a:rPr lang="cs-CZ" dirty="0"/>
              <a:t>.)</a:t>
            </a:r>
          </a:p>
          <a:p>
            <a:pPr algn="just"/>
            <a:r>
              <a:rPr lang="cs-CZ" b="1" dirty="0">
                <a:solidFill>
                  <a:srgbClr val="FF0000"/>
                </a:solidFill>
              </a:rPr>
              <a:t>……………………..</a:t>
            </a:r>
            <a:r>
              <a:rPr lang="cs-CZ" dirty="0" smtClean="0"/>
              <a:t> (</a:t>
            </a:r>
            <a:r>
              <a:rPr lang="cs-CZ" b="1" dirty="0">
                <a:solidFill>
                  <a:srgbClr val="FF0000"/>
                </a:solidFill>
              </a:rPr>
              <a:t>……………………..</a:t>
            </a:r>
            <a:r>
              <a:rPr lang="cs-CZ" dirty="0" smtClean="0"/>
              <a:t>) </a:t>
            </a:r>
            <a:r>
              <a:rPr lang="cs-CZ" dirty="0"/>
              <a:t>pás (60-75° </a:t>
            </a:r>
            <a:r>
              <a:rPr lang="cs-CZ" dirty="0" err="1"/>
              <a:t>z.š</a:t>
            </a:r>
            <a:r>
              <a:rPr lang="cs-CZ" dirty="0"/>
              <a:t>.) – velké rozdíly v délce dne a v insolaci</a:t>
            </a:r>
          </a:p>
          <a:p>
            <a:pPr algn="just"/>
            <a:r>
              <a:rPr lang="cs-CZ" b="1" dirty="0">
                <a:solidFill>
                  <a:srgbClr val="FF0000"/>
                </a:solidFill>
              </a:rPr>
              <a:t>……………………..</a:t>
            </a:r>
            <a:r>
              <a:rPr lang="cs-CZ" dirty="0" smtClean="0"/>
              <a:t>(</a:t>
            </a:r>
            <a:r>
              <a:rPr lang="cs-CZ" dirty="0"/>
              <a:t>nad 75° </a:t>
            </a:r>
            <a:r>
              <a:rPr lang="cs-CZ" dirty="0" err="1"/>
              <a:t>z.š</a:t>
            </a:r>
            <a:r>
              <a:rPr lang="cs-CZ" dirty="0"/>
              <a:t>.) – dominuje vždy téměř půl roku polární den a polární noc</a:t>
            </a:r>
          </a:p>
        </p:txBody>
      </p:sp>
    </p:spTree>
    <p:extLst>
      <p:ext uri="{BB962C8B-B14F-4D97-AF65-F5344CB8AC3E}">
        <p14:creationId xmlns:p14="http://schemas.microsoft.com/office/powerpoint/2010/main" val="343305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Ozon – rovnováha v atmosféře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 algn="just"/>
            <a:r>
              <a:rPr lang="cs-CZ" dirty="0"/>
              <a:t>stopový plyn, tvořený </a:t>
            </a:r>
            <a:r>
              <a:rPr lang="cs-CZ" dirty="0" smtClean="0"/>
              <a:t>3 </a:t>
            </a:r>
            <a:r>
              <a:rPr lang="cs-CZ" dirty="0"/>
              <a:t>atomárními kyslíky (</a:t>
            </a:r>
            <a:r>
              <a:rPr lang="cs-CZ" dirty="0" smtClean="0"/>
              <a:t>O</a:t>
            </a:r>
            <a:r>
              <a:rPr lang="cs-CZ" baseline="-25000" dirty="0" smtClean="0"/>
              <a:t>3</a:t>
            </a:r>
            <a:r>
              <a:rPr lang="cs-CZ" dirty="0" smtClean="0"/>
              <a:t>)</a:t>
            </a:r>
            <a:endParaRPr lang="cs-CZ" dirty="0"/>
          </a:p>
          <a:p>
            <a:pPr lvl="0" algn="just"/>
            <a:r>
              <a:rPr lang="cs-CZ" dirty="0"/>
              <a:t>90 % ve stratosféře, asi 3/4 v 15-30 km – ozonosféra</a:t>
            </a:r>
          </a:p>
          <a:p>
            <a:pPr lvl="0" algn="just"/>
            <a:r>
              <a:rPr lang="cs-CZ" dirty="0"/>
              <a:t>měření </a:t>
            </a:r>
            <a:r>
              <a:rPr lang="cs-CZ" b="1" dirty="0" smtClean="0">
                <a:solidFill>
                  <a:srgbClr val="FF0000"/>
                </a:solidFill>
              </a:rPr>
              <a:t>……….</a:t>
            </a:r>
            <a:endParaRPr lang="cs-CZ" b="1" dirty="0">
              <a:solidFill>
                <a:srgbClr val="FF0000"/>
              </a:solidFill>
            </a:endParaRPr>
          </a:p>
          <a:p>
            <a:pPr lvl="0" algn="just"/>
            <a:r>
              <a:rPr lang="cs-CZ" b="1" dirty="0" smtClean="0">
                <a:solidFill>
                  <a:srgbClr val="FF0000"/>
                </a:solidFill>
              </a:rPr>
              <a:t>……………………</a:t>
            </a:r>
            <a:r>
              <a:rPr lang="cs-CZ" dirty="0" smtClean="0"/>
              <a:t>.– </a:t>
            </a:r>
            <a:r>
              <a:rPr lang="cs-CZ" dirty="0"/>
              <a:t>celkové množství O</a:t>
            </a:r>
            <a:r>
              <a:rPr lang="cs-CZ" baseline="-25000" dirty="0"/>
              <a:t>3</a:t>
            </a:r>
            <a:r>
              <a:rPr lang="cs-CZ" dirty="0"/>
              <a:t> ve vertikálním sloupci o základně 1 cm</a:t>
            </a:r>
            <a:r>
              <a:rPr lang="cs-CZ" baseline="30000" dirty="0"/>
              <a:t>2</a:t>
            </a:r>
            <a:r>
              <a:rPr lang="cs-CZ" dirty="0"/>
              <a:t> (100 DU odpovídá při normálním tlaku a teplotě 298K vrstva O</a:t>
            </a:r>
            <a:r>
              <a:rPr lang="cs-CZ" baseline="-25000" dirty="0"/>
              <a:t>3</a:t>
            </a:r>
            <a:r>
              <a:rPr lang="cs-CZ" dirty="0"/>
              <a:t> o tloušťce 1 mm)</a:t>
            </a:r>
          </a:p>
          <a:p>
            <a:pPr lvl="0" algn="just"/>
            <a:r>
              <a:rPr lang="cs-CZ" dirty="0"/>
              <a:t>geografické rozložení: růst koncentrací od minim v oblasti rovníku (cca 250 DU) k maximům na 60º </a:t>
            </a:r>
            <a:r>
              <a:rPr lang="cs-CZ" dirty="0" err="1"/>
              <a:t>z.š</a:t>
            </a:r>
            <a:r>
              <a:rPr lang="cs-CZ" dirty="0"/>
              <a:t>. (cca 400 DU), odtud pokles k pólům, koncentrace v Arktidě vyšší než v Antarktidě</a:t>
            </a:r>
          </a:p>
          <a:p>
            <a:pPr algn="just"/>
            <a:r>
              <a:rPr lang="cs-CZ" dirty="0"/>
              <a:t>roční chod: maximum na jaře, minimum na podzim</a:t>
            </a:r>
          </a:p>
        </p:txBody>
      </p:sp>
    </p:spTree>
    <p:extLst>
      <p:ext uri="{BB962C8B-B14F-4D97-AF65-F5344CB8AC3E}">
        <p14:creationId xmlns:p14="http://schemas.microsoft.com/office/powerpoint/2010/main" val="33490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effectLst/>
              </a:rPr>
              <a:t>Chapmanova</a:t>
            </a:r>
            <a:r>
              <a:rPr lang="cs-CZ" dirty="0">
                <a:effectLst/>
              </a:rPr>
              <a:t> teorie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u="sng" dirty="0"/>
              <a:t>Vznik:</a:t>
            </a:r>
            <a:endParaRPr lang="cs-CZ" u="sng" dirty="0"/>
          </a:p>
          <a:p>
            <a:pPr lvl="0"/>
            <a:r>
              <a:rPr lang="cs-CZ" dirty="0"/>
              <a:t>UV-záření o L &lt; 0,242 </a:t>
            </a:r>
            <a:r>
              <a:rPr lang="cs-CZ" dirty="0" err="1"/>
              <a:t>μm</a:t>
            </a:r>
            <a:r>
              <a:rPr lang="cs-CZ" dirty="0"/>
              <a:t> – disociace kyslíku: </a:t>
            </a:r>
            <a:r>
              <a:rPr lang="cs-CZ" b="1" dirty="0"/>
              <a:t>O</a:t>
            </a:r>
            <a:r>
              <a:rPr lang="cs-CZ" b="1" baseline="-25000" dirty="0"/>
              <a:t>2</a:t>
            </a:r>
            <a:r>
              <a:rPr lang="cs-CZ" b="1" dirty="0"/>
              <a:t> + </a:t>
            </a:r>
            <a:r>
              <a:rPr lang="cs-CZ" b="1" dirty="0" err="1"/>
              <a:t>hν</a:t>
            </a:r>
            <a:r>
              <a:rPr lang="cs-CZ" b="1" dirty="0"/>
              <a:t> </a:t>
            </a:r>
            <a:r>
              <a:rPr lang="cs-CZ" b="1" dirty="0">
                <a:sym typeface="Symbol"/>
              </a:rPr>
              <a:t></a:t>
            </a:r>
            <a:r>
              <a:rPr lang="cs-CZ" b="1" dirty="0"/>
              <a:t> 2O</a:t>
            </a:r>
          </a:p>
          <a:p>
            <a:pPr lvl="0"/>
            <a:r>
              <a:rPr lang="cs-CZ" dirty="0"/>
              <a:t>reakce atomárního a molekulárního kyslíku: </a:t>
            </a:r>
            <a:r>
              <a:rPr lang="cs-CZ" b="1" dirty="0"/>
              <a:t>O + O</a:t>
            </a:r>
            <a:r>
              <a:rPr lang="cs-CZ" b="1" baseline="-25000" dirty="0"/>
              <a:t>2</a:t>
            </a:r>
            <a:r>
              <a:rPr lang="cs-CZ" b="1" dirty="0"/>
              <a:t> + M </a:t>
            </a:r>
            <a:r>
              <a:rPr lang="cs-CZ" b="1" dirty="0">
                <a:sym typeface="Symbol"/>
              </a:rPr>
              <a:t></a:t>
            </a:r>
            <a:r>
              <a:rPr lang="cs-CZ" b="1" dirty="0"/>
              <a:t> O</a:t>
            </a:r>
            <a:r>
              <a:rPr lang="cs-CZ" b="1" baseline="-25000" dirty="0"/>
              <a:t>3</a:t>
            </a:r>
            <a:r>
              <a:rPr lang="cs-CZ" b="1" dirty="0"/>
              <a:t> + M</a:t>
            </a:r>
          </a:p>
          <a:p>
            <a:r>
              <a:rPr lang="cs-CZ" b="1" u="sng" dirty="0"/>
              <a:t>Zánik:</a:t>
            </a:r>
            <a:endParaRPr lang="cs-CZ" u="sng" dirty="0"/>
          </a:p>
          <a:p>
            <a:pPr lvl="0"/>
            <a:r>
              <a:rPr lang="cs-CZ" dirty="0"/>
              <a:t>disociace O</a:t>
            </a:r>
            <a:r>
              <a:rPr lang="cs-CZ" baseline="-25000" dirty="0"/>
              <a:t>3</a:t>
            </a:r>
            <a:r>
              <a:rPr lang="cs-CZ" dirty="0"/>
              <a:t> zářením s L &lt; 1,2 </a:t>
            </a:r>
            <a:r>
              <a:rPr lang="cs-CZ" dirty="0" err="1"/>
              <a:t>μm</a:t>
            </a:r>
            <a:r>
              <a:rPr lang="cs-CZ" dirty="0"/>
              <a:t>: </a:t>
            </a:r>
            <a:r>
              <a:rPr lang="cs-CZ" b="1" dirty="0"/>
              <a:t>O</a:t>
            </a:r>
            <a:r>
              <a:rPr lang="cs-CZ" b="1" baseline="-25000" dirty="0"/>
              <a:t>3</a:t>
            </a:r>
            <a:r>
              <a:rPr lang="cs-CZ" b="1" dirty="0"/>
              <a:t> + </a:t>
            </a:r>
            <a:r>
              <a:rPr lang="cs-CZ" b="1" dirty="0" err="1"/>
              <a:t>hν</a:t>
            </a:r>
            <a:r>
              <a:rPr lang="cs-CZ" b="1" dirty="0"/>
              <a:t> </a:t>
            </a:r>
            <a:r>
              <a:rPr lang="cs-CZ" b="1" dirty="0">
                <a:sym typeface="Symbol"/>
              </a:rPr>
              <a:t></a:t>
            </a:r>
            <a:r>
              <a:rPr lang="cs-CZ" b="1" dirty="0"/>
              <a:t> O + O</a:t>
            </a:r>
            <a:r>
              <a:rPr lang="cs-CZ" b="1" baseline="-25000" dirty="0"/>
              <a:t>2</a:t>
            </a:r>
            <a:r>
              <a:rPr lang="cs-CZ" dirty="0"/>
              <a:t>, popř. reakce O</a:t>
            </a:r>
            <a:r>
              <a:rPr lang="cs-CZ" baseline="-25000" dirty="0"/>
              <a:t>3 </a:t>
            </a:r>
            <a:r>
              <a:rPr lang="cs-CZ" dirty="0"/>
              <a:t>s atomárním kyslíkem: </a:t>
            </a:r>
            <a:r>
              <a:rPr lang="cs-CZ" b="1" dirty="0"/>
              <a:t>O</a:t>
            </a:r>
            <a:r>
              <a:rPr lang="cs-CZ" b="1" baseline="-25000" dirty="0"/>
              <a:t>3</a:t>
            </a:r>
            <a:r>
              <a:rPr lang="cs-CZ" b="1" dirty="0"/>
              <a:t> + O </a:t>
            </a:r>
            <a:r>
              <a:rPr lang="cs-CZ" b="1" dirty="0">
                <a:sym typeface="Symbol"/>
              </a:rPr>
              <a:t></a:t>
            </a:r>
            <a:r>
              <a:rPr lang="cs-CZ" b="1" dirty="0"/>
              <a:t> O</a:t>
            </a:r>
            <a:r>
              <a:rPr lang="cs-CZ" b="1" baseline="-25000" dirty="0"/>
              <a:t>2</a:t>
            </a:r>
            <a:r>
              <a:rPr lang="cs-CZ" b="1" dirty="0"/>
              <a:t> + O</a:t>
            </a:r>
            <a:r>
              <a:rPr lang="cs-CZ" b="1" baseline="-25000" dirty="0"/>
              <a:t>2</a:t>
            </a:r>
            <a:endParaRPr lang="cs-CZ" b="1" dirty="0"/>
          </a:p>
          <a:p>
            <a:pPr lvl="0"/>
            <a:r>
              <a:rPr lang="cs-CZ" dirty="0"/>
              <a:t>katalytické reakce: </a:t>
            </a:r>
            <a:r>
              <a:rPr lang="cs-CZ" dirty="0" smtClean="0"/>
              <a:t> </a:t>
            </a:r>
            <a:r>
              <a:rPr lang="cs-CZ" b="1" dirty="0" smtClean="0"/>
              <a:t>O</a:t>
            </a:r>
            <a:r>
              <a:rPr lang="cs-CZ" b="1" baseline="-25000" dirty="0" smtClean="0"/>
              <a:t>3</a:t>
            </a:r>
            <a:r>
              <a:rPr lang="cs-CZ" b="1" dirty="0" smtClean="0"/>
              <a:t> + </a:t>
            </a:r>
            <a:r>
              <a:rPr lang="cs-CZ" b="1" dirty="0"/>
              <a:t>X </a:t>
            </a:r>
            <a:r>
              <a:rPr lang="cs-CZ" b="1" dirty="0">
                <a:sym typeface="Symbol"/>
              </a:rPr>
              <a:t></a:t>
            </a:r>
            <a:r>
              <a:rPr lang="cs-CZ" b="1" dirty="0"/>
              <a:t> OX + O</a:t>
            </a:r>
            <a:r>
              <a:rPr lang="cs-CZ" b="1" baseline="-25000" dirty="0"/>
              <a:t>2</a:t>
            </a:r>
            <a:endParaRPr lang="cs-CZ" b="1" dirty="0"/>
          </a:p>
          <a:p>
            <a:pPr marL="0" indent="0">
              <a:buNone/>
            </a:pPr>
            <a:r>
              <a:rPr lang="cs-CZ" dirty="0" smtClean="0"/>
              <a:t>                                         </a:t>
            </a:r>
            <a:r>
              <a:rPr lang="cs-CZ" b="1" dirty="0"/>
              <a:t>OX + O </a:t>
            </a:r>
            <a:r>
              <a:rPr lang="cs-CZ" b="1" dirty="0">
                <a:sym typeface="Symbol"/>
              </a:rPr>
              <a:t></a:t>
            </a:r>
            <a:r>
              <a:rPr lang="cs-CZ" b="1" dirty="0"/>
              <a:t> X + O</a:t>
            </a:r>
            <a:r>
              <a:rPr lang="cs-CZ" b="1" baseline="-25000" dirty="0"/>
              <a:t>2</a:t>
            </a:r>
            <a:endParaRPr lang="cs-CZ" b="1" dirty="0"/>
          </a:p>
          <a:p>
            <a:r>
              <a:rPr lang="cs-CZ" dirty="0"/>
              <a:t>katalyzátory: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radikály </a:t>
            </a:r>
            <a:r>
              <a:rPr lang="cs-CZ" dirty="0"/>
              <a:t>dusíku NO</a:t>
            </a:r>
            <a:r>
              <a:rPr lang="cs-CZ" baseline="-25000" dirty="0"/>
              <a:t>X</a:t>
            </a:r>
            <a:r>
              <a:rPr lang="cs-CZ" dirty="0"/>
              <a:t> (NO, NO</a:t>
            </a:r>
            <a:r>
              <a:rPr lang="cs-CZ" baseline="-25000" dirty="0"/>
              <a:t>2</a:t>
            </a:r>
            <a:r>
              <a:rPr lang="cs-CZ" dirty="0"/>
              <a:t>) – 70 % v 15-35 </a:t>
            </a:r>
            <a:r>
              <a:rPr lang="cs-CZ" dirty="0" smtClean="0"/>
              <a:t>km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radikály </a:t>
            </a:r>
            <a:r>
              <a:rPr lang="cs-CZ" dirty="0"/>
              <a:t>vodíku HO</a:t>
            </a:r>
            <a:r>
              <a:rPr lang="cs-CZ" baseline="-25000" dirty="0"/>
              <a:t>X</a:t>
            </a:r>
            <a:r>
              <a:rPr lang="cs-CZ" dirty="0"/>
              <a:t> (HO, HO</a:t>
            </a:r>
            <a:r>
              <a:rPr lang="cs-CZ" baseline="-25000" dirty="0"/>
              <a:t>2</a:t>
            </a:r>
            <a:r>
              <a:rPr lang="cs-CZ" dirty="0"/>
              <a:t>) – 70 % nad 50 km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80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Složení atmosféry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 algn="just"/>
            <a:r>
              <a:rPr lang="cs-CZ" dirty="0"/>
              <a:t>hmotnost 5,157.10</a:t>
            </a:r>
            <a:r>
              <a:rPr lang="cs-CZ" baseline="30000" dirty="0"/>
              <a:t>18</a:t>
            </a:r>
            <a:r>
              <a:rPr lang="cs-CZ" dirty="0"/>
              <a:t> kg</a:t>
            </a:r>
          </a:p>
          <a:p>
            <a:pPr lvl="0" algn="just"/>
            <a:r>
              <a:rPr lang="cs-CZ" dirty="0"/>
              <a:t>rozložení hmotnosti: </a:t>
            </a:r>
            <a:r>
              <a:rPr lang="cs-CZ" b="1" dirty="0" smtClean="0">
                <a:solidFill>
                  <a:srgbClr val="FF0000"/>
                </a:solidFill>
              </a:rPr>
              <a:t>… </a:t>
            </a:r>
            <a:r>
              <a:rPr lang="cs-CZ" dirty="0"/>
              <a:t>% do 5-6 km, </a:t>
            </a:r>
            <a:r>
              <a:rPr lang="cs-CZ" b="1" dirty="0">
                <a:solidFill>
                  <a:srgbClr val="FF0000"/>
                </a:solidFill>
              </a:rPr>
              <a:t>…</a:t>
            </a:r>
            <a:r>
              <a:rPr lang="cs-CZ" dirty="0" smtClean="0"/>
              <a:t> </a:t>
            </a:r>
            <a:r>
              <a:rPr lang="cs-CZ" dirty="0"/>
              <a:t>% do 16 km</a:t>
            </a:r>
            <a:r>
              <a:rPr lang="cs-CZ" dirty="0" smtClean="0"/>
              <a:t>, 99 </a:t>
            </a:r>
            <a:r>
              <a:rPr lang="cs-CZ" dirty="0"/>
              <a:t>% do </a:t>
            </a:r>
            <a:r>
              <a:rPr lang="cs-CZ" b="1" dirty="0" smtClean="0">
                <a:solidFill>
                  <a:srgbClr val="FF0000"/>
                </a:solidFill>
              </a:rPr>
              <a:t>… </a:t>
            </a:r>
            <a:r>
              <a:rPr lang="cs-CZ" dirty="0"/>
              <a:t>km =&gt; s </a:t>
            </a:r>
            <a:r>
              <a:rPr lang="cs-CZ" dirty="0" smtClean="0"/>
              <a:t>rostoucí vzdáleností </a:t>
            </a:r>
            <a:r>
              <a:rPr lang="cs-CZ" dirty="0"/>
              <a:t>od povrchu hustota atmosféry </a:t>
            </a:r>
            <a:r>
              <a:rPr lang="cs-CZ" dirty="0" smtClean="0"/>
              <a:t>klesá</a:t>
            </a:r>
          </a:p>
          <a:p>
            <a:pPr algn="just"/>
            <a:r>
              <a:rPr lang="cs-CZ" dirty="0" smtClean="0"/>
              <a:t>hlavní </a:t>
            </a:r>
            <a:r>
              <a:rPr lang="cs-CZ" dirty="0"/>
              <a:t>plynné složky atmosféry v suchém čistém </a:t>
            </a:r>
            <a:r>
              <a:rPr lang="cs-CZ" dirty="0" smtClean="0"/>
              <a:t>vzduchu + podíly (objemový + hmotnostní):</a:t>
            </a:r>
          </a:p>
          <a:p>
            <a:pPr marL="0" indent="0" algn="just">
              <a:buNone/>
            </a:pPr>
            <a:r>
              <a:rPr lang="cs-CZ" dirty="0" smtClean="0"/>
              <a:t>	A)</a:t>
            </a:r>
            <a:r>
              <a:rPr lang="cs-CZ" b="1" dirty="0" smtClean="0">
                <a:solidFill>
                  <a:srgbClr val="FF0000"/>
                </a:solidFill>
              </a:rPr>
              <a:t>……….</a:t>
            </a:r>
          </a:p>
          <a:p>
            <a:pPr marL="0" indent="0" algn="just">
              <a:buNone/>
            </a:pPr>
            <a:r>
              <a:rPr lang="cs-CZ" dirty="0" smtClean="0"/>
              <a:t>	B)</a:t>
            </a:r>
            <a:r>
              <a:rPr lang="cs-CZ" b="1" dirty="0" smtClean="0">
                <a:solidFill>
                  <a:srgbClr val="FF0000"/>
                </a:solidFill>
              </a:rPr>
              <a:t>……….</a:t>
            </a:r>
            <a:endParaRPr lang="cs-CZ" dirty="0" smtClean="0"/>
          </a:p>
          <a:p>
            <a:pPr marL="0" indent="0" algn="just">
              <a:buNone/>
            </a:pPr>
            <a:r>
              <a:rPr lang="cs-CZ" dirty="0" smtClean="0"/>
              <a:t>	C)</a:t>
            </a:r>
            <a:r>
              <a:rPr lang="cs-CZ" b="1" dirty="0" smtClean="0">
                <a:solidFill>
                  <a:srgbClr val="FF0000"/>
                </a:solidFill>
              </a:rPr>
              <a:t>……….</a:t>
            </a:r>
            <a:endParaRPr lang="cs-CZ" dirty="0" smtClean="0"/>
          </a:p>
          <a:p>
            <a:pPr marL="0" indent="0" algn="just">
              <a:buNone/>
            </a:pPr>
            <a:r>
              <a:rPr lang="cs-CZ" dirty="0" smtClean="0"/>
              <a:t>	D)stopové plyny</a:t>
            </a:r>
          </a:p>
          <a:p>
            <a:pPr algn="just"/>
            <a:r>
              <a:rPr lang="cs-CZ" dirty="0" smtClean="0"/>
              <a:t>Atmosférické aerosoly</a:t>
            </a:r>
            <a:r>
              <a:rPr lang="cs-CZ" b="1" dirty="0" smtClean="0">
                <a:solidFill>
                  <a:srgbClr val="FF0000"/>
                </a:solidFill>
              </a:rPr>
              <a:t>?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450676" y="11811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63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Ozonová díra_1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algn="just"/>
            <a:r>
              <a:rPr lang="cs-CZ" dirty="0"/>
              <a:t>ozonová díra – drastický úbytek celkového ozonu, pozorovaný v </a:t>
            </a:r>
            <a:r>
              <a:rPr lang="cs-CZ" dirty="0" smtClean="0">
                <a:solidFill>
                  <a:srgbClr val="FF0000"/>
                </a:solidFill>
              </a:rPr>
              <a:t>……………..</a:t>
            </a:r>
            <a:r>
              <a:rPr lang="cs-CZ" dirty="0" smtClean="0"/>
              <a:t> </a:t>
            </a:r>
            <a:r>
              <a:rPr lang="cs-CZ" dirty="0"/>
              <a:t>v září-říjnu v porovnání s koncem 70. let</a:t>
            </a:r>
          </a:p>
          <a:p>
            <a:pPr lvl="0" algn="just"/>
            <a:r>
              <a:rPr lang="cs-CZ" dirty="0"/>
              <a:t>halogenované uhlovodíky: lehké uhlovodíky (zejména </a:t>
            </a:r>
            <a:r>
              <a:rPr lang="cs-CZ" dirty="0" err="1"/>
              <a:t>methan</a:t>
            </a:r>
            <a:r>
              <a:rPr lang="cs-CZ" dirty="0"/>
              <a:t> CH</a:t>
            </a:r>
            <a:r>
              <a:rPr lang="cs-CZ" baseline="-25000" dirty="0"/>
              <a:t>4</a:t>
            </a:r>
            <a:r>
              <a:rPr lang="cs-CZ" dirty="0"/>
              <a:t> a </a:t>
            </a:r>
            <a:r>
              <a:rPr lang="cs-CZ" dirty="0" err="1"/>
              <a:t>ethan</a:t>
            </a:r>
            <a:r>
              <a:rPr lang="cs-CZ" dirty="0"/>
              <a:t> C</a:t>
            </a:r>
            <a:r>
              <a:rPr lang="cs-CZ" baseline="-25000" dirty="0"/>
              <a:t>2</a:t>
            </a:r>
            <a:r>
              <a:rPr lang="cs-CZ" dirty="0"/>
              <a:t>H</a:t>
            </a:r>
            <a:r>
              <a:rPr lang="cs-CZ" baseline="-25000" dirty="0"/>
              <a:t>6</a:t>
            </a:r>
            <a:r>
              <a:rPr lang="cs-CZ" dirty="0"/>
              <a:t>), v nichž vodík je nahrazen, v atmosféře mají velmi dlouhou životnost, např. 100 let, ozonová díra může vzniknout kdekoliv, kde jsou příznivé meteorologické podmínky (1992 – ozonová díra nad Evropou), ozon způsobuje poškození zraku a kůže, menší imunitu</a:t>
            </a:r>
          </a:p>
        </p:txBody>
      </p:sp>
    </p:spTree>
    <p:extLst>
      <p:ext uri="{BB962C8B-B14F-4D97-AF65-F5344CB8AC3E}">
        <p14:creationId xmlns:p14="http://schemas.microsoft.com/office/powerpoint/2010/main" val="156740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Ozonová </a:t>
            </a:r>
            <a:r>
              <a:rPr lang="cs-CZ" dirty="0" smtClean="0"/>
              <a:t>díra_2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 algn="just"/>
            <a:r>
              <a:rPr lang="cs-CZ" dirty="0"/>
              <a:t>atomy fluoru F a chloru Cl (</a:t>
            </a:r>
            <a:r>
              <a:rPr lang="cs-CZ" dirty="0" err="1"/>
              <a:t>chlorofluorouhlovodíky</a:t>
            </a:r>
            <a:r>
              <a:rPr lang="cs-CZ" dirty="0"/>
              <a:t> – </a:t>
            </a:r>
            <a:r>
              <a:rPr lang="cs-CZ" b="1" dirty="0"/>
              <a:t>CFC</a:t>
            </a:r>
            <a:r>
              <a:rPr lang="cs-CZ" dirty="0"/>
              <a:t> – též </a:t>
            </a:r>
            <a:r>
              <a:rPr lang="cs-CZ" b="1" dirty="0" smtClean="0">
                <a:solidFill>
                  <a:srgbClr val="FF0000"/>
                </a:solidFill>
              </a:rPr>
              <a:t>…..</a:t>
            </a:r>
            <a:r>
              <a:rPr lang="cs-CZ" dirty="0" smtClean="0"/>
              <a:t>, </a:t>
            </a:r>
            <a:r>
              <a:rPr lang="cs-CZ" dirty="0" err="1" smtClean="0"/>
              <a:t>hydrochlorofluorouhlovodíky</a:t>
            </a:r>
            <a:r>
              <a:rPr lang="cs-CZ" dirty="0" smtClean="0"/>
              <a:t> </a:t>
            </a:r>
            <a:r>
              <a:rPr lang="cs-CZ" dirty="0"/>
              <a:t>– </a:t>
            </a:r>
            <a:r>
              <a:rPr lang="cs-CZ" b="1" dirty="0"/>
              <a:t>HCFC</a:t>
            </a:r>
            <a:r>
              <a:rPr lang="cs-CZ" dirty="0"/>
              <a:t>)</a:t>
            </a:r>
          </a:p>
          <a:p>
            <a:pPr lvl="0"/>
            <a:r>
              <a:rPr lang="cs-CZ" dirty="0"/>
              <a:t>atomy bromu Br (</a:t>
            </a:r>
            <a:r>
              <a:rPr lang="cs-CZ" dirty="0" err="1"/>
              <a:t>bromované</a:t>
            </a:r>
            <a:r>
              <a:rPr lang="cs-CZ" dirty="0"/>
              <a:t> uhlovodíky, též </a:t>
            </a:r>
            <a:r>
              <a:rPr lang="cs-CZ" b="1" dirty="0" smtClean="0">
                <a:solidFill>
                  <a:srgbClr val="FF0000"/>
                </a:solidFill>
              </a:rPr>
              <a:t>…..</a:t>
            </a:r>
            <a:r>
              <a:rPr lang="cs-CZ" dirty="0" smtClean="0"/>
              <a:t>)</a:t>
            </a:r>
          </a:p>
          <a:p>
            <a:pPr lvl="0"/>
            <a:r>
              <a:rPr lang="cs-CZ" dirty="0"/>
              <a:t>vlastnosti: plyny nebo lehce těkavé kapaliny – nehořlavost, nejedovatost, chemická netečnost, domnělá ekologická nezávadnost – prudký nárůst produkce</a:t>
            </a:r>
          </a:p>
          <a:p>
            <a:pPr lvl="0"/>
            <a:r>
              <a:rPr lang="cs-CZ" dirty="0"/>
              <a:t>použití</a:t>
            </a:r>
            <a:r>
              <a:rPr lang="cs-CZ" b="1" dirty="0" smtClean="0"/>
              <a:t>:</a:t>
            </a:r>
            <a:r>
              <a:rPr lang="cs-CZ" b="1" dirty="0" smtClean="0">
                <a:solidFill>
                  <a:srgbClr val="FF0000"/>
                </a:solidFill>
              </a:rPr>
              <a:t>…………….</a:t>
            </a:r>
            <a:endParaRPr lang="cs-CZ" b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300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Elektromagnetické záření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elektromagnetické záření </a:t>
            </a:r>
            <a:r>
              <a:rPr lang="cs-CZ" dirty="0"/>
              <a:t>– soubor záření různých </a:t>
            </a:r>
            <a:r>
              <a:rPr lang="cs-CZ" b="1" u="sng" dirty="0" smtClean="0">
                <a:solidFill>
                  <a:srgbClr val="FF0000"/>
                </a:solidFill>
              </a:rPr>
              <a:t>……………….. </a:t>
            </a:r>
            <a:r>
              <a:rPr lang="cs-CZ" dirty="0" smtClean="0"/>
              <a:t>vycházejícího </a:t>
            </a:r>
            <a:r>
              <a:rPr lang="cs-CZ" dirty="0"/>
              <a:t>od </a:t>
            </a:r>
            <a:r>
              <a:rPr lang="cs-CZ" dirty="0" smtClean="0"/>
              <a:t>povrchu objektu</a:t>
            </a:r>
            <a:endParaRPr lang="cs-CZ" dirty="0"/>
          </a:p>
          <a:p>
            <a:pPr algn="just"/>
            <a:r>
              <a:rPr lang="cs-CZ" b="1" dirty="0" smtClean="0">
                <a:solidFill>
                  <a:srgbClr val="FF0000"/>
                </a:solidFill>
              </a:rPr>
              <a:t>……………….. </a:t>
            </a:r>
            <a:r>
              <a:rPr lang="cs-CZ" b="1" dirty="0" smtClean="0"/>
              <a:t>L </a:t>
            </a:r>
            <a:r>
              <a:rPr lang="cs-CZ" b="1" dirty="0" smtClean="0"/>
              <a:t>(lambda) </a:t>
            </a:r>
            <a:r>
              <a:rPr lang="cs-CZ" dirty="0"/>
              <a:t>– vzdálenost od jednoho hřbetu vlny k sousednímu hřbetu; jednotka – </a:t>
            </a:r>
            <a:r>
              <a:rPr lang="el-GR" dirty="0"/>
              <a:t>μ</a:t>
            </a:r>
            <a:r>
              <a:rPr lang="cs-CZ" dirty="0"/>
              <a:t>m (</a:t>
            </a:r>
            <a:r>
              <a:rPr lang="cs-CZ" dirty="0" smtClean="0"/>
              <a:t>10</a:t>
            </a:r>
            <a:r>
              <a:rPr lang="cs-CZ" baseline="30000" dirty="0" smtClean="0"/>
              <a:t>-6</a:t>
            </a:r>
            <a:r>
              <a:rPr lang="cs-CZ" dirty="0"/>
              <a:t> </a:t>
            </a:r>
            <a:r>
              <a:rPr lang="de-DE" dirty="0" smtClean="0"/>
              <a:t>m</a:t>
            </a:r>
            <a:r>
              <a:rPr lang="de-DE" dirty="0"/>
              <a:t>) </a:t>
            </a:r>
            <a:r>
              <a:rPr lang="de-DE" dirty="0" err="1"/>
              <a:t>nebo</a:t>
            </a:r>
            <a:r>
              <a:rPr lang="de-DE" dirty="0"/>
              <a:t> </a:t>
            </a:r>
            <a:r>
              <a:rPr lang="de-DE" dirty="0" err="1"/>
              <a:t>nm</a:t>
            </a:r>
            <a:r>
              <a:rPr lang="de-DE" dirty="0"/>
              <a:t> (</a:t>
            </a:r>
            <a:r>
              <a:rPr lang="de-DE" dirty="0" smtClean="0"/>
              <a:t>10</a:t>
            </a:r>
            <a:r>
              <a:rPr lang="cs-CZ" baseline="30000" dirty="0" smtClean="0"/>
              <a:t>-9</a:t>
            </a:r>
            <a:r>
              <a:rPr lang="de-DE" dirty="0" smtClean="0"/>
              <a:t> </a:t>
            </a:r>
            <a:r>
              <a:rPr lang="de-DE" dirty="0"/>
              <a:t>m</a:t>
            </a:r>
            <a:r>
              <a:rPr lang="de-DE" dirty="0" smtClean="0"/>
              <a:t>)</a:t>
            </a:r>
            <a:endParaRPr lang="cs-CZ" dirty="0" smtClean="0"/>
          </a:p>
          <a:p>
            <a:r>
              <a:rPr lang="cs-CZ" b="1" dirty="0"/>
              <a:t>λ        	*       ν         	=    c   </a:t>
            </a:r>
          </a:p>
          <a:p>
            <a:pPr marL="0" indent="0">
              <a:buNone/>
            </a:pPr>
            <a:r>
              <a:rPr lang="cs-CZ" dirty="0"/>
              <a:t>vlnová délka * frekvence 	= rychlost světla</a:t>
            </a:r>
          </a:p>
          <a:p>
            <a:endParaRPr lang="cs-CZ" dirty="0"/>
          </a:p>
        </p:txBody>
      </p:sp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457200" y="1166019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050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Mechanismus působení na </a:t>
            </a:r>
            <a:r>
              <a:rPr lang="cs-CZ" b="1" dirty="0"/>
              <a:t>O</a:t>
            </a:r>
            <a:r>
              <a:rPr lang="cs-CZ" b="1" baseline="-25000" dirty="0"/>
              <a:t>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cs-CZ" dirty="0" smtClean="0"/>
              <a:t>průnik </a:t>
            </a:r>
            <a:r>
              <a:rPr lang="cs-CZ" dirty="0"/>
              <a:t>z troposféry do stratosféry</a:t>
            </a:r>
          </a:p>
          <a:p>
            <a:pPr lvl="0"/>
            <a:r>
              <a:rPr lang="cs-CZ" dirty="0"/>
              <a:t>vůči O</a:t>
            </a:r>
            <a:r>
              <a:rPr lang="cs-CZ" baseline="-25000" dirty="0"/>
              <a:t>3</a:t>
            </a:r>
            <a:r>
              <a:rPr lang="cs-CZ" dirty="0"/>
              <a:t> inertní sloučeniny Cl (chlorovodík </a:t>
            </a:r>
            <a:r>
              <a:rPr lang="cs-CZ" dirty="0" err="1"/>
              <a:t>HCl</a:t>
            </a:r>
            <a:r>
              <a:rPr lang="cs-CZ" dirty="0"/>
              <a:t>, </a:t>
            </a:r>
            <a:r>
              <a:rPr lang="cs-CZ" dirty="0" err="1"/>
              <a:t>chlornitrát</a:t>
            </a:r>
            <a:r>
              <a:rPr lang="cs-CZ" dirty="0"/>
              <a:t> ClONO</a:t>
            </a:r>
            <a:r>
              <a:rPr lang="cs-CZ" baseline="-25000" dirty="0"/>
              <a:t>2</a:t>
            </a:r>
            <a:r>
              <a:rPr lang="cs-CZ" dirty="0"/>
              <a:t>)</a:t>
            </a:r>
          </a:p>
          <a:p>
            <a:pPr lvl="0"/>
            <a:r>
              <a:rPr lang="cs-CZ" dirty="0"/>
              <a:t>v polární noci na částicích polárních stratosférických oblak (PSO) – aktivní formy (Cl</a:t>
            </a:r>
            <a:r>
              <a:rPr lang="cs-CZ" baseline="-25000" dirty="0"/>
              <a:t>2</a:t>
            </a:r>
            <a:r>
              <a:rPr lang="cs-CZ" dirty="0"/>
              <a:t>, </a:t>
            </a:r>
            <a:r>
              <a:rPr lang="cs-CZ" dirty="0" err="1"/>
              <a:t>HOCl</a:t>
            </a:r>
            <a:r>
              <a:rPr lang="cs-CZ" dirty="0"/>
              <a:t>)</a:t>
            </a:r>
          </a:p>
          <a:p>
            <a:r>
              <a:rPr lang="cs-CZ" b="1" dirty="0"/>
              <a:t>PSO – polární </a:t>
            </a:r>
            <a:r>
              <a:rPr lang="cs-CZ" b="1" dirty="0" err="1"/>
              <a:t>vortex</a:t>
            </a:r>
            <a:r>
              <a:rPr lang="cs-CZ" b="1" dirty="0"/>
              <a:t>, teploty kolem –80 ºC</a:t>
            </a:r>
          </a:p>
          <a:p>
            <a:pPr lvl="0"/>
            <a:r>
              <a:rPr lang="cs-CZ" dirty="0"/>
              <a:t>časně zjara působením slunečního záření uvolňován aktivní Cl – katalytické reakce – zánik O</a:t>
            </a:r>
            <a:r>
              <a:rPr lang="cs-CZ" baseline="-25000" dirty="0"/>
              <a:t>3</a:t>
            </a:r>
            <a:endParaRPr lang="cs-CZ" dirty="0"/>
          </a:p>
          <a:p>
            <a:pPr lvl="0"/>
            <a:r>
              <a:rPr lang="cs-CZ" dirty="0"/>
              <a:t>pokles O</a:t>
            </a:r>
            <a:r>
              <a:rPr lang="cs-CZ" baseline="-25000" dirty="0"/>
              <a:t>3</a:t>
            </a:r>
            <a:r>
              <a:rPr lang="cs-CZ" dirty="0"/>
              <a:t> v Antarktidě větší než v Arktidě (nestabilní </a:t>
            </a:r>
            <a:r>
              <a:rPr lang="cs-CZ" dirty="0" err="1"/>
              <a:t>vortex</a:t>
            </a:r>
            <a:r>
              <a:rPr lang="cs-CZ" dirty="0"/>
              <a:t>, vznik PSO méně častý)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085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8" name="Picture 4" descr="Ozonová díra nad Antarktidou v pr&amp;uring;b&amp;ecaron;hu l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0678"/>
            <a:ext cx="7529407" cy="599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8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Ozonová díra nad Arktidou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596336" cy="605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56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GEB – ztráty záření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 algn="just"/>
            <a:r>
              <a:rPr lang="cs-CZ" dirty="0"/>
              <a:t>molekuly a částice ve vzduchu rozptylují sluneční záření všemi směry – </a:t>
            </a:r>
            <a:r>
              <a:rPr lang="cs-CZ" b="1" dirty="0"/>
              <a:t>rozptýlené záření</a:t>
            </a:r>
            <a:r>
              <a:rPr lang="cs-CZ" dirty="0"/>
              <a:t> =&gt; vjem bílého dne</a:t>
            </a:r>
          </a:p>
          <a:p>
            <a:pPr lvl="0" algn="just"/>
            <a:r>
              <a:rPr lang="cs-CZ" dirty="0"/>
              <a:t>část záření, která je rozptýlena zpět do prostoru, se označuje jako </a:t>
            </a:r>
            <a:r>
              <a:rPr lang="cs-CZ" b="1" dirty="0"/>
              <a:t>difuzní odraz</a:t>
            </a:r>
            <a:r>
              <a:rPr lang="cs-CZ" dirty="0"/>
              <a:t> (asi 5 % přicházejícího slunečního záření)</a:t>
            </a:r>
          </a:p>
          <a:p>
            <a:pPr lvl="0" algn="just"/>
            <a:r>
              <a:rPr lang="cs-CZ" b="1" dirty="0"/>
              <a:t>pohlcování záření</a:t>
            </a:r>
            <a:r>
              <a:rPr lang="cs-CZ" dirty="0"/>
              <a:t> při průchodu atmosférou (asi 15 % přicházejícího záření)</a:t>
            </a:r>
          </a:p>
          <a:p>
            <a:pPr lvl="0" algn="just"/>
            <a:r>
              <a:rPr lang="cs-CZ" dirty="0"/>
              <a:t>pohlcování záření se může měnit výrazně podle prostředí</a:t>
            </a:r>
          </a:p>
          <a:p>
            <a:pPr lvl="0" algn="just"/>
            <a:r>
              <a:rPr lang="cs-CZ" dirty="0"/>
              <a:t>oblaka mohou odrážet 30-60 % přicházejícího záření a pohlcovat 5-20 %</a:t>
            </a:r>
            <a:r>
              <a:rPr lang="en-US" dirty="0"/>
              <a:t>; </a:t>
            </a:r>
            <a:r>
              <a:rPr lang="cs-CZ" dirty="0"/>
              <a:t>v případě husté oblačné vrstvy může být při povrchu jen 10 % z dopadajícího záření</a:t>
            </a:r>
          </a:p>
        </p:txBody>
      </p:sp>
    </p:spTree>
    <p:extLst>
      <p:ext uri="{BB962C8B-B14F-4D97-AF65-F5344CB8AC3E}">
        <p14:creationId xmlns:p14="http://schemas.microsoft.com/office/powerpoint/2010/main" val="221414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Obrázek 4" descr="Popis: Losses of Incoming Solar E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5832648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98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GEB – </a:t>
            </a:r>
            <a:r>
              <a:rPr lang="cs-CZ" dirty="0" smtClean="0"/>
              <a:t>albedo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b="1" dirty="0"/>
              <a:t>albedo</a:t>
            </a:r>
            <a:r>
              <a:rPr lang="cs-CZ" dirty="0"/>
              <a:t> – </a:t>
            </a:r>
            <a:r>
              <a:rPr lang="cs-CZ" b="1" dirty="0" smtClean="0">
                <a:solidFill>
                  <a:srgbClr val="FF0000"/>
                </a:solidFill>
              </a:rPr>
              <a:t>……………………………..</a:t>
            </a:r>
            <a:endParaRPr lang="cs-CZ" b="1" dirty="0">
              <a:solidFill>
                <a:srgbClr val="FF0000"/>
              </a:solidFill>
            </a:endParaRPr>
          </a:p>
          <a:p>
            <a:pPr lvl="0"/>
            <a:r>
              <a:rPr lang="cs-CZ" dirty="0"/>
              <a:t>albedo určuje, jak rychle se povrch vystavený insolaci zahřívá</a:t>
            </a:r>
          </a:p>
          <a:p>
            <a:pPr lvl="0"/>
            <a:r>
              <a:rPr lang="cs-CZ" dirty="0"/>
              <a:t>např. albedo sněhu </a:t>
            </a:r>
            <a:r>
              <a:rPr lang="cs-CZ" b="1" dirty="0" smtClean="0">
                <a:solidFill>
                  <a:srgbClr val="FF0000"/>
                </a:solidFill>
              </a:rPr>
              <a:t>………….</a:t>
            </a:r>
            <a:r>
              <a:rPr lang="cs-CZ" dirty="0" smtClean="0"/>
              <a:t>% </a:t>
            </a:r>
            <a:r>
              <a:rPr lang="cs-CZ" dirty="0"/>
              <a:t>- odráží většinu záření, zahřívá se pomalu</a:t>
            </a:r>
          </a:p>
          <a:p>
            <a:pPr lvl="0"/>
            <a:r>
              <a:rPr lang="cs-CZ" dirty="0"/>
              <a:t>albedo Země měřené pomocí družic – </a:t>
            </a:r>
            <a:r>
              <a:rPr lang="cs-CZ" b="1" dirty="0" smtClean="0">
                <a:solidFill>
                  <a:srgbClr val="FF0000"/>
                </a:solidFill>
              </a:rPr>
              <a:t>…….</a:t>
            </a:r>
            <a:r>
              <a:rPr lang="cs-CZ" dirty="0" smtClean="0"/>
              <a:t>%  </a:t>
            </a:r>
            <a:endParaRPr lang="cs-CZ" dirty="0"/>
          </a:p>
          <a:p>
            <a:pPr lvl="0"/>
            <a:r>
              <a:rPr lang="cs-CZ" dirty="0"/>
              <a:t>přímé sluneční záření nevadí sněhu, sníh rychleji taje pomocí teplého vzduchu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187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Skleníkový efekt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/>
            <a:r>
              <a:rPr lang="cs-CZ" b="1" dirty="0"/>
              <a:t> </a:t>
            </a:r>
            <a:r>
              <a:rPr lang="cs-CZ" sz="2400" dirty="0"/>
              <a:t>atmosféra je dobře propustná pro krátkovlnné záření, ale pohlcuje dlouhovlnné vyzařování zemského povrchu, skleníkový efekt je normální, problém je jeho zesilování</a:t>
            </a:r>
          </a:p>
          <a:p>
            <a:pPr lvl="0" algn="just"/>
            <a:r>
              <a:rPr lang="cs-CZ" sz="2400" dirty="0"/>
              <a:t>kdyby nebyla atmosféra, vznikla by tzv. </a:t>
            </a:r>
            <a:r>
              <a:rPr lang="cs-CZ" sz="2400" b="1" dirty="0" smtClean="0">
                <a:solidFill>
                  <a:srgbClr val="FF0000"/>
                </a:solidFill>
              </a:rPr>
              <a:t>………………………..</a:t>
            </a:r>
            <a:r>
              <a:rPr lang="cs-CZ" sz="2400" dirty="0" smtClean="0"/>
              <a:t>(</a:t>
            </a:r>
            <a:r>
              <a:rPr lang="cs-CZ" sz="2400" dirty="0"/>
              <a:t>všechno záření by se odráželo</a:t>
            </a:r>
            <a:r>
              <a:rPr lang="cs-CZ" sz="2400" dirty="0" smtClean="0"/>
              <a:t>)</a:t>
            </a:r>
          </a:p>
          <a:p>
            <a:pPr algn="just"/>
            <a:r>
              <a:rPr lang="cs-CZ" sz="2400" dirty="0"/>
              <a:t>bez skleníkového efektu by byla Země chladným neobývatelným místem, pokud by bylo jen krátkovlnné a dlouhovlnné záření, atmosféra by se ochlazovala, Země by se oteplovala =&gt; není to díky latentnímu a turbulentnímu toku </a:t>
            </a:r>
            <a:r>
              <a:rPr lang="cs-CZ" sz="2400" dirty="0" smtClean="0"/>
              <a:t>tepla</a:t>
            </a:r>
          </a:p>
          <a:p>
            <a:pPr lvl="0" algn="just"/>
            <a:r>
              <a:rPr lang="cs-CZ" sz="2400" dirty="0"/>
              <a:t>v důsledku antropogenní činnosti růst koncentrací plynů, přispívajících k zesilování skleníkového efektu – tzv. </a:t>
            </a:r>
            <a:r>
              <a:rPr lang="cs-CZ" sz="2400" b="1" dirty="0"/>
              <a:t>skleníkové plyny</a:t>
            </a:r>
            <a:r>
              <a:rPr lang="cs-CZ" sz="2400" dirty="0"/>
              <a:t> </a:t>
            </a:r>
            <a:r>
              <a:rPr lang="cs-CZ" sz="2400" dirty="0" smtClean="0"/>
              <a:t>(</a:t>
            </a:r>
            <a:r>
              <a:rPr lang="cs-CZ" sz="2400" b="1" dirty="0" smtClean="0">
                <a:solidFill>
                  <a:srgbClr val="FF0000"/>
                </a:solidFill>
              </a:rPr>
              <a:t>……………………….</a:t>
            </a:r>
            <a:r>
              <a:rPr lang="cs-CZ" sz="2400" dirty="0" smtClean="0"/>
              <a:t>.)</a:t>
            </a:r>
            <a:endParaRPr lang="cs-CZ" sz="2400" dirty="0"/>
          </a:p>
          <a:p>
            <a:pPr lvl="0" algn="just"/>
            <a:r>
              <a:rPr lang="cs-CZ" sz="2400" dirty="0"/>
              <a:t>hlavní zdroj skleníkových plynů – </a:t>
            </a:r>
            <a:r>
              <a:rPr lang="cs-CZ" sz="2400" b="1" dirty="0" smtClean="0">
                <a:solidFill>
                  <a:srgbClr val="FF0000"/>
                </a:solidFill>
              </a:rPr>
              <a:t>………………………</a:t>
            </a:r>
            <a:endParaRPr lang="cs-CZ" sz="2400" b="1" dirty="0">
              <a:solidFill>
                <a:srgbClr val="FF0000"/>
              </a:solidFill>
            </a:endParaRPr>
          </a:p>
          <a:p>
            <a:pPr algn="just"/>
            <a:endParaRPr lang="cs-CZ" sz="2400" dirty="0"/>
          </a:p>
          <a:p>
            <a:pPr lvl="0" algn="just"/>
            <a:endParaRPr lang="cs-CZ" sz="2400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852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Popis: Counterradiation and the G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66959"/>
            <a:ext cx="8676456" cy="358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14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GEB – atmosféra – aktivní povrch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635347" cy="475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33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GEB – shrnutí_1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Bilance krátkovlnného záření:</a:t>
            </a:r>
            <a:endParaRPr lang="cs-CZ" dirty="0"/>
          </a:p>
          <a:p>
            <a:pPr lvl="0"/>
            <a:r>
              <a:rPr lang="cs-CZ" dirty="0"/>
              <a:t>albedo systému zemský povrch - atmosféra 31 %</a:t>
            </a:r>
          </a:p>
          <a:p>
            <a:pPr lvl="0"/>
            <a:r>
              <a:rPr lang="cs-CZ" dirty="0"/>
              <a:t>pohlcování v atmosféře 20 %</a:t>
            </a:r>
          </a:p>
          <a:p>
            <a:pPr lvl="0"/>
            <a:r>
              <a:rPr lang="cs-CZ" dirty="0"/>
              <a:t>pohlceno zemským povrchem 49 %</a:t>
            </a:r>
          </a:p>
          <a:p>
            <a:pPr marL="0" indent="0">
              <a:buNone/>
            </a:pPr>
            <a:r>
              <a:rPr lang="cs-CZ" b="1" dirty="0"/>
              <a:t>Bilance dlouhovlnného záření:</a:t>
            </a:r>
            <a:endParaRPr lang="cs-CZ" dirty="0"/>
          </a:p>
          <a:p>
            <a:pPr lvl="0"/>
            <a:r>
              <a:rPr lang="cs-CZ" dirty="0"/>
              <a:t>vyzařování zemského povrchu 114 %, z čehož 102 % pohltí atmosféra a zbytek 12 % uniká do meziplanetárního prostoru (atmosférické okno)</a:t>
            </a:r>
          </a:p>
          <a:p>
            <a:pPr lvl="0"/>
            <a:r>
              <a:rPr lang="cs-CZ" dirty="0"/>
              <a:t>zpětné záření atmosféry 95 %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28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11958985" y="7252341"/>
            <a:ext cx="0" cy="2962406"/>
          </a:xfrm>
          <a:prstGeom prst="line">
            <a:avLst/>
          </a:prstGeom>
          <a:noFill/>
          <a:ln w="12700" cap="sq">
            <a:solidFill>
              <a:srgbClr val="80808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cs-CZ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94306" y="1063270"/>
            <a:ext cx="8208912" cy="4832991"/>
            <a:chOff x="902" y="794"/>
            <a:chExt cx="3557" cy="2182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1104" y="2040"/>
              <a:ext cx="3264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cs-CZ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V="1">
              <a:off x="1248" y="816"/>
              <a:ext cx="0" cy="216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cs-CZ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248" y="1392"/>
              <a:ext cx="2736" cy="1312"/>
            </a:xfrm>
            <a:custGeom>
              <a:avLst/>
              <a:gdLst>
                <a:gd name="T0" fmla="*/ 0 w 3456"/>
                <a:gd name="T1" fmla="*/ 680 h 1312"/>
                <a:gd name="T2" fmla="*/ 336 w 3456"/>
                <a:gd name="T3" fmla="*/ 296 h 1312"/>
                <a:gd name="T4" fmla="*/ 720 w 3456"/>
                <a:gd name="T5" fmla="*/ 56 h 1312"/>
                <a:gd name="T6" fmla="*/ 960 w 3456"/>
                <a:gd name="T7" fmla="*/ 8 h 1312"/>
                <a:gd name="T8" fmla="*/ 1200 w 3456"/>
                <a:gd name="T9" fmla="*/ 104 h 1312"/>
                <a:gd name="T10" fmla="*/ 1440 w 3456"/>
                <a:gd name="T11" fmla="*/ 296 h 1312"/>
                <a:gd name="T12" fmla="*/ 1728 w 3456"/>
                <a:gd name="T13" fmla="*/ 680 h 1312"/>
                <a:gd name="T14" fmla="*/ 2016 w 3456"/>
                <a:gd name="T15" fmla="*/ 1016 h 1312"/>
                <a:gd name="T16" fmla="*/ 2352 w 3456"/>
                <a:gd name="T17" fmla="*/ 1256 h 1312"/>
                <a:gd name="T18" fmla="*/ 2640 w 3456"/>
                <a:gd name="T19" fmla="*/ 1304 h 1312"/>
                <a:gd name="T20" fmla="*/ 2928 w 3456"/>
                <a:gd name="T21" fmla="*/ 1208 h 1312"/>
                <a:gd name="T22" fmla="*/ 3168 w 3456"/>
                <a:gd name="T23" fmla="*/ 1016 h 1312"/>
                <a:gd name="T24" fmla="*/ 3456 w 3456"/>
                <a:gd name="T25" fmla="*/ 680 h 1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56" h="1312">
                  <a:moveTo>
                    <a:pt x="0" y="680"/>
                  </a:moveTo>
                  <a:cubicBezTo>
                    <a:pt x="108" y="540"/>
                    <a:pt x="216" y="400"/>
                    <a:pt x="336" y="296"/>
                  </a:cubicBezTo>
                  <a:cubicBezTo>
                    <a:pt x="456" y="192"/>
                    <a:pt x="616" y="104"/>
                    <a:pt x="720" y="56"/>
                  </a:cubicBezTo>
                  <a:cubicBezTo>
                    <a:pt x="824" y="8"/>
                    <a:pt x="880" y="0"/>
                    <a:pt x="960" y="8"/>
                  </a:cubicBezTo>
                  <a:cubicBezTo>
                    <a:pt x="1040" y="16"/>
                    <a:pt x="1120" y="56"/>
                    <a:pt x="1200" y="104"/>
                  </a:cubicBezTo>
                  <a:cubicBezTo>
                    <a:pt x="1280" y="152"/>
                    <a:pt x="1352" y="200"/>
                    <a:pt x="1440" y="296"/>
                  </a:cubicBezTo>
                  <a:cubicBezTo>
                    <a:pt x="1528" y="392"/>
                    <a:pt x="1632" y="560"/>
                    <a:pt x="1728" y="680"/>
                  </a:cubicBezTo>
                  <a:cubicBezTo>
                    <a:pt x="1824" y="800"/>
                    <a:pt x="1912" y="920"/>
                    <a:pt x="2016" y="1016"/>
                  </a:cubicBezTo>
                  <a:cubicBezTo>
                    <a:pt x="2120" y="1112"/>
                    <a:pt x="2248" y="1208"/>
                    <a:pt x="2352" y="1256"/>
                  </a:cubicBezTo>
                  <a:cubicBezTo>
                    <a:pt x="2456" y="1304"/>
                    <a:pt x="2544" y="1312"/>
                    <a:pt x="2640" y="1304"/>
                  </a:cubicBezTo>
                  <a:cubicBezTo>
                    <a:pt x="2736" y="1296"/>
                    <a:pt x="2840" y="1256"/>
                    <a:pt x="2928" y="1208"/>
                  </a:cubicBezTo>
                  <a:cubicBezTo>
                    <a:pt x="3016" y="1160"/>
                    <a:pt x="3080" y="1104"/>
                    <a:pt x="3168" y="1016"/>
                  </a:cubicBezTo>
                  <a:cubicBezTo>
                    <a:pt x="3256" y="928"/>
                    <a:pt x="3356" y="804"/>
                    <a:pt x="3456" y="680"/>
                  </a:cubicBezTo>
                </a:path>
              </a:pathLst>
            </a:custGeom>
            <a:noFill/>
            <a:ln w="38100" cap="sq" cmpd="sng">
              <a:solidFill>
                <a:srgbClr val="008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cs-CZ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3984" y="960"/>
              <a:ext cx="0" cy="1968"/>
            </a:xfrm>
            <a:prstGeom prst="line">
              <a:avLst/>
            </a:prstGeom>
            <a:noFill/>
            <a:ln w="12700" cap="sq">
              <a:solidFill>
                <a:srgbClr val="80808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cs-CZ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1248" y="2880"/>
              <a:ext cx="2736" cy="0"/>
            </a:xfrm>
            <a:prstGeom prst="line">
              <a:avLst/>
            </a:prstGeom>
            <a:noFill/>
            <a:ln w="12700" cap="sq">
              <a:solidFill>
                <a:srgbClr val="008000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cs-CZ"/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352" y="2592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buClr>
                  <a:srgbClr val="FF3300"/>
                </a:buClr>
                <a:buFont typeface="Wingdings" pitchFamily="2" charset="2"/>
                <a:buNone/>
              </a:pPr>
              <a:r>
                <a:rPr lang="cs-CZ" sz="3200" b="1">
                  <a:solidFill>
                    <a:srgbClr val="000066"/>
                  </a:solidFill>
                </a:rPr>
                <a:t>λ</a:t>
              </a:r>
            </a:p>
          </p:txBody>
        </p: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1248" y="912"/>
              <a:ext cx="2736" cy="2016"/>
              <a:chOff x="1248" y="912"/>
              <a:chExt cx="2736" cy="2016"/>
            </a:xfrm>
          </p:grpSpPr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1248" y="1392"/>
                <a:ext cx="2736" cy="1368"/>
              </a:xfrm>
              <a:custGeom>
                <a:avLst/>
                <a:gdLst>
                  <a:gd name="T0" fmla="*/ 0 w 2544"/>
                  <a:gd name="T1" fmla="*/ 688 h 1368"/>
                  <a:gd name="T2" fmla="*/ 96 w 2544"/>
                  <a:gd name="T3" fmla="*/ 112 h 1368"/>
                  <a:gd name="T4" fmla="*/ 192 w 2544"/>
                  <a:gd name="T5" fmla="*/ 16 h 1368"/>
                  <a:gd name="T6" fmla="*/ 240 w 2544"/>
                  <a:gd name="T7" fmla="*/ 160 h 1368"/>
                  <a:gd name="T8" fmla="*/ 288 w 2544"/>
                  <a:gd name="T9" fmla="*/ 640 h 1368"/>
                  <a:gd name="T10" fmla="*/ 336 w 2544"/>
                  <a:gd name="T11" fmla="*/ 1216 h 1368"/>
                  <a:gd name="T12" fmla="*/ 432 w 2544"/>
                  <a:gd name="T13" fmla="*/ 1312 h 1368"/>
                  <a:gd name="T14" fmla="*/ 480 w 2544"/>
                  <a:gd name="T15" fmla="*/ 1168 h 1368"/>
                  <a:gd name="T16" fmla="*/ 528 w 2544"/>
                  <a:gd name="T17" fmla="*/ 688 h 1368"/>
                  <a:gd name="T18" fmla="*/ 576 w 2544"/>
                  <a:gd name="T19" fmla="*/ 112 h 1368"/>
                  <a:gd name="T20" fmla="*/ 672 w 2544"/>
                  <a:gd name="T21" fmla="*/ 16 h 1368"/>
                  <a:gd name="T22" fmla="*/ 720 w 2544"/>
                  <a:gd name="T23" fmla="*/ 208 h 1368"/>
                  <a:gd name="T24" fmla="*/ 768 w 2544"/>
                  <a:gd name="T25" fmla="*/ 688 h 1368"/>
                  <a:gd name="T26" fmla="*/ 816 w 2544"/>
                  <a:gd name="T27" fmla="*/ 1216 h 1368"/>
                  <a:gd name="T28" fmla="*/ 912 w 2544"/>
                  <a:gd name="T29" fmla="*/ 1312 h 1368"/>
                  <a:gd name="T30" fmla="*/ 960 w 2544"/>
                  <a:gd name="T31" fmla="*/ 1216 h 1368"/>
                  <a:gd name="T32" fmla="*/ 1008 w 2544"/>
                  <a:gd name="T33" fmla="*/ 688 h 1368"/>
                  <a:gd name="T34" fmla="*/ 1056 w 2544"/>
                  <a:gd name="T35" fmla="*/ 112 h 1368"/>
                  <a:gd name="T36" fmla="*/ 1152 w 2544"/>
                  <a:gd name="T37" fmla="*/ 16 h 1368"/>
                  <a:gd name="T38" fmla="*/ 1200 w 2544"/>
                  <a:gd name="T39" fmla="*/ 160 h 1368"/>
                  <a:gd name="T40" fmla="*/ 1248 w 2544"/>
                  <a:gd name="T41" fmla="*/ 688 h 1368"/>
                  <a:gd name="T42" fmla="*/ 1296 w 2544"/>
                  <a:gd name="T43" fmla="*/ 1216 h 1368"/>
                  <a:gd name="T44" fmla="*/ 1392 w 2544"/>
                  <a:gd name="T45" fmla="*/ 1312 h 1368"/>
                  <a:gd name="T46" fmla="*/ 1440 w 2544"/>
                  <a:gd name="T47" fmla="*/ 1216 h 1368"/>
                  <a:gd name="T48" fmla="*/ 1488 w 2544"/>
                  <a:gd name="T49" fmla="*/ 688 h 1368"/>
                  <a:gd name="T50" fmla="*/ 1536 w 2544"/>
                  <a:gd name="T51" fmla="*/ 112 h 1368"/>
                  <a:gd name="T52" fmla="*/ 1632 w 2544"/>
                  <a:gd name="T53" fmla="*/ 16 h 1368"/>
                  <a:gd name="T54" fmla="*/ 1680 w 2544"/>
                  <a:gd name="T55" fmla="*/ 160 h 1368"/>
                  <a:gd name="T56" fmla="*/ 1728 w 2544"/>
                  <a:gd name="T57" fmla="*/ 688 h 1368"/>
                  <a:gd name="T58" fmla="*/ 1776 w 2544"/>
                  <a:gd name="T59" fmla="*/ 1264 h 1368"/>
                  <a:gd name="T60" fmla="*/ 1872 w 2544"/>
                  <a:gd name="T61" fmla="*/ 1312 h 1368"/>
                  <a:gd name="T62" fmla="*/ 1920 w 2544"/>
                  <a:gd name="T63" fmla="*/ 1168 h 1368"/>
                  <a:gd name="T64" fmla="*/ 1968 w 2544"/>
                  <a:gd name="T65" fmla="*/ 688 h 1368"/>
                  <a:gd name="T66" fmla="*/ 2016 w 2544"/>
                  <a:gd name="T67" fmla="*/ 112 h 1368"/>
                  <a:gd name="T68" fmla="*/ 2112 w 2544"/>
                  <a:gd name="T69" fmla="*/ 16 h 1368"/>
                  <a:gd name="T70" fmla="*/ 2160 w 2544"/>
                  <a:gd name="T71" fmla="*/ 208 h 1368"/>
                  <a:gd name="T72" fmla="*/ 2208 w 2544"/>
                  <a:gd name="T73" fmla="*/ 688 h 1368"/>
                  <a:gd name="T74" fmla="*/ 2304 w 2544"/>
                  <a:gd name="T75" fmla="*/ 1216 h 1368"/>
                  <a:gd name="T76" fmla="*/ 2400 w 2544"/>
                  <a:gd name="T77" fmla="*/ 1312 h 1368"/>
                  <a:gd name="T78" fmla="*/ 2448 w 2544"/>
                  <a:gd name="T79" fmla="*/ 1216 h 1368"/>
                  <a:gd name="T80" fmla="*/ 2544 w 2544"/>
                  <a:gd name="T81" fmla="*/ 688 h 1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44" h="1368">
                    <a:moveTo>
                      <a:pt x="0" y="688"/>
                    </a:moveTo>
                    <a:cubicBezTo>
                      <a:pt x="32" y="456"/>
                      <a:pt x="64" y="224"/>
                      <a:pt x="96" y="112"/>
                    </a:cubicBezTo>
                    <a:cubicBezTo>
                      <a:pt x="128" y="0"/>
                      <a:pt x="168" y="8"/>
                      <a:pt x="192" y="16"/>
                    </a:cubicBezTo>
                    <a:cubicBezTo>
                      <a:pt x="216" y="24"/>
                      <a:pt x="224" y="56"/>
                      <a:pt x="240" y="160"/>
                    </a:cubicBezTo>
                    <a:cubicBezTo>
                      <a:pt x="256" y="264"/>
                      <a:pt x="272" y="464"/>
                      <a:pt x="288" y="640"/>
                    </a:cubicBezTo>
                    <a:cubicBezTo>
                      <a:pt x="304" y="816"/>
                      <a:pt x="312" y="1104"/>
                      <a:pt x="336" y="1216"/>
                    </a:cubicBezTo>
                    <a:cubicBezTo>
                      <a:pt x="360" y="1328"/>
                      <a:pt x="408" y="1320"/>
                      <a:pt x="432" y="1312"/>
                    </a:cubicBezTo>
                    <a:cubicBezTo>
                      <a:pt x="456" y="1304"/>
                      <a:pt x="464" y="1272"/>
                      <a:pt x="480" y="1168"/>
                    </a:cubicBezTo>
                    <a:cubicBezTo>
                      <a:pt x="496" y="1064"/>
                      <a:pt x="512" y="864"/>
                      <a:pt x="528" y="688"/>
                    </a:cubicBezTo>
                    <a:cubicBezTo>
                      <a:pt x="544" y="512"/>
                      <a:pt x="552" y="224"/>
                      <a:pt x="576" y="112"/>
                    </a:cubicBezTo>
                    <a:cubicBezTo>
                      <a:pt x="600" y="0"/>
                      <a:pt x="648" y="0"/>
                      <a:pt x="672" y="16"/>
                    </a:cubicBezTo>
                    <a:cubicBezTo>
                      <a:pt x="696" y="32"/>
                      <a:pt x="704" y="96"/>
                      <a:pt x="720" y="208"/>
                    </a:cubicBezTo>
                    <a:cubicBezTo>
                      <a:pt x="736" y="320"/>
                      <a:pt x="752" y="520"/>
                      <a:pt x="768" y="688"/>
                    </a:cubicBezTo>
                    <a:cubicBezTo>
                      <a:pt x="784" y="856"/>
                      <a:pt x="792" y="1112"/>
                      <a:pt x="816" y="1216"/>
                    </a:cubicBezTo>
                    <a:cubicBezTo>
                      <a:pt x="840" y="1320"/>
                      <a:pt x="888" y="1312"/>
                      <a:pt x="912" y="1312"/>
                    </a:cubicBezTo>
                    <a:cubicBezTo>
                      <a:pt x="936" y="1312"/>
                      <a:pt x="944" y="1320"/>
                      <a:pt x="960" y="1216"/>
                    </a:cubicBezTo>
                    <a:cubicBezTo>
                      <a:pt x="976" y="1112"/>
                      <a:pt x="992" y="872"/>
                      <a:pt x="1008" y="688"/>
                    </a:cubicBezTo>
                    <a:cubicBezTo>
                      <a:pt x="1024" y="504"/>
                      <a:pt x="1032" y="224"/>
                      <a:pt x="1056" y="112"/>
                    </a:cubicBezTo>
                    <a:cubicBezTo>
                      <a:pt x="1080" y="0"/>
                      <a:pt x="1128" y="8"/>
                      <a:pt x="1152" y="16"/>
                    </a:cubicBezTo>
                    <a:cubicBezTo>
                      <a:pt x="1176" y="24"/>
                      <a:pt x="1184" y="48"/>
                      <a:pt x="1200" y="160"/>
                    </a:cubicBezTo>
                    <a:cubicBezTo>
                      <a:pt x="1216" y="272"/>
                      <a:pt x="1232" y="512"/>
                      <a:pt x="1248" y="688"/>
                    </a:cubicBezTo>
                    <a:cubicBezTo>
                      <a:pt x="1264" y="864"/>
                      <a:pt x="1272" y="1112"/>
                      <a:pt x="1296" y="1216"/>
                    </a:cubicBezTo>
                    <a:cubicBezTo>
                      <a:pt x="1320" y="1320"/>
                      <a:pt x="1368" y="1312"/>
                      <a:pt x="1392" y="1312"/>
                    </a:cubicBezTo>
                    <a:cubicBezTo>
                      <a:pt x="1416" y="1312"/>
                      <a:pt x="1424" y="1320"/>
                      <a:pt x="1440" y="1216"/>
                    </a:cubicBezTo>
                    <a:cubicBezTo>
                      <a:pt x="1456" y="1112"/>
                      <a:pt x="1472" y="872"/>
                      <a:pt x="1488" y="688"/>
                    </a:cubicBezTo>
                    <a:cubicBezTo>
                      <a:pt x="1504" y="504"/>
                      <a:pt x="1512" y="224"/>
                      <a:pt x="1536" y="112"/>
                    </a:cubicBezTo>
                    <a:cubicBezTo>
                      <a:pt x="1560" y="0"/>
                      <a:pt x="1608" y="8"/>
                      <a:pt x="1632" y="16"/>
                    </a:cubicBezTo>
                    <a:cubicBezTo>
                      <a:pt x="1656" y="24"/>
                      <a:pt x="1664" y="48"/>
                      <a:pt x="1680" y="160"/>
                    </a:cubicBezTo>
                    <a:cubicBezTo>
                      <a:pt x="1696" y="272"/>
                      <a:pt x="1712" y="504"/>
                      <a:pt x="1728" y="688"/>
                    </a:cubicBezTo>
                    <a:cubicBezTo>
                      <a:pt x="1744" y="872"/>
                      <a:pt x="1752" y="1160"/>
                      <a:pt x="1776" y="1264"/>
                    </a:cubicBezTo>
                    <a:cubicBezTo>
                      <a:pt x="1800" y="1368"/>
                      <a:pt x="1848" y="1328"/>
                      <a:pt x="1872" y="1312"/>
                    </a:cubicBezTo>
                    <a:cubicBezTo>
                      <a:pt x="1896" y="1296"/>
                      <a:pt x="1904" y="1272"/>
                      <a:pt x="1920" y="1168"/>
                    </a:cubicBezTo>
                    <a:cubicBezTo>
                      <a:pt x="1936" y="1064"/>
                      <a:pt x="1952" y="864"/>
                      <a:pt x="1968" y="688"/>
                    </a:cubicBezTo>
                    <a:cubicBezTo>
                      <a:pt x="1984" y="512"/>
                      <a:pt x="1992" y="224"/>
                      <a:pt x="2016" y="112"/>
                    </a:cubicBezTo>
                    <a:cubicBezTo>
                      <a:pt x="2040" y="0"/>
                      <a:pt x="2088" y="0"/>
                      <a:pt x="2112" y="16"/>
                    </a:cubicBezTo>
                    <a:cubicBezTo>
                      <a:pt x="2136" y="32"/>
                      <a:pt x="2144" y="96"/>
                      <a:pt x="2160" y="208"/>
                    </a:cubicBezTo>
                    <a:cubicBezTo>
                      <a:pt x="2176" y="320"/>
                      <a:pt x="2184" y="520"/>
                      <a:pt x="2208" y="688"/>
                    </a:cubicBezTo>
                    <a:cubicBezTo>
                      <a:pt x="2232" y="856"/>
                      <a:pt x="2272" y="1112"/>
                      <a:pt x="2304" y="1216"/>
                    </a:cubicBezTo>
                    <a:cubicBezTo>
                      <a:pt x="2336" y="1320"/>
                      <a:pt x="2376" y="1312"/>
                      <a:pt x="2400" y="1312"/>
                    </a:cubicBezTo>
                    <a:cubicBezTo>
                      <a:pt x="2424" y="1312"/>
                      <a:pt x="2424" y="1320"/>
                      <a:pt x="2448" y="1216"/>
                    </a:cubicBezTo>
                    <a:cubicBezTo>
                      <a:pt x="2472" y="1112"/>
                      <a:pt x="2520" y="784"/>
                      <a:pt x="2544" y="688"/>
                    </a:cubicBezTo>
                  </a:path>
                </a:pathLst>
              </a:custGeom>
              <a:noFill/>
              <a:ln w="38100" cap="sq" cmpd="sng">
                <a:solidFill>
                  <a:srgbClr val="9933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>
                <a:defPPr>
                  <a:defRPr lang="cs-CZ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6" name="Line 14"/>
              <p:cNvSpPr>
                <a:spLocks noChangeShapeType="1"/>
              </p:cNvSpPr>
              <p:nvPr/>
            </p:nvSpPr>
            <p:spPr bwMode="auto">
              <a:xfrm>
                <a:off x="1824" y="912"/>
                <a:ext cx="0" cy="2016"/>
              </a:xfrm>
              <a:prstGeom prst="line">
                <a:avLst/>
              </a:prstGeom>
              <a:noFill/>
              <a:ln w="12700" cap="sq">
                <a:solidFill>
                  <a:srgbClr val="80808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>
                <a:defPPr>
                  <a:defRPr lang="cs-CZ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7" name="Line 15"/>
              <p:cNvSpPr>
                <a:spLocks noChangeShapeType="1"/>
              </p:cNvSpPr>
              <p:nvPr/>
            </p:nvSpPr>
            <p:spPr bwMode="auto">
              <a:xfrm>
                <a:off x="1248" y="1248"/>
                <a:ext cx="576" cy="0"/>
              </a:xfrm>
              <a:prstGeom prst="line">
                <a:avLst/>
              </a:prstGeom>
              <a:noFill/>
              <a:ln w="12700" cap="sq">
                <a:solidFill>
                  <a:srgbClr val="993300"/>
                </a:solidFill>
                <a:round/>
                <a:headEnd type="triangle" w="lg" len="lg"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>
                <a:defPPr>
                  <a:defRPr lang="cs-CZ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8" name="Text Box 16"/>
              <p:cNvSpPr txBox="1">
                <a:spLocks noChangeArrowheads="1"/>
              </p:cNvSpPr>
              <p:nvPr/>
            </p:nvSpPr>
            <p:spPr bwMode="auto">
              <a:xfrm>
                <a:off x="1440" y="960"/>
                <a:ext cx="38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cs-CZ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buClr>
                    <a:srgbClr val="FF3300"/>
                  </a:buClr>
                  <a:buFont typeface="Wingdings" pitchFamily="2" charset="2"/>
                  <a:buNone/>
                </a:pPr>
                <a:r>
                  <a:rPr lang="cs-CZ" sz="3200" b="1">
                    <a:solidFill>
                      <a:srgbClr val="000066"/>
                    </a:solidFill>
                  </a:rPr>
                  <a:t>λ</a:t>
                </a:r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4310" y="2090"/>
              <a:ext cx="149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cs-CZ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902" y="794"/>
              <a:ext cx="148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cs-CZ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370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GEB – </a:t>
            </a:r>
            <a:r>
              <a:rPr lang="cs-CZ" dirty="0" smtClean="0"/>
              <a:t>shrnutí_2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Zemský povrch: </a:t>
            </a:r>
            <a:endParaRPr lang="cs-CZ" dirty="0"/>
          </a:p>
          <a:p>
            <a:pPr lvl="0"/>
            <a:r>
              <a:rPr lang="cs-CZ" dirty="0"/>
              <a:t>49 (krátkovlnné) + 95 (dlouhovlnné) = 144 %, takže 144 (zisk) – 114 (ztráta) = zisk 30 % </a:t>
            </a:r>
          </a:p>
          <a:p>
            <a:pPr lvl="0"/>
            <a:r>
              <a:rPr lang="cs-CZ" dirty="0"/>
              <a:t>tento zisk se předává do atmosféry latentním tokem tepla (23 %) a turbulentním tokem tepla (7 %), takže ztráta zemského povrchu činí celkově 114 (dlouhovlnné) + 23 + 7 = 144 % </a:t>
            </a:r>
          </a:p>
          <a:p>
            <a:pPr marL="0" indent="0">
              <a:buNone/>
            </a:pPr>
            <a:r>
              <a:rPr lang="cs-CZ" b="1" dirty="0"/>
              <a:t>Atmosféra:</a:t>
            </a:r>
            <a:endParaRPr lang="cs-CZ" dirty="0"/>
          </a:p>
          <a:p>
            <a:pPr lvl="0"/>
            <a:r>
              <a:rPr lang="cs-CZ" dirty="0"/>
              <a:t>ztráta: 57 % do meziplanetárního prostoru, 95 % k zemi jako zpětné záření atmosféry, tj. 152 %</a:t>
            </a:r>
          </a:p>
          <a:p>
            <a:pPr lvl="0"/>
            <a:r>
              <a:rPr lang="cs-CZ" dirty="0"/>
              <a:t>zisk: 102 (dlouhovlnné) + 20 (krátkovlnné pohlcené) + 23 (latentní tok) + 7 (turbulentní tok) = 152 %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863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00" y="214586"/>
            <a:ext cx="5282775" cy="661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03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6521" y="116632"/>
            <a:ext cx="8229600" cy="1143000"/>
          </a:xfrm>
        </p:spPr>
        <p:txBody>
          <a:bodyPr/>
          <a:lstStyle/>
          <a:p>
            <a:r>
              <a:rPr lang="cs-CZ" dirty="0" smtClean="0"/>
              <a:t>Záření a teplota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Autofit/>
          </a:bodyPr>
          <a:lstStyle/>
          <a:p>
            <a:pPr algn="just"/>
            <a:r>
              <a:rPr lang="cs-CZ" sz="2800" u="sng" dirty="0"/>
              <a:t>D</a:t>
            </a:r>
            <a:r>
              <a:rPr lang="cs-CZ" sz="2800" u="sng" dirty="0" smtClean="0"/>
              <a:t>va </a:t>
            </a:r>
            <a:r>
              <a:rPr lang="cs-CZ" sz="2800" u="sng" dirty="0"/>
              <a:t>základní principy emise elektromagnetického záření:</a:t>
            </a:r>
          </a:p>
          <a:p>
            <a:pPr marL="0" indent="0" algn="just">
              <a:buNone/>
            </a:pPr>
            <a:r>
              <a:rPr lang="cs-CZ" sz="2800" b="1" dirty="0"/>
              <a:t>a) </a:t>
            </a:r>
            <a:r>
              <a:rPr lang="cs-CZ" sz="2800" dirty="0"/>
              <a:t>nepřímý vztah mezi vlnovou délkou záření daného tělesa a jeho teplotou (Slunce – </a:t>
            </a:r>
            <a:r>
              <a:rPr lang="cs-CZ" sz="2800" b="1" dirty="0" smtClean="0">
                <a:solidFill>
                  <a:srgbClr val="FF0000"/>
                </a:solidFill>
              </a:rPr>
              <a:t>……….</a:t>
            </a:r>
            <a:r>
              <a:rPr lang="cs-CZ" sz="2800" dirty="0" smtClean="0"/>
              <a:t>vlnové délky</a:t>
            </a:r>
            <a:r>
              <a:rPr lang="cs-CZ" sz="2800" dirty="0"/>
              <a:t>, Země </a:t>
            </a:r>
            <a:r>
              <a:rPr lang="cs-CZ" sz="2800" dirty="0" smtClean="0"/>
              <a:t>– </a:t>
            </a:r>
            <a:r>
              <a:rPr lang="cs-CZ" sz="2800" b="1" dirty="0" smtClean="0">
                <a:solidFill>
                  <a:srgbClr val="FF0000"/>
                </a:solidFill>
              </a:rPr>
              <a:t>………</a:t>
            </a:r>
            <a:r>
              <a:rPr lang="cs-CZ" sz="2800" dirty="0" smtClean="0"/>
              <a:t>vlnové </a:t>
            </a:r>
            <a:r>
              <a:rPr lang="cs-CZ" sz="2800" dirty="0"/>
              <a:t>délky)</a:t>
            </a:r>
          </a:p>
          <a:p>
            <a:pPr marL="0" indent="0" algn="just">
              <a:buNone/>
            </a:pPr>
            <a:r>
              <a:rPr lang="cs-CZ" sz="2800" b="1" dirty="0"/>
              <a:t>b) </a:t>
            </a:r>
            <a:r>
              <a:rPr lang="cs-CZ" sz="2800" dirty="0"/>
              <a:t>teplejší tělesa vyzařují mnohem více než tělesa chladnější (závislost na čtvrté mocnině </a:t>
            </a:r>
            <a:r>
              <a:rPr lang="cs-CZ" sz="2800" dirty="0" smtClean="0"/>
              <a:t>absolutní teploty </a:t>
            </a:r>
            <a:r>
              <a:rPr lang="cs-CZ" sz="2800" dirty="0"/>
              <a:t>– </a:t>
            </a:r>
            <a:r>
              <a:rPr lang="cs-CZ" sz="2800" b="1" dirty="0" smtClean="0">
                <a:solidFill>
                  <a:srgbClr val="FF0000"/>
                </a:solidFill>
              </a:rPr>
              <a:t>………………………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704" y="4823420"/>
            <a:ext cx="9141296" cy="1966342"/>
          </a:xfrm>
          <a:prstGeom prst="rect">
            <a:avLst/>
          </a:prstGeom>
          <a:solidFill>
            <a:srgbClr val="FFFF99"/>
          </a:solidFill>
          <a:ln w="12700" cap="sq">
            <a:solidFill>
              <a:srgbClr val="339933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sz="3200" b="1" dirty="0" smtClean="0">
                <a:solidFill>
                  <a:srgbClr val="000066"/>
                </a:solidFill>
              </a:rPr>
              <a:t>I = </a:t>
            </a:r>
            <a:r>
              <a:rPr lang="cs-CZ" sz="3200" b="1" dirty="0" smtClean="0">
                <a:solidFill>
                  <a:srgbClr val="000066"/>
                </a:solidFill>
                <a:sym typeface="Symbol" pitchFamily="18" charset="2"/>
              </a:rPr>
              <a:t> </a:t>
            </a:r>
            <a:r>
              <a:rPr lang="cs-CZ" sz="3200" b="1" dirty="0">
                <a:solidFill>
                  <a:srgbClr val="000066"/>
                </a:solidFill>
              </a:rPr>
              <a:t>* T</a:t>
            </a:r>
            <a:r>
              <a:rPr lang="cs-CZ" sz="3200" b="1" baseline="30000" dirty="0">
                <a:solidFill>
                  <a:srgbClr val="000066"/>
                </a:solidFill>
              </a:rPr>
              <a:t>4</a:t>
            </a:r>
            <a:r>
              <a:rPr lang="cs-CZ" sz="3200" b="1" dirty="0">
                <a:solidFill>
                  <a:srgbClr val="000066"/>
                </a:solidFill>
              </a:rPr>
              <a:t>  (W.m</a:t>
            </a:r>
            <a:r>
              <a:rPr lang="cs-CZ" sz="3200" b="1" baseline="30000" dirty="0">
                <a:solidFill>
                  <a:srgbClr val="000066"/>
                </a:solidFill>
              </a:rPr>
              <a:t>-2</a:t>
            </a:r>
            <a:r>
              <a:rPr lang="cs-CZ" sz="3200" b="1" dirty="0">
                <a:solidFill>
                  <a:srgbClr val="000066"/>
                </a:solidFill>
              </a:rPr>
              <a:t>)</a:t>
            </a:r>
          </a:p>
          <a:p>
            <a:r>
              <a:rPr lang="cs-CZ" sz="3200" dirty="0" smtClean="0">
                <a:solidFill>
                  <a:srgbClr val="000066"/>
                </a:solidFill>
                <a:sym typeface="Symbol" pitchFamily="18" charset="2"/>
              </a:rPr>
              <a:t>I = </a:t>
            </a:r>
            <a:r>
              <a:rPr lang="cs-CZ" sz="2400" dirty="0" smtClean="0">
                <a:solidFill>
                  <a:srgbClr val="000066"/>
                </a:solidFill>
                <a:sym typeface="Symbol" pitchFamily="18" charset="2"/>
              </a:rPr>
              <a:t>celková intenzita záření (..jaké množství energie daná hmota vyzařuje)</a:t>
            </a:r>
          </a:p>
          <a:p>
            <a:r>
              <a:rPr lang="cs-CZ" sz="2400" dirty="0" smtClean="0">
                <a:solidFill>
                  <a:srgbClr val="000066"/>
                </a:solidFill>
                <a:sym typeface="Symbol" pitchFamily="18" charset="2"/>
              </a:rPr>
              <a:t>T = termodynamická teplota</a:t>
            </a:r>
            <a:endParaRPr lang="cs-CZ" sz="2400" dirty="0">
              <a:solidFill>
                <a:srgbClr val="000066"/>
              </a:solidFill>
            </a:endParaRPr>
          </a:p>
          <a:p>
            <a:pPr marL="457200" indent="-457200">
              <a:buFont typeface="Symbol" pitchFamily="18" charset="2"/>
              <a:buChar char="d"/>
            </a:pPr>
            <a:r>
              <a:rPr lang="cs-CZ" sz="2800" dirty="0" smtClean="0">
                <a:solidFill>
                  <a:srgbClr val="000066"/>
                </a:solidFill>
                <a:sym typeface="Symbol" pitchFamily="18" charset="2"/>
              </a:rPr>
              <a:t>= </a:t>
            </a:r>
            <a:r>
              <a:rPr lang="cs-CZ" sz="2400" dirty="0" smtClean="0">
                <a:solidFill>
                  <a:srgbClr val="000066"/>
                </a:solidFill>
                <a:sym typeface="Symbol" pitchFamily="18" charset="2"/>
              </a:rPr>
              <a:t>Stefan – </a:t>
            </a:r>
            <a:r>
              <a:rPr lang="cs-CZ" sz="2400" dirty="0" err="1" smtClean="0">
                <a:solidFill>
                  <a:srgbClr val="000066"/>
                </a:solidFill>
                <a:sym typeface="Symbol" pitchFamily="18" charset="2"/>
              </a:rPr>
              <a:t>Boltzmannova</a:t>
            </a:r>
            <a:r>
              <a:rPr lang="cs-CZ" sz="2400" dirty="0" smtClean="0">
                <a:solidFill>
                  <a:srgbClr val="000066"/>
                </a:solidFill>
                <a:sym typeface="Symbol" pitchFamily="18" charset="2"/>
              </a:rPr>
              <a:t> konstanta 5,67.10</a:t>
            </a:r>
            <a:r>
              <a:rPr lang="cs-CZ" sz="2400" baseline="30000" dirty="0" smtClean="0">
                <a:solidFill>
                  <a:srgbClr val="000066"/>
                </a:solidFill>
                <a:sym typeface="Symbol" pitchFamily="18" charset="2"/>
              </a:rPr>
              <a:t>-8       </a:t>
            </a:r>
            <a:r>
              <a:rPr lang="cs-CZ" sz="2400" dirty="0" smtClean="0">
                <a:solidFill>
                  <a:srgbClr val="000066"/>
                </a:solidFill>
              </a:rPr>
              <a:t>W.m</a:t>
            </a:r>
            <a:r>
              <a:rPr lang="cs-CZ" sz="2400" baseline="30000" dirty="0" smtClean="0">
                <a:solidFill>
                  <a:srgbClr val="000066"/>
                </a:solidFill>
              </a:rPr>
              <a:t>-2</a:t>
            </a:r>
            <a:r>
              <a:rPr lang="cs-CZ" sz="2400" dirty="0" smtClean="0">
                <a:solidFill>
                  <a:srgbClr val="000066"/>
                </a:solidFill>
              </a:rPr>
              <a:t>.K</a:t>
            </a:r>
            <a:r>
              <a:rPr lang="cs-CZ" sz="2400" baseline="30000" dirty="0" smtClean="0">
                <a:solidFill>
                  <a:srgbClr val="000066"/>
                </a:solidFill>
              </a:rPr>
              <a:t>-4</a:t>
            </a:r>
          </a:p>
        </p:txBody>
      </p:sp>
    </p:spTree>
    <p:extLst>
      <p:ext uri="{BB962C8B-B14F-4D97-AF65-F5344CB8AC3E}">
        <p14:creationId xmlns:p14="http://schemas.microsoft.com/office/powerpoint/2010/main" val="99259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Sluneční záření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Slunce: jaderné reakce proton-protonového cyklu (přeměna vodíku na </a:t>
            </a:r>
            <a:r>
              <a:rPr lang="cs-CZ" b="1" dirty="0" smtClean="0">
                <a:solidFill>
                  <a:srgbClr val="FF0000"/>
                </a:solidFill>
              </a:rPr>
              <a:t>……..</a:t>
            </a:r>
            <a:r>
              <a:rPr lang="cs-CZ" dirty="0" smtClean="0"/>
              <a:t>) </a:t>
            </a:r>
          </a:p>
          <a:p>
            <a:pPr algn="just"/>
            <a:r>
              <a:rPr lang="cs-CZ" dirty="0" smtClean="0"/>
              <a:t>povrchová teplota cca </a:t>
            </a:r>
            <a:r>
              <a:rPr lang="cs-CZ" b="1" dirty="0" smtClean="0">
                <a:solidFill>
                  <a:srgbClr val="FF0000"/>
                </a:solidFill>
              </a:rPr>
              <a:t>………..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FF0000"/>
                </a:solidFill>
              </a:rPr>
              <a:t>°</a:t>
            </a:r>
            <a:r>
              <a:rPr lang="cs-CZ" b="1" dirty="0" smtClean="0">
                <a:solidFill>
                  <a:srgbClr val="FF0000"/>
                </a:solidFill>
              </a:rPr>
              <a:t>C</a:t>
            </a:r>
            <a:endParaRPr lang="cs-CZ" b="1" dirty="0" smtClean="0">
              <a:solidFill>
                <a:srgbClr val="FF0000"/>
              </a:solidFill>
            </a:endParaRPr>
          </a:p>
          <a:p>
            <a:pPr algn="just"/>
            <a:r>
              <a:rPr lang="cs-CZ" dirty="0" smtClean="0"/>
              <a:t>teplota </a:t>
            </a:r>
            <a:r>
              <a:rPr lang="cs-CZ" dirty="0"/>
              <a:t>jádra : </a:t>
            </a:r>
            <a:r>
              <a:rPr lang="cs-CZ" dirty="0" smtClean="0"/>
              <a:t>cca 13,6 </a:t>
            </a:r>
            <a:r>
              <a:rPr lang="cs-CZ" dirty="0"/>
              <a:t>milionů </a:t>
            </a:r>
            <a:r>
              <a:rPr lang="cs-CZ" dirty="0" smtClean="0"/>
              <a:t>°</a:t>
            </a:r>
            <a:r>
              <a:rPr lang="cs-CZ" dirty="0" smtClean="0"/>
              <a:t>C</a:t>
            </a:r>
            <a:endParaRPr lang="cs-CZ" dirty="0"/>
          </a:p>
          <a:p>
            <a:pPr algn="just"/>
            <a:r>
              <a:rPr lang="cs-CZ" dirty="0" smtClean="0"/>
              <a:t>výkon </a:t>
            </a:r>
            <a:r>
              <a:rPr lang="cs-CZ" dirty="0"/>
              <a:t>Slunce </a:t>
            </a:r>
            <a:r>
              <a:rPr lang="cs-CZ" dirty="0" smtClean="0"/>
              <a:t>2,8*10</a:t>
            </a:r>
            <a:r>
              <a:rPr lang="cs-CZ" baseline="30000" dirty="0" smtClean="0"/>
              <a:t>26</a:t>
            </a:r>
            <a:r>
              <a:rPr lang="cs-CZ" dirty="0" smtClean="0"/>
              <a:t> </a:t>
            </a:r>
            <a:r>
              <a:rPr lang="cs-CZ" dirty="0"/>
              <a:t>W – rychlost elektromagnetického záření 300 </a:t>
            </a:r>
            <a:r>
              <a:rPr lang="cs-CZ" dirty="0" smtClean="0"/>
              <a:t>000 </a:t>
            </a:r>
            <a:r>
              <a:rPr lang="pl-PL" dirty="0" smtClean="0"/>
              <a:t>km.s</a:t>
            </a:r>
            <a:r>
              <a:rPr lang="cs-CZ" baseline="30000" dirty="0" smtClean="0"/>
              <a:t>-1</a:t>
            </a:r>
            <a:r>
              <a:rPr lang="pl-PL" dirty="0" smtClean="0"/>
              <a:t> </a:t>
            </a:r>
            <a:r>
              <a:rPr lang="pl-PL" dirty="0"/>
              <a:t>– 8 1/3 min. než dorazí na Zemi</a:t>
            </a:r>
          </a:p>
          <a:p>
            <a:pPr algn="just"/>
            <a:r>
              <a:rPr lang="cs-CZ" dirty="0" smtClean="0"/>
              <a:t>vzdálenější </a:t>
            </a:r>
            <a:r>
              <a:rPr lang="cs-CZ" dirty="0"/>
              <a:t>planety – méně energie od Slunce; Země – </a:t>
            </a:r>
            <a:r>
              <a:rPr lang="cs-CZ" dirty="0" smtClean="0"/>
              <a:t>1,7.10</a:t>
            </a:r>
            <a:r>
              <a:rPr lang="cs-CZ" baseline="30000" dirty="0" smtClean="0"/>
              <a:t>17</a:t>
            </a:r>
            <a:r>
              <a:rPr lang="cs-CZ" dirty="0" smtClean="0"/>
              <a:t>W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706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Spektrum elektromagnetického záření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cs-CZ" dirty="0" smtClean="0"/>
              <a:t>a) </a:t>
            </a:r>
            <a:r>
              <a:rPr lang="cs-CZ" b="1" dirty="0" smtClean="0">
                <a:solidFill>
                  <a:srgbClr val="FF0000"/>
                </a:solidFill>
              </a:rPr>
              <a:t>…………………</a:t>
            </a:r>
            <a:r>
              <a:rPr lang="cs-CZ" dirty="0" smtClean="0"/>
              <a:t>.– </a:t>
            </a:r>
            <a:r>
              <a:rPr lang="cs-CZ" dirty="0"/>
              <a:t>0,2-0,4 </a:t>
            </a:r>
            <a:r>
              <a:rPr lang="el-GR" dirty="0"/>
              <a:t>μ</a:t>
            </a:r>
            <a:r>
              <a:rPr lang="cs-CZ" dirty="0"/>
              <a:t>m – pohlceno téměř úplně plyny v atmosféře – škodlivé pro </a:t>
            </a:r>
            <a:r>
              <a:rPr lang="cs-CZ" dirty="0" smtClean="0"/>
              <a:t>živé organismy</a:t>
            </a:r>
            <a:endParaRPr lang="cs-CZ" dirty="0"/>
          </a:p>
          <a:p>
            <a:pPr marL="0" indent="0" algn="just">
              <a:buNone/>
            </a:pPr>
            <a:r>
              <a:rPr lang="cs-CZ" dirty="0"/>
              <a:t>b) viditelné záření –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FF0000"/>
                </a:solidFill>
              </a:rPr>
              <a:t>…….-……. </a:t>
            </a:r>
            <a:r>
              <a:rPr lang="el-GR" dirty="0"/>
              <a:t>μ</a:t>
            </a:r>
            <a:r>
              <a:rPr lang="cs-CZ" dirty="0"/>
              <a:t>m – světelná energie – barva závislá na vlnové délce (fialové, </a:t>
            </a:r>
            <a:r>
              <a:rPr lang="cs-CZ" dirty="0" smtClean="0"/>
              <a:t>modrá, zelená</a:t>
            </a:r>
            <a:r>
              <a:rPr lang="cs-CZ" dirty="0"/>
              <a:t>, žlutá, oranžová, červená) – jen malá část pohlcována</a:t>
            </a:r>
          </a:p>
          <a:p>
            <a:pPr marL="0" indent="0" algn="just">
              <a:buNone/>
            </a:pPr>
            <a:r>
              <a:rPr lang="cs-CZ" dirty="0"/>
              <a:t>c) krátkovlnné infračervené záření – 0,7-3 </a:t>
            </a:r>
            <a:r>
              <a:rPr lang="el-GR" dirty="0"/>
              <a:t>μ</a:t>
            </a:r>
            <a:r>
              <a:rPr lang="cs-CZ" dirty="0"/>
              <a:t>m – lidské oko není ne ně citlivé – snadno </a:t>
            </a:r>
            <a:r>
              <a:rPr lang="cs-CZ" dirty="0" smtClean="0"/>
              <a:t>proniká atmosférou</a:t>
            </a:r>
            <a:endParaRPr lang="cs-CZ" dirty="0"/>
          </a:p>
          <a:p>
            <a:pPr marL="0" indent="0" algn="just">
              <a:buNone/>
            </a:pPr>
            <a:r>
              <a:rPr lang="es-ES" dirty="0" smtClean="0"/>
              <a:t>a</a:t>
            </a:r>
            <a:r>
              <a:rPr lang="es-ES" dirty="0"/>
              <a:t>) + b) + c) = </a:t>
            </a:r>
            <a:r>
              <a:rPr lang="cs-CZ" b="1" dirty="0" smtClean="0">
                <a:solidFill>
                  <a:srgbClr val="FF0000"/>
                </a:solidFill>
              </a:rPr>
              <a:t>…………</a:t>
            </a:r>
            <a:r>
              <a:rPr lang="es-ES" b="1" dirty="0" smtClean="0"/>
              <a:t> </a:t>
            </a:r>
            <a:r>
              <a:rPr lang="es-ES" b="1" dirty="0"/>
              <a:t>záření</a:t>
            </a:r>
          </a:p>
          <a:p>
            <a:pPr marL="0" indent="0" algn="just">
              <a:buNone/>
            </a:pPr>
            <a:r>
              <a:rPr lang="cs-CZ" dirty="0"/>
              <a:t>d) </a:t>
            </a:r>
            <a:r>
              <a:rPr lang="cs-CZ" b="1" dirty="0" smtClean="0">
                <a:solidFill>
                  <a:srgbClr val="FF0000"/>
                </a:solidFill>
              </a:rPr>
              <a:t>……………..</a:t>
            </a:r>
            <a:r>
              <a:rPr lang="cs-CZ" dirty="0" smtClean="0"/>
              <a:t> </a:t>
            </a:r>
            <a:r>
              <a:rPr lang="cs-CZ" dirty="0"/>
              <a:t>infračervené záření – &gt; 3 </a:t>
            </a:r>
            <a:r>
              <a:rPr lang="el-GR" dirty="0"/>
              <a:t>μ</a:t>
            </a:r>
            <a:r>
              <a:rPr lang="cs-CZ" dirty="0"/>
              <a:t>m – vydáváno chladnějšími objekty – pociťováno jako teplo</a:t>
            </a:r>
          </a:p>
          <a:p>
            <a:pPr marL="0" indent="0" algn="just">
              <a:buNone/>
            </a:pPr>
            <a:r>
              <a:rPr lang="cs-CZ" dirty="0"/>
              <a:t>– označuje se jako </a:t>
            </a:r>
            <a:r>
              <a:rPr lang="cs-CZ" b="1" dirty="0" smtClean="0">
                <a:solidFill>
                  <a:srgbClr val="FF0000"/>
                </a:solidFill>
              </a:rPr>
              <a:t>……….</a:t>
            </a:r>
            <a:r>
              <a:rPr lang="cs-CZ" b="1" dirty="0" smtClean="0"/>
              <a:t>záření </a:t>
            </a:r>
            <a:r>
              <a:rPr lang="cs-CZ" dirty="0"/>
              <a:t>(tepelné snímkování)</a:t>
            </a:r>
          </a:p>
        </p:txBody>
      </p:sp>
    </p:spTree>
    <p:extLst>
      <p:ext uri="{BB962C8B-B14F-4D97-AF65-F5344CB8AC3E}">
        <p14:creationId xmlns:p14="http://schemas.microsoft.com/office/powerpoint/2010/main" val="218474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1978"/>
            <a:ext cx="8662342" cy="526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2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YamatoPainting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Yamato Painti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Yamato Painting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100000"/>
              </a:schemeClr>
            </a:gs>
            <a:gs pos="100000">
              <a:schemeClr val="phClr">
                <a:tint val="100000"/>
                <a:shade val="20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rgbClr val="000000"/>
              <a:schemeClr val="phClr">
                <a:tint val="100000"/>
              </a:schemeClr>
            </a:duotone>
          </a:blip>
          <a:tile tx="0" ty="0" sx="35000" sy="35000" flip="none" algn="tl"/>
        </a:blipFill>
      </a:fillStyleLst>
      <a:lnStyleLst>
        <a:ln w="9525" cap="flat" cmpd="sng" algn="ctr">
          <a:solidFill>
            <a:schemeClr val="phClr">
              <a:alpha val="60000"/>
            </a:schemeClr>
          </a:solidFill>
          <a:prstDash val="solid"/>
        </a:ln>
        <a:ln w="19525" cap="flat" cmpd="sng" algn="ctr">
          <a:solidFill>
            <a:schemeClr val="phClr">
              <a:alpha val="90000"/>
            </a:schemeClr>
          </a:solidFill>
          <a:prstDash val="solid"/>
        </a:ln>
        <a:ln w="3810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angle"/>
            <a:bevelB w="304800" h="4445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glow rad="51600">
              <a:schemeClr val="phClr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>
            <a:shade val="90000"/>
          </a:schemeClr>
        </a:solidFill>
        <a:blipFill>
          <a:blip xmlns:r="http://schemas.openxmlformats.org/officeDocument/2006/relationships" r:embed="rId2">
            <a:duotone>
              <a:schemeClr val="phClr">
                <a:tint val="100000"/>
                <a:shade val="5000"/>
              </a:schemeClr>
              <a:schemeClr val="phClr">
                <a:shade val="100000"/>
              </a:schemeClr>
            </a:duotone>
          </a:blip>
          <a:tile tx="0" ty="0" sx="120000" sy="120000" flip="xy" algn="t"/>
        </a:blipFill>
        <a:blipFill rotWithShape="0">
          <a:blip xmlns:r="http://schemas.openxmlformats.org/officeDocument/2006/relationships" r:embed="rId3">
            <a:duotone>
              <a:schemeClr val="phClr">
                <a:tint val="100000"/>
                <a:shade val="5000"/>
              </a:schemeClr>
              <a:schemeClr val="phClr">
                <a:shade val="100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 japonského obrazu</Template>
  <TotalTime>108</TotalTime>
  <Words>1471</Words>
  <Application>Microsoft Office PowerPoint</Application>
  <PresentationFormat>Předvádění na obrazovce (4:3)</PresentationFormat>
  <Paragraphs>209</Paragraphs>
  <Slides>40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YamatoPainting</vt:lpstr>
      <vt:lpstr>Prezentace aplikace PowerPoint</vt:lpstr>
      <vt:lpstr>Úvod do studia - pojmy</vt:lpstr>
      <vt:lpstr>Elektromagnetické záření</vt:lpstr>
      <vt:lpstr>Prezentace aplikace PowerPoint</vt:lpstr>
      <vt:lpstr>Prezentace aplikace PowerPoint</vt:lpstr>
      <vt:lpstr>Záření a teplota</vt:lpstr>
      <vt:lpstr>Sluneční záření</vt:lpstr>
      <vt:lpstr>Spektrum elektromagnetického záření</vt:lpstr>
      <vt:lpstr>Prezentace aplikace PowerPoint</vt:lpstr>
      <vt:lpstr>Charakteristiky slunečního záření</vt:lpstr>
      <vt:lpstr>Globální radiační bilance</vt:lpstr>
      <vt:lpstr>Energetická bilance</vt:lpstr>
      <vt:lpstr>Prezentace aplikace PowerPoint</vt:lpstr>
      <vt:lpstr>Prezentace aplikace PowerPoint</vt:lpstr>
      <vt:lpstr>Prezentace aplikace PowerPoint</vt:lpstr>
      <vt:lpstr>Prezentace aplikace PowerPoint</vt:lpstr>
      <vt:lpstr>Insolace</vt:lpstr>
      <vt:lpstr>Prezentace aplikace PowerPoint</vt:lpstr>
      <vt:lpstr>Dráha slunce na obloze</vt:lpstr>
      <vt:lpstr>Denní insolace během roku</vt:lpstr>
      <vt:lpstr>Prezentace aplikace PowerPoint</vt:lpstr>
      <vt:lpstr>Roční insolace dle zeměpisných šířek</vt:lpstr>
      <vt:lpstr>Prezentace aplikace PowerPoint</vt:lpstr>
      <vt:lpstr>Světové šířkové zóny</vt:lpstr>
      <vt:lpstr>Ozon – rovnováha v atmosféře</vt:lpstr>
      <vt:lpstr>Chapmanova teorie</vt:lpstr>
      <vt:lpstr>Složení atmosféry</vt:lpstr>
      <vt:lpstr>Ozonová díra_1</vt:lpstr>
      <vt:lpstr>Ozonová díra_2</vt:lpstr>
      <vt:lpstr>Mechanismus působení na O3</vt:lpstr>
      <vt:lpstr>Prezentace aplikace PowerPoint</vt:lpstr>
      <vt:lpstr>Prezentace aplikace PowerPoint</vt:lpstr>
      <vt:lpstr>GEB – ztráty záření</vt:lpstr>
      <vt:lpstr>Prezentace aplikace PowerPoint</vt:lpstr>
      <vt:lpstr>GEB – albedo</vt:lpstr>
      <vt:lpstr>Skleníkový efekt</vt:lpstr>
      <vt:lpstr>Prezentace aplikace PowerPoint</vt:lpstr>
      <vt:lpstr>GEB – atmosféra – aktivní povrch</vt:lpstr>
      <vt:lpstr>GEB – shrnutí_1</vt:lpstr>
      <vt:lpstr>GEB – shrnutí_2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OK</cp:lastModifiedBy>
  <cp:revision>12</cp:revision>
  <dcterms:created xsi:type="dcterms:W3CDTF">2012-09-27T11:14:46Z</dcterms:created>
  <dcterms:modified xsi:type="dcterms:W3CDTF">2013-09-22T17:42:17Z</dcterms:modified>
</cp:coreProperties>
</file>