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380167-CCB5-41DA-B6C9-902803FA9C8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645024"/>
            <a:ext cx="7486600" cy="1222375"/>
          </a:xfrm>
        </p:spPr>
        <p:txBody>
          <a:bodyPr>
            <a:noAutofit/>
          </a:bodyPr>
          <a:lstStyle/>
          <a:p>
            <a:r>
              <a:rPr lang="cs-CZ" sz="5400" dirty="0" smtClean="0">
                <a:latin typeface="Andalus" pitchFamily="18" charset="-78"/>
                <a:cs typeface="Andalus" pitchFamily="18" charset="-78"/>
              </a:rPr>
              <a:t>Obyvatelstvo a osídlení I </a:t>
            </a:r>
            <a:endParaRPr lang="cs-CZ" sz="5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75856" y="5157192"/>
            <a:ext cx="4896544" cy="555848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Helena Kratěnová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udělení zápočtu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Průběžné vypracování seminární práce	</a:t>
            </a:r>
          </a:p>
          <a:p>
            <a:pPr lvl="1"/>
            <a:r>
              <a:rPr lang="cs-CZ" dirty="0" smtClean="0"/>
              <a:t>Odevzdání jednotlivých části do 14 dní od zadaní</a:t>
            </a:r>
          </a:p>
          <a:p>
            <a:pPr lvl="1"/>
            <a:r>
              <a:rPr lang="cs-CZ" dirty="0" smtClean="0"/>
              <a:t>Termín odevzdání kompletní verze práce do 8.12.2013 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Referát z odborné literatury (časopis Demografie, …) </a:t>
            </a:r>
          </a:p>
          <a:p>
            <a:endParaRPr lang="cs-CZ" dirty="0" smtClean="0"/>
          </a:p>
          <a:p>
            <a:r>
              <a:rPr lang="cs-CZ" dirty="0" smtClean="0"/>
              <a:t>Maximálně 2 neomluvené neúčasti na cvičení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Vybrat se seznamu navrhovaných témat nebo možnost vymyslet si vlastní téma </a:t>
            </a:r>
          </a:p>
          <a:p>
            <a:endParaRPr lang="cs-CZ" dirty="0" smtClean="0"/>
          </a:p>
          <a:p>
            <a:r>
              <a:rPr lang="cs-CZ" dirty="0" smtClean="0"/>
              <a:t>Návrh s předběžným abstraktem poslat do konce října, přibližně 700 znaků </a:t>
            </a:r>
          </a:p>
          <a:p>
            <a:endParaRPr lang="cs-CZ" dirty="0" smtClean="0"/>
          </a:p>
          <a:p>
            <a:r>
              <a:rPr lang="cs-CZ" dirty="0" smtClean="0"/>
              <a:t>V týdnu od 18. listopadu začátek prezentací vybraného článku včetně přípravy podnětů k diskuzi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Struktura obyvatelstva (18.11)		</a:t>
            </a:r>
          </a:p>
          <a:p>
            <a:pPr lvl="1"/>
            <a:r>
              <a:rPr lang="cs-CZ" dirty="0" smtClean="0"/>
              <a:t>Vypořádání se s problémem stárnutí obyvatelstva </a:t>
            </a:r>
          </a:p>
          <a:p>
            <a:pPr lvl="1"/>
            <a:r>
              <a:rPr lang="cs-CZ" dirty="0" smtClean="0"/>
              <a:t>Poměr žen a mužů v populaci postsovětských republik </a:t>
            </a:r>
          </a:p>
          <a:p>
            <a:r>
              <a:rPr lang="cs-CZ" dirty="0" smtClean="0"/>
              <a:t>Manželství a jeho alternativy, rozvodovost (25.11)</a:t>
            </a:r>
          </a:p>
          <a:p>
            <a:pPr lvl="1"/>
            <a:r>
              <a:rPr lang="cs-CZ" dirty="0" smtClean="0"/>
              <a:t>Francouzský pakt solidarity </a:t>
            </a:r>
          </a:p>
          <a:p>
            <a:pPr lvl="1"/>
            <a:r>
              <a:rPr lang="cs-CZ" dirty="0" smtClean="0"/>
              <a:t>Legislativní úprava soužití osob stejného pohlaví </a:t>
            </a:r>
          </a:p>
          <a:p>
            <a:r>
              <a:rPr lang="cs-CZ" dirty="0" smtClean="0"/>
              <a:t>Mobilita (2.12) 	</a:t>
            </a:r>
          </a:p>
          <a:p>
            <a:pPr lvl="1"/>
            <a:r>
              <a:rPr lang="cs-CZ" dirty="0" smtClean="0"/>
              <a:t>Otázka azylových vln – uprchlické vlny po arabském jaru </a:t>
            </a:r>
          </a:p>
          <a:p>
            <a:pPr lvl="1"/>
            <a:r>
              <a:rPr lang="cs-CZ" dirty="0" smtClean="0"/>
              <a:t>Vývoj dojížďky na regionální úrovni  </a:t>
            </a:r>
          </a:p>
          <a:p>
            <a:r>
              <a:rPr lang="cs-CZ" dirty="0" smtClean="0"/>
              <a:t>Plodnost, porodnost a úmrtnost (9.12)</a:t>
            </a:r>
          </a:p>
          <a:p>
            <a:pPr lvl="1"/>
            <a:r>
              <a:rPr lang="cs-CZ" dirty="0" smtClean="0"/>
              <a:t>Vývoj naděje dožití v Rusku po roce 1991</a:t>
            </a:r>
          </a:p>
          <a:p>
            <a:pPr lvl="1"/>
            <a:r>
              <a:rPr lang="cs-CZ" dirty="0" smtClean="0"/>
              <a:t>Důvody diference plodnosti u různých skupin žen, jejich motivace pro načasování mateřství </a:t>
            </a:r>
          </a:p>
          <a:p>
            <a:pPr lvl="1"/>
            <a:r>
              <a:rPr lang="cs-CZ" dirty="0" smtClean="0"/>
              <a:t>Mezinárodní srovnání,  kdy plod začíná být považován za člověka z právního hlediska </a:t>
            </a:r>
          </a:p>
          <a:p>
            <a:r>
              <a:rPr lang="cs-CZ" dirty="0" smtClean="0"/>
              <a:t>Koncentrace obyvatelstva (16.12)</a:t>
            </a:r>
          </a:p>
          <a:p>
            <a:pPr lvl="1"/>
            <a:r>
              <a:rPr lang="cs-CZ" dirty="0" smtClean="0"/>
              <a:t>Proces </a:t>
            </a:r>
            <a:r>
              <a:rPr lang="cs-CZ" dirty="0" err="1" smtClean="0"/>
              <a:t>suburbanizace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Poválečné </a:t>
            </a:r>
            <a:r>
              <a:rPr lang="cs-CZ" dirty="0" err="1" smtClean="0"/>
              <a:t>dosídlování</a:t>
            </a:r>
            <a:r>
              <a:rPr lang="cs-CZ" dirty="0" smtClean="0"/>
              <a:t> ČSSR 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Odevzdání kompletní verze do 8.12. 2013, toto cvičení do  7.10</a:t>
            </a:r>
          </a:p>
          <a:p>
            <a:r>
              <a:rPr lang="cs-CZ" dirty="0" smtClean="0"/>
              <a:t>Zadání první části :</a:t>
            </a:r>
          </a:p>
          <a:p>
            <a:r>
              <a:rPr lang="cs-CZ" u="sng" dirty="0" smtClean="0"/>
              <a:t>I. Část – </a:t>
            </a:r>
            <a:r>
              <a:rPr lang="cs-CZ" u="sng" dirty="0" err="1" smtClean="0"/>
              <a:t>fyzickogeografická</a:t>
            </a:r>
            <a:r>
              <a:rPr lang="cs-CZ" u="sng" dirty="0" smtClean="0"/>
              <a:t> a socioekonomická charakteristika vybraného okresu </a:t>
            </a:r>
          </a:p>
          <a:p>
            <a:pPr lvl="1"/>
            <a:r>
              <a:rPr lang="cs-CZ" dirty="0" smtClean="0"/>
              <a:t>Mapa</a:t>
            </a:r>
          </a:p>
          <a:p>
            <a:pPr lvl="1"/>
            <a:r>
              <a:rPr lang="cs-CZ" dirty="0" smtClean="0"/>
              <a:t>Specifika </a:t>
            </a:r>
          </a:p>
          <a:p>
            <a:pPr lvl="1"/>
            <a:r>
              <a:rPr lang="cs-CZ" dirty="0" smtClean="0"/>
              <a:t>Posouzení postavení v regionu a ČR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Cca 2 strany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 smtClean="0"/>
              <a:t>II . Část – vybrané demografické ukazatele </a:t>
            </a:r>
          </a:p>
          <a:p>
            <a:r>
              <a:rPr lang="cs-CZ" dirty="0" smtClean="0"/>
              <a:t>Za roky 1990/1991, 2000/2001, 2010/2011</a:t>
            </a:r>
          </a:p>
          <a:p>
            <a:r>
              <a:rPr lang="cs-CZ" dirty="0" smtClean="0"/>
              <a:t>Za kraj, okres a  okresní město</a:t>
            </a:r>
          </a:p>
          <a:p>
            <a:r>
              <a:rPr lang="cs-CZ" dirty="0" smtClean="0"/>
              <a:t>Počet obyvatel – bazický a řetězový index 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2" y="3140968"/>
          <a:ext cx="8136900" cy="2857500"/>
        </p:xfrm>
        <a:graphic>
          <a:graphicData uri="http://schemas.openxmlformats.org/drawingml/2006/table">
            <a:tbl>
              <a:tblPr/>
              <a:tblGrid>
                <a:gridCol w="904100"/>
                <a:gridCol w="904100"/>
                <a:gridCol w="904100"/>
                <a:gridCol w="904100"/>
                <a:gridCol w="904100"/>
                <a:gridCol w="904100"/>
                <a:gridCol w="904100"/>
                <a:gridCol w="904100"/>
                <a:gridCol w="9041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Okresní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město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Bazický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Okresní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město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Řetězový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1921/1930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1930/1950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1950/1961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1961/1980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1980/1991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1991/2001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2001/2011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Okresní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město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5968320"/>
          </a:xfrm>
        </p:spPr>
        <p:txBody>
          <a:bodyPr/>
          <a:lstStyle/>
          <a:p>
            <a:r>
              <a:rPr lang="cs-CZ" dirty="0" smtClean="0"/>
              <a:t>Bazický index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Řetězový index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489585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340768"/>
            <a:ext cx="29527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797152"/>
            <a:ext cx="29432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005064"/>
            <a:ext cx="4857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r>
              <a:rPr lang="cs-CZ" dirty="0" smtClean="0"/>
              <a:t>Přirozený přírůstek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1"/>
            <a:r>
              <a:rPr lang="cs-CZ" dirty="0" smtClean="0"/>
              <a:t>Absolutní přirozený přírůstek </a:t>
            </a:r>
          </a:p>
          <a:p>
            <a:pPr lvl="2"/>
            <a:r>
              <a:rPr lang="cs-CZ" dirty="0" smtClean="0"/>
              <a:t>= narození – zemřelí</a:t>
            </a:r>
          </a:p>
          <a:p>
            <a:pPr lvl="1"/>
            <a:r>
              <a:rPr lang="cs-CZ" dirty="0" smtClean="0"/>
              <a:t>Hrub</a:t>
            </a:r>
            <a:r>
              <a:rPr lang="cs-CZ" dirty="0" smtClean="0"/>
              <a:t>á míra přirozeného přírůstku </a:t>
            </a:r>
          </a:p>
          <a:p>
            <a:pPr lvl="2"/>
            <a:r>
              <a:rPr lang="cs-CZ" dirty="0" smtClean="0"/>
              <a:t>= absolutní přirozený přírůstek/počet obyvatel *1000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560" y="1700808"/>
          <a:ext cx="6094039" cy="2520282"/>
        </p:xfrm>
        <a:graphic>
          <a:graphicData uri="http://schemas.openxmlformats.org/drawingml/2006/table">
            <a:tbl>
              <a:tblPr/>
              <a:tblGrid>
                <a:gridCol w="870577"/>
                <a:gridCol w="870577"/>
                <a:gridCol w="870577"/>
                <a:gridCol w="870577"/>
                <a:gridCol w="870577"/>
                <a:gridCol w="870577"/>
                <a:gridCol w="870577"/>
              </a:tblGrid>
              <a:tr h="226485">
                <a:tc rowSpan="2">
                  <a:txBody>
                    <a:bodyPr/>
                    <a:lstStyle/>
                    <a:p>
                      <a:pPr algn="ct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Narození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Zemřelí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64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9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Okresní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město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8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Přirozený přírůstek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64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Absolutní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Hrubá míra přirozeného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přírůstku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64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7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Okresní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město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Zdroje : </a:t>
            </a:r>
          </a:p>
          <a:p>
            <a:pPr lvl="1"/>
            <a:r>
              <a:rPr lang="cs-CZ" dirty="0" smtClean="0"/>
              <a:t>Historický lexikon obcí ČSÚ</a:t>
            </a:r>
          </a:p>
          <a:p>
            <a:pPr lvl="1"/>
            <a:r>
              <a:rPr lang="cs-CZ" dirty="0" smtClean="0"/>
              <a:t>Demografické ročenky ČSÚ – statistiky      obyvatelstvo      publikace </a:t>
            </a:r>
          </a:p>
          <a:p>
            <a:endParaRPr lang="cs-CZ" dirty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6228184" y="234888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8460432" y="2348880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3044</TotalTime>
  <Words>238</Words>
  <Application>Microsoft Office PowerPoint</Application>
  <PresentationFormat>Předvádění na obrazovce (4:3)</PresentationFormat>
  <Paragraphs>251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Původ</vt:lpstr>
      <vt:lpstr>Obyvatelstvo a osídlení I </vt:lpstr>
      <vt:lpstr>Podmínky udělení zápočtu </vt:lpstr>
      <vt:lpstr>Referát </vt:lpstr>
      <vt:lpstr>Témata </vt:lpstr>
      <vt:lpstr>Seminární práce </vt:lpstr>
      <vt:lpstr>Seminární práce</vt:lpstr>
      <vt:lpstr>Snímek 7</vt:lpstr>
      <vt:lpstr>Seminární práce 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Obyvatelstvo a osídlení I</dc:title>
  <dc:creator>admin</dc:creator>
  <cp:lastModifiedBy>admin</cp:lastModifiedBy>
  <cp:revision>103</cp:revision>
  <dcterms:created xsi:type="dcterms:W3CDTF">2013-09-19T18:39:29Z</dcterms:created>
  <dcterms:modified xsi:type="dcterms:W3CDTF">2013-09-23T16:40:16Z</dcterms:modified>
</cp:coreProperties>
</file>