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1" r:id="rId5"/>
    <p:sldId id="264" r:id="rId6"/>
    <p:sldId id="262" r:id="rId7"/>
    <p:sldId id="263" r:id="rId8"/>
    <p:sldId id="265" r:id="rId9"/>
    <p:sldId id="259" r:id="rId10"/>
    <p:sldId id="25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AppData\Roaming\Microsoft\Excel\cvika%20obyv%20(version%201).xlsb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AppData\Roaming\Microsoft\Excel\cvika%20obyv%20(version%201).xlsb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AppData\Roaming\Microsoft\Excel\cvika%20obyv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AppData\Roaming\Microsoft\Excel\cvika%20obyv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okresy</a:t>
            </a:r>
            <a:r>
              <a:rPr lang="cs-CZ"/>
              <a:t> - bazický index</a:t>
            </a:r>
            <a:r>
              <a:rPr lang="en-US"/>
              <a:t> </a:t>
            </a:r>
          </a:p>
        </c:rich>
      </c:tx>
      <c:layout/>
    </c:title>
    <c:plotArea>
      <c:layout/>
      <c:lineChart>
        <c:grouping val="standard"/>
        <c:ser>
          <c:idx val="1"/>
          <c:order val="0"/>
          <c:tx>
            <c:strRef>
              <c:f>okres!$L$4</c:f>
              <c:strCache>
                <c:ptCount val="1"/>
                <c:pt idx="0">
                  <c:v>Zlín</c:v>
                </c:pt>
              </c:strCache>
            </c:strRef>
          </c:tx>
          <c:marker>
            <c:symbol val="none"/>
          </c:marker>
          <c:cat>
            <c:numRef>
              <c:f>okres!$M$3:$T$3</c:f>
              <c:numCache>
                <c:formatCode>General</c:formatCode>
                <c:ptCount val="8"/>
                <c:pt idx="0">
                  <c:v>1921</c:v>
                </c:pt>
                <c:pt idx="1">
                  <c:v>1930</c:v>
                </c:pt>
                <c:pt idx="2">
                  <c:v>1950</c:v>
                </c:pt>
                <c:pt idx="3">
                  <c:v>1961</c:v>
                </c:pt>
                <c:pt idx="4">
                  <c:v>1980</c:v>
                </c:pt>
                <c:pt idx="5">
                  <c:v>1991</c:v>
                </c:pt>
                <c:pt idx="6">
                  <c:v>2001</c:v>
                </c:pt>
                <c:pt idx="7">
                  <c:v>2011</c:v>
                </c:pt>
              </c:numCache>
            </c:numRef>
          </c:cat>
          <c:val>
            <c:numRef>
              <c:f>okres!$M$4:$T$4</c:f>
              <c:numCache>
                <c:formatCode>0.0</c:formatCode>
                <c:ptCount val="8"/>
                <c:pt idx="0">
                  <c:v>100</c:v>
                </c:pt>
                <c:pt idx="1">
                  <c:v>126.8</c:v>
                </c:pt>
                <c:pt idx="2">
                  <c:v>168.4</c:v>
                </c:pt>
                <c:pt idx="3">
                  <c:v>185.1</c:v>
                </c:pt>
                <c:pt idx="4">
                  <c:v>214.7</c:v>
                </c:pt>
                <c:pt idx="5">
                  <c:v>220.81</c:v>
                </c:pt>
                <c:pt idx="6">
                  <c:v>219.18</c:v>
                </c:pt>
                <c:pt idx="7">
                  <c:v>213.7</c:v>
                </c:pt>
              </c:numCache>
            </c:numRef>
          </c:val>
        </c:ser>
        <c:ser>
          <c:idx val="2"/>
          <c:order val="1"/>
          <c:tx>
            <c:strRef>
              <c:f>okres!$L$5</c:f>
              <c:strCache>
                <c:ptCount val="1"/>
                <c:pt idx="0">
                  <c:v>Ostrava</c:v>
                </c:pt>
              </c:strCache>
            </c:strRef>
          </c:tx>
          <c:marker>
            <c:symbol val="none"/>
          </c:marker>
          <c:cat>
            <c:numRef>
              <c:f>okres!$M$3:$T$3</c:f>
              <c:numCache>
                <c:formatCode>General</c:formatCode>
                <c:ptCount val="8"/>
                <c:pt idx="0">
                  <c:v>1921</c:v>
                </c:pt>
                <c:pt idx="1">
                  <c:v>1930</c:v>
                </c:pt>
                <c:pt idx="2">
                  <c:v>1950</c:v>
                </c:pt>
                <c:pt idx="3">
                  <c:v>1961</c:v>
                </c:pt>
                <c:pt idx="4">
                  <c:v>1980</c:v>
                </c:pt>
                <c:pt idx="5">
                  <c:v>1991</c:v>
                </c:pt>
                <c:pt idx="6">
                  <c:v>2001</c:v>
                </c:pt>
                <c:pt idx="7">
                  <c:v>2011</c:v>
                </c:pt>
              </c:numCache>
            </c:numRef>
          </c:cat>
          <c:val>
            <c:numRef>
              <c:f>okres!$M$5:$T$5</c:f>
              <c:numCache>
                <c:formatCode>0.0</c:formatCode>
                <c:ptCount val="8"/>
                <c:pt idx="0">
                  <c:v>100</c:v>
                </c:pt>
                <c:pt idx="1">
                  <c:v>111.19</c:v>
                </c:pt>
                <c:pt idx="2">
                  <c:v>109.05</c:v>
                </c:pt>
                <c:pt idx="3">
                  <c:v>129.06</c:v>
                </c:pt>
                <c:pt idx="4">
                  <c:v>161.22</c:v>
                </c:pt>
                <c:pt idx="5">
                  <c:v>163.35000000000005</c:v>
                </c:pt>
                <c:pt idx="6">
                  <c:v>158.54</c:v>
                </c:pt>
                <c:pt idx="7">
                  <c:v>150.44999999999999</c:v>
                </c:pt>
              </c:numCache>
            </c:numRef>
          </c:val>
        </c:ser>
        <c:ser>
          <c:idx val="3"/>
          <c:order val="2"/>
          <c:tx>
            <c:strRef>
              <c:f>okres!$L$6</c:f>
              <c:strCache>
                <c:ptCount val="1"/>
                <c:pt idx="0">
                  <c:v>Mladá Boleblav </c:v>
                </c:pt>
              </c:strCache>
            </c:strRef>
          </c:tx>
          <c:marker>
            <c:symbol val="none"/>
          </c:marker>
          <c:cat>
            <c:numRef>
              <c:f>okres!$M$3:$T$3</c:f>
              <c:numCache>
                <c:formatCode>General</c:formatCode>
                <c:ptCount val="8"/>
                <c:pt idx="0">
                  <c:v>1921</c:v>
                </c:pt>
                <c:pt idx="1">
                  <c:v>1930</c:v>
                </c:pt>
                <c:pt idx="2">
                  <c:v>1950</c:v>
                </c:pt>
                <c:pt idx="3">
                  <c:v>1961</c:v>
                </c:pt>
                <c:pt idx="4">
                  <c:v>1980</c:v>
                </c:pt>
                <c:pt idx="5">
                  <c:v>1991</c:v>
                </c:pt>
                <c:pt idx="6">
                  <c:v>2001</c:v>
                </c:pt>
                <c:pt idx="7">
                  <c:v>2011</c:v>
                </c:pt>
              </c:numCache>
            </c:numRef>
          </c:cat>
          <c:val>
            <c:numRef>
              <c:f>okres!$M$6:$T$6</c:f>
              <c:numCache>
                <c:formatCode>0.0</c:formatCode>
                <c:ptCount val="8"/>
                <c:pt idx="0">
                  <c:v>100</c:v>
                </c:pt>
                <c:pt idx="1">
                  <c:v>104.1</c:v>
                </c:pt>
                <c:pt idx="2">
                  <c:v>49.8</c:v>
                </c:pt>
                <c:pt idx="3">
                  <c:v>91.4</c:v>
                </c:pt>
                <c:pt idx="4">
                  <c:v>95.9</c:v>
                </c:pt>
                <c:pt idx="5">
                  <c:v>95.1</c:v>
                </c:pt>
                <c:pt idx="6">
                  <c:v>97.3</c:v>
                </c:pt>
                <c:pt idx="7">
                  <c:v>105.2</c:v>
                </c:pt>
              </c:numCache>
            </c:numRef>
          </c:val>
        </c:ser>
        <c:ser>
          <c:idx val="4"/>
          <c:order val="3"/>
          <c:tx>
            <c:strRef>
              <c:f>okres!$L$7</c:f>
              <c:strCache>
                <c:ptCount val="1"/>
                <c:pt idx="0">
                  <c:v>Svitavy </c:v>
                </c:pt>
              </c:strCache>
            </c:strRef>
          </c:tx>
          <c:marker>
            <c:symbol val="none"/>
          </c:marker>
          <c:cat>
            <c:numRef>
              <c:f>okres!$M$3:$T$3</c:f>
              <c:numCache>
                <c:formatCode>General</c:formatCode>
                <c:ptCount val="8"/>
                <c:pt idx="0">
                  <c:v>1921</c:v>
                </c:pt>
                <c:pt idx="1">
                  <c:v>1930</c:v>
                </c:pt>
                <c:pt idx="2">
                  <c:v>1950</c:v>
                </c:pt>
                <c:pt idx="3">
                  <c:v>1961</c:v>
                </c:pt>
                <c:pt idx="4">
                  <c:v>1980</c:v>
                </c:pt>
                <c:pt idx="5">
                  <c:v>1991</c:v>
                </c:pt>
                <c:pt idx="6">
                  <c:v>2001</c:v>
                </c:pt>
                <c:pt idx="7">
                  <c:v>2011</c:v>
                </c:pt>
              </c:numCache>
            </c:numRef>
          </c:cat>
          <c:val>
            <c:numRef>
              <c:f>okres!$M$7:$T$7</c:f>
              <c:numCache>
                <c:formatCode>0.0</c:formatCode>
                <c:ptCount val="8"/>
                <c:pt idx="0">
                  <c:v>100</c:v>
                </c:pt>
                <c:pt idx="1">
                  <c:v>101.7</c:v>
                </c:pt>
                <c:pt idx="2">
                  <c:v>72.5</c:v>
                </c:pt>
                <c:pt idx="3">
                  <c:v>75.599999999999994</c:v>
                </c:pt>
                <c:pt idx="4">
                  <c:v>75.2</c:v>
                </c:pt>
                <c:pt idx="5">
                  <c:v>73.599999999999994</c:v>
                </c:pt>
                <c:pt idx="6">
                  <c:v>73.8</c:v>
                </c:pt>
                <c:pt idx="7">
                  <c:v>75.599999999999994</c:v>
                </c:pt>
              </c:numCache>
            </c:numRef>
          </c:val>
        </c:ser>
        <c:ser>
          <c:idx val="5"/>
          <c:order val="4"/>
          <c:tx>
            <c:strRef>
              <c:f>okres!$L$8</c:f>
              <c:strCache>
                <c:ptCount val="1"/>
                <c:pt idx="0">
                  <c:v>Beroun</c:v>
                </c:pt>
              </c:strCache>
            </c:strRef>
          </c:tx>
          <c:marker>
            <c:symbol val="none"/>
          </c:marker>
          <c:cat>
            <c:numRef>
              <c:f>okres!$M$3:$T$3</c:f>
              <c:numCache>
                <c:formatCode>General</c:formatCode>
                <c:ptCount val="8"/>
                <c:pt idx="0">
                  <c:v>1921</c:v>
                </c:pt>
                <c:pt idx="1">
                  <c:v>1930</c:v>
                </c:pt>
                <c:pt idx="2">
                  <c:v>1950</c:v>
                </c:pt>
                <c:pt idx="3">
                  <c:v>1961</c:v>
                </c:pt>
                <c:pt idx="4">
                  <c:v>1980</c:v>
                </c:pt>
                <c:pt idx="5">
                  <c:v>1991</c:v>
                </c:pt>
                <c:pt idx="6">
                  <c:v>2001</c:v>
                </c:pt>
                <c:pt idx="7">
                  <c:v>2011</c:v>
                </c:pt>
              </c:numCache>
            </c:numRef>
          </c:cat>
          <c:val>
            <c:numRef>
              <c:f>okres!$M$8:$T$8</c:f>
              <c:numCache>
                <c:formatCode>0.0</c:formatCode>
                <c:ptCount val="8"/>
                <c:pt idx="0">
                  <c:v>100</c:v>
                </c:pt>
                <c:pt idx="1">
                  <c:v>104.64999999999999</c:v>
                </c:pt>
                <c:pt idx="2">
                  <c:v>93.48</c:v>
                </c:pt>
                <c:pt idx="3">
                  <c:v>97.09</c:v>
                </c:pt>
                <c:pt idx="4">
                  <c:v>94.149999999999991</c:v>
                </c:pt>
                <c:pt idx="5">
                  <c:v>90.32</c:v>
                </c:pt>
                <c:pt idx="6">
                  <c:v>90.11</c:v>
                </c:pt>
                <c:pt idx="7">
                  <c:v>102.58</c:v>
                </c:pt>
              </c:numCache>
            </c:numRef>
          </c:val>
        </c:ser>
        <c:marker val="1"/>
        <c:axId val="69548672"/>
        <c:axId val="71451392"/>
      </c:lineChart>
      <c:catAx>
        <c:axId val="69548672"/>
        <c:scaling>
          <c:orientation val="minMax"/>
        </c:scaling>
        <c:axPos val="b"/>
        <c:numFmt formatCode="General" sourceLinked="1"/>
        <c:tickLblPos val="nextTo"/>
        <c:crossAx val="71451392"/>
        <c:crosses val="autoZero"/>
        <c:auto val="1"/>
        <c:lblAlgn val="ctr"/>
        <c:lblOffset val="100"/>
      </c:catAx>
      <c:valAx>
        <c:axId val="71451392"/>
        <c:scaling>
          <c:orientation val="minMax"/>
        </c:scaling>
        <c:axPos val="l"/>
        <c:majorGridlines/>
        <c:numFmt formatCode="0.0" sourceLinked="1"/>
        <c:tickLblPos val="nextTo"/>
        <c:crossAx val="695486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Města - bazický index </a:t>
            </a:r>
          </a:p>
        </c:rich>
      </c:tx>
      <c:layout/>
    </c:title>
    <c:plotArea>
      <c:layout/>
      <c:lineChart>
        <c:grouping val="standard"/>
        <c:ser>
          <c:idx val="1"/>
          <c:order val="0"/>
          <c:tx>
            <c:strRef>
              <c:f>město!$M$4</c:f>
              <c:strCache>
                <c:ptCount val="1"/>
                <c:pt idx="0">
                  <c:v>Blansko</c:v>
                </c:pt>
              </c:strCache>
            </c:strRef>
          </c:tx>
          <c:marker>
            <c:symbol val="none"/>
          </c:marker>
          <c:cat>
            <c:numRef>
              <c:f>město!$N$3:$U$3</c:f>
              <c:numCache>
                <c:formatCode>General</c:formatCode>
                <c:ptCount val="8"/>
                <c:pt idx="0">
                  <c:v>1921</c:v>
                </c:pt>
                <c:pt idx="1">
                  <c:v>1930</c:v>
                </c:pt>
                <c:pt idx="2">
                  <c:v>1950</c:v>
                </c:pt>
                <c:pt idx="3">
                  <c:v>1961</c:v>
                </c:pt>
                <c:pt idx="4">
                  <c:v>1980</c:v>
                </c:pt>
                <c:pt idx="5">
                  <c:v>1991</c:v>
                </c:pt>
                <c:pt idx="6">
                  <c:v>2001</c:v>
                </c:pt>
                <c:pt idx="7">
                  <c:v>2011</c:v>
                </c:pt>
              </c:numCache>
            </c:numRef>
          </c:cat>
          <c:val>
            <c:numRef>
              <c:f>město!$N$4:$U$4</c:f>
              <c:numCache>
                <c:formatCode>General</c:formatCode>
                <c:ptCount val="8"/>
                <c:pt idx="0">
                  <c:v>100</c:v>
                </c:pt>
                <c:pt idx="1">
                  <c:v>112.6</c:v>
                </c:pt>
                <c:pt idx="2">
                  <c:v>117.7</c:v>
                </c:pt>
                <c:pt idx="3">
                  <c:v>168</c:v>
                </c:pt>
                <c:pt idx="4">
                  <c:v>197.5</c:v>
                </c:pt>
                <c:pt idx="5">
                  <c:v>275.89999999999986</c:v>
                </c:pt>
                <c:pt idx="6">
                  <c:v>277.89999999999986</c:v>
                </c:pt>
                <c:pt idx="7">
                  <c:v>275.3</c:v>
                </c:pt>
              </c:numCache>
            </c:numRef>
          </c:val>
        </c:ser>
        <c:ser>
          <c:idx val="2"/>
          <c:order val="1"/>
          <c:tx>
            <c:strRef>
              <c:f>město!$M$5</c:f>
              <c:strCache>
                <c:ptCount val="1"/>
                <c:pt idx="0">
                  <c:v>Opava</c:v>
                </c:pt>
              </c:strCache>
            </c:strRef>
          </c:tx>
          <c:marker>
            <c:symbol val="none"/>
          </c:marker>
          <c:cat>
            <c:numRef>
              <c:f>město!$N$3:$U$3</c:f>
              <c:numCache>
                <c:formatCode>General</c:formatCode>
                <c:ptCount val="8"/>
                <c:pt idx="0">
                  <c:v>1921</c:v>
                </c:pt>
                <c:pt idx="1">
                  <c:v>1930</c:v>
                </c:pt>
                <c:pt idx="2">
                  <c:v>1950</c:v>
                </c:pt>
                <c:pt idx="3">
                  <c:v>1961</c:v>
                </c:pt>
                <c:pt idx="4">
                  <c:v>1980</c:v>
                </c:pt>
                <c:pt idx="5">
                  <c:v>1991</c:v>
                </c:pt>
                <c:pt idx="6">
                  <c:v>2001</c:v>
                </c:pt>
                <c:pt idx="7">
                  <c:v>2011</c:v>
                </c:pt>
              </c:numCache>
            </c:numRef>
          </c:cat>
          <c:val>
            <c:numRef>
              <c:f>město!$N$5:$U$5</c:f>
              <c:numCache>
                <c:formatCode>0.0</c:formatCode>
                <c:ptCount val="8"/>
                <c:pt idx="0">
                  <c:v>100</c:v>
                </c:pt>
                <c:pt idx="1">
                  <c:v>110</c:v>
                </c:pt>
                <c:pt idx="2">
                  <c:v>82</c:v>
                </c:pt>
                <c:pt idx="3">
                  <c:v>97</c:v>
                </c:pt>
                <c:pt idx="4">
                  <c:v>119</c:v>
                </c:pt>
                <c:pt idx="5">
                  <c:v>127</c:v>
                </c:pt>
                <c:pt idx="6">
                  <c:v>124</c:v>
                </c:pt>
                <c:pt idx="7">
                  <c:v>119</c:v>
                </c:pt>
              </c:numCache>
            </c:numRef>
          </c:val>
        </c:ser>
        <c:ser>
          <c:idx val="3"/>
          <c:order val="2"/>
          <c:tx>
            <c:strRef>
              <c:f>město!$M$6</c:f>
              <c:strCache>
                <c:ptCount val="1"/>
                <c:pt idx="0">
                  <c:v>Ostrava </c:v>
                </c:pt>
              </c:strCache>
            </c:strRef>
          </c:tx>
          <c:marker>
            <c:symbol val="none"/>
          </c:marker>
          <c:cat>
            <c:numRef>
              <c:f>město!$N$3:$U$3</c:f>
              <c:numCache>
                <c:formatCode>General</c:formatCode>
                <c:ptCount val="8"/>
                <c:pt idx="0">
                  <c:v>1921</c:v>
                </c:pt>
                <c:pt idx="1">
                  <c:v>1930</c:v>
                </c:pt>
                <c:pt idx="2">
                  <c:v>1950</c:v>
                </c:pt>
                <c:pt idx="3">
                  <c:v>1961</c:v>
                </c:pt>
                <c:pt idx="4">
                  <c:v>1980</c:v>
                </c:pt>
                <c:pt idx="5">
                  <c:v>1991</c:v>
                </c:pt>
                <c:pt idx="6">
                  <c:v>2001</c:v>
                </c:pt>
                <c:pt idx="7">
                  <c:v>2011</c:v>
                </c:pt>
              </c:numCache>
            </c:numRef>
          </c:cat>
          <c:val>
            <c:numRef>
              <c:f>město!$N$6:$U$6</c:f>
              <c:numCache>
                <c:formatCode>0.0</c:formatCode>
                <c:ptCount val="8"/>
                <c:pt idx="0">
                  <c:v>100</c:v>
                </c:pt>
                <c:pt idx="1">
                  <c:v>110.63</c:v>
                </c:pt>
                <c:pt idx="2">
                  <c:v>108.74000000000002</c:v>
                </c:pt>
                <c:pt idx="3">
                  <c:v>128.15</c:v>
                </c:pt>
                <c:pt idx="4">
                  <c:v>162.30000000000001</c:v>
                </c:pt>
                <c:pt idx="5">
                  <c:v>164.97</c:v>
                </c:pt>
                <c:pt idx="6">
                  <c:v>159.62</c:v>
                </c:pt>
                <c:pt idx="7">
                  <c:v>149.28</c:v>
                </c:pt>
              </c:numCache>
            </c:numRef>
          </c:val>
        </c:ser>
        <c:ser>
          <c:idx val="4"/>
          <c:order val="3"/>
          <c:tx>
            <c:strRef>
              <c:f>město!$M$7</c:f>
              <c:strCache>
                <c:ptCount val="1"/>
                <c:pt idx="0">
                  <c:v>Třebíč </c:v>
                </c:pt>
              </c:strCache>
            </c:strRef>
          </c:tx>
          <c:marker>
            <c:symbol val="none"/>
          </c:marker>
          <c:cat>
            <c:numRef>
              <c:f>město!$N$3:$U$3</c:f>
              <c:numCache>
                <c:formatCode>General</c:formatCode>
                <c:ptCount val="8"/>
                <c:pt idx="0">
                  <c:v>1921</c:v>
                </c:pt>
                <c:pt idx="1">
                  <c:v>1930</c:v>
                </c:pt>
                <c:pt idx="2">
                  <c:v>1950</c:v>
                </c:pt>
                <c:pt idx="3">
                  <c:v>1961</c:v>
                </c:pt>
                <c:pt idx="4">
                  <c:v>1980</c:v>
                </c:pt>
                <c:pt idx="5">
                  <c:v>1991</c:v>
                </c:pt>
                <c:pt idx="6">
                  <c:v>2001</c:v>
                </c:pt>
                <c:pt idx="7">
                  <c:v>2011</c:v>
                </c:pt>
              </c:numCache>
            </c:numRef>
          </c:cat>
          <c:val>
            <c:numRef>
              <c:f>město!$N$7:$U$7</c:f>
              <c:numCache>
                <c:formatCode>0.0</c:formatCode>
                <c:ptCount val="8"/>
                <c:pt idx="0">
                  <c:v>100</c:v>
                </c:pt>
                <c:pt idx="1">
                  <c:v>102</c:v>
                </c:pt>
                <c:pt idx="2">
                  <c:v>118</c:v>
                </c:pt>
                <c:pt idx="3">
                  <c:v>119</c:v>
                </c:pt>
                <c:pt idx="4">
                  <c:v>169</c:v>
                </c:pt>
                <c:pt idx="5">
                  <c:v>223</c:v>
                </c:pt>
                <c:pt idx="6">
                  <c:v>227</c:v>
                </c:pt>
                <c:pt idx="7">
                  <c:v>220</c:v>
                </c:pt>
              </c:numCache>
            </c:numRef>
          </c:val>
        </c:ser>
        <c:marker val="1"/>
        <c:axId val="71474176"/>
        <c:axId val="71488256"/>
      </c:lineChart>
      <c:catAx>
        <c:axId val="71474176"/>
        <c:scaling>
          <c:orientation val="minMax"/>
        </c:scaling>
        <c:axPos val="b"/>
        <c:numFmt formatCode="General" sourceLinked="1"/>
        <c:tickLblPos val="nextTo"/>
        <c:crossAx val="71488256"/>
        <c:crosses val="autoZero"/>
        <c:auto val="1"/>
        <c:lblAlgn val="ctr"/>
        <c:lblOffset val="100"/>
      </c:catAx>
      <c:valAx>
        <c:axId val="71488256"/>
        <c:scaling>
          <c:orientation val="minMax"/>
        </c:scaling>
        <c:axPos val="l"/>
        <c:majorGridlines/>
        <c:numFmt formatCode="General" sourceLinked="1"/>
        <c:tickLblPos val="nextTo"/>
        <c:crossAx val="7147417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města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6.9182852143482063E-2"/>
          <c:y val="0.18403944298629352"/>
          <c:w val="0.70466426071741028"/>
          <c:h val="0.78770815106445025"/>
        </c:manualLayout>
      </c:layout>
      <c:lineChart>
        <c:grouping val="standard"/>
        <c:ser>
          <c:idx val="1"/>
          <c:order val="0"/>
          <c:tx>
            <c:strRef>
              <c:f>porodnost!$C$7</c:f>
              <c:strCache>
                <c:ptCount val="1"/>
                <c:pt idx="0">
                  <c:v>šumperk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porodnost!$D$5:$F$5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porodnost!$D$7:$F$7</c:f>
              <c:numCache>
                <c:formatCode>General</c:formatCode>
                <c:ptCount val="3"/>
                <c:pt idx="0">
                  <c:v>3.7</c:v>
                </c:pt>
                <c:pt idx="1">
                  <c:v>-0.1</c:v>
                </c:pt>
                <c:pt idx="2">
                  <c:v>-1.9000000000000001</c:v>
                </c:pt>
              </c:numCache>
            </c:numRef>
          </c:val>
        </c:ser>
        <c:ser>
          <c:idx val="2"/>
          <c:order val="1"/>
          <c:tx>
            <c:strRef>
              <c:f>porodnost!$C$8</c:f>
              <c:strCache>
                <c:ptCount val="1"/>
                <c:pt idx="0">
                  <c:v>beroun</c:v>
                </c:pt>
              </c:strCache>
            </c:strRef>
          </c:tx>
          <c:marker>
            <c:symbol val="none"/>
          </c:marker>
          <c:cat>
            <c:numRef>
              <c:f>porodnost!$D$5:$F$5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porodnost!$D$8:$F$8</c:f>
              <c:numCache>
                <c:formatCode>General</c:formatCode>
                <c:ptCount val="3"/>
                <c:pt idx="0">
                  <c:v>5</c:v>
                </c:pt>
                <c:pt idx="1">
                  <c:v>2.06</c:v>
                </c:pt>
                <c:pt idx="2">
                  <c:v>1.9100000000000001</c:v>
                </c:pt>
              </c:numCache>
            </c:numRef>
          </c:val>
        </c:ser>
        <c:ser>
          <c:idx val="5"/>
          <c:order val="2"/>
          <c:tx>
            <c:strRef>
              <c:f>porodnost!$C$11</c:f>
              <c:strCache>
                <c:ptCount val="1"/>
                <c:pt idx="0">
                  <c:v>třebíč</c:v>
                </c:pt>
              </c:strCache>
            </c:strRef>
          </c:tx>
          <c:marker>
            <c:symbol val="none"/>
          </c:marker>
          <c:cat>
            <c:numRef>
              <c:f>porodnost!$D$5:$F$5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porodnost!$D$11:$F$11</c:f>
              <c:numCache>
                <c:formatCode>General</c:formatCode>
                <c:ptCount val="3"/>
                <c:pt idx="0">
                  <c:v>3.5303106149999999</c:v>
                </c:pt>
                <c:pt idx="1">
                  <c:v>-0.14385000000000001</c:v>
                </c:pt>
                <c:pt idx="2">
                  <c:v>0.64568800000000026</c:v>
                </c:pt>
              </c:numCache>
            </c:numRef>
          </c:val>
        </c:ser>
        <c:marker val="1"/>
        <c:axId val="73550080"/>
        <c:axId val="73555968"/>
      </c:lineChart>
      <c:catAx>
        <c:axId val="73550080"/>
        <c:scaling>
          <c:orientation val="minMax"/>
        </c:scaling>
        <c:axPos val="b"/>
        <c:numFmt formatCode="General" sourceLinked="1"/>
        <c:tickLblPos val="nextTo"/>
        <c:crossAx val="73555968"/>
        <c:crosses val="autoZero"/>
        <c:auto val="1"/>
        <c:lblAlgn val="ctr"/>
        <c:lblOffset val="100"/>
      </c:catAx>
      <c:valAx>
        <c:axId val="73555968"/>
        <c:scaling>
          <c:orientation val="minMax"/>
          <c:min val="-4"/>
        </c:scaling>
        <c:axPos val="l"/>
        <c:majorGridlines/>
        <c:numFmt formatCode="General" sourceLinked="1"/>
        <c:tickLblPos val="nextTo"/>
        <c:crossAx val="735500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en-US" sz="1200"/>
              <a:t>okresy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porodnost!$C$6</c:f>
              <c:strCache>
                <c:ptCount val="1"/>
                <c:pt idx="0">
                  <c:v>okres šumperk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porodnost!$D$5:$F$5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porodnost!$D$6:$F$6</c:f>
              <c:numCache>
                <c:formatCode>General</c:formatCode>
                <c:ptCount val="3"/>
                <c:pt idx="0">
                  <c:v>3.6</c:v>
                </c:pt>
                <c:pt idx="1">
                  <c:v>-0.6000000000000002</c:v>
                </c:pt>
                <c:pt idx="2">
                  <c:v>-1.4</c:v>
                </c:pt>
              </c:numCache>
            </c:numRef>
          </c:val>
        </c:ser>
        <c:ser>
          <c:idx val="3"/>
          <c:order val="1"/>
          <c:tx>
            <c:strRef>
              <c:f>porodnost!$C$9</c:f>
              <c:strCache>
                <c:ptCount val="1"/>
                <c:pt idx="0">
                  <c:v>okres beroun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porodnost!$D$5:$F$5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porodnost!$D$9:$F$9</c:f>
              <c:numCache>
                <c:formatCode>General</c:formatCode>
                <c:ptCount val="3"/>
                <c:pt idx="0">
                  <c:v>-2.73</c:v>
                </c:pt>
                <c:pt idx="1">
                  <c:v>-3.18</c:v>
                </c:pt>
                <c:pt idx="2">
                  <c:v>1.1700000000000004</c:v>
                </c:pt>
              </c:numCache>
            </c:numRef>
          </c:val>
        </c:ser>
        <c:ser>
          <c:idx val="4"/>
          <c:order val="2"/>
          <c:tx>
            <c:strRef>
              <c:f>porodnost!$C$10</c:f>
              <c:strCache>
                <c:ptCount val="1"/>
                <c:pt idx="0">
                  <c:v>okres třebíč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porodnost!$D$5:$F$5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porodnost!$D$10:$F$10</c:f>
              <c:numCache>
                <c:formatCode>General</c:formatCode>
                <c:ptCount val="3"/>
                <c:pt idx="0">
                  <c:v>2.5986752879999999</c:v>
                </c:pt>
                <c:pt idx="1">
                  <c:v>-0.75283000000000022</c:v>
                </c:pt>
                <c:pt idx="2">
                  <c:v>-0.22903999999999999</c:v>
                </c:pt>
              </c:numCache>
            </c:numRef>
          </c:val>
        </c:ser>
        <c:marker val="1"/>
        <c:axId val="73593984"/>
        <c:axId val="73595520"/>
      </c:lineChart>
      <c:catAx>
        <c:axId val="73593984"/>
        <c:scaling>
          <c:orientation val="minMax"/>
        </c:scaling>
        <c:axPos val="b"/>
        <c:numFmt formatCode="General" sourceLinked="1"/>
        <c:tickLblPos val="nextTo"/>
        <c:crossAx val="73595520"/>
        <c:crosses val="autoZero"/>
        <c:auto val="1"/>
        <c:lblAlgn val="ctr"/>
        <c:lblOffset val="100"/>
      </c:catAx>
      <c:valAx>
        <c:axId val="73595520"/>
        <c:scaling>
          <c:orientation val="minMax"/>
          <c:max val="6"/>
          <c:min val="-4"/>
        </c:scaling>
        <c:axPos val="l"/>
        <c:majorGridlines/>
        <c:numFmt formatCode="General" sourceLinked="1"/>
        <c:tickLblPos val="nextTo"/>
        <c:crossAx val="735939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78CC3-6A00-4EBA-A6F7-BF653E07AB3A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B1BCF-45DD-4175-9564-FE203D358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č.3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Hrubá míra sňatečnosti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03648" y="1412776"/>
          <a:ext cx="6019800" cy="952500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sňatky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rozvody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okresní město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ORP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ORP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339752" y="2924944"/>
          <a:ext cx="4508500" cy="2743200"/>
        </p:xfrm>
        <a:graphic>
          <a:graphicData uri="http://schemas.openxmlformats.org/drawingml/2006/table">
            <a:tbl>
              <a:tblPr/>
              <a:tblGrid>
                <a:gridCol w="774700"/>
                <a:gridCol w="609600"/>
                <a:gridCol w="609600"/>
                <a:gridCol w="609600"/>
                <a:gridCol w="685800"/>
                <a:gridCol w="609600"/>
                <a:gridCol w="609600"/>
              </a:tblGrid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absolutní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procentuální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věk nevěsty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okresní město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ORP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ORP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okresní město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ORP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ORP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16 - 17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18 - 19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20 - 24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25 - 29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30 - 34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35 - 39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40 - 49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50 - 59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60 - 69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70 - 79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80 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Úprava tabulek – kraj, okres, okresní město nahradit konkrétními názvy pro vaše cvičení</a:t>
            </a:r>
          </a:p>
          <a:p>
            <a:r>
              <a:rPr lang="cs-CZ" dirty="0" smtClean="0"/>
              <a:t>Zdroje citovat v plné formě až v seznamu literatury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obyvatel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1259632" y="1484784"/>
          <a:ext cx="6856610" cy="395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obyvatel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Graf 6"/>
          <p:cNvGraphicFramePr/>
          <p:nvPr/>
        </p:nvGraphicFramePr>
        <p:xfrm>
          <a:off x="539552" y="1700808"/>
          <a:ext cx="78488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obyvatel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Odsun Němců - </a:t>
            </a:r>
            <a:r>
              <a:rPr lang="cs-CZ" dirty="0" err="1" smtClean="0"/>
              <a:t>Prajzska</a:t>
            </a:r>
            <a:endParaRPr lang="cs-CZ" dirty="0" smtClean="0"/>
          </a:p>
          <a:p>
            <a:r>
              <a:rPr lang="cs-CZ" dirty="0" smtClean="0"/>
              <a:t>Poválečná emigrace s nástupem komunismu 1948</a:t>
            </a:r>
          </a:p>
          <a:p>
            <a:r>
              <a:rPr lang="cs-CZ" dirty="0" smtClean="0"/>
              <a:t>Normalizace po 1968 x populační boom 70. let  </a:t>
            </a:r>
          </a:p>
          <a:p>
            <a:r>
              <a:rPr lang="cs-CZ" dirty="0" smtClean="0"/>
              <a:t>Současná </a:t>
            </a:r>
            <a:r>
              <a:rPr lang="cs-CZ" dirty="0" err="1" smtClean="0"/>
              <a:t>suburbanizace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Změny v metodice SLBD 2011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obyvatel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Nárůst Zlína </a:t>
            </a:r>
          </a:p>
          <a:p>
            <a:r>
              <a:rPr lang="cs-CZ" dirty="0" smtClean="0"/>
              <a:t>Odsun Němců v Olomouckém kraji </a:t>
            </a:r>
          </a:p>
          <a:p>
            <a:r>
              <a:rPr lang="cs-CZ" dirty="0" smtClean="0"/>
              <a:t>Řízené </a:t>
            </a:r>
            <a:r>
              <a:rPr lang="cs-CZ" dirty="0" err="1" smtClean="0"/>
              <a:t>dosídlování</a:t>
            </a:r>
            <a:r>
              <a:rPr lang="cs-CZ" dirty="0" smtClean="0"/>
              <a:t> po válce např. Šumperk? </a:t>
            </a:r>
          </a:p>
          <a:p>
            <a:r>
              <a:rPr lang="cs-CZ" dirty="0" smtClean="0"/>
              <a:t>Šumperk – klesající trend HM porodnosti v pro rok 2011 </a:t>
            </a:r>
          </a:p>
          <a:p>
            <a:r>
              <a:rPr lang="cs-CZ" dirty="0" smtClean="0"/>
              <a:t>Snížení porodnosti po roce 1930 díky věrnosti žen za války a odpovědnosti, že nechtějí přivést děti do tak těžké doby </a:t>
            </a:r>
          </a:p>
          <a:p>
            <a:r>
              <a:rPr lang="cs-CZ" dirty="0" smtClean="0"/>
              <a:t>Město Blansko – zisk správní funkce a s tím spojené umělé zvětšování za komunistické éry, analogie u </a:t>
            </a:r>
            <a:r>
              <a:rPr lang="cs-CZ" dirty="0" err="1" smtClean="0"/>
              <a:t>Ždáru</a:t>
            </a:r>
            <a:r>
              <a:rPr lang="cs-CZ" dirty="0" smtClean="0"/>
              <a:t> nad Sázavou</a:t>
            </a:r>
          </a:p>
          <a:p>
            <a:r>
              <a:rPr lang="cs-CZ" dirty="0" smtClean="0"/>
              <a:t>Beroun – vysídlení kvůli vzniku vojenského prostoru, přesun lidé za těžbou do okolních okresů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Přirozený přírůstek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demografický přechod X 4. fáze demografického přechodu </a:t>
            </a:r>
          </a:p>
          <a:p>
            <a:r>
              <a:rPr lang="cs-CZ" dirty="0" smtClean="0"/>
              <a:t>Vliv ekonomické krize ?</a:t>
            </a:r>
          </a:p>
          <a:p>
            <a:r>
              <a:rPr lang="cs-CZ" dirty="0" smtClean="0"/>
              <a:t>Vliv úroveň zdravotnictví ?</a:t>
            </a:r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/>
          <p:nvPr/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Zadaní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Vypracovat :</a:t>
            </a:r>
          </a:p>
          <a:p>
            <a:pPr lvl="1"/>
            <a:r>
              <a:rPr lang="cs-CZ" dirty="0" smtClean="0"/>
              <a:t>Hrubá míra sňatečnost</a:t>
            </a:r>
          </a:p>
          <a:p>
            <a:pPr lvl="1"/>
            <a:r>
              <a:rPr lang="cs-CZ" dirty="0" smtClean="0"/>
              <a:t>Hrubá míra rozvodovosti </a:t>
            </a:r>
          </a:p>
          <a:p>
            <a:pPr lvl="1"/>
            <a:r>
              <a:rPr lang="cs-CZ" dirty="0" smtClean="0"/>
              <a:t>Index rozvodovosti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Za územní jednotky</a:t>
            </a:r>
          </a:p>
          <a:p>
            <a:pPr lvl="2"/>
            <a:r>
              <a:rPr lang="cs-CZ" dirty="0" smtClean="0"/>
              <a:t>Jednotlivé SO ORP okresu </a:t>
            </a:r>
          </a:p>
          <a:p>
            <a:pPr lvl="2"/>
            <a:r>
              <a:rPr lang="cs-CZ" dirty="0" smtClean="0"/>
              <a:t>Okresní město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Pro roky 1995, 2001, 2011 (+1991 za okresní město)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Podívat se vnitřní strukturu sňatečnost a rozvodovosti, v jaké věku se nevěsty nejčastěji vdávají a po kolika letech se nejčastěji manželství rozvádí </a:t>
            </a:r>
          </a:p>
          <a:p>
            <a:pPr lvl="2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268760"/>
            <a:ext cx="3417499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 sňatečnost</a:t>
            </a:r>
          </a:p>
          <a:p>
            <a:endParaRPr lang="cs-CZ" dirty="0" smtClean="0"/>
          </a:p>
          <a:p>
            <a:r>
              <a:rPr lang="cs-CZ" dirty="0" smtClean="0"/>
              <a:t>HM rozvodovosti</a:t>
            </a:r>
          </a:p>
          <a:p>
            <a:endParaRPr lang="cs-CZ" dirty="0" smtClean="0"/>
          </a:p>
          <a:p>
            <a:r>
              <a:rPr lang="cs-CZ" dirty="0" smtClean="0"/>
              <a:t>Index rozvodovosti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636912"/>
            <a:ext cx="2820699" cy="92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3933056"/>
            <a:ext cx="340995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4362</TotalTime>
  <Words>303</Words>
  <Application>Microsoft Office PowerPoint</Application>
  <PresentationFormat>Předvádění na obrazovce (4:3)</PresentationFormat>
  <Paragraphs>173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Cvičení č.3</vt:lpstr>
      <vt:lpstr>Snímek 2</vt:lpstr>
      <vt:lpstr>Počet obyvatel </vt:lpstr>
      <vt:lpstr>Počet obyvatel </vt:lpstr>
      <vt:lpstr>Počet obyvatel </vt:lpstr>
      <vt:lpstr>Počet obyvatel </vt:lpstr>
      <vt:lpstr>Přirozený přírůstek </vt:lpstr>
      <vt:lpstr>Zadaní </vt:lpstr>
      <vt:lpstr>Ukazatele</vt:lpstr>
      <vt:lpstr>Hrubá míra sňatečnosti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č.3</dc:title>
  <dc:creator>admin</dc:creator>
  <cp:lastModifiedBy>admin</cp:lastModifiedBy>
  <cp:revision>4</cp:revision>
  <dcterms:created xsi:type="dcterms:W3CDTF">2013-10-06T19:41:57Z</dcterms:created>
  <dcterms:modified xsi:type="dcterms:W3CDTF">2013-10-10T05:54:28Z</dcterms:modified>
</cp:coreProperties>
</file>