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3" r:id="rId5"/>
    <p:sldId id="270" r:id="rId6"/>
    <p:sldId id="265" r:id="rId7"/>
    <p:sldId id="271" r:id="rId8"/>
    <p:sldId id="258" r:id="rId9"/>
    <p:sldId id="259" r:id="rId10"/>
    <p:sldId id="260" r:id="rId11"/>
    <p:sldId id="261" r:id="rId12"/>
    <p:sldId id="262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obyv.%20cvi&#269;en&#237;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obyv.%20cvi&#269;en&#237;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Okres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'migrační saldo'!$C$5</c:f>
              <c:strCache>
                <c:ptCount val="1"/>
                <c:pt idx="0">
                  <c:v>Vyškov</c:v>
                </c:pt>
              </c:strCache>
            </c:strRef>
          </c:tx>
          <c:marker>
            <c:symbol val="none"/>
          </c:marker>
          <c:cat>
            <c:numRef>
              <c:f>'migrační saldo'!$D$4:$F$4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'migrační saldo'!$D$5:$F$5</c:f>
              <c:numCache>
                <c:formatCode>0.0</c:formatCode>
                <c:ptCount val="3"/>
                <c:pt idx="0">
                  <c:v>2.1</c:v>
                </c:pt>
                <c:pt idx="1">
                  <c:v>1.6</c:v>
                </c:pt>
                <c:pt idx="2">
                  <c:v>4.3</c:v>
                </c:pt>
              </c:numCache>
            </c:numRef>
          </c:val>
        </c:ser>
        <c:ser>
          <c:idx val="5"/>
          <c:order val="1"/>
          <c:tx>
            <c:strRef>
              <c:f>'migrační saldo'!$C$10</c:f>
              <c:strCache>
                <c:ptCount val="1"/>
                <c:pt idx="0">
                  <c:v>Mladá Boleslav</c:v>
                </c:pt>
              </c:strCache>
            </c:strRef>
          </c:tx>
          <c:marker>
            <c:symbol val="none"/>
          </c:marker>
          <c:cat>
            <c:numRef>
              <c:f>'migrační saldo'!$D$4:$F$4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'migrační saldo'!$D$10:$F$10</c:f>
              <c:numCache>
                <c:formatCode>0.0</c:formatCode>
                <c:ptCount val="3"/>
                <c:pt idx="0">
                  <c:v>1.8</c:v>
                </c:pt>
                <c:pt idx="1">
                  <c:v>-1</c:v>
                </c:pt>
                <c:pt idx="2">
                  <c:v>6.2</c:v>
                </c:pt>
              </c:numCache>
            </c:numRef>
          </c:val>
        </c:ser>
        <c:ser>
          <c:idx val="6"/>
          <c:order val="2"/>
          <c:tx>
            <c:strRef>
              <c:f>'migrační saldo'!$C$11</c:f>
              <c:strCache>
                <c:ptCount val="1"/>
                <c:pt idx="0">
                  <c:v>Blansko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'migrační saldo'!$D$4:$F$4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'migrační saldo'!$D$11:$F$11</c:f>
              <c:numCache>
                <c:formatCode>0.0</c:formatCode>
                <c:ptCount val="3"/>
                <c:pt idx="0">
                  <c:v>-2.44</c:v>
                </c:pt>
                <c:pt idx="1">
                  <c:v>1.62</c:v>
                </c:pt>
                <c:pt idx="2">
                  <c:v>2.11</c:v>
                </c:pt>
              </c:numCache>
            </c:numRef>
          </c:val>
        </c:ser>
        <c:ser>
          <c:idx val="9"/>
          <c:order val="3"/>
          <c:tx>
            <c:strRef>
              <c:f>'migrační saldo'!$C$14</c:f>
              <c:strCache>
                <c:ptCount val="1"/>
                <c:pt idx="0">
                  <c:v>Kroměříž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'migrační saldo'!$D$4:$F$4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'migrační saldo'!$D$14:$F$14</c:f>
              <c:numCache>
                <c:formatCode>0.0</c:formatCode>
                <c:ptCount val="3"/>
                <c:pt idx="0">
                  <c:v>2.94</c:v>
                </c:pt>
                <c:pt idx="1">
                  <c:v>1.7200000000000002</c:v>
                </c:pt>
                <c:pt idx="2">
                  <c:v>-0.94000000000000006</c:v>
                </c:pt>
              </c:numCache>
            </c:numRef>
          </c:val>
        </c:ser>
        <c:ser>
          <c:idx val="10"/>
          <c:order val="4"/>
          <c:tx>
            <c:strRef>
              <c:f>'migrační saldo'!$C$15</c:f>
              <c:strCache>
                <c:ptCount val="1"/>
                <c:pt idx="0">
                  <c:v>Třebíč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'migrační saldo'!$D$4:$F$4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'migrační saldo'!$D$15:$F$15</c:f>
              <c:numCache>
                <c:formatCode>0.0</c:formatCode>
                <c:ptCount val="3"/>
                <c:pt idx="0">
                  <c:v>-0.2</c:v>
                </c:pt>
                <c:pt idx="1">
                  <c:v>0.30000000000000004</c:v>
                </c:pt>
                <c:pt idx="2">
                  <c:v>-3.1</c:v>
                </c:pt>
              </c:numCache>
            </c:numRef>
          </c:val>
        </c:ser>
        <c:marker val="1"/>
        <c:axId val="59906688"/>
        <c:axId val="41833216"/>
      </c:lineChart>
      <c:catAx>
        <c:axId val="59906688"/>
        <c:scaling>
          <c:orientation val="minMax"/>
        </c:scaling>
        <c:axPos val="b"/>
        <c:numFmt formatCode="General" sourceLinked="1"/>
        <c:tickLblPos val="nextTo"/>
        <c:crossAx val="41833216"/>
        <c:crosses val="autoZero"/>
        <c:auto val="1"/>
        <c:lblAlgn val="ctr"/>
        <c:lblOffset val="100"/>
      </c:catAx>
      <c:valAx>
        <c:axId val="41833216"/>
        <c:scaling>
          <c:orientation val="minMax"/>
        </c:scaling>
        <c:axPos val="l"/>
        <c:majorGridlines/>
        <c:numFmt formatCode="0.0" sourceLinked="1"/>
        <c:tickLblPos val="nextTo"/>
        <c:crossAx val="59906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720822397200369"/>
          <c:y val="0.33604367162438048"/>
          <c:w val="0.25398622047244113"/>
          <c:h val="0.4185859580052495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Město</a:t>
            </a:r>
          </a:p>
        </c:rich>
      </c:tx>
      <c:layout/>
    </c:title>
    <c:plotArea>
      <c:layout/>
      <c:lineChart>
        <c:grouping val="standard"/>
        <c:ser>
          <c:idx val="4"/>
          <c:order val="0"/>
          <c:tx>
            <c:strRef>
              <c:f>'migrační saldo'!$I$8</c:f>
              <c:strCache>
                <c:ptCount val="1"/>
                <c:pt idx="0">
                  <c:v>Opava</c:v>
                </c:pt>
              </c:strCache>
            </c:strRef>
          </c:tx>
          <c:marker>
            <c:symbol val="none"/>
          </c:marker>
          <c:cat>
            <c:numRef>
              <c:f>'migrační saldo'!$J$4:$L$4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'migrační saldo'!$J$8:$L$8</c:f>
              <c:numCache>
                <c:formatCode>0.0</c:formatCode>
                <c:ptCount val="3"/>
                <c:pt idx="0">
                  <c:v>-3.3939999999999997</c:v>
                </c:pt>
                <c:pt idx="1">
                  <c:v>-3.9089999999999998</c:v>
                </c:pt>
                <c:pt idx="2">
                  <c:v>-6.1769999999999996</c:v>
                </c:pt>
              </c:numCache>
            </c:numRef>
          </c:val>
        </c:ser>
        <c:ser>
          <c:idx val="6"/>
          <c:order val="1"/>
          <c:tx>
            <c:strRef>
              <c:f>'migrační saldo'!$I$10</c:f>
              <c:strCache>
                <c:ptCount val="1"/>
                <c:pt idx="0">
                  <c:v>Mladá Boleslav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'migrační saldo'!$J$4:$L$4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'migrační saldo'!$J$10:$L$10</c:f>
              <c:numCache>
                <c:formatCode>0.0</c:formatCode>
                <c:ptCount val="3"/>
                <c:pt idx="0">
                  <c:v>4.5999999999999996</c:v>
                </c:pt>
                <c:pt idx="1">
                  <c:v>-10.6</c:v>
                </c:pt>
                <c:pt idx="2">
                  <c:v>4</c:v>
                </c:pt>
              </c:numCache>
            </c:numRef>
          </c:val>
        </c:ser>
        <c:ser>
          <c:idx val="7"/>
          <c:order val="2"/>
          <c:tx>
            <c:strRef>
              <c:f>'migrační saldo'!$I$11</c:f>
              <c:strCache>
                <c:ptCount val="1"/>
                <c:pt idx="0">
                  <c:v>Blansko</c:v>
                </c:pt>
              </c:strCache>
            </c:strRef>
          </c:tx>
          <c:marker>
            <c:symbol val="none"/>
          </c:marker>
          <c:cat>
            <c:numRef>
              <c:f>'migrační saldo'!$J$4:$L$4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'migrační saldo'!$J$11:$L$11</c:f>
              <c:numCache>
                <c:formatCode>0.0</c:formatCode>
                <c:ptCount val="3"/>
                <c:pt idx="0">
                  <c:v>-1.3</c:v>
                </c:pt>
                <c:pt idx="1">
                  <c:v>-2.67</c:v>
                </c:pt>
                <c:pt idx="2">
                  <c:v>2.5</c:v>
                </c:pt>
              </c:numCache>
            </c:numRef>
          </c:val>
        </c:ser>
        <c:ser>
          <c:idx val="8"/>
          <c:order val="3"/>
          <c:tx>
            <c:strRef>
              <c:f>'migrační saldo'!$I$12</c:f>
              <c:strCache>
                <c:ptCount val="1"/>
                <c:pt idx="0">
                  <c:v>Ždár nad Sázavou</c:v>
                </c:pt>
              </c:strCache>
            </c:strRef>
          </c:tx>
          <c:marker>
            <c:symbol val="none"/>
          </c:marker>
          <c:cat>
            <c:numRef>
              <c:f>'migrační saldo'!$J$4:$L$4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'migrační saldo'!$J$12:$L$12</c:f>
              <c:numCache>
                <c:formatCode>0.0</c:formatCode>
                <c:ptCount val="3"/>
                <c:pt idx="0">
                  <c:v>12.76</c:v>
                </c:pt>
                <c:pt idx="1">
                  <c:v>-7.58</c:v>
                </c:pt>
                <c:pt idx="2">
                  <c:v>-8.93</c:v>
                </c:pt>
              </c:numCache>
            </c:numRef>
          </c:val>
        </c:ser>
        <c:ser>
          <c:idx val="10"/>
          <c:order val="4"/>
          <c:tx>
            <c:strRef>
              <c:f>'migrační saldo'!$I$14</c:f>
              <c:strCache>
                <c:ptCount val="1"/>
                <c:pt idx="0">
                  <c:v>Kroměříž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'migrační saldo'!$J$4:$L$4</c:f>
              <c:numCache>
                <c:formatCode>General</c:formatCode>
                <c:ptCount val="3"/>
                <c:pt idx="0">
                  <c:v>1991</c:v>
                </c:pt>
                <c:pt idx="1">
                  <c:v>2001</c:v>
                </c:pt>
                <c:pt idx="2">
                  <c:v>2011</c:v>
                </c:pt>
              </c:numCache>
            </c:numRef>
          </c:cat>
          <c:val>
            <c:numRef>
              <c:f>'migrační saldo'!$J$14:$L$14</c:f>
              <c:numCache>
                <c:formatCode>0.0</c:formatCode>
                <c:ptCount val="3"/>
                <c:pt idx="0">
                  <c:v>12.850000000000001</c:v>
                </c:pt>
                <c:pt idx="1">
                  <c:v>2.6</c:v>
                </c:pt>
                <c:pt idx="2">
                  <c:v>-0.24000000000000002</c:v>
                </c:pt>
              </c:numCache>
            </c:numRef>
          </c:val>
        </c:ser>
        <c:marker val="1"/>
        <c:axId val="41860480"/>
        <c:axId val="41874560"/>
      </c:lineChart>
      <c:catAx>
        <c:axId val="41860480"/>
        <c:scaling>
          <c:orientation val="minMax"/>
        </c:scaling>
        <c:axPos val="b"/>
        <c:numFmt formatCode="General" sourceLinked="1"/>
        <c:tickLblPos val="nextTo"/>
        <c:crossAx val="41874560"/>
        <c:crosses val="autoZero"/>
        <c:auto val="1"/>
        <c:lblAlgn val="ctr"/>
        <c:lblOffset val="100"/>
      </c:catAx>
      <c:valAx>
        <c:axId val="41874560"/>
        <c:scaling>
          <c:orientation val="minMax"/>
        </c:scaling>
        <c:axPos val="l"/>
        <c:majorGridlines/>
        <c:numFmt formatCode="0.0" sourceLinked="1"/>
        <c:tickLblPos val="nextTo"/>
        <c:crossAx val="418604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4D240C6-7701-47CF-9F31-4FB19A7EE6EC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04D9070-30F0-4B90-85D2-3E0B5BBF60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40C6-7701-47CF-9F31-4FB19A7EE6EC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9070-30F0-4B90-85D2-3E0B5BBF60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40C6-7701-47CF-9F31-4FB19A7EE6EC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9070-30F0-4B90-85D2-3E0B5BBF60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40C6-7701-47CF-9F31-4FB19A7EE6EC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9070-30F0-4B90-85D2-3E0B5BBF60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4D240C6-7701-47CF-9F31-4FB19A7EE6EC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04D9070-30F0-4B90-85D2-3E0B5BBF60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40C6-7701-47CF-9F31-4FB19A7EE6EC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9070-30F0-4B90-85D2-3E0B5BBF60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40C6-7701-47CF-9F31-4FB19A7EE6EC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9070-30F0-4B90-85D2-3E0B5BBF60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40C6-7701-47CF-9F31-4FB19A7EE6EC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9070-30F0-4B90-85D2-3E0B5BBF60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40C6-7701-47CF-9F31-4FB19A7EE6EC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9070-30F0-4B90-85D2-3E0B5BBF60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40C6-7701-47CF-9F31-4FB19A7EE6EC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9070-30F0-4B90-85D2-3E0B5BBF60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40C6-7701-47CF-9F31-4FB19A7EE6EC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9070-30F0-4B90-85D2-3E0B5BBF60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D240C6-7701-47CF-9F31-4FB19A7EE6EC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4D9070-30F0-4B90-85D2-3E0B5BBF60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 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Odevzdat do 14 dnů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Plodnost, potratovost, </a:t>
            </a:r>
            <a:r>
              <a:rPr lang="cs-CZ" dirty="0" err="1" smtClean="0"/>
              <a:t>mortinatalita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Druhy ukončení těhotenství</a:t>
            </a:r>
          </a:p>
          <a:p>
            <a:endParaRPr lang="cs-CZ" dirty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Druhy ukončení těhotenství</a:t>
            </a:r>
          </a:p>
          <a:p>
            <a:pPr lvl="1"/>
            <a:r>
              <a:rPr lang="cs-CZ" dirty="0" smtClean="0"/>
              <a:t>Potrat </a:t>
            </a:r>
          </a:p>
          <a:p>
            <a:pPr lvl="1"/>
            <a:r>
              <a:rPr lang="cs-CZ" dirty="0" smtClean="0"/>
              <a:t>Mrtvě narozený </a:t>
            </a:r>
          </a:p>
          <a:p>
            <a:pPr lvl="1"/>
            <a:r>
              <a:rPr lang="cs-CZ" dirty="0" smtClean="0"/>
              <a:t>Živě narozený </a:t>
            </a:r>
          </a:p>
          <a:p>
            <a:endParaRPr lang="cs-CZ" dirty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Mortinatalita</a:t>
            </a:r>
            <a:r>
              <a:rPr lang="cs-CZ" dirty="0" smtClean="0"/>
              <a:t>, kojenecká úmrtnost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Mrtvě narození</a:t>
            </a:r>
          </a:p>
          <a:p>
            <a:pPr lvl="1"/>
            <a:r>
              <a:rPr lang="cs-CZ" dirty="0" smtClean="0"/>
              <a:t>Bez žádné známky života (dech, srdeční akce, pulzace pupečníku, aktivita </a:t>
            </a:r>
            <a:r>
              <a:rPr lang="cs-CZ" dirty="0" err="1" smtClean="0"/>
              <a:t>svaltva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Porodní hmotnost nad 1000g </a:t>
            </a:r>
          </a:p>
          <a:p>
            <a:endParaRPr lang="cs-CZ" dirty="0" smtClean="0"/>
          </a:p>
          <a:p>
            <a:r>
              <a:rPr lang="cs-CZ" dirty="0" smtClean="0"/>
              <a:t>Kojenecká úmrtnost – děti, které zemřou do dosažení jednoho roku</a:t>
            </a:r>
          </a:p>
          <a:p>
            <a:endParaRPr lang="cs-CZ" dirty="0" smtClean="0"/>
          </a:p>
          <a:p>
            <a:r>
              <a:rPr lang="cs-CZ" dirty="0" smtClean="0"/>
              <a:t>Vypočítejte </a:t>
            </a:r>
            <a:r>
              <a:rPr lang="cs-CZ" dirty="0" err="1" smtClean="0"/>
              <a:t>mortinatalitu</a:t>
            </a:r>
            <a:r>
              <a:rPr lang="cs-CZ" dirty="0" smtClean="0"/>
              <a:t> a </a:t>
            </a:r>
            <a:r>
              <a:rPr lang="cs-CZ" dirty="0" err="1" smtClean="0"/>
              <a:t>zapiště</a:t>
            </a:r>
            <a:r>
              <a:rPr lang="cs-CZ" dirty="0" smtClean="0"/>
              <a:t> kojeneckou úmrtnost za váš okres za roky 1991, 2001 a 2011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899592" y="2060846"/>
          <a:ext cx="6984777" cy="2592290"/>
        </p:xfrm>
        <a:graphic>
          <a:graphicData uri="http://schemas.openxmlformats.org/drawingml/2006/table">
            <a:tbl>
              <a:tblPr/>
              <a:tblGrid>
                <a:gridCol w="3080157"/>
                <a:gridCol w="1301540"/>
                <a:gridCol w="1301540"/>
                <a:gridCol w="1301540"/>
              </a:tblGrid>
              <a:tr h="51845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Okres Hradec Králové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45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Mrtvě narození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45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Narození celkem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45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Mortinatalita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45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Kojenecká úmrtnost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869160"/>
            <a:ext cx="513397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Potratovost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Hrubá míra potratovosti </a:t>
            </a:r>
          </a:p>
          <a:p>
            <a:r>
              <a:rPr lang="cs-CZ" dirty="0" smtClean="0"/>
              <a:t>Index </a:t>
            </a:r>
            <a:r>
              <a:rPr lang="cs-CZ" dirty="0" err="1" smtClean="0"/>
              <a:t>potravosti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Zjistěte hrubou míru potratovosti i index potratovosti za okres za roky 1991, 2001 a 2011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1547664" y="4221088"/>
          <a:ext cx="5688631" cy="1512168"/>
        </p:xfrm>
        <a:graphic>
          <a:graphicData uri="http://schemas.openxmlformats.org/drawingml/2006/table">
            <a:tbl>
              <a:tblPr/>
              <a:tblGrid>
                <a:gridCol w="2513581"/>
                <a:gridCol w="1058350"/>
                <a:gridCol w="1058350"/>
                <a:gridCol w="1058350"/>
              </a:tblGrid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Okres Hradec Králové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potratů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narozených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HM 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potratovosti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Index potratovosti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628800"/>
            <a:ext cx="55149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780928"/>
            <a:ext cx="496252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závěrečné podoby seminární práce vhodné doplnit srovnání těchto ukazatelů s ostatními okresy</a:t>
            </a:r>
          </a:p>
          <a:p>
            <a:endParaRPr lang="cs-CZ" dirty="0" smtClean="0"/>
          </a:p>
          <a:p>
            <a:r>
              <a:rPr lang="cs-CZ" dirty="0" smtClean="0"/>
              <a:t>Soubor bude ve studijních materiálech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Jednotky - %, ‰</a:t>
            </a:r>
          </a:p>
          <a:p>
            <a:r>
              <a:rPr lang="cs-CZ" dirty="0" smtClean="0"/>
              <a:t>Použít grafy </a:t>
            </a:r>
          </a:p>
          <a:p>
            <a:r>
              <a:rPr lang="cs-CZ" dirty="0" smtClean="0"/>
              <a:t>Desetinná místa</a:t>
            </a:r>
          </a:p>
          <a:p>
            <a:r>
              <a:rPr lang="cs-CZ" dirty="0" smtClean="0"/>
              <a:t>Přirozený + migrační přírůstek = celkový přírůstek , používat i termín migrační úbytek (</a:t>
            </a:r>
            <a:r>
              <a:rPr lang="cs-CZ" dirty="0" err="1" smtClean="0"/>
              <a:t>Webbuv</a:t>
            </a:r>
            <a:r>
              <a:rPr lang="cs-CZ" dirty="0" smtClean="0"/>
              <a:t> diagram)</a:t>
            </a:r>
          </a:p>
          <a:p>
            <a:r>
              <a:rPr lang="cs-CZ" dirty="0" smtClean="0"/>
              <a:t> zamyšlení nad metodikou, argumentace výsledků </a:t>
            </a:r>
          </a:p>
          <a:p>
            <a:r>
              <a:rPr lang="cs-CZ" dirty="0" smtClean="0"/>
              <a:t>Hustota – chybějící informace o rozloze jednotlivých SO ORP – jako doplňující informace by se hodila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553075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Zástupný symbol pro obsah 4" descr="C:\Users\Lucka\Desktop\Škola\Geografie obyvatelstva a osídlení I\Cvičení 2\WEBBUV.png"/>
          <p:cNvPicPr>
            <a:picLocks noGrp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923306" y="1772816"/>
            <a:ext cx="6220694" cy="4420217"/>
          </a:xfrm>
          <a:prstGeom prst="rect">
            <a:avLst/>
          </a:prstGeom>
          <a:noFill/>
          <a:ln>
            <a:noFill/>
            <a:prstDash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-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Hospodářská restrukturalizace  po roce 1989</a:t>
            </a:r>
          </a:p>
          <a:p>
            <a:r>
              <a:rPr lang="cs-CZ" dirty="0" smtClean="0"/>
              <a:t>Odliv mozků s vyšším vzděláním (Zlín)? </a:t>
            </a:r>
          </a:p>
          <a:p>
            <a:endParaRPr lang="cs-CZ" dirty="0" smtClean="0"/>
          </a:p>
          <a:p>
            <a:r>
              <a:rPr lang="cs-CZ" dirty="0" smtClean="0"/>
              <a:t>Vysoký podíl dětí do 15 let kvůli závislosti na rodičích  </a:t>
            </a:r>
          </a:p>
          <a:p>
            <a:r>
              <a:rPr lang="cs-CZ" dirty="0" smtClean="0"/>
              <a:t>„Mladí a pracující se toho nebojí“</a:t>
            </a:r>
          </a:p>
          <a:p>
            <a:r>
              <a:rPr lang="cs-CZ" dirty="0" smtClean="0"/>
              <a:t>Senioři ke stěhování nejsou nakloněni </a:t>
            </a:r>
          </a:p>
          <a:p>
            <a:endParaRPr lang="cs-CZ" dirty="0" smtClean="0"/>
          </a:p>
          <a:p>
            <a:r>
              <a:rPr lang="cs-CZ" dirty="0" err="1" smtClean="0"/>
              <a:t>Hlučínsko</a:t>
            </a:r>
            <a:r>
              <a:rPr lang="cs-CZ" dirty="0" smtClean="0"/>
              <a:t> přiliv obyvatel v důsledku </a:t>
            </a:r>
            <a:r>
              <a:rPr lang="cs-CZ" dirty="0" err="1" smtClean="0"/>
              <a:t>suburbanizace</a:t>
            </a:r>
            <a:r>
              <a:rPr lang="cs-CZ" dirty="0" smtClean="0"/>
              <a:t> </a:t>
            </a:r>
            <a:r>
              <a:rPr lang="cs-CZ" dirty="0" smtClean="0"/>
              <a:t>Ostravy </a:t>
            </a:r>
            <a:endParaRPr lang="cs-CZ" dirty="0" smtClean="0"/>
          </a:p>
          <a:p>
            <a:r>
              <a:rPr lang="cs-CZ" dirty="0" smtClean="0"/>
              <a:t>Zvýšení kvality života – zvýšení </a:t>
            </a:r>
            <a:r>
              <a:rPr lang="cs-CZ" dirty="0" err="1" smtClean="0"/>
              <a:t>pull</a:t>
            </a:r>
            <a:r>
              <a:rPr lang="cs-CZ" dirty="0" smtClean="0"/>
              <a:t> potenciálu (Blansko)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95536" y="260648"/>
          <a:ext cx="5482952" cy="3001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/>
          <p:nvPr/>
        </p:nvGraphicFramePr>
        <p:xfrm>
          <a:off x="4139952" y="37170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vykazuje fyziologická hustota?  Počítat s ha nebo km</a:t>
            </a:r>
            <a:r>
              <a:rPr lang="cs-CZ" baseline="30000" dirty="0" smtClean="0"/>
              <a:t>2</a:t>
            </a:r>
            <a:r>
              <a:rPr lang="cs-CZ" dirty="0" smtClean="0"/>
              <a:t> ?</a:t>
            </a:r>
          </a:p>
          <a:p>
            <a:r>
              <a:rPr lang="cs-CZ" dirty="0" smtClean="0"/>
              <a:t>Spojení vývoje migrace s druhým demografickým přechodem?  Diskutabilní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3861048"/>
            <a:ext cx="4023259" cy="245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789040"/>
            <a:ext cx="4032448" cy="2560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692696"/>
            <a:ext cx="47434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Fertilita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Úhrnná plodnost x konečná plodnost</a:t>
            </a:r>
          </a:p>
          <a:p>
            <a:pPr lvl="1"/>
            <a:r>
              <a:rPr lang="cs-CZ" dirty="0" smtClean="0"/>
              <a:t>Součet specifických plodností počítáno transverzálně nebo jako průchod celé kohorty reprodukčním obdobím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Zadaní : </a:t>
            </a:r>
          </a:p>
          <a:p>
            <a:pPr>
              <a:buNone/>
            </a:pPr>
            <a:r>
              <a:rPr lang="cs-CZ" dirty="0" smtClean="0"/>
              <a:t>   Vypočítej </a:t>
            </a:r>
            <a:r>
              <a:rPr lang="cs-CZ" dirty="0" smtClean="0"/>
              <a:t>hrubou mírou plodnosti, za roky 1991, </a:t>
            </a:r>
            <a:r>
              <a:rPr lang="cs-CZ" dirty="0" smtClean="0"/>
              <a:t>2001, 2011 </a:t>
            </a:r>
            <a:r>
              <a:rPr lang="cs-CZ" dirty="0" smtClean="0"/>
              <a:t>za vybraný okres.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Hrubá míra plodnost 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484784"/>
            <a:ext cx="245575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187624" y="3212976"/>
          <a:ext cx="6336705" cy="1296145"/>
        </p:xfrm>
        <a:graphic>
          <a:graphicData uri="http://schemas.openxmlformats.org/drawingml/2006/table">
            <a:tbl>
              <a:tblPr/>
              <a:tblGrid>
                <a:gridCol w="3190203"/>
                <a:gridCol w="1048834"/>
                <a:gridCol w="1048834"/>
                <a:gridCol w="1048834"/>
              </a:tblGrid>
              <a:tr h="37326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Okres </a:t>
                      </a:r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Hradec Králové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2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Živě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narození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2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Ženy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 reprodukčním věku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2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Hrubá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míra plodnosti (‰)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4410</TotalTime>
  <Words>331</Words>
  <Application>Microsoft Office PowerPoint</Application>
  <PresentationFormat>Předvádění na obrazovce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Původ</vt:lpstr>
      <vt:lpstr>Cvičení  4</vt:lpstr>
      <vt:lpstr>Snímek 2</vt:lpstr>
      <vt:lpstr>Snímek 3</vt:lpstr>
      <vt:lpstr>Důvody - migrace</vt:lpstr>
      <vt:lpstr>Snímek 5</vt:lpstr>
      <vt:lpstr>Snímek 6</vt:lpstr>
      <vt:lpstr>Snímek 7</vt:lpstr>
      <vt:lpstr>Fertilita </vt:lpstr>
      <vt:lpstr>Snímek 9</vt:lpstr>
      <vt:lpstr>Plodnost, potratovost, mortinatalita </vt:lpstr>
      <vt:lpstr>Snímek 11</vt:lpstr>
      <vt:lpstr>Mortinatalita, kojenecká úmrtnost </vt:lpstr>
      <vt:lpstr>Snímek 13</vt:lpstr>
      <vt:lpstr>Potratovost 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5</cp:revision>
  <dcterms:created xsi:type="dcterms:W3CDTF">2013-10-12T06:18:44Z</dcterms:created>
  <dcterms:modified xsi:type="dcterms:W3CDTF">2013-10-15T10:46:44Z</dcterms:modified>
</cp:coreProperties>
</file>