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99"/>
    <a:srgbClr val="99FF66"/>
    <a:srgbClr val="66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7" autoAdjust="0"/>
  </p:normalViewPr>
  <p:slideViewPr>
    <p:cSldViewPr>
      <p:cViewPr>
        <p:scale>
          <a:sx n="70" d="100"/>
          <a:sy n="70" d="100"/>
        </p:scale>
        <p:origin x="-1158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14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18232-3934-4EF4-91DC-46D5D905D39B}" type="datetimeFigureOut">
              <a:rPr lang="cs-CZ" smtClean="0"/>
              <a:t>22.9.2013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E1B58-3555-483F-86E7-1F19DED1F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333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95FBEF-A392-423C-8498-70C7E48C70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468ED4-8000-4DBB-8EF2-4769E2E1148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E07641-F9B7-4CFA-B7B1-E3409B83082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02BC1-A9FC-4039-AE53-955A2BDE37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869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DE036-0D0E-4C23-9643-FC85C7375B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93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2E42D-F839-43B4-9546-1E30B29410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7B6F0D-3DD3-46C6-B7D6-8A6A6FF1C6C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A9E9B-A0E6-4697-BF99-142CC5F71F2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E667CA-AF98-42BC-8A38-C0419664988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C2A55-789F-4184-BE44-AD5B10D9C2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931F18-E4B1-474D-9785-58F2E76C2D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BB937F-51F9-4493-A2B7-D911927E50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AF287-0408-4A49-BD56-4F98E8C32C3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872195-BB55-4EBF-BA17-90A420050D0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6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03896" y="1988840"/>
            <a:ext cx="6400800" cy="2930525"/>
          </a:xfrm>
        </p:spPr>
        <p:txBody>
          <a:bodyPr/>
          <a:lstStyle/>
          <a:p>
            <a:pPr eaLnBrk="1" hangingPunct="1"/>
            <a:r>
              <a:rPr lang="cs-CZ" sz="4000" b="1" dirty="0" smtClean="0"/>
              <a:t>Klimatologické indexy</a:t>
            </a:r>
          </a:p>
          <a:p>
            <a:pPr eaLnBrk="1" hangingPunct="1"/>
            <a:endParaRPr lang="cs-CZ" sz="4000" b="1" dirty="0" smtClean="0"/>
          </a:p>
          <a:p>
            <a:pPr eaLnBrk="1" hangingPunct="1"/>
            <a:r>
              <a:rPr lang="cs-CZ" b="1" dirty="0" smtClean="0"/>
              <a:t>Zadání cvičení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30.9.2013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95FBEF-A392-423C-8498-70C7E48C706D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71600" y="5354036"/>
            <a:ext cx="67591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noProof="1">
                <a:solidFill>
                  <a:srgbClr val="FF0000"/>
                </a:solidFill>
              </a:rPr>
              <a:t>Termín odevzdání: </a:t>
            </a:r>
            <a:r>
              <a:rPr lang="cs-CZ" b="1" dirty="0">
                <a:solidFill>
                  <a:srgbClr val="FF0000"/>
                </a:solidFill>
              </a:rPr>
              <a:t>do </a:t>
            </a:r>
            <a:r>
              <a:rPr lang="cs-CZ" b="1" noProof="1" smtClean="0">
                <a:solidFill>
                  <a:srgbClr val="FF0000"/>
                </a:solidFill>
              </a:rPr>
              <a:t>13. </a:t>
            </a:r>
            <a:r>
              <a:rPr lang="cs-CZ" b="1" noProof="1" smtClean="0">
                <a:solidFill>
                  <a:srgbClr val="FF0000"/>
                </a:solidFill>
              </a:rPr>
              <a:t>října </a:t>
            </a:r>
            <a:r>
              <a:rPr lang="cs-CZ" b="1" noProof="1" smtClean="0">
                <a:solidFill>
                  <a:srgbClr val="FF0000"/>
                </a:solidFill>
              </a:rPr>
              <a:t>2013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- </a:t>
            </a:r>
            <a:r>
              <a:rPr lang="cs-CZ" b="1" noProof="1">
                <a:solidFill>
                  <a:srgbClr val="FF0000"/>
                </a:solidFill>
              </a:rPr>
              <a:t>do odevzdávárny v IS</a:t>
            </a:r>
            <a:r>
              <a:rPr lang="cs-CZ" b="1" dirty="0">
                <a:solidFill>
                  <a:srgbClr val="FF0000"/>
                </a:solidFill>
              </a:rPr>
              <a:t>u</a:t>
            </a:r>
            <a:endParaRPr lang="cs-CZ" b="1" noProof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b="1" dirty="0" smtClean="0"/>
              <a:t>Klimatologické indexy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412875"/>
            <a:ext cx="8964613" cy="4537075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sz="1800" noProof="1" smtClean="0"/>
              <a:t>pro zadané stanice ze světa (studijní materiály – soubor seznam_klimaindexy) vypsat roční chod teploty vzduchu a srážek </a:t>
            </a:r>
            <a:r>
              <a:rPr lang="cs-CZ" sz="1800" i="1" noProof="1" smtClean="0">
                <a:solidFill>
                  <a:srgbClr val="FF0000"/>
                </a:solidFill>
              </a:rPr>
              <a:t>(2 tabulky)</a:t>
            </a:r>
            <a:r>
              <a:rPr lang="cs-CZ" sz="1800" noProof="1" smtClean="0">
                <a:solidFill>
                  <a:srgbClr val="FF0000"/>
                </a:solidFill>
              </a:rPr>
              <a:t> </a:t>
            </a:r>
            <a:r>
              <a:rPr lang="cs-CZ" sz="1800" noProof="1" smtClean="0"/>
              <a:t>a početně či graficky zpracovat následující charakteristiky </a:t>
            </a:r>
            <a:r>
              <a:rPr lang="cs-CZ" sz="1800" noProof="1" smtClean="0">
                <a:solidFill>
                  <a:srgbClr val="FF0000"/>
                </a:solidFill>
              </a:rPr>
              <a:t>(slovně zhodnotit):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sz="1800" noProof="1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1800" b="1" noProof="1" smtClean="0"/>
              <a:t>Pluviometrický koeficient</a:t>
            </a:r>
            <a:r>
              <a:rPr lang="cs-CZ" sz="1800" noProof="1" smtClean="0"/>
              <a:t> – hodnocení ročního rozdělení srážek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1800" b="1" noProof="1" smtClean="0"/>
              <a:t>Hodnocení </a:t>
            </a:r>
            <a:r>
              <a:rPr lang="cs-CZ" sz="1800" b="1" noProof="1" smtClean="0"/>
              <a:t>kontinentality/oceanity </a:t>
            </a:r>
            <a:r>
              <a:rPr lang="cs-CZ" sz="1800" b="1" noProof="1" smtClean="0"/>
              <a:t>klimatu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800" noProof="1" smtClean="0"/>
              <a:t>         - Index termické kontinentality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800" noProof="1" smtClean="0"/>
              <a:t>         - Index ombrické kontinentality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800" noProof="1" smtClean="0"/>
              <a:t>         - Doba polovičních srážek (srážkový poločas)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800" noProof="1" smtClean="0"/>
              <a:t>         - Poloha těžiště srážek</a:t>
            </a:r>
            <a:endParaRPr lang="cs-CZ" sz="18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sz="1800" dirty="0" smtClean="0"/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sz="1800" i="1" dirty="0" smtClean="0"/>
              <a:t>opsat 3 x 2 řádky (roční chod teploty a srážek)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sz="1800" i="1" dirty="0" smtClean="0"/>
              <a:t>opsat též roční průměrnou teplotu a roční sumu srážek pro každou stanici</a:t>
            </a:r>
            <a:endParaRPr lang="cs-CZ" sz="1800" i="1" noProof="1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sz="1800" i="1" noProof="1" smtClean="0">
              <a:latin typeface="Times New Roman" pitchFamily="18" charset="0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2E42D-F839-43B4-9546-1E30B29410DF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11188" y="5517232"/>
            <a:ext cx="80835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b="1" i="1" dirty="0">
                <a:latin typeface="+mn-lt"/>
              </a:rPr>
              <a:t>Zdroj:  </a:t>
            </a:r>
            <a:r>
              <a:rPr lang="cs-CZ" b="1" i="1" noProof="1">
                <a:latin typeface="+mn-lt"/>
              </a:rPr>
              <a:t>Climatological normals (CLINO) for the period 1961-1990. WMO</a:t>
            </a:r>
            <a:r>
              <a:rPr lang="cs-CZ" b="1" i="1" dirty="0">
                <a:latin typeface="+mn-lt"/>
              </a:rPr>
              <a:t>, </a:t>
            </a:r>
          </a:p>
          <a:p>
            <a:pPr>
              <a:defRPr/>
            </a:pPr>
            <a:r>
              <a:rPr lang="cs-CZ" b="1" i="1" dirty="0">
                <a:latin typeface="+mn-lt"/>
              </a:rPr>
              <a:t>            </a:t>
            </a:r>
            <a:r>
              <a:rPr lang="cs-CZ" b="1" i="1" noProof="1">
                <a:latin typeface="+mn-lt"/>
              </a:rPr>
              <a:t>Geneva, 1996, 768 s.</a:t>
            </a:r>
            <a:r>
              <a:rPr lang="cs-CZ" b="1" i="1" noProof="1">
                <a:latin typeface="Times New Roman" pitchFamily="18" charset="0"/>
              </a:rPr>
              <a:t/>
            </a:r>
            <a:br>
              <a:rPr lang="cs-CZ" b="1" i="1" noProof="1">
                <a:latin typeface="Times New Roman" pitchFamily="18" charset="0"/>
              </a:rPr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936625"/>
          </a:xfrm>
        </p:spPr>
        <p:txBody>
          <a:bodyPr/>
          <a:lstStyle/>
          <a:p>
            <a:pPr algn="ctr" eaLnBrk="1" hangingPunct="1"/>
            <a:r>
              <a:rPr lang="cs-CZ" sz="3600" b="1" noProof="1" smtClean="0"/>
              <a:t>1) Pluviometrický koeficient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052513"/>
            <a:ext cx="8785225" cy="5073650"/>
          </a:xfrm>
        </p:spPr>
        <p:txBody>
          <a:bodyPr/>
          <a:lstStyle/>
          <a:p>
            <a:pPr eaLnBrk="1" hangingPunct="1"/>
            <a:r>
              <a:rPr lang="cs-CZ" sz="1800" dirty="0" smtClean="0"/>
              <a:t>Vyjadřuje podíl skutečného úhrnu srážek za určitý měsíc a úhrnu, který by tento měsíc měl při rovnoměrném rozložení srážek během roku (1/12 ročního úhrnu)</a:t>
            </a:r>
          </a:p>
          <a:p>
            <a:pPr eaLnBrk="1" hangingPunct="1"/>
            <a:r>
              <a:rPr lang="cs-CZ" sz="1800" dirty="0" smtClean="0"/>
              <a:t>Slouží k posouzení srážkové vydatnosti jednotlivých měsíců při hodnocení ročního rozdělení srážek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623983324"/>
              </p:ext>
            </p:extLst>
          </p:nvPr>
        </p:nvGraphicFramePr>
        <p:xfrm>
          <a:off x="5220072" y="4360069"/>
          <a:ext cx="3403600" cy="218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Graf" r:id="rId3" imgW="4657764" imgH="2990745" progId="Excel.Chart.8">
                  <p:embed/>
                </p:oleObj>
              </mc:Choice>
              <mc:Fallback>
                <p:oleObj name="Graf" r:id="rId3" imgW="4657764" imgH="2990745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4360069"/>
                        <a:ext cx="3403600" cy="218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03" name="Picture 386" descr="Vzorec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4149080"/>
            <a:ext cx="863600" cy="571500"/>
          </a:xfr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02BC1-A9FC-4039-AE53-955A2BDE370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0" y="2879725"/>
            <a:ext cx="9144000" cy="0"/>
          </a:xfrm>
          <a:prstGeom prst="rect">
            <a:avLst/>
          </a:prstGeom>
          <a:solidFill>
            <a:srgbClr val="FFFF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492" name="Group 3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723726"/>
              </p:ext>
            </p:extLst>
          </p:nvPr>
        </p:nvGraphicFramePr>
        <p:xfrm>
          <a:off x="613404" y="2879725"/>
          <a:ext cx="7956550" cy="1098552"/>
        </p:xfrm>
        <a:graphic>
          <a:graphicData uri="http://schemas.openxmlformats.org/drawingml/2006/table">
            <a:tbl>
              <a:tblPr/>
              <a:tblGrid>
                <a:gridCol w="900112"/>
                <a:gridCol w="576263"/>
                <a:gridCol w="574675"/>
                <a:gridCol w="576262"/>
                <a:gridCol w="576263"/>
                <a:gridCol w="576262"/>
                <a:gridCol w="647700"/>
                <a:gridCol w="576263"/>
                <a:gridCol w="576262"/>
                <a:gridCol w="576263"/>
                <a:gridCol w="576262"/>
                <a:gridCol w="576263"/>
                <a:gridCol w="647700"/>
              </a:tblGrid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EFFD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IV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VIII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IX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XII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1,75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1,7</a:t>
                      </a: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1,10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1,02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0,62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0,33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,0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1,27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1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,8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1,72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</a:tr>
            </a:tbl>
          </a:graphicData>
        </a:graphic>
      </p:graphicFrame>
      <p:sp>
        <p:nvSpPr>
          <p:cNvPr id="4481" name="Text Box 385"/>
          <p:cNvSpPr txBox="1">
            <a:spLocks noChangeArrowheads="1"/>
          </p:cNvSpPr>
          <p:nvPr/>
        </p:nvSpPr>
        <p:spPr bwMode="auto">
          <a:xfrm>
            <a:off x="611188" y="2397993"/>
            <a:ext cx="35671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600" b="1" i="1" dirty="0">
                <a:latin typeface="+mn-lt"/>
              </a:rPr>
              <a:t>Tab. </a:t>
            </a:r>
            <a:r>
              <a:rPr lang="cs-CZ" sz="1600" b="1" i="1" noProof="1">
                <a:latin typeface="+mn-lt"/>
              </a:rPr>
              <a:t>1 Pluviometrický koeficient …</a:t>
            </a:r>
          </a:p>
        </p:txBody>
      </p:sp>
      <p:sp>
        <p:nvSpPr>
          <p:cNvPr id="4484" name="Text Box 388"/>
          <p:cNvSpPr txBox="1">
            <a:spLocks noChangeArrowheads="1"/>
          </p:cNvSpPr>
          <p:nvPr/>
        </p:nvSpPr>
        <p:spPr bwMode="auto">
          <a:xfrm>
            <a:off x="611188" y="4868863"/>
            <a:ext cx="43767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600" i="1" noProof="1">
                <a:latin typeface="+mn-lt"/>
              </a:rPr>
              <a:t>ri … měsíční úhrn srážek i-tého měsíce v roce</a:t>
            </a:r>
          </a:p>
          <a:p>
            <a:pPr>
              <a:defRPr/>
            </a:pPr>
            <a:r>
              <a:rPr lang="cs-CZ" sz="1600" i="1" noProof="1">
                <a:latin typeface="+mn-lt"/>
              </a:rPr>
              <a:t>R … roční úhrn srážek</a:t>
            </a:r>
          </a:p>
        </p:txBody>
      </p:sp>
      <p:sp>
        <p:nvSpPr>
          <p:cNvPr id="4493" name="Text Box 397"/>
          <p:cNvSpPr txBox="1">
            <a:spLocks noChangeArrowheads="1"/>
          </p:cNvSpPr>
          <p:nvPr/>
        </p:nvSpPr>
        <p:spPr bwMode="auto">
          <a:xfrm>
            <a:off x="0" y="6153224"/>
            <a:ext cx="536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sz="1400" b="1" i="1" dirty="0">
                <a:solidFill>
                  <a:srgbClr val="FF0000"/>
                </a:solidFill>
                <a:latin typeface="+mn-lt"/>
              </a:rPr>
              <a:t>Výstup: vzorec, tabulka s výpočty, graf, slovní popis</a:t>
            </a:r>
          </a:p>
        </p:txBody>
      </p:sp>
      <p:sp>
        <p:nvSpPr>
          <p:cNvPr id="4494" name="Text Box 398"/>
          <p:cNvSpPr txBox="1">
            <a:spLocks noChangeArrowheads="1"/>
          </p:cNvSpPr>
          <p:nvPr/>
        </p:nvSpPr>
        <p:spPr bwMode="auto">
          <a:xfrm>
            <a:off x="323850" y="5453063"/>
            <a:ext cx="4464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sz="1600" noProof="1">
                <a:latin typeface="+mn-lt"/>
              </a:rPr>
              <a:t>Kp </a:t>
            </a:r>
            <a:r>
              <a:rPr lang="cs-CZ" sz="1600" noProof="1">
                <a:latin typeface="+mn-lt"/>
                <a:cs typeface="Times New Roman" pitchFamily="18" charset="0"/>
              </a:rPr>
              <a:t>&gt; 1</a:t>
            </a:r>
            <a:r>
              <a:rPr lang="cs-CZ" sz="1600" dirty="0">
                <a:latin typeface="+mn-lt"/>
                <a:cs typeface="Times New Roman" pitchFamily="18" charset="0"/>
              </a:rPr>
              <a:t> nadprůměrně srážkově vydatný měsíc</a:t>
            </a:r>
          </a:p>
          <a:p>
            <a:pPr>
              <a:defRPr/>
            </a:pPr>
            <a:r>
              <a:rPr lang="cs-CZ" sz="1600" dirty="0" err="1">
                <a:latin typeface="+mn-lt"/>
                <a:cs typeface="Times New Roman" pitchFamily="18" charset="0"/>
              </a:rPr>
              <a:t>Kp</a:t>
            </a:r>
            <a:r>
              <a:rPr lang="cs-CZ" sz="1600" dirty="0">
                <a:latin typeface="+mn-lt"/>
                <a:cs typeface="Times New Roman" pitchFamily="18" charset="0"/>
              </a:rPr>
              <a:t> &lt; 1 podprůměrně srážkově vydatný měsíc</a:t>
            </a:r>
            <a:endParaRPr lang="en-US" sz="1600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95000"/>
              </a:lnSpc>
            </a:pPr>
            <a:r>
              <a:rPr lang="cs-CZ" sz="3200" b="1" dirty="0" smtClean="0"/>
              <a:t>2) </a:t>
            </a:r>
            <a:r>
              <a:rPr lang="cs-CZ" sz="3200" b="1" noProof="1" smtClean="0"/>
              <a:t>Hodnocení kontinentality/oceanity klimatu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2574" y="980728"/>
            <a:ext cx="8291513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400" b="1" dirty="0" smtClean="0"/>
              <a:t>a)</a:t>
            </a:r>
            <a:r>
              <a:rPr lang="cs-CZ" sz="2400" dirty="0" smtClean="0"/>
              <a:t> </a:t>
            </a:r>
            <a:r>
              <a:rPr lang="cs-CZ" sz="2400" b="1" noProof="1" smtClean="0"/>
              <a:t>Index termické kontinentality</a:t>
            </a:r>
            <a:r>
              <a:rPr lang="cs-CZ" sz="2400" noProof="1" smtClean="0"/>
              <a:t> </a:t>
            </a:r>
            <a:r>
              <a:rPr lang="cs-CZ" sz="2400" i="1" noProof="1" smtClean="0"/>
              <a:t>(vzorec Gorczy</a:t>
            </a:r>
            <a:r>
              <a:rPr lang="cs-CZ" sz="2400" i="1" noProof="1">
                <a:cs typeface="Arial" charset="0"/>
              </a:rPr>
              <a:t>ń</a:t>
            </a:r>
            <a:r>
              <a:rPr lang="cs-CZ" sz="2400" i="1" noProof="1" smtClean="0">
                <a:cs typeface="Arial" charset="0"/>
              </a:rPr>
              <a:t>ského)</a:t>
            </a:r>
          </a:p>
          <a:p>
            <a:pPr eaLnBrk="1" hangingPunct="1">
              <a:buFontTx/>
              <a:buNone/>
            </a:pPr>
            <a:endParaRPr lang="cs-CZ" sz="2000" i="1" noProof="1" smtClean="0">
              <a:latin typeface="Times New Roman" pitchFamily="18" charset="0"/>
              <a:cs typeface="Arial" charset="0"/>
            </a:endParaRPr>
          </a:p>
        </p:txBody>
      </p:sp>
      <p:pic>
        <p:nvPicPr>
          <p:cNvPr id="2054" name="Picture 4" descr="Vzorec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7824" y="1484784"/>
            <a:ext cx="2016125" cy="560387"/>
          </a:xfrm>
          <a:noFill/>
        </p:spPr>
      </p:pic>
      <p:pic>
        <p:nvPicPr>
          <p:cNvPr id="2057" name="Picture 8" descr="Vzorec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79189" y="3501008"/>
            <a:ext cx="1728788" cy="385762"/>
          </a:xfr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02BC1-A9FC-4039-AE53-955A2BDE370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0" y="2060848"/>
            <a:ext cx="93154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600" dirty="0">
                <a:latin typeface="+mn-lt"/>
              </a:rPr>
              <a:t>A … průměrná roční amplituda teploty (absolutní rozdíl nejvyšší a nejnižší průměrné měsíční teploty)</a:t>
            </a:r>
            <a:endParaRPr lang="cs-CZ" sz="1600" i="1" dirty="0">
              <a:latin typeface="+mn-lt"/>
            </a:endParaRPr>
          </a:p>
          <a:p>
            <a:pPr>
              <a:defRPr/>
            </a:pPr>
            <a:r>
              <a:rPr lang="cs-CZ" sz="1600" i="1" dirty="0">
                <a:latin typeface="+mn-lt"/>
              </a:rPr>
              <a:t>φ</a:t>
            </a:r>
            <a:r>
              <a:rPr lang="cs-CZ" sz="1600" dirty="0">
                <a:latin typeface="+mn-lt"/>
              </a:rPr>
              <a:t> … zeměpisná šířka</a:t>
            </a:r>
          </a:p>
          <a:p>
            <a:pPr>
              <a:defRPr/>
            </a:pPr>
            <a:r>
              <a:rPr lang="cs-CZ" sz="1600" dirty="0">
                <a:latin typeface="+mn-lt"/>
              </a:rPr>
              <a:t>K … termická kontinentalita v %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68312" y="2967037"/>
            <a:ext cx="79200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chemeClr val="tx2"/>
                </a:solidFill>
                <a:latin typeface="+mn-lt"/>
              </a:rPr>
              <a:t>b) </a:t>
            </a:r>
            <a:r>
              <a:rPr lang="cs-CZ" sz="2400" b="1" noProof="1">
                <a:solidFill>
                  <a:schemeClr val="tx2"/>
                </a:solidFill>
                <a:latin typeface="+mn-lt"/>
              </a:rPr>
              <a:t>Index ombrické kontinentality</a:t>
            </a:r>
            <a:r>
              <a:rPr lang="cs-CZ" sz="2400" noProof="1">
                <a:solidFill>
                  <a:schemeClr val="tx2"/>
                </a:solidFill>
                <a:latin typeface="+mn-lt"/>
              </a:rPr>
              <a:t> </a:t>
            </a:r>
            <a:r>
              <a:rPr lang="cs-CZ" sz="2400" i="1" noProof="1">
                <a:solidFill>
                  <a:schemeClr val="tx2"/>
                </a:solidFill>
                <a:latin typeface="+mn-lt"/>
              </a:rPr>
              <a:t>(vzorec Hrudičky)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2771" y="4040541"/>
            <a:ext cx="63706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sz="1600" noProof="1">
                <a:latin typeface="+mn-lt"/>
              </a:rPr>
              <a:t>l … srážky teplého pololetí (IV-IX) v % ročního úhrnu</a:t>
            </a:r>
          </a:p>
          <a:p>
            <a:pPr>
              <a:defRPr/>
            </a:pPr>
            <a:r>
              <a:rPr lang="cs-CZ" sz="1600" noProof="1">
                <a:latin typeface="+mn-lt"/>
              </a:rPr>
              <a:t>sz … absolutní množství srážek chladného pololetí v mm (X-III)</a:t>
            </a:r>
          </a:p>
          <a:p>
            <a:pPr>
              <a:defRPr/>
            </a:pPr>
            <a:r>
              <a:rPr lang="cs-CZ" sz="1600" noProof="1">
                <a:latin typeface="+mn-lt"/>
              </a:rPr>
              <a:t>k … ombrická kontinentalita v %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65788" y="4872391"/>
            <a:ext cx="89042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i="1" dirty="0">
                <a:solidFill>
                  <a:srgbClr val="FF0000"/>
                </a:solidFill>
                <a:latin typeface="+mn-lt"/>
              </a:rPr>
              <a:t>Pozn. čím vyšší / nižší hodnota indexů, tím více je charakter </a:t>
            </a:r>
            <a:r>
              <a:rPr lang="cs-CZ" i="1" noProof="1">
                <a:solidFill>
                  <a:srgbClr val="FF0000"/>
                </a:solidFill>
                <a:latin typeface="+mn-lt"/>
              </a:rPr>
              <a:t>kontinentální / oceanický</a:t>
            </a:r>
            <a:endParaRPr lang="cs-CZ" i="1" dirty="0">
              <a:solidFill>
                <a:srgbClr val="FF0000"/>
              </a:solidFill>
              <a:latin typeface="+mn-lt"/>
            </a:endParaRPr>
          </a:p>
          <a:p>
            <a:pPr>
              <a:defRPr/>
            </a:pPr>
            <a:endParaRPr lang="cs-CZ" i="1" dirty="0">
              <a:solidFill>
                <a:srgbClr val="FF0000"/>
              </a:solidFill>
              <a:latin typeface="+mn-lt"/>
            </a:endParaRPr>
          </a:p>
          <a:p>
            <a:pPr>
              <a:defRPr/>
            </a:pPr>
            <a:r>
              <a:rPr lang="cs-CZ" i="1" dirty="0">
                <a:solidFill>
                  <a:srgbClr val="FF0000"/>
                </a:solidFill>
                <a:latin typeface="+mn-lt"/>
              </a:rPr>
              <a:t>- u každého indexu: vzorec, dosazení, výsledek, popis symbolů</a:t>
            </a:r>
            <a:endParaRPr lang="cs-CZ" i="1" noProof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060" name="Rectangle 14"/>
          <p:cNvSpPr>
            <a:spLocks noChangeArrowheads="1"/>
          </p:cNvSpPr>
          <p:nvPr/>
        </p:nvSpPr>
        <p:spPr bwMode="auto">
          <a:xfrm>
            <a:off x="0" y="31146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050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768638"/>
              </p:ext>
            </p:extLst>
          </p:nvPr>
        </p:nvGraphicFramePr>
        <p:xfrm>
          <a:off x="6467584" y="3573016"/>
          <a:ext cx="17621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Rovnice" r:id="rId5" imgW="1218671" imgH="431613" progId="Equation.3">
                  <p:embed/>
                </p:oleObj>
              </mc:Choice>
              <mc:Fallback>
                <p:oleObj name="Rovnice" r:id="rId5" imgW="1218671" imgH="431613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584" y="3573016"/>
                        <a:ext cx="1762125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Text Box 15"/>
          <p:cNvSpPr txBox="1">
            <a:spLocks noChangeArrowheads="1"/>
          </p:cNvSpPr>
          <p:nvPr/>
        </p:nvSpPr>
        <p:spPr bwMode="auto">
          <a:xfrm>
            <a:off x="8243887" y="3717032"/>
            <a:ext cx="479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/>
              <a:t>[</a:t>
            </a:r>
            <a:r>
              <a:rPr lang="cs-CZ" sz="1600" dirty="0"/>
              <a:t>%</a:t>
            </a:r>
            <a:r>
              <a:rPr lang="en-US" sz="1600" dirty="0"/>
              <a:t>]</a:t>
            </a:r>
            <a:endParaRPr lang="cs-CZ" sz="1600" dirty="0"/>
          </a:p>
        </p:txBody>
      </p:sp>
      <p:sp>
        <p:nvSpPr>
          <p:cNvPr id="2062" name="Rectangle 17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05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647876"/>
              </p:ext>
            </p:extLst>
          </p:nvPr>
        </p:nvGraphicFramePr>
        <p:xfrm>
          <a:off x="6444208" y="4149080"/>
          <a:ext cx="141922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Rovnice" r:id="rId7" imgW="926698" imgH="253890" progId="Equation.3">
                  <p:embed/>
                </p:oleObj>
              </mc:Choice>
              <mc:Fallback>
                <p:oleObj name="Rovnice" r:id="rId7" imgW="926698" imgH="25389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4149080"/>
                        <a:ext cx="141922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7" y="404664"/>
            <a:ext cx="8229600" cy="561975"/>
          </a:xfrm>
        </p:spPr>
        <p:txBody>
          <a:bodyPr/>
          <a:lstStyle/>
          <a:p>
            <a:pPr algn="ctr" eaLnBrk="1" hangingPunct="1"/>
            <a:r>
              <a:rPr lang="cs-CZ" sz="2400" b="1" dirty="0" smtClean="0"/>
              <a:t>c) Doba polovičních srážek </a:t>
            </a:r>
            <a:r>
              <a:rPr lang="cs-CZ" sz="2400" b="1" i="1" dirty="0" smtClean="0"/>
              <a:t>(srážkový poločas)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980728"/>
            <a:ext cx="9144000" cy="5649912"/>
          </a:xfrm>
        </p:spPr>
        <p:txBody>
          <a:bodyPr/>
          <a:lstStyle/>
          <a:p>
            <a:pPr eaLnBrk="1" hangingPunct="1"/>
            <a:r>
              <a:rPr lang="cs-CZ" sz="1800" noProof="1" smtClean="0"/>
              <a:t>doba </a:t>
            </a:r>
            <a:r>
              <a:rPr lang="cs-CZ" sz="1800" noProof="1" smtClean="0"/>
              <a:t>v měsících, za kterou spadne polovina ročního úhrnu srážek, počítáno od 1. dubna</a:t>
            </a:r>
          </a:p>
          <a:p>
            <a:pPr eaLnBrk="1" hangingPunct="1"/>
            <a:r>
              <a:rPr lang="cs-CZ" sz="1800" noProof="1" smtClean="0"/>
              <a:t>lze ji využít k charakteristice ombrické kontinentality – s rostoucí kontinentalitou se doba polovičních srážek zkracuje </a:t>
            </a:r>
            <a:r>
              <a:rPr lang="cs-CZ" sz="1800" i="1" noProof="1" smtClean="0"/>
              <a:t>(v kontinentálních oblastech se zkracuje asi na 3 měsíce, v oblastech silně oceanických přesahuje 7,0)</a:t>
            </a:r>
          </a:p>
          <a:p>
            <a:pPr eaLnBrk="1" hangingPunct="1"/>
            <a:r>
              <a:rPr lang="cs-CZ" sz="1800" u="sng" noProof="1" smtClean="0"/>
              <a:t>příklad výpočtu: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2E42D-F839-43B4-9546-1E30B29410D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54025" y="2879725"/>
            <a:ext cx="8229600" cy="0"/>
          </a:xfrm>
          <a:prstGeom prst="rect">
            <a:avLst/>
          </a:prstGeom>
          <a:solidFill>
            <a:srgbClr val="FFFF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558" name="Group 3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720893"/>
              </p:ext>
            </p:extLst>
          </p:nvPr>
        </p:nvGraphicFramePr>
        <p:xfrm>
          <a:off x="417922" y="3266552"/>
          <a:ext cx="8237538" cy="1098552"/>
        </p:xfrm>
        <a:graphic>
          <a:graphicData uri="http://schemas.openxmlformats.org/drawingml/2006/table">
            <a:tbl>
              <a:tblPr/>
              <a:tblGrid>
                <a:gridCol w="1096963"/>
                <a:gridCol w="549275"/>
                <a:gridCol w="549275"/>
                <a:gridCol w="549275"/>
                <a:gridCol w="549275"/>
                <a:gridCol w="549275"/>
                <a:gridCol w="549275"/>
                <a:gridCol w="549275"/>
                <a:gridCol w="549275"/>
                <a:gridCol w="549275"/>
                <a:gridCol w="549275"/>
                <a:gridCol w="549275"/>
                <a:gridCol w="549275"/>
                <a:gridCol w="549275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EFFD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IV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VIII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IX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XII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Rok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19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33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62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83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19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468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72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59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110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121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140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1109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</a:tr>
            </a:tbl>
          </a:graphicData>
        </a:graphic>
      </p:graphicFrame>
      <p:sp>
        <p:nvSpPr>
          <p:cNvPr id="8559" name="Text Box 367"/>
          <p:cNvSpPr txBox="1">
            <a:spLocks noChangeArrowheads="1"/>
          </p:cNvSpPr>
          <p:nvPr/>
        </p:nvSpPr>
        <p:spPr bwMode="auto">
          <a:xfrm>
            <a:off x="0" y="4365104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b="1" dirty="0">
                <a:latin typeface="+mn-lt"/>
              </a:rPr>
              <a:t>stanice I</a:t>
            </a:r>
            <a:r>
              <a:rPr lang="cs-CZ" dirty="0">
                <a:latin typeface="+mn-lt"/>
              </a:rPr>
              <a:t>: </a:t>
            </a:r>
            <a:r>
              <a:rPr lang="cs-CZ" dirty="0"/>
              <a:t>roční úhrn je 468 mm, polovina z něj 234 mm</a:t>
            </a:r>
            <a:r>
              <a:rPr lang="cs-CZ" dirty="0" smtClean="0">
                <a:latin typeface="+mn-lt"/>
              </a:rPr>
              <a:t>, </a:t>
            </a:r>
            <a:r>
              <a:rPr lang="cs-CZ" dirty="0">
                <a:latin typeface="+mn-lt"/>
              </a:rPr>
              <a:t>načítají se měsíční srážkové úhrny počínajíc dubnem: </a:t>
            </a:r>
            <a:r>
              <a:rPr lang="cs-CZ" dirty="0" smtClean="0">
                <a:latin typeface="+mn-lt"/>
              </a:rPr>
              <a:t>19 + 33 + 62 + 120 = 234</a:t>
            </a:r>
            <a:r>
              <a:rPr lang="cs-CZ" dirty="0">
                <a:latin typeface="+mn-lt"/>
              </a:rPr>
              <a:t> </a:t>
            </a:r>
            <a:r>
              <a:rPr lang="cs-CZ" dirty="0" smtClean="0">
                <a:latin typeface="+mn-lt"/>
              </a:rPr>
              <a:t> </a:t>
            </a:r>
            <a:r>
              <a:rPr lang="cs-CZ" dirty="0" smtClean="0">
                <a:latin typeface="+mn-lt"/>
                <a:cs typeface="Times New Roman" pitchFamily="18" charset="0"/>
              </a:rPr>
              <a:t>→</a:t>
            </a:r>
            <a:r>
              <a:rPr lang="cs-CZ" dirty="0">
                <a:latin typeface="+mn-lt"/>
              </a:rPr>
              <a:t>  </a:t>
            </a:r>
            <a:r>
              <a:rPr lang="cs-CZ" u="sng" dirty="0">
                <a:latin typeface="+mn-lt"/>
              </a:rPr>
              <a:t>doba polovičních srážek je </a:t>
            </a:r>
            <a:r>
              <a:rPr lang="cs-CZ" b="1" u="sng" dirty="0" smtClean="0">
                <a:latin typeface="+mn-lt"/>
              </a:rPr>
              <a:t>4,0</a:t>
            </a:r>
            <a:r>
              <a:rPr lang="cs-CZ" u="sng" dirty="0" smtClean="0">
                <a:latin typeface="+mn-lt"/>
              </a:rPr>
              <a:t> měsíce</a:t>
            </a:r>
            <a:endParaRPr lang="cs-CZ" u="sng" dirty="0">
              <a:latin typeface="+mn-lt"/>
            </a:endParaRPr>
          </a:p>
          <a:p>
            <a:pPr>
              <a:defRPr/>
            </a:pPr>
            <a:endParaRPr lang="cs-CZ" dirty="0">
              <a:latin typeface="+mn-lt"/>
            </a:endParaRPr>
          </a:p>
          <a:p>
            <a:pPr>
              <a:defRPr/>
            </a:pPr>
            <a:r>
              <a:rPr lang="cs-CZ" b="1" dirty="0">
                <a:latin typeface="+mn-lt"/>
              </a:rPr>
              <a:t>stanice II</a:t>
            </a:r>
            <a:r>
              <a:rPr lang="cs-CZ" dirty="0">
                <a:latin typeface="+mn-lt"/>
              </a:rPr>
              <a:t>: roční úhrn je 1109 mm, polovina je 554,5 mm: 72 + 76 + 54 + 46 + 59 + 80 + 110 = 497 mm </a:t>
            </a:r>
            <a:r>
              <a:rPr lang="cs-CZ" dirty="0">
                <a:latin typeface="+mn-lt"/>
                <a:cs typeface="Times New Roman" pitchFamily="18" charset="0"/>
              </a:rPr>
              <a:t>→</a:t>
            </a:r>
            <a:r>
              <a:rPr lang="cs-CZ" dirty="0">
                <a:latin typeface="+mn-lt"/>
              </a:rPr>
              <a:t> 7 celých měsíců, do dosažení poloviny srážek zbývá 57,5 mm, což představuje 0,5 měsíčního úhrnu dalšího měsíce (předpokládá se rovnoměrné rozložení srážek během měsíce)  </a:t>
            </a:r>
            <a:r>
              <a:rPr lang="cs-CZ" dirty="0">
                <a:latin typeface="+mn-lt"/>
                <a:cs typeface="Times New Roman" pitchFamily="18" charset="0"/>
              </a:rPr>
              <a:t>→</a:t>
            </a:r>
            <a:r>
              <a:rPr lang="cs-CZ" dirty="0">
                <a:latin typeface="+mn-lt"/>
              </a:rPr>
              <a:t>  </a:t>
            </a:r>
            <a:r>
              <a:rPr lang="cs-CZ" u="sng" dirty="0">
                <a:latin typeface="+mn-lt"/>
              </a:rPr>
              <a:t>doba polovičních srážek je </a:t>
            </a:r>
            <a:r>
              <a:rPr lang="cs-CZ" b="1" u="sng" dirty="0">
                <a:latin typeface="+mn-lt"/>
              </a:rPr>
              <a:t>7,5</a:t>
            </a:r>
            <a:r>
              <a:rPr lang="cs-CZ" u="sng" dirty="0">
                <a:latin typeface="+mn-lt"/>
              </a:rPr>
              <a:t> měsíce</a:t>
            </a:r>
          </a:p>
        </p:txBody>
      </p:sp>
      <p:sp>
        <p:nvSpPr>
          <p:cNvPr id="8560" name="Text Box 368"/>
          <p:cNvSpPr txBox="1">
            <a:spLocks noChangeArrowheads="1"/>
          </p:cNvSpPr>
          <p:nvPr/>
        </p:nvSpPr>
        <p:spPr bwMode="auto">
          <a:xfrm>
            <a:off x="429338" y="2852886"/>
            <a:ext cx="48085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600" b="1" i="1" dirty="0">
                <a:latin typeface="+mn-lt"/>
              </a:rPr>
              <a:t>Tab. 2 Roční chod srážek pro jednotlivé stanice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sz="2400" b="1" smtClean="0"/>
              <a:t>d) Poloha těžiště srážek </a:t>
            </a:r>
            <a:r>
              <a:rPr lang="cs-CZ" sz="2400" b="1" i="1" smtClean="0">
                <a:solidFill>
                  <a:srgbClr val="FF0000"/>
                </a:solidFill>
              </a:rPr>
              <a:t>(2 obrázky)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8435975" cy="4857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1800" smtClean="0"/>
              <a:t>-   vychází se z toho, že měsíční srážkové úhrny jsou rozloženy souměrně po</a:t>
            </a:r>
          </a:p>
          <a:p>
            <a:pPr eaLnBrk="1" hangingPunct="1">
              <a:buFontTx/>
              <a:buNone/>
            </a:pPr>
            <a:r>
              <a:rPr lang="cs-CZ" sz="1800" smtClean="0"/>
              <a:t>obvodu kružnice o jednotkovém poloměru (osy prochází průměry leden-</a:t>
            </a:r>
          </a:p>
          <a:p>
            <a:pPr eaLnBrk="1" hangingPunct="1">
              <a:buFontTx/>
              <a:buNone/>
            </a:pPr>
            <a:r>
              <a:rPr lang="cs-CZ" sz="1800" smtClean="0"/>
              <a:t>červenec a duben-říjen) (viz obrázek)</a:t>
            </a:r>
            <a:endParaRPr lang="en-US" sz="1800" smtClean="0"/>
          </a:p>
          <a:p>
            <a:pPr eaLnBrk="1" hangingPunct="1">
              <a:buFontTx/>
              <a:buNone/>
            </a:pPr>
            <a:endParaRPr lang="cs-CZ" sz="1800" smtClean="0">
              <a:latin typeface="Times New Roman" pitchFamily="18" charset="0"/>
            </a:endParaRPr>
          </a:p>
        </p:txBody>
      </p:sp>
      <p:pic>
        <p:nvPicPr>
          <p:cNvPr id="8196" name="Picture 4" descr="image010-novy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560" y="2276872"/>
            <a:ext cx="3643312" cy="3671888"/>
          </a:xfrm>
          <a:noFill/>
        </p:spPr>
      </p:pic>
      <p:pic>
        <p:nvPicPr>
          <p:cNvPr id="8198" name="Picture 7" descr="Vzorec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3573463"/>
            <a:ext cx="3917950" cy="895350"/>
          </a:xfr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02BC1-A9FC-4039-AE53-955A2BDE370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356100" y="2636838"/>
            <a:ext cx="45370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n-lt"/>
              </a:rPr>
              <a:t>    - souřadnice těžiště srážek se vypočtou </a:t>
            </a:r>
          </a:p>
          <a:p>
            <a:pPr>
              <a:defRPr/>
            </a:pPr>
            <a:r>
              <a:rPr lang="cs-CZ" dirty="0">
                <a:latin typeface="+mn-lt"/>
              </a:rPr>
              <a:t>      podle vztahů: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500563" y="4724400"/>
            <a:ext cx="45037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600" dirty="0">
                <a:latin typeface="+mn-lt"/>
              </a:rPr>
              <a:t>I, II, …, XII … úhrny srážek jednotlivých měsíců</a:t>
            </a:r>
          </a:p>
          <a:p>
            <a:pPr>
              <a:defRPr/>
            </a:pPr>
            <a:r>
              <a:rPr lang="cs-CZ" sz="1600" dirty="0">
                <a:latin typeface="+mn-lt"/>
              </a:rPr>
              <a:t>S … roční úhrn srážek</a:t>
            </a:r>
          </a:p>
        </p:txBody>
      </p:sp>
      <p:sp>
        <p:nvSpPr>
          <p:cNvPr id="8200" name="Text Box 11"/>
          <p:cNvSpPr txBox="1">
            <a:spLocks noChangeArrowheads="1"/>
          </p:cNvSpPr>
          <p:nvPr/>
        </p:nvSpPr>
        <p:spPr bwMode="auto">
          <a:xfrm>
            <a:off x="4500563" y="5516563"/>
            <a:ext cx="4171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i="1">
                <a:solidFill>
                  <a:srgbClr val="FF0000"/>
                </a:solidFill>
              </a:rPr>
              <a:t>Jeden v</a:t>
            </a:r>
            <a:r>
              <a:rPr lang="cs-CZ" sz="1600" i="1">
                <a:solidFill>
                  <a:srgbClr val="FF0000"/>
                </a:solidFill>
              </a:rPr>
              <a:t>z</a:t>
            </a:r>
            <a:r>
              <a:rPr lang="en-US" sz="1600" i="1">
                <a:solidFill>
                  <a:srgbClr val="FF0000"/>
                </a:solidFill>
              </a:rPr>
              <a:t>oro</a:t>
            </a:r>
            <a:r>
              <a:rPr lang="cs-CZ" sz="1600" i="1">
                <a:solidFill>
                  <a:srgbClr val="FF0000"/>
                </a:solidFill>
              </a:rPr>
              <a:t>vý výpočet </a:t>
            </a:r>
          </a:p>
          <a:p>
            <a:pPr eaLnBrk="1" hangingPunct="1"/>
            <a:r>
              <a:rPr lang="cs-CZ" sz="1600" i="1">
                <a:solidFill>
                  <a:srgbClr val="FF0000"/>
                </a:solidFill>
              </a:rPr>
              <a:t>(vzorec, dosazení, výsledek, popis symbolů)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400281"/>
            <a:ext cx="4968875" cy="3455988"/>
          </a:xfrm>
        </p:spPr>
        <p:txBody>
          <a:bodyPr/>
          <a:lstStyle/>
          <a:p>
            <a:pPr eaLnBrk="1" hangingPunct="1"/>
            <a:r>
              <a:rPr lang="cs-CZ" sz="2000" b="1" i="1" dirty="0" smtClean="0"/>
              <a:t>Vyhodnocení výsledků je následující</a:t>
            </a:r>
            <a:r>
              <a:rPr lang="cs-CZ" sz="1800" dirty="0" smtClean="0"/>
              <a:t> (viz obrázek):</a:t>
            </a:r>
          </a:p>
          <a:p>
            <a:pPr eaLnBrk="1" hangingPunct="1">
              <a:buFontTx/>
              <a:buChar char="-"/>
            </a:pPr>
            <a:r>
              <a:rPr lang="cs-CZ" sz="1800" dirty="0" smtClean="0"/>
              <a:t>těžiště srážek ve II. kvadrantu mají stanice s </a:t>
            </a:r>
            <a:r>
              <a:rPr lang="cs-CZ" sz="1800" noProof="1" smtClean="0"/>
              <a:t>oceanickým typem</a:t>
            </a:r>
            <a:r>
              <a:rPr lang="cs-CZ" sz="1800" dirty="0" smtClean="0"/>
              <a:t> ročního chodu;</a:t>
            </a:r>
          </a:p>
          <a:p>
            <a:pPr eaLnBrk="1" hangingPunct="1">
              <a:buFontTx/>
              <a:buChar char="-"/>
            </a:pPr>
            <a:r>
              <a:rPr lang="cs-CZ" sz="1800" dirty="0" smtClean="0"/>
              <a:t> ve III. kvadrantu stanice s kontinentálním a přechodným typem; </a:t>
            </a:r>
          </a:p>
          <a:p>
            <a:pPr eaLnBrk="1" hangingPunct="1">
              <a:buFontTx/>
              <a:buChar char="-"/>
            </a:pPr>
            <a:r>
              <a:rPr lang="cs-CZ" sz="1800" dirty="0" smtClean="0"/>
              <a:t>ve IV. kvadrantu stanice s teplým kontinentálním typem; </a:t>
            </a:r>
          </a:p>
          <a:p>
            <a:pPr eaLnBrk="1" hangingPunct="1">
              <a:buFontTx/>
              <a:buChar char="-"/>
            </a:pPr>
            <a:r>
              <a:rPr lang="cs-CZ" sz="1800" dirty="0" smtClean="0"/>
              <a:t>poloha těžiště v I. kvadrantu není častá, objevuje se místy ve vysokých horách a v oblastech středomořského klimatu</a:t>
            </a:r>
          </a:p>
        </p:txBody>
      </p:sp>
      <p:pic>
        <p:nvPicPr>
          <p:cNvPr id="9219" name="Picture 4" descr="TezSrazek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20072" y="980728"/>
            <a:ext cx="3313113" cy="2503488"/>
          </a:xfr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30.9.2013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Z0076 Meteorologie a klimatologie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1DE036-0D0E-4C23-9643-FC85C7375B53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0" y="3754888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cs-CZ" sz="2000" dirty="0">
                <a:latin typeface="+mn-lt"/>
              </a:rPr>
              <a:t>   </a:t>
            </a:r>
            <a:r>
              <a:rPr lang="cs-CZ" b="1" i="1" dirty="0">
                <a:latin typeface="+mn-lt"/>
              </a:rPr>
              <a:t>Shrnutí výsledků hodnocení kontinentality klimatu </a:t>
            </a:r>
            <a:r>
              <a:rPr lang="cs-CZ" b="1" i="1" dirty="0">
                <a:solidFill>
                  <a:srgbClr val="FF0000"/>
                </a:solidFill>
                <a:latin typeface="+mn-lt"/>
              </a:rPr>
              <a:t>(</a:t>
            </a:r>
            <a:r>
              <a:rPr lang="en-US" b="1" i="1" dirty="0" err="1">
                <a:solidFill>
                  <a:srgbClr val="FF0000"/>
                </a:solidFill>
                <a:latin typeface="+mn-lt"/>
              </a:rPr>
              <a:t>tabulka</a:t>
            </a:r>
            <a:r>
              <a:rPr lang="en-US" b="1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b="1" i="1" dirty="0">
                <a:solidFill>
                  <a:srgbClr val="FF0000"/>
                </a:solidFill>
                <a:latin typeface="+mn-lt"/>
              </a:rPr>
              <a:t>+ slovní komentář)</a:t>
            </a:r>
            <a:endParaRPr lang="cs-CZ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1588" y="2789238"/>
            <a:ext cx="8229600" cy="0"/>
          </a:xfrm>
          <a:prstGeom prst="rect">
            <a:avLst/>
          </a:prstGeom>
          <a:solidFill>
            <a:srgbClr val="FFFF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4518" name="Group 182"/>
          <p:cNvGraphicFramePr>
            <a:graphicFrameLocks noGrp="1"/>
          </p:cNvGraphicFramePr>
          <p:nvPr/>
        </p:nvGraphicFramePr>
        <p:xfrm>
          <a:off x="395288" y="4437063"/>
          <a:ext cx="7956551" cy="1281114"/>
        </p:xfrm>
        <a:graphic>
          <a:graphicData uri="http://schemas.openxmlformats.org/drawingml/2006/table">
            <a:tbl>
              <a:tblPr/>
              <a:tblGrid>
                <a:gridCol w="874548"/>
                <a:gridCol w="1294199"/>
                <a:gridCol w="1371414"/>
                <a:gridCol w="1369735"/>
                <a:gridCol w="1371415"/>
                <a:gridCol w="1675240"/>
              </a:tblGrid>
              <a:tr h="457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EFFD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Index termické kontinentality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Index ombrické kontinentality</a:t>
                      </a:r>
                      <a:endParaRPr kumimoji="0" lang="cs-CZ" sz="18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Doba polovičních srážek</a:t>
                      </a:r>
                      <a:endParaRPr kumimoji="0" lang="cs-CZ" sz="18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Poloha těžiště srážek</a:t>
                      </a:r>
                      <a:endParaRPr kumimoji="0" lang="cs-CZ" sz="18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Klima kontinentální / oceánské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57,6 %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51,8 %</a:t>
                      </a:r>
                      <a:endParaRPr kumimoji="0" lang="cs-CZ" sz="18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4,0 měsíce</a:t>
                      </a:r>
                      <a:endParaRPr kumimoji="0" lang="cs-CZ" sz="18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III. kvadrant</a:t>
                      </a:r>
                      <a:endParaRPr kumimoji="0" lang="cs-CZ" sz="18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kontinentální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</a:tr>
            </a:tbl>
          </a:graphicData>
        </a:graphic>
      </p:graphicFrame>
      <p:sp>
        <p:nvSpPr>
          <p:cNvPr id="14519" name="Text Box 183"/>
          <p:cNvSpPr txBox="1">
            <a:spLocks noChangeArrowheads="1"/>
          </p:cNvSpPr>
          <p:nvPr/>
        </p:nvSpPr>
        <p:spPr bwMode="auto">
          <a:xfrm>
            <a:off x="58738" y="5876925"/>
            <a:ext cx="9085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i="1" dirty="0">
                <a:solidFill>
                  <a:srgbClr val="FF0000"/>
                </a:solidFill>
                <a:latin typeface="+mn-lt"/>
              </a:rPr>
              <a:t>pozn.: u </a:t>
            </a:r>
            <a:r>
              <a:rPr lang="cs-CZ" i="1" noProof="1">
                <a:solidFill>
                  <a:srgbClr val="FF0000"/>
                </a:solidFill>
                <a:latin typeface="+mn-lt"/>
              </a:rPr>
              <a:t>horské stanice nemusí být určení kontinentality / oceanity klimatu jednoznačné</a:t>
            </a:r>
          </a:p>
        </p:txBody>
      </p:sp>
      <p:sp>
        <p:nvSpPr>
          <p:cNvPr id="14520" name="Text Box 184"/>
          <p:cNvSpPr txBox="1">
            <a:spLocks noChangeArrowheads="1"/>
          </p:cNvSpPr>
          <p:nvPr/>
        </p:nvSpPr>
        <p:spPr bwMode="auto">
          <a:xfrm>
            <a:off x="395288" y="4149725"/>
            <a:ext cx="43608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600" i="1" dirty="0">
                <a:latin typeface="+mn-lt"/>
              </a:rPr>
              <a:t>Tab. 3  Výsledky výpočtu indexů kontinentality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1075</TotalTime>
  <Words>609</Words>
  <Application>Microsoft Office PowerPoint</Application>
  <PresentationFormat>Předvádění na obrazovce (4:3)</PresentationFormat>
  <Paragraphs>219</Paragraphs>
  <Slides>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Přehlednost</vt:lpstr>
      <vt:lpstr>Graf</vt:lpstr>
      <vt:lpstr>Rovnice</vt:lpstr>
      <vt:lpstr>Prezentace aplikace PowerPoint</vt:lpstr>
      <vt:lpstr>Klimatologické indexy</vt:lpstr>
      <vt:lpstr>1) Pluviometrický koeficient</vt:lpstr>
      <vt:lpstr>2) Hodnocení kontinentality/oceanity klimatu</vt:lpstr>
      <vt:lpstr>c) Doba polovičních srážek (srážkový poločas)</vt:lpstr>
      <vt:lpstr>d) Poloha těžiště srážek (2 obrázky)</vt:lpstr>
      <vt:lpstr>Prezentace aplikace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z meteorologie a klimatologie podzim 2008</dc:title>
  <dc:creator>NTB</dc:creator>
  <cp:lastModifiedBy>Dolli</cp:lastModifiedBy>
  <cp:revision>33</cp:revision>
  <dcterms:created xsi:type="dcterms:W3CDTF">2008-09-20T20:09:07Z</dcterms:created>
  <dcterms:modified xsi:type="dcterms:W3CDTF">2013-09-23T07:57:35Z</dcterms:modified>
</cp:coreProperties>
</file>