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71" r:id="rId15"/>
    <p:sldId id="269" r:id="rId16"/>
    <p:sldId id="272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>
      <p:cViewPr varScale="1">
        <p:scale>
          <a:sx n="70" d="100"/>
          <a:sy n="70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057EBC-D3B8-4D84-A64D-5438C689F1F2}" type="datetimeFigureOut">
              <a:rPr lang="cs-CZ" smtClean="0"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A138CF-FD80-4C1E-A53B-F1293BDCBD4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v letech 2014-2020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Dopady na ČR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4168" y="5701022"/>
            <a:ext cx="2752743" cy="1126976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Martina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Šmejcká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N-GK SGRR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Tereza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Fasurová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N-GK APGE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Daněk N-GK SGRR</a:t>
            </a:r>
          </a:p>
          <a:p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65779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404" y="404664"/>
            <a:ext cx="8229600" cy="908720"/>
          </a:xfrm>
        </p:spPr>
        <p:txBody>
          <a:bodyPr/>
          <a:lstStyle/>
          <a:p>
            <a:r>
              <a:rPr lang="cs-CZ" sz="3600" dirty="0" smtClean="0"/>
              <a:t>Programové období 2014-2020 vs.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404" y="1862209"/>
            <a:ext cx="8229600" cy="5001419"/>
          </a:xfrm>
        </p:spPr>
        <p:txBody>
          <a:bodyPr/>
          <a:lstStyle/>
          <a:p>
            <a:r>
              <a:rPr lang="cs-CZ" dirty="0" smtClean="0"/>
              <a:t>Přípravy na něj probíhají již od roku 2010</a:t>
            </a:r>
          </a:p>
          <a:p>
            <a:r>
              <a:rPr lang="cs-CZ" dirty="0" smtClean="0"/>
              <a:t>V roce 2011 v dokumentu</a:t>
            </a:r>
            <a:r>
              <a:rPr lang="cs-CZ" dirty="0"/>
              <a:t> „Souhrnný </a:t>
            </a:r>
            <a:r>
              <a:rPr lang="cs-CZ" dirty="0" smtClean="0"/>
              <a:t>návrh zaměření </a:t>
            </a:r>
            <a:r>
              <a:rPr lang="cs-CZ" dirty="0"/>
              <a:t>budoucí kohezní politiky EU po roce 2013 v podmínkách České republiky, obsahující i návrh rozvojových priorit pro čerpání fondů EU po roce 2013</a:t>
            </a:r>
            <a:r>
              <a:rPr lang="cs-CZ" dirty="0" smtClean="0"/>
              <a:t>“, který projednala vláda, je ustanoveno 5 národních rozvojových priorit a 13 tematických oblastí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22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3600" dirty="0" smtClean="0"/>
              <a:t>Národní rozvojové priority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/>
              <a:t>konkurenceschopnosti ekonomiky.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Rozvoj </a:t>
            </a:r>
            <a:r>
              <a:rPr lang="cs-CZ" dirty="0"/>
              <a:t>páteřní infrastruktury.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Zvyšování </a:t>
            </a:r>
            <a:r>
              <a:rPr lang="cs-CZ" dirty="0"/>
              <a:t>kvality a efektivity veřejné správy.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sociálního začleňování, boje s chudobou a systému péče o zdraví.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Integrovaný </a:t>
            </a:r>
            <a:r>
              <a:rPr lang="cs-CZ" dirty="0"/>
              <a:t>rozvoj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826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3600" dirty="0" smtClean="0"/>
              <a:t>Postup výběru národních priorit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4 fáze: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Diskutován strategické </a:t>
            </a:r>
            <a:r>
              <a:rPr lang="cs-CZ" dirty="0"/>
              <a:t>přístupy, využívány Koordinační výbory Národního strategického referenčního rámce (KV </a:t>
            </a:r>
            <a:r>
              <a:rPr lang="cs-CZ" dirty="0" smtClean="0"/>
              <a:t>NSRR)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Hlavním </a:t>
            </a:r>
            <a:r>
              <a:rPr lang="cs-CZ" dirty="0"/>
              <a:t>tématem byl návrh okruhu sektorových priorit (přes 100 priorit) pro plánovací období 2014-2020.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</a:t>
            </a:r>
            <a:r>
              <a:rPr lang="cs-CZ" dirty="0"/>
              <a:t> lednu 2010 Výborem pro EU zadán úkol </a:t>
            </a:r>
            <a:r>
              <a:rPr lang="cs-CZ" dirty="0" smtClean="0"/>
              <a:t>pro ministra </a:t>
            </a:r>
            <a:r>
              <a:rPr lang="cs-CZ" dirty="0"/>
              <a:t>pro místní rozvoj </a:t>
            </a:r>
            <a:r>
              <a:rPr lang="cs-CZ" dirty="0" smtClean="0"/>
              <a:t>vypracovat souhrnný </a:t>
            </a:r>
            <a:r>
              <a:rPr lang="cs-CZ" dirty="0"/>
              <a:t>návrh zaměření budoucí kohezní politiky EU po roce 2013 v podmínkách </a:t>
            </a:r>
            <a:r>
              <a:rPr lang="cs-CZ" dirty="0" smtClean="0"/>
              <a:t>ČR. V dubnu 2011 bylo </a:t>
            </a:r>
            <a:r>
              <a:rPr lang="cs-CZ" dirty="0"/>
              <a:t>stanoveno 13 návrhů národních rozvojových priorit a 42 sektorových priorit. </a:t>
            </a:r>
            <a:r>
              <a:rPr lang="cs-CZ" dirty="0" smtClean="0"/>
              <a:t>V </a:t>
            </a:r>
            <a:r>
              <a:rPr lang="cs-CZ" dirty="0"/>
              <a:t>květnu 2011 </a:t>
            </a:r>
            <a:r>
              <a:rPr lang="cs-CZ" dirty="0" smtClean="0"/>
              <a:t>vyselektováno </a:t>
            </a:r>
            <a:r>
              <a:rPr lang="cs-CZ" dirty="0"/>
              <a:t>5 národních rozvojových priorit, 13 tematických oblastí, jejich obsah a specifikace.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Prezentování </a:t>
            </a:r>
            <a:r>
              <a:rPr lang="cs-CZ" dirty="0"/>
              <a:t>a diskutování stanovených návrhů široké základně zainteresovaných lidí (zástupci resortů, krajů, měst a obcí, sociálních, hospodářských a dalších partnerů (Meziregionální poradní skupina MMR pro budoucnost kohezní politiky, Koordinační výbory NSRR, Expertní poradní skupina pro budoucnost kohezní politiky, Pracovní skupina pro budoucnost kohezní politiky Řídicího a koordinačního výboru, Pracovní tým RHSD pro místní rozvoj, Parlamentní konzultační skupina pro budoucnost kohezní politiky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496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4000" dirty="0" smtClean="0"/>
              <a:t>Dopady na ČR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dirty="0" smtClean="0"/>
              <a:t>EK se obecně snaží o zjednodušení pravidel a byrokracie</a:t>
            </a:r>
          </a:p>
          <a:p>
            <a:r>
              <a:rPr lang="cs-CZ" dirty="0" smtClean="0"/>
              <a:t>V partnerské </a:t>
            </a:r>
            <a:r>
              <a:rPr lang="cs-CZ" dirty="0"/>
              <a:t>dohodě budou stanoveny předběžné podmínky (ex-ante </a:t>
            </a:r>
            <a:r>
              <a:rPr lang="cs-CZ" dirty="0" err="1"/>
              <a:t>conditionalities</a:t>
            </a:r>
            <a:r>
              <a:rPr lang="cs-CZ" dirty="0"/>
              <a:t>), které pokud nebudou splněny do stanoveného termínu, čerpání programu vůbec </a:t>
            </a:r>
            <a:r>
              <a:rPr lang="cs-CZ" dirty="0" smtClean="0"/>
              <a:t>nezapočne</a:t>
            </a:r>
          </a:p>
          <a:p>
            <a:r>
              <a:rPr lang="cs-CZ" dirty="0" smtClean="0"/>
              <a:t>Zjednodušení finančního řízení a kontroly (malé projekty bez auditu…)</a:t>
            </a:r>
          </a:p>
          <a:p>
            <a:r>
              <a:rPr lang="cs-CZ" dirty="0" smtClean="0"/>
              <a:t>Elektronická správa dat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93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sz="4000" dirty="0" smtClean="0"/>
              <a:t>Geografické pokrytí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Rozlišování méně rozvinuté regiony, přechodné regiony a rozvinuté regiony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méně </a:t>
            </a:r>
            <a:r>
              <a:rPr lang="cs-CZ" sz="1900" dirty="0"/>
              <a:t>rozvinuté regiony s HDP na </a:t>
            </a:r>
            <a:r>
              <a:rPr lang="cs-CZ" sz="1900" dirty="0" smtClean="0"/>
              <a:t>ob. </a:t>
            </a:r>
            <a:r>
              <a:rPr lang="cs-CZ" sz="1900" dirty="0"/>
              <a:t>nižším než 75 % průměru </a:t>
            </a:r>
            <a:r>
              <a:rPr lang="cs-CZ" sz="1900" dirty="0" smtClean="0"/>
              <a:t>EU-27 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přechodné </a:t>
            </a:r>
            <a:r>
              <a:rPr lang="cs-CZ" sz="1900" dirty="0"/>
              <a:t>regiony s HDP na </a:t>
            </a:r>
            <a:r>
              <a:rPr lang="cs-CZ" sz="1900" dirty="0" smtClean="0"/>
              <a:t>ob. </a:t>
            </a:r>
            <a:r>
              <a:rPr lang="cs-CZ" sz="1900" dirty="0"/>
              <a:t>mezi 75 % - 90 % průměru </a:t>
            </a:r>
            <a:r>
              <a:rPr lang="cs-CZ" sz="1900" dirty="0" smtClean="0"/>
              <a:t>EU-27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rozvinuté </a:t>
            </a:r>
            <a:r>
              <a:rPr lang="cs-CZ" sz="1900" dirty="0"/>
              <a:t>regiony s HDP na </a:t>
            </a:r>
            <a:r>
              <a:rPr lang="cs-CZ" sz="1900" dirty="0" smtClean="0"/>
              <a:t>ob. </a:t>
            </a:r>
            <a:r>
              <a:rPr lang="cs-CZ" sz="1900" dirty="0"/>
              <a:t>vyšším než 90 % průměru </a:t>
            </a:r>
            <a:r>
              <a:rPr lang="cs-CZ" sz="1900" dirty="0" smtClean="0"/>
              <a:t>EU-27 </a:t>
            </a:r>
            <a:endParaRPr lang="cs-CZ" sz="1900" dirty="0"/>
          </a:p>
          <a:p>
            <a:endParaRPr lang="cs-CZ" dirty="0" smtClean="0"/>
          </a:p>
          <a:p>
            <a:r>
              <a:rPr lang="cs-CZ" dirty="0" smtClean="0"/>
              <a:t>Nebude nutné </a:t>
            </a:r>
            <a:r>
              <a:rPr lang="cs-CZ" dirty="0"/>
              <a:t>oddělovat operační programy pro Prahu a zbytek České republiky při zachování měr spolufinancování pro danou kategorii </a:t>
            </a:r>
            <a:r>
              <a:rPr lang="cs-CZ" dirty="0" smtClean="0"/>
              <a:t>regionů</a:t>
            </a:r>
          </a:p>
          <a:p>
            <a:r>
              <a:rPr lang="cs-CZ" dirty="0" smtClean="0"/>
              <a:t>Nicméně </a:t>
            </a:r>
            <a:r>
              <a:rPr lang="cs-CZ" dirty="0"/>
              <a:t>na úrovni členského státu musí být dodržen poměr alokace pro Evropský sociální fond a to ve výši minimálně: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25 </a:t>
            </a:r>
            <a:r>
              <a:rPr lang="cs-CZ" sz="1900" dirty="0"/>
              <a:t>% z </a:t>
            </a:r>
            <a:r>
              <a:rPr lang="cs-CZ" sz="1900" dirty="0" err="1" smtClean="0"/>
              <a:t>celk</a:t>
            </a:r>
            <a:r>
              <a:rPr lang="cs-CZ" sz="1900" dirty="0" smtClean="0"/>
              <a:t>. </a:t>
            </a:r>
            <a:r>
              <a:rPr lang="cs-CZ" sz="1900" dirty="0"/>
              <a:t>alokace strukturálních fondů pro méně rozvinuté </a:t>
            </a:r>
            <a:r>
              <a:rPr lang="cs-CZ" sz="1900" dirty="0" smtClean="0"/>
              <a:t>regiony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40 </a:t>
            </a:r>
            <a:r>
              <a:rPr lang="cs-CZ" sz="1900" dirty="0"/>
              <a:t>% z </a:t>
            </a:r>
            <a:r>
              <a:rPr lang="cs-CZ" sz="1900" dirty="0" err="1" smtClean="0"/>
              <a:t>celk</a:t>
            </a:r>
            <a:r>
              <a:rPr lang="cs-CZ" sz="1900" dirty="0" smtClean="0"/>
              <a:t>. </a:t>
            </a:r>
            <a:r>
              <a:rPr lang="cs-CZ" sz="1900" dirty="0"/>
              <a:t>alokace strukturálních fondů pro přechodné </a:t>
            </a:r>
            <a:r>
              <a:rPr lang="cs-CZ" sz="1900" dirty="0" smtClean="0"/>
              <a:t>regiony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 smtClean="0"/>
              <a:t>52 </a:t>
            </a:r>
            <a:r>
              <a:rPr lang="cs-CZ" sz="1900" dirty="0"/>
              <a:t>% z </a:t>
            </a:r>
            <a:r>
              <a:rPr lang="cs-CZ" sz="1900" dirty="0" err="1" smtClean="0"/>
              <a:t>celk</a:t>
            </a:r>
            <a:r>
              <a:rPr lang="cs-CZ" sz="1900" dirty="0" smtClean="0"/>
              <a:t>. </a:t>
            </a:r>
            <a:r>
              <a:rPr lang="cs-CZ" sz="1900" dirty="0"/>
              <a:t>alokace strukturálních fondů pro rozvinuté regiony.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8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sz="3600" dirty="0" smtClean="0"/>
              <a:t>Dopady ve financích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Snížené výdaje ČR vůči EU – nárůst rozdílu mezi příspěvky ČR do společné kasy a příjmy z ní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Prostředky na kohezní politiku navýšeny o 900mil. EUR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U kohezních </a:t>
            </a:r>
            <a:r>
              <a:rPr lang="cs-CZ" dirty="0">
                <a:solidFill>
                  <a:srgbClr val="00B050"/>
                </a:solidFill>
              </a:rPr>
              <a:t>projektů </a:t>
            </a:r>
            <a:r>
              <a:rPr lang="cs-CZ" dirty="0" smtClean="0">
                <a:solidFill>
                  <a:srgbClr val="00B050"/>
                </a:solidFill>
              </a:rPr>
              <a:t>prosazena </a:t>
            </a:r>
            <a:r>
              <a:rPr lang="cs-CZ" dirty="0">
                <a:solidFill>
                  <a:srgbClr val="00B050"/>
                </a:solidFill>
              </a:rPr>
              <a:t>uznatelnost daně z přidané hodnoty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Na zemědělství </a:t>
            </a:r>
            <a:r>
              <a:rPr lang="cs-CZ" dirty="0">
                <a:solidFill>
                  <a:srgbClr val="00B050"/>
                </a:solidFill>
              </a:rPr>
              <a:t>připadne ČR 5,4 miliardy euro na přímé platby a 1,9 miliard na rozvoj </a:t>
            </a:r>
            <a:r>
              <a:rPr lang="cs-CZ" dirty="0" smtClean="0">
                <a:solidFill>
                  <a:srgbClr val="00B050"/>
                </a:solidFill>
              </a:rPr>
              <a:t>venkova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odfinancovaná </a:t>
            </a:r>
            <a:r>
              <a:rPr lang="cs-CZ" dirty="0">
                <a:solidFill>
                  <a:srgbClr val="FF0000"/>
                </a:solidFill>
              </a:rPr>
              <a:t>kapitola konkurenceschopnosti, vědy a výzkumu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651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 algn="r">
              <a:buNone/>
            </a:pPr>
            <a:endParaRPr lang="cs-CZ" sz="1200" dirty="0" smtClean="0"/>
          </a:p>
          <a:p>
            <a:pPr marL="0" indent="0" algn="r">
              <a:buNone/>
            </a:pPr>
            <a:endParaRPr lang="cs-CZ" sz="1200" dirty="0"/>
          </a:p>
          <a:p>
            <a:pPr marL="0" indent="0" algn="r">
              <a:buNone/>
            </a:pPr>
            <a:r>
              <a:rPr lang="cs-CZ" sz="1200" dirty="0" smtClean="0"/>
              <a:t>Zdroj: Dokument Politika Soudržnosti 2014 – 2020 </a:t>
            </a:r>
            <a:r>
              <a:rPr lang="cs-CZ" sz="1200" dirty="0" err="1" smtClean="0"/>
              <a:t>Investive</a:t>
            </a:r>
            <a:r>
              <a:rPr lang="cs-CZ" sz="1200" dirty="0" smtClean="0"/>
              <a:t> do růstu a zaměstnanosti</a:t>
            </a: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75"/>
            <a:ext cx="8747252" cy="629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51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002" y="260648"/>
            <a:ext cx="8229600" cy="692696"/>
          </a:xfrm>
        </p:spPr>
        <p:txBody>
          <a:bodyPr/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33467"/>
          </a:xfrm>
        </p:spPr>
        <p:txBody>
          <a:bodyPr>
            <a:normAutofit/>
          </a:bodyPr>
          <a:lstStyle/>
          <a:p>
            <a:r>
              <a:rPr lang="cs-CZ" sz="1800" i="1" dirty="0"/>
              <a:t>http://www.businessinfo.cz/cs/dotace-a-financovani/zdroje-financovani-z-eu/priprava-obdobi-20142020.html</a:t>
            </a:r>
          </a:p>
          <a:p>
            <a:r>
              <a:rPr lang="cs-CZ" sz="1800" i="1" dirty="0"/>
              <a:t>http://www.strukturalni-fondy.cz/cs/Fondy-EU/Kohezni-politika-EU</a:t>
            </a:r>
          </a:p>
          <a:p>
            <a:r>
              <a:rPr lang="cs-CZ" sz="1800" i="1" dirty="0"/>
              <a:t>http://www.euroregion-silesia.cz/show_text.php?id=programy-EU-cil2-o-programu</a:t>
            </a:r>
          </a:p>
          <a:p>
            <a:r>
              <a:rPr lang="cs-CZ" sz="1800" i="1" dirty="0"/>
              <a:t>http://ec.europa.eu/europe2020/europe-2020-in-a-nutshell/targets/index_cs.htm</a:t>
            </a:r>
          </a:p>
          <a:p>
            <a:r>
              <a:rPr lang="cs-CZ" sz="1800" i="1" dirty="0"/>
              <a:t>http://</a:t>
            </a:r>
            <a:r>
              <a:rPr lang="cs-CZ" sz="1800" i="1" dirty="0" smtClean="0"/>
              <a:t>www.mzv.cz/representation_brussels/cz/akce_staleho_zastoupeni/cesky_rozpocet_a_financni_ramec_eu_2014.html</a:t>
            </a:r>
          </a:p>
          <a:p>
            <a:r>
              <a:rPr lang="cs-CZ" sz="1800" i="1" dirty="0"/>
              <a:t>http://</a:t>
            </a:r>
            <a:r>
              <a:rPr lang="cs-CZ" sz="1800" i="1" dirty="0" smtClean="0"/>
              <a:t>www.mzv.cz/representation_brussels/cz/udalosti_a_media/ceska_republika_uspela_pri_vyjednavani_o.html</a:t>
            </a:r>
          </a:p>
          <a:p>
            <a:r>
              <a:rPr lang="cs-CZ" sz="1800" i="1" dirty="0"/>
              <a:t>http://</a:t>
            </a:r>
            <a:r>
              <a:rPr lang="cs-CZ" sz="1800" i="1" dirty="0" smtClean="0"/>
              <a:t>www.msmt.cz/strukturalni-fondy/analyza-moznych-dopadu-narizeni-evropske-komise</a:t>
            </a:r>
          </a:p>
          <a:p>
            <a:r>
              <a:rPr lang="cs-CZ" sz="1800" i="1" dirty="0"/>
              <a:t>http://</a:t>
            </a:r>
            <a:r>
              <a:rPr lang="cs-CZ" sz="1800" i="1" dirty="0" smtClean="0"/>
              <a:t>www.strukturalni-fondy.cz/cs/Fondy-EU/Kohezni-politika-EU</a:t>
            </a:r>
          </a:p>
          <a:p>
            <a:r>
              <a:rPr lang="cs-CZ" sz="1800" i="1" dirty="0"/>
              <a:t>http://www.mmr.cz/getmedia/7e4d838c-1926-4557-90ad-027da46020cb/Souhrnny-material-priority-kohezni-politiky-po-2.pdf</a:t>
            </a:r>
          </a:p>
        </p:txBody>
      </p:sp>
    </p:spTree>
    <p:extLst>
      <p:ext uri="{BB962C8B-B14F-4D97-AF65-F5344CB8AC3E}">
        <p14:creationId xmlns:p14="http://schemas.microsoft.com/office/powerpoint/2010/main" val="396419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Nové plánovací období EU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6.10.2011 </a:t>
            </a:r>
            <a:r>
              <a:rPr lang="cs-CZ" altLang="cs-CZ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zveřejnila balíček 6 nových nařízení</a:t>
            </a:r>
          </a:p>
          <a:p>
            <a:pPr marL="0" indent="0">
              <a:buNone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Komise navrhla řadu důležitých změn ohledně formy a zavádění politiky   	soudržnosti:</a:t>
            </a:r>
          </a:p>
          <a:p>
            <a:pPr marL="0" indent="0">
              <a:buNone/>
            </a:pP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 zaměření na priority strategie Evropa 2020 na inteligentní, udržitelný a solidární růst; </a:t>
            </a:r>
          </a:p>
          <a:p>
            <a:pPr marL="0" indent="0">
              <a:buNone/>
            </a:pP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 odměňování výkonu;</a:t>
            </a:r>
          </a:p>
          <a:p>
            <a:pPr marL="0" indent="0">
              <a:buNone/>
            </a:pP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 podpora integrovaného programování;</a:t>
            </a:r>
          </a:p>
          <a:p>
            <a:pPr marL="0" indent="0">
              <a:buNone/>
            </a:pP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 zaměření na výsledky – sledování dosahování dohodnutých cílů;</a:t>
            </a:r>
          </a:p>
          <a:p>
            <a:pPr marL="0" indent="0">
              <a:buNone/>
            </a:pP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 posilování územní soudržnosti; </a:t>
            </a:r>
          </a:p>
          <a:p>
            <a:pPr marL="0" indent="0"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zjednodušení dodání.</a:t>
            </a:r>
          </a:p>
          <a:p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MMR ČR vypracovalo Rámcové pozice (6) – 18.1.2012 schváleno vládou </a:t>
            </a:r>
          </a:p>
          <a:p>
            <a:pPr lvl="1"/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vyjednávání o obsahu jednotlivých nařízení</a:t>
            </a:r>
          </a:p>
          <a:p>
            <a:pPr lvl="1"/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konečná podoba ke konci roku 2013</a:t>
            </a:r>
          </a:p>
          <a:p>
            <a:pPr lvl="1">
              <a:buNone/>
            </a:pPr>
            <a:endParaRPr lang="cs-CZ" altLang="cs-C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endParaRPr lang="cs-CZ" altLang="cs-C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Období 2007 - 2013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splnění cílů vyčleněno ze strukturálních fondů a z Fondu soudržnosti pro ČR 26,7 mld.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€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cíle: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Cíl 1 -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Konvergence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Cíl 2 -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konkurenceschopnost a 				zaměstnanost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Cíl 3 -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územní spolupráce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Nové období 2014 - 2020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splnění cílů bude vyčleněno z Evropských strukturálních a investičních fondů 20, 5 mld. €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cílů pouze na 2: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1 -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pro růst a zaměstnanost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2 -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územní spolupráce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zachovány 3 směry: přeshraniční, nadnárodní a 	meziregionální (na přeshraniční spolupráci by mělo být 	určeno nejvíce peněz – až 8, 6 mld. €)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fondy 2007 - 2013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regionální rozvojový fond (ERDF)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sociální fond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zemědělský a záruční fond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nástroj pro podporu rybolovu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Mimo SF stojí Kohezní fond (Fond soudržnosti)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5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600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ESIF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Evropské strukturální a investiční fondy </a:t>
            </a:r>
            <a:b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(fondy Společného strategického rámce)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fondy:</a:t>
            </a:r>
          </a:p>
          <a:p>
            <a:pPr lvl="1"/>
            <a:r>
              <a:rPr lang="cs-CZ" altLang="cs-CZ" sz="19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fond pro regionální rozvoj </a:t>
            </a:r>
            <a:r>
              <a:rPr lang="cs-CZ" altLang="cs-CZ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(malé podniky, infrastruktura, výzkum, vnitřní potenciál regionů)</a:t>
            </a:r>
          </a:p>
          <a:p>
            <a:pPr lvl="1"/>
            <a:r>
              <a:rPr lang="cs-CZ" altLang="cs-CZ" sz="19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sociální fond </a:t>
            </a:r>
            <a:r>
              <a:rPr lang="cs-CZ" altLang="cs-CZ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(podpora vysoké úrovně zaměstnanosti, kvalitního zaměstnání, vzdělanostních programů, rovnosti pohlaví, sociálního začleňování, boje s chudobou)</a:t>
            </a:r>
          </a:p>
          <a:p>
            <a:r>
              <a:rPr lang="cs-CZ" altLang="cs-CZ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 soudržnosti </a:t>
            </a:r>
            <a:r>
              <a:rPr lang="cs-CZ" alt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(investice do infrastruktury v oblasti ŽP, dopraní infrastruktury evropského významu, efektivního využívání energie)</a:t>
            </a:r>
          </a:p>
          <a:p>
            <a:r>
              <a:rPr lang="cs-CZ" altLang="cs-CZ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zemědělský fond pro rozvoj venkova </a:t>
            </a:r>
            <a:r>
              <a:rPr lang="cs-CZ" altLang="cs-CZ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(podpora konkurenceschopnosti zemědělství, rozvoje venkova a udržitelnosti přírodních zdrojů)</a:t>
            </a:r>
          </a:p>
          <a:p>
            <a:r>
              <a:rPr lang="cs-CZ" altLang="cs-CZ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námořní a rybářský fond </a:t>
            </a:r>
            <a:r>
              <a:rPr lang="cs-CZ" altLang="cs-CZ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(podpora akvakultury)</a:t>
            </a: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tyto fondy mají maximálně přispět k naplňování strategie EU 2020 </a:t>
            </a:r>
            <a:r>
              <a:rPr lang="cs-CZ" alt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(Strategie pro inteligentní a udržitelný růst podporující začlenění)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 stát zpracuje Dohodu o partnerství, kterou schvaluje EK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 se řídí platnými pravidly</a:t>
            </a:r>
          </a:p>
        </p:txBody>
      </p:sp>
    </p:spTree>
    <p:extLst>
      <p:ext uri="{BB962C8B-B14F-4D97-AF65-F5344CB8AC3E}">
        <p14:creationId xmlns:p14="http://schemas.microsoft.com/office/powerpoint/2010/main" val="16948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600200"/>
          </a:xfrm>
        </p:spPr>
        <p:txBody>
          <a:bodyPr/>
          <a:lstStyle/>
          <a:p>
            <a:r>
              <a:rPr lang="cs-CZ" sz="4000" dirty="0" smtClean="0"/>
              <a:t>Evropa 2020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Desetiletá strategie EU jejíž cílem je dosáhnout nového růstu</a:t>
            </a:r>
          </a:p>
          <a:p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této strategie je dosáhnout </a:t>
            </a:r>
            <a:r>
              <a:rPr lang="cs-CZ" sz="2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hospodářského růstu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by byl </a:t>
            </a:r>
            <a:r>
              <a:rPr lang="cs-CZ" sz="2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efektivnějšího investování do vzdělávání, výzkumu a inovací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udržitelný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(díky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konkurenceschopnému průmyslu a odhodlání pokročit na cestě směrem k nízkouhlíkové ekonomice)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inkluzivní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silným důrazem na tvorbu pracovních míst a snižování chudoby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Obsahuje také dalších 5 cílů:</a:t>
            </a:r>
          </a:p>
          <a:p>
            <a:pPr mar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1 - Zaměstnanost</a:t>
            </a:r>
          </a:p>
          <a:p>
            <a:pPr mar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2 - Výzkum a vývoj</a:t>
            </a:r>
          </a:p>
          <a:p>
            <a:pPr mar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3 - Změna klimatu a udržitelné zdroje energie</a:t>
            </a:r>
          </a:p>
          <a:p>
            <a:pPr mar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4 - Vzdělávání</a:t>
            </a:r>
          </a:p>
          <a:p>
            <a:pPr mar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5 - Boj proti chudobě a sociálnímu vyloučení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2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Programy pro programové období 2014 - 2020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marL="274320" indent="-274320" algn="ctr">
              <a:buFont typeface="Wingdings"/>
              <a:buChar char=""/>
              <a:defRPr/>
            </a:pPr>
            <a:r>
              <a:rPr lang="cs-CZ" sz="2000" dirty="0"/>
              <a:t>vymezeny usnesením vlády dne 28.11.2012, celkem 18 OP</a:t>
            </a:r>
          </a:p>
          <a:p>
            <a:pPr marL="274320" indent="-274320">
              <a:buFont typeface="Wingdings"/>
              <a:buChar char=""/>
              <a:defRPr/>
            </a:pPr>
            <a:endParaRPr lang="cs-CZ" sz="3200" dirty="0"/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Podnikání a inovace pro konkurenceschopnost (MPO)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Výzkum, vývoj a vzdělávání (MŠMT)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Zaměstnanost (MPSV)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Doprava (MD)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Životní prostředí (MŽP)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Integrovaný regionální OP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Praha – pól růstu ČR (Magistrát </a:t>
            </a:r>
            <a:r>
              <a:rPr lang="cs-CZ" dirty="0" err="1"/>
              <a:t>hl.m</a:t>
            </a:r>
            <a:r>
              <a:rPr lang="cs-CZ" dirty="0"/>
              <a:t>. Prahy)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Technická pomoc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Rybářství 2014-2020 (MZ)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Program rozvoje venkova (MZ)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přeshraniční spolupráce mezi ČR a Polskem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přeshraniční spolupráce mezi ČR a Slovenskem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přeshraniční spolupráce mezi ČR a Rakouskem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přeshraniční spolupráce mezi ČR a Svobodným státem Bavorsko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přeshraniční spolupráce mezi ČR a Svobodným státem Sasko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nadnárodní spolupráce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nadnárodní spolupráce </a:t>
            </a:r>
            <a:r>
              <a:rPr lang="cs-CZ" dirty="0" err="1"/>
              <a:t>Danube</a:t>
            </a:r>
            <a:r>
              <a:rPr lang="cs-CZ" dirty="0"/>
              <a:t> (MMR)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/>
              <a:t>OP meziregionální spolupráce (MMR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5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Novinky - příklady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vyčlenění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kategorií regionů podle parametrů jejich ekonomické výkonnosti;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nastavení systému předběžných podmínek;</a:t>
            </a:r>
          </a:p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rychlosti a kvalitě čerpání (výkonnostní rámec);</a:t>
            </a:r>
          </a:p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míra uplatnění finančních nástrojů na úkor dotací;</a:t>
            </a:r>
          </a:p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mezi fondy sblížená pravidla pro způsobilost výdajů;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zpřísnění pravidel pro vyplácení záloh členským státům;</a:t>
            </a:r>
          </a:p>
          <a:p>
            <a:pPr marL="0" indent="0" fontAlgn="base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320</TotalTime>
  <Words>920</Words>
  <Application>Microsoft Office PowerPoint</Application>
  <PresentationFormat>Předvádění na obrazovce (4:3)</PresentationFormat>
  <Paragraphs>156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Century Gothic</vt:lpstr>
      <vt:lpstr>Courier New</vt:lpstr>
      <vt:lpstr>Palatino Linotype</vt:lpstr>
      <vt:lpstr>Times New Roman</vt:lpstr>
      <vt:lpstr>Wingdings</vt:lpstr>
      <vt:lpstr>Exekutivní</vt:lpstr>
      <vt:lpstr>EU v letech 2014-2020 Dopady na ČR </vt:lpstr>
      <vt:lpstr>Nové plánovací období EU</vt:lpstr>
      <vt:lpstr>Období 2007 - 2013</vt:lpstr>
      <vt:lpstr>Nové období 2014 - 2020</vt:lpstr>
      <vt:lpstr>Strukturální fondy 2007 - 2013</vt:lpstr>
      <vt:lpstr>ESIF = Evropské strukturální a investiční fondy   (fondy Společného strategického rámce)</vt:lpstr>
      <vt:lpstr>Evropa 2020</vt:lpstr>
      <vt:lpstr>Programy pro programové období 2014 - 2020</vt:lpstr>
      <vt:lpstr>Novinky - příklady</vt:lpstr>
      <vt:lpstr>Programové období 2014-2020 vs. ČR</vt:lpstr>
      <vt:lpstr>Národní rozvojové priority</vt:lpstr>
      <vt:lpstr>Postup výběru národních priorit</vt:lpstr>
      <vt:lpstr>Dopady na ČR</vt:lpstr>
      <vt:lpstr>Geografické pokrytí podpory</vt:lpstr>
      <vt:lpstr>Dopady ve financích</vt:lpstr>
      <vt:lpstr>Prezentace aplikace PowerPoint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v letech 2014-2020 Dopady na ČR</dc:title>
  <dc:creator>Pony</dc:creator>
  <cp:lastModifiedBy>Martin Daněk</cp:lastModifiedBy>
  <cp:revision>25</cp:revision>
  <dcterms:created xsi:type="dcterms:W3CDTF">2013-11-11T18:44:16Z</dcterms:created>
  <dcterms:modified xsi:type="dcterms:W3CDTF">2013-11-12T00:08:57Z</dcterms:modified>
</cp:coreProperties>
</file>