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3" r:id="rId4"/>
    <p:sldId id="274" r:id="rId5"/>
    <p:sldId id="275" r:id="rId6"/>
    <p:sldId id="281" r:id="rId7"/>
    <p:sldId id="276" r:id="rId8"/>
    <p:sldId id="277" r:id="rId9"/>
    <p:sldId id="278" r:id="rId10"/>
    <p:sldId id="279" r:id="rId11"/>
    <p:sldId id="280" r:id="rId12"/>
    <p:sldId id="258" r:id="rId13"/>
    <p:sldId id="266" r:id="rId14"/>
    <p:sldId id="265" r:id="rId15"/>
    <p:sldId id="263" r:id="rId16"/>
    <p:sldId id="267" r:id="rId17"/>
    <p:sldId id="268" r:id="rId18"/>
    <p:sldId id="270" r:id="rId19"/>
    <p:sldId id="269" r:id="rId20"/>
    <p:sldId id="259" r:id="rId21"/>
    <p:sldId id="271" r:id="rId22"/>
    <p:sldId id="26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882AC1-8DA6-4679-90DF-0F41A4181151}" type="datetimeFigureOut">
              <a:rPr lang="cs-CZ" smtClean="0"/>
              <a:pPr/>
              <a:t>17. 10. 2013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17. 10. 2013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17. 10. 2013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17. 10. 2013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17. 10. 2013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17. 10. 2013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17. 10. 2013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17. 10. 2013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17. 10. 2013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882AC1-8DA6-4679-90DF-0F41A4181151}" type="datetimeFigureOut">
              <a:rPr lang="cs-CZ" smtClean="0"/>
              <a:pPr/>
              <a:t>17. 10. 2013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882AC1-8DA6-4679-90DF-0F41A4181151}" type="datetimeFigureOut">
              <a:rPr lang="cs-CZ" smtClean="0"/>
              <a:pPr/>
              <a:t>17. 10. 2013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882AC1-8DA6-4679-90DF-0F41A4181151}" type="datetimeFigureOut">
              <a:rPr lang="cs-CZ" smtClean="0"/>
              <a:pPr/>
              <a:t>17. 10. 2013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424A3A-14C7-43E0-9689-F1E629D24E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945450"/>
          </a:xfrm>
        </p:spPr>
        <p:txBody>
          <a:bodyPr/>
          <a:lstStyle/>
          <a:p>
            <a:pPr algn="ctr"/>
            <a:r>
              <a:rPr lang="cs-CZ" dirty="0" smtClean="0"/>
              <a:t>Regionální disparity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55976" y="6309320"/>
            <a:ext cx="4788024" cy="54868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Mgr. Kamila </a:t>
            </a:r>
            <a:r>
              <a:rPr lang="cs-CZ" dirty="0" err="1" smtClean="0">
                <a:solidFill>
                  <a:schemeClr val="tx1"/>
                </a:solidFill>
              </a:rPr>
              <a:t>Klemešová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16. 10. 2012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99792" y="38610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Cvičení č. 4</a:t>
            </a:r>
            <a:endParaRPr lang="cs-CZ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648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/>
          <a:lstStyle/>
          <a:p>
            <a:pPr marL="109728" indent="0">
              <a:buNone/>
            </a:pPr>
            <a:r>
              <a:rPr lang="cs-CZ" dirty="0" smtClean="0"/>
              <a:t>*</a:t>
            </a:r>
            <a:r>
              <a:rPr lang="cs-CZ" dirty="0"/>
              <a:t>interpretace každého jevu je dána rozdílnými historickými podmínkami </a:t>
            </a:r>
            <a:br>
              <a:rPr lang="cs-CZ" dirty="0"/>
            </a:br>
            <a:r>
              <a:rPr lang="cs-CZ" dirty="0"/>
              <a:t>role subjektu není rozhodující pro interpretaci skutečnosti </a:t>
            </a:r>
            <a:br>
              <a:rPr lang="cs-CZ" dirty="0"/>
            </a:br>
            <a:r>
              <a:rPr lang="cs-CZ" dirty="0"/>
              <a:t>*role subjektu je rozhodující pro interpretaci skutečnosti </a:t>
            </a:r>
            <a:br>
              <a:rPr lang="cs-CZ" dirty="0"/>
            </a:br>
            <a:r>
              <a:rPr lang="cs-CZ" dirty="0"/>
              <a:t>interpretace každého jevu není dána rozdílnými historickými podmínkami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dirty="0"/>
              <a:t>Pro koncepci paradigmat platí následující tvrzení: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4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/>
          <a:lstStyle/>
          <a:p>
            <a:pPr marL="109728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*na rozdíl od strukturalismu se snaží zohledňovat vliv jedince </a:t>
            </a:r>
            <a:br>
              <a:rPr lang="cs-CZ" dirty="0"/>
            </a:br>
            <a:r>
              <a:rPr lang="cs-CZ" dirty="0"/>
              <a:t>na rozdíl od strukturalismu nezohledňuje vliv jedince </a:t>
            </a:r>
            <a:br>
              <a:rPr lang="cs-CZ" dirty="0"/>
            </a:br>
            <a:r>
              <a:rPr lang="cs-CZ" dirty="0"/>
              <a:t>stejně jako strukturalismus se snaží zohledňovat vliv jedince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86210"/>
          </a:xfrm>
        </p:spPr>
        <p:txBody>
          <a:bodyPr>
            <a:normAutofit fontScale="90000"/>
          </a:bodyPr>
          <a:lstStyle/>
          <a:p>
            <a:r>
              <a:rPr lang="cs-CZ" dirty="0"/>
              <a:t>Pro kritický realismus je typické:</a:t>
            </a:r>
            <a:br>
              <a:rPr lang="cs-CZ" dirty="0"/>
            </a:br>
            <a:r>
              <a:rPr lang="cs-CZ" dirty="0"/>
              <a:t>stejně jako strukturalismus nezohledňuje vliv jedince </a:t>
            </a:r>
          </a:p>
        </p:txBody>
      </p:sp>
    </p:spTree>
    <p:extLst>
      <p:ext uri="{BB962C8B-B14F-4D97-AF65-F5344CB8AC3E}">
        <p14:creationId xmlns:p14="http://schemas.microsoft.com/office/powerpoint/2010/main" val="4287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Socioekonomické charakteristiky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Environmentální charakteristiky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Charakteristiky pro hodnocení regionálních rozdílů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69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393" y="1988840"/>
            <a:ext cx="7626608" cy="48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300192" y="188640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Obecná míra nezaměstnanosti </a:t>
            </a:r>
          </a:p>
          <a:p>
            <a:r>
              <a:rPr lang="cs-CZ" dirty="0" smtClean="0"/>
              <a:t>(2. </a:t>
            </a:r>
            <a:r>
              <a:rPr lang="cs-CZ" dirty="0" err="1" smtClean="0"/>
              <a:t>čtrvtrletí</a:t>
            </a:r>
            <a:r>
              <a:rPr lang="cs-CZ" dirty="0" smtClean="0"/>
              <a:t> 2012)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5004048" y="4149080"/>
            <a:ext cx="648072" cy="288032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732240" y="3789040"/>
            <a:ext cx="720080" cy="360040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8423920" y="4077072"/>
            <a:ext cx="720080" cy="360040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004048" y="3861048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804248" y="4437112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8495928" y="3861048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8495928" y="4437112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5004048" y="4437112"/>
            <a:ext cx="648072" cy="28803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6804248" y="6453336"/>
            <a:ext cx="648072" cy="404664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436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588" y="3068960"/>
            <a:ext cx="598341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516216" y="332656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Míra</a:t>
            </a:r>
            <a:r>
              <a:rPr lang="cs-CZ" dirty="0" smtClean="0"/>
              <a:t> </a:t>
            </a:r>
            <a:r>
              <a:rPr lang="cs-CZ" b="1" dirty="0" smtClean="0"/>
              <a:t>zaměstnanosti</a:t>
            </a:r>
            <a:r>
              <a:rPr lang="cs-CZ" dirty="0" smtClean="0"/>
              <a:t> (2. čtvrtletí 2012)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5796136" y="3573016"/>
            <a:ext cx="648072" cy="288032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7164288" y="3573016"/>
            <a:ext cx="648072" cy="288032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8495928" y="3573016"/>
            <a:ext cx="648072" cy="288032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236296" y="4293096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868144" y="3789040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8495928" y="3789040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5796136" y="4293096"/>
            <a:ext cx="648072" cy="28803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7236296" y="3789040"/>
            <a:ext cx="648072" cy="28803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8495928" y="4293096"/>
            <a:ext cx="648072" cy="28803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2" y="15551"/>
            <a:ext cx="616930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113" y="3140969"/>
            <a:ext cx="8109887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444208" y="3326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Index stáří </a:t>
            </a:r>
          </a:p>
          <a:p>
            <a:pPr algn="ctr"/>
            <a:r>
              <a:rPr lang="cs-CZ" dirty="0" smtClean="0"/>
              <a:t>(2011)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7668344" y="3933056"/>
            <a:ext cx="576064" cy="216024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7596336" y="6381328"/>
            <a:ext cx="648072" cy="288032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7668344" y="4509120"/>
            <a:ext cx="576064" cy="28803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01833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11560" y="40466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Rok 2011</a:t>
            </a:r>
            <a:endParaRPr lang="cs-CZ" dirty="0"/>
          </a:p>
        </p:txBody>
      </p:sp>
      <p:sp>
        <p:nvSpPr>
          <p:cNvPr id="7" name="Elipsa 6"/>
          <p:cNvSpPr/>
          <p:nvPr/>
        </p:nvSpPr>
        <p:spPr>
          <a:xfrm>
            <a:off x="8316416" y="2348880"/>
            <a:ext cx="827584" cy="216024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220072" y="2348880"/>
            <a:ext cx="648072" cy="216024"/>
          </a:xfrm>
          <a:prstGeom prst="ellipse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292080" y="4149080"/>
            <a:ext cx="576064" cy="288032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8388424" y="4149080"/>
            <a:ext cx="755576" cy="216024"/>
          </a:xfrm>
          <a:prstGeom prst="ellipse">
            <a:avLst/>
          </a:prstGeom>
          <a:noFill/>
          <a:ln w="412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220072" y="2132856"/>
            <a:ext cx="648072" cy="216024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8388424" y="2132856"/>
            <a:ext cx="755576" cy="216024"/>
          </a:xfrm>
          <a:prstGeom prst="ellipse">
            <a:avLst/>
          </a:prstGeom>
          <a:noFill/>
          <a:ln w="412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6207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2026776"/>
            <a:ext cx="6156176" cy="48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Regiony rozvíjející se</a:t>
            </a:r>
          </a:p>
          <a:p>
            <a:endParaRPr lang="cs-CZ" dirty="0" smtClean="0"/>
          </a:p>
          <a:p>
            <a:r>
              <a:rPr lang="cs-CZ" dirty="0" smtClean="0"/>
              <a:t>Regiony s průměrnou dynamikou rozvoje</a:t>
            </a:r>
          </a:p>
          <a:p>
            <a:endParaRPr lang="cs-CZ" dirty="0" smtClean="0"/>
          </a:p>
          <a:p>
            <a:r>
              <a:rPr lang="cs-CZ" dirty="0" smtClean="0"/>
              <a:t>Zaostávající nebo jinak problémové regiony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Regiony dle SRR 2007 - 2013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ypologie regionů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10" y="0"/>
            <a:ext cx="9088890" cy="6429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264696"/>
          </a:xfrm>
        </p:spPr>
        <p:txBody>
          <a:bodyPr numCol="2">
            <a:normAutofit fontScale="92500" lnSpcReduction="10000"/>
          </a:bodyPr>
          <a:lstStyle/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dirty="0" smtClean="0"/>
              <a:t>Institucionální </a:t>
            </a:r>
            <a:r>
              <a:rPr lang="cs-CZ" dirty="0" err="1" smtClean="0"/>
              <a:t>e</a:t>
            </a:r>
            <a:r>
              <a:rPr lang="cs-CZ" dirty="0" smtClean="0"/>
              <a:t>.</a:t>
            </a:r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dirty="0" smtClean="0"/>
              <a:t>Neoklasická </a:t>
            </a:r>
            <a:r>
              <a:rPr lang="cs-CZ" dirty="0" err="1" smtClean="0"/>
              <a:t>e</a:t>
            </a:r>
            <a:r>
              <a:rPr lang="cs-CZ" dirty="0" smtClean="0"/>
              <a:t>. </a:t>
            </a:r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dirty="0" smtClean="0"/>
              <a:t>Neoliberální </a:t>
            </a:r>
            <a:r>
              <a:rPr lang="cs-CZ" dirty="0" err="1" smtClean="0"/>
              <a:t>e</a:t>
            </a:r>
            <a:r>
              <a:rPr lang="cs-CZ" dirty="0" smtClean="0"/>
              <a:t>.</a:t>
            </a:r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dirty="0" err="1" smtClean="0"/>
              <a:t>Neomarxismus</a:t>
            </a:r>
            <a:endParaRPr lang="cs-CZ" dirty="0" smtClean="0"/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dirty="0" smtClean="0"/>
              <a:t>Keynesiánská </a:t>
            </a:r>
            <a:r>
              <a:rPr lang="cs-CZ" dirty="0" err="1" smtClean="0"/>
              <a:t>e</a:t>
            </a:r>
            <a:r>
              <a:rPr lang="cs-CZ" dirty="0" smtClean="0"/>
              <a:t>.</a:t>
            </a:r>
          </a:p>
          <a:p>
            <a:pPr marL="624078" indent="-51435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cs-CZ" dirty="0" smtClean="0"/>
              <a:t>Státní zásahy v    ekonomice</a:t>
            </a:r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cs-CZ" dirty="0" smtClean="0"/>
              <a:t>Stát = </a:t>
            </a:r>
            <a:r>
              <a:rPr lang="sk-SK" sz="2800" dirty="0" err="1" smtClean="0"/>
              <a:t>tvůrce</a:t>
            </a:r>
            <a:r>
              <a:rPr lang="sk-SK" sz="2800" dirty="0" smtClean="0"/>
              <a:t> </a:t>
            </a:r>
            <a:r>
              <a:rPr lang="sk-SK" sz="2800" dirty="0" err="1" smtClean="0"/>
              <a:t>pravidel</a:t>
            </a:r>
            <a:r>
              <a:rPr lang="sk-SK" sz="2800" dirty="0" smtClean="0"/>
              <a:t> hry</a:t>
            </a:r>
            <a:endParaRPr lang="cs-CZ" dirty="0" smtClean="0"/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cs-CZ" dirty="0" smtClean="0"/>
              <a:t>Směřování k tržní rovnováze</a:t>
            </a:r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cs-CZ" dirty="0" smtClean="0"/>
              <a:t>Všímá si rozdílů mezi regiony (zeměmi)</a:t>
            </a:r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endParaRPr lang="cs-CZ" dirty="0" smtClean="0"/>
          </a:p>
          <a:p>
            <a:pPr marL="624078" indent="-514350">
              <a:buClr>
                <a:srgbClr val="FF0000"/>
              </a:buClr>
              <a:buSzPct val="80000"/>
              <a:buFont typeface="+mj-lt"/>
              <a:buAutoNum type="alphaUcPeriod"/>
            </a:pPr>
            <a:r>
              <a:rPr lang="cs-CZ" dirty="0" smtClean="0"/>
              <a:t>Práce, hodnota, nadhodnota</a:t>
            </a:r>
          </a:p>
          <a:p>
            <a:pPr marL="624078" indent="-514350">
              <a:buClr>
                <a:srgbClr val="FF0000"/>
              </a:buClr>
              <a:buFont typeface="+mj-lt"/>
              <a:buAutoNum type="alphaUcPeriod"/>
            </a:pPr>
            <a:endParaRPr lang="cs-CZ" dirty="0" smtClean="0"/>
          </a:p>
          <a:p>
            <a:pPr marL="624078" indent="-514350">
              <a:buFont typeface="+mj-lt"/>
              <a:buAutoNum type="alphaUcPeriod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Jaké kategorie obsahuje typologie regionů pro roky 2014-2020? </a:t>
            </a:r>
          </a:p>
          <a:p>
            <a:r>
              <a:rPr lang="cs-CZ" dirty="0" smtClean="0"/>
              <a:t>V jakém dokumentu vymezení těchto regionů nalezneme? </a:t>
            </a:r>
          </a:p>
          <a:p>
            <a:r>
              <a:rPr lang="cs-CZ" dirty="0" smtClean="0"/>
              <a:t>Jak se liší vymezení pro roky 2007-2013 a 2014-2020?</a:t>
            </a:r>
          </a:p>
          <a:p>
            <a:r>
              <a:rPr lang="cs-CZ" dirty="0" smtClean="0"/>
              <a:t>Co berou do úvahy jednotlivé typologie?</a:t>
            </a:r>
          </a:p>
          <a:p>
            <a:r>
              <a:rPr lang="cs-CZ" dirty="0" smtClean="0"/>
              <a:t>Která typologie je dle vás lepší?</a:t>
            </a:r>
          </a:p>
          <a:p>
            <a:r>
              <a:rPr lang="cs-CZ" dirty="0" smtClean="0"/>
              <a:t>Kdo zpracovával dokumenty, v nichž jsou tyto typologie uvedeny?</a:t>
            </a:r>
          </a:p>
          <a:p>
            <a:endParaRPr lang="cs-CZ" dirty="0"/>
          </a:p>
          <a:p>
            <a:r>
              <a:rPr lang="cs-CZ" dirty="0" smtClean="0"/>
              <a:t>Stručně zhodnoťte, zda souhlasíte s vymezením všech regionů, tak jak je uvádí autoři, popř. uveďte, které regiony byste zařadili jinam a proč (u obou typologií)</a:t>
            </a:r>
          </a:p>
          <a:p>
            <a:pPr lvl="1"/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sz="2000" dirty="0" smtClean="0"/>
              <a:t>Odevzdání </a:t>
            </a:r>
            <a:r>
              <a:rPr lang="cs-CZ" sz="2000" dirty="0"/>
              <a:t>do </a:t>
            </a:r>
            <a:r>
              <a:rPr lang="cs-CZ" sz="2000" dirty="0" smtClean="0"/>
              <a:t>27. </a:t>
            </a:r>
            <a:r>
              <a:rPr lang="cs-CZ" sz="2000" dirty="0"/>
              <a:t>10. 2013 (23:59 hod.) – úterní skupina</a:t>
            </a:r>
          </a:p>
          <a:p>
            <a:pPr marL="393192" lvl="1" indent="0">
              <a:buNone/>
            </a:pPr>
            <a:r>
              <a:rPr lang="cs-CZ" sz="2000" dirty="0"/>
              <a:t>                </a:t>
            </a:r>
            <a:r>
              <a:rPr lang="cs-CZ" sz="2000" dirty="0" smtClean="0"/>
              <a:t> </a:t>
            </a:r>
            <a:r>
              <a:rPr lang="cs-CZ" sz="2000" dirty="0" smtClean="0"/>
              <a:t>28.10</a:t>
            </a:r>
            <a:r>
              <a:rPr lang="cs-CZ" sz="2000" dirty="0"/>
              <a:t>. 2013 (23:59 hod.) – středeční skupina</a:t>
            </a:r>
          </a:p>
          <a:p>
            <a:endParaRPr lang="cs-CZ" dirty="0" smtClean="0"/>
          </a:p>
          <a:p>
            <a:r>
              <a:rPr lang="cs-CZ" dirty="0" smtClean="0"/>
              <a:t>Word </a:t>
            </a:r>
            <a:r>
              <a:rPr lang="cs-CZ" dirty="0" smtClean="0"/>
              <a:t>minimálně </a:t>
            </a:r>
            <a:r>
              <a:rPr lang="cs-CZ" dirty="0" smtClean="0"/>
              <a:t>strana – práce ve </a:t>
            </a:r>
            <a:r>
              <a:rPr lang="cs-CZ" dirty="0" smtClean="0"/>
              <a:t>dvojicích</a:t>
            </a:r>
          </a:p>
          <a:p>
            <a:endParaRPr lang="cs-CZ" dirty="0"/>
          </a:p>
          <a:p>
            <a:pPr algn="just"/>
            <a:r>
              <a:rPr lang="cs-CZ" dirty="0" smtClean="0">
                <a:solidFill>
                  <a:srgbClr val="FF0000"/>
                </a:solidFill>
              </a:rPr>
              <a:t>Do stejného data odevzdají studenti, kteří nesplnili </a:t>
            </a:r>
            <a:r>
              <a:rPr lang="cs-CZ" dirty="0" err="1" smtClean="0">
                <a:solidFill>
                  <a:srgbClr val="FF0000"/>
                </a:solidFill>
              </a:rPr>
              <a:t>odpovědník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word</a:t>
            </a:r>
            <a:r>
              <a:rPr lang="cs-CZ" dirty="0" smtClean="0">
                <a:solidFill>
                  <a:srgbClr val="FF0000"/>
                </a:solidFill>
              </a:rPr>
              <a:t> se 4 otázkami zaměřenými na metodologii, které budou mít 4 možnosti a vyznačí v nich správné odpovědi (otevřena </a:t>
            </a:r>
            <a:r>
              <a:rPr lang="cs-CZ" dirty="0" err="1" smtClean="0">
                <a:solidFill>
                  <a:srgbClr val="FF0000"/>
                </a:solidFill>
              </a:rPr>
              <a:t>odevzdávárna</a:t>
            </a:r>
            <a:r>
              <a:rPr lang="cs-CZ" dirty="0" smtClean="0">
                <a:solidFill>
                  <a:srgbClr val="FF0000"/>
                </a:solidFill>
              </a:rPr>
              <a:t> Náhradní cvičení)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0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*přesvědčení o kumulativnosti poznání </a:t>
            </a:r>
            <a:br>
              <a:rPr lang="cs-CZ" dirty="0"/>
            </a:br>
            <a:r>
              <a:rPr lang="cs-CZ" dirty="0"/>
              <a:t>přesvědčení o subjektivitě poznání </a:t>
            </a:r>
            <a:br>
              <a:rPr lang="cs-CZ" dirty="0"/>
            </a:br>
            <a:r>
              <a:rPr lang="cs-CZ" dirty="0"/>
              <a:t>odmítání kvantifikace </a:t>
            </a:r>
            <a:br>
              <a:rPr lang="cs-CZ" dirty="0"/>
            </a:br>
            <a:r>
              <a:rPr lang="cs-CZ" dirty="0"/>
              <a:t>*důraz na kvantifikaci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pozitivismus platí: </a:t>
            </a:r>
          </a:p>
        </p:txBody>
      </p:sp>
    </p:spTree>
    <p:extLst>
      <p:ext uri="{BB962C8B-B14F-4D97-AF65-F5344CB8AC3E}">
        <p14:creationId xmlns:p14="http://schemas.microsoft.com/office/powerpoint/2010/main" val="18053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sociologii </a:t>
            </a:r>
            <a:br>
              <a:rPr lang="cs-CZ" dirty="0"/>
            </a:br>
            <a:r>
              <a:rPr lang="cs-CZ" dirty="0"/>
              <a:t>*ekonomii </a:t>
            </a:r>
            <a:br>
              <a:rPr lang="cs-CZ" dirty="0"/>
            </a:br>
            <a:r>
              <a:rPr lang="cs-CZ" dirty="0"/>
              <a:t>geografii </a:t>
            </a:r>
            <a:br>
              <a:rPr lang="cs-CZ" dirty="0"/>
            </a:br>
            <a:r>
              <a:rPr lang="cs-CZ" dirty="0"/>
              <a:t>filozofii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Nejméně výrazný vliv hermeneutiky je v:</a:t>
            </a:r>
          </a:p>
        </p:txBody>
      </p:sp>
    </p:spTree>
    <p:extLst>
      <p:ext uri="{BB962C8B-B14F-4D97-AF65-F5344CB8AC3E}">
        <p14:creationId xmlns:p14="http://schemas.microsoft.com/office/powerpoint/2010/main" val="9828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/>
          <a:lstStyle/>
          <a:p>
            <a:pPr marL="109728" indent="0">
              <a:buNone/>
            </a:pPr>
            <a:r>
              <a:rPr lang="cs-CZ" dirty="0" smtClean="0"/>
              <a:t>existuje </a:t>
            </a:r>
            <a:r>
              <a:rPr lang="cs-CZ" dirty="0"/>
              <a:t>interpretace jednotlivce </a:t>
            </a:r>
            <a:br>
              <a:rPr lang="cs-CZ" dirty="0"/>
            </a:br>
            <a:r>
              <a:rPr lang="cs-CZ" dirty="0"/>
              <a:t>existuje už nové </a:t>
            </a:r>
            <a:r>
              <a:rPr lang="cs-CZ" dirty="0" err="1"/>
              <a:t>padigma</a:t>
            </a:r>
            <a:r>
              <a:rPr lang="cs-CZ" dirty="0"/>
              <a:t> </a:t>
            </a:r>
            <a:br>
              <a:rPr lang="cs-CZ" dirty="0"/>
            </a:br>
            <a:r>
              <a:rPr lang="cs-CZ" dirty="0"/>
              <a:t>*existuje kolektivní interpretace </a:t>
            </a:r>
            <a:br>
              <a:rPr lang="cs-CZ" dirty="0"/>
            </a:br>
            <a:r>
              <a:rPr lang="cs-CZ" dirty="0"/>
              <a:t>už neplatí staré paradigma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cs-CZ" dirty="0"/>
              <a:t>Stoupenci Koncepce paradigmat zdůrazňují, že teoretická koncepce je mj. pravdivá, jestliže:</a:t>
            </a:r>
          </a:p>
        </p:txBody>
      </p:sp>
    </p:spTree>
    <p:extLst>
      <p:ext uri="{BB962C8B-B14F-4D97-AF65-F5344CB8AC3E}">
        <p14:creationId xmlns:p14="http://schemas.microsoft.com/office/powerpoint/2010/main" val="17470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pozitivismus je typické: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dirty="0"/>
              <a:t> </a:t>
            </a:r>
            <a:br>
              <a:rPr lang="cs-CZ" dirty="0"/>
            </a:br>
            <a:r>
              <a:rPr lang="cs-CZ" dirty="0"/>
              <a:t>*ztotožnění subjektu a objektu výzkumu </a:t>
            </a:r>
            <a:br>
              <a:rPr lang="cs-CZ" dirty="0"/>
            </a:br>
            <a:r>
              <a:rPr lang="cs-CZ" dirty="0"/>
              <a:t>*využívání generalizace </a:t>
            </a:r>
            <a:br>
              <a:rPr lang="cs-CZ" dirty="0"/>
            </a:br>
            <a:r>
              <a:rPr lang="cs-CZ" dirty="0"/>
              <a:t>*studium faktů </a:t>
            </a:r>
            <a:br>
              <a:rPr lang="cs-CZ" dirty="0"/>
            </a:br>
            <a:r>
              <a:rPr lang="cs-CZ" dirty="0"/>
              <a:t>*využívání statistických postupů</a:t>
            </a:r>
          </a:p>
        </p:txBody>
      </p:sp>
    </p:spTree>
    <p:extLst>
      <p:ext uri="{BB962C8B-B14F-4D97-AF65-F5344CB8AC3E}">
        <p14:creationId xmlns:p14="http://schemas.microsoft.com/office/powerpoint/2010/main" val="37707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dirty="0" smtClean="0"/>
              <a:t>poprvé </a:t>
            </a:r>
            <a:r>
              <a:rPr lang="cs-CZ" dirty="0"/>
              <a:t>využit koncept </a:t>
            </a:r>
            <a:r>
              <a:rPr lang="cs-CZ" dirty="0" err="1"/>
              <a:t>časoroviny</a:t>
            </a:r>
            <a:r>
              <a:rPr lang="cs-CZ" dirty="0"/>
              <a:t> </a:t>
            </a:r>
            <a:br>
              <a:rPr lang="cs-CZ" dirty="0"/>
            </a:br>
            <a:r>
              <a:rPr lang="cs-CZ" dirty="0"/>
              <a:t>struktura jako entita působící nezávisle na jednotlivci </a:t>
            </a:r>
            <a:br>
              <a:rPr lang="cs-CZ" dirty="0"/>
            </a:br>
            <a:r>
              <a:rPr lang="cs-CZ" dirty="0"/>
              <a:t>*tendence struktur ke stabilizaci v čase </a:t>
            </a:r>
            <a:br>
              <a:rPr lang="cs-CZ" dirty="0"/>
            </a:br>
            <a:r>
              <a:rPr lang="cs-CZ" dirty="0"/>
              <a:t>*možnost jednotlivců pozměnit strukturu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teorii strukturace platí:</a:t>
            </a:r>
          </a:p>
        </p:txBody>
      </p:sp>
    </p:spTree>
    <p:extLst>
      <p:ext uri="{BB962C8B-B14F-4D97-AF65-F5344CB8AC3E}">
        <p14:creationId xmlns:p14="http://schemas.microsoft.com/office/powerpoint/2010/main" val="6973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dirty="0" smtClean="0"/>
              <a:t>*</a:t>
            </a:r>
            <a:r>
              <a:rPr lang="cs-CZ" dirty="0"/>
              <a:t>nepovažuje hypotézy za definitivní </a:t>
            </a:r>
            <a:br>
              <a:rPr lang="cs-CZ" dirty="0"/>
            </a:br>
            <a:r>
              <a:rPr lang="cs-CZ" dirty="0"/>
              <a:t>*nepředpokládá kumulativnost poznání </a:t>
            </a:r>
            <a:br>
              <a:rPr lang="cs-CZ" dirty="0"/>
            </a:br>
            <a:r>
              <a:rPr lang="cs-CZ" dirty="0"/>
              <a:t>neuvažuje objektivní danost reality a jevů </a:t>
            </a:r>
            <a:br>
              <a:rPr lang="cs-CZ" dirty="0"/>
            </a:br>
            <a:r>
              <a:rPr lang="cs-CZ" dirty="0"/>
              <a:t>nepoužívá kvantitativní metody výzkumu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Kritický racionalismus na rozdíl od pozitivismu:</a:t>
            </a:r>
          </a:p>
        </p:txBody>
      </p:sp>
    </p:spTree>
    <p:extLst>
      <p:ext uri="{BB962C8B-B14F-4D97-AF65-F5344CB8AC3E}">
        <p14:creationId xmlns:p14="http://schemas.microsoft.com/office/powerpoint/2010/main" val="17223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/>
          <a:lstStyle/>
          <a:p>
            <a:pPr marL="109728" indent="0">
              <a:buNone/>
            </a:pPr>
            <a:r>
              <a:rPr lang="cs-CZ" dirty="0" smtClean="0"/>
              <a:t>sekundární</a:t>
            </a:r>
            <a:r>
              <a:rPr lang="cs-CZ" dirty="0"/>
              <a:t> </a:t>
            </a:r>
            <a:br>
              <a:rPr lang="cs-CZ" dirty="0"/>
            </a:br>
            <a:r>
              <a:rPr lang="cs-CZ" dirty="0"/>
              <a:t>primární </a:t>
            </a:r>
            <a:br>
              <a:rPr lang="cs-CZ" dirty="0"/>
            </a:br>
            <a:r>
              <a:rPr lang="cs-CZ" dirty="0"/>
              <a:t>*extenzivní </a:t>
            </a:r>
            <a:br>
              <a:rPr lang="cs-CZ" dirty="0"/>
            </a:br>
            <a:r>
              <a:rPr lang="cs-CZ" dirty="0"/>
              <a:t>*intenzivní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cs-CZ" dirty="0"/>
              <a:t>Mezi fáze retrospektivní metody využívané v kritickém realismu patří:</a:t>
            </a:r>
          </a:p>
        </p:txBody>
      </p:sp>
    </p:spTree>
    <p:extLst>
      <p:ext uri="{BB962C8B-B14F-4D97-AF65-F5344CB8AC3E}">
        <p14:creationId xmlns:p14="http://schemas.microsoft.com/office/powerpoint/2010/main" val="10737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246</TotalTime>
  <Words>350</Words>
  <Application>Microsoft Office PowerPoint</Application>
  <PresentationFormat>Předvádění na obrazovce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Shluk</vt:lpstr>
      <vt:lpstr>Regionální disparity</vt:lpstr>
      <vt:lpstr>Prezentace aplikace PowerPoint</vt:lpstr>
      <vt:lpstr>Pro pozitivismus platí: </vt:lpstr>
      <vt:lpstr>Nejméně výrazný vliv hermeneutiky je v:</vt:lpstr>
      <vt:lpstr>Stoupenci Koncepce paradigmat zdůrazňují, že teoretická koncepce je mj. pravdivá, jestliže:</vt:lpstr>
      <vt:lpstr>Pro pozitivismus je typické:</vt:lpstr>
      <vt:lpstr>Pro teorii strukturace platí:</vt:lpstr>
      <vt:lpstr>Kritický racionalismus na rozdíl od pozitivismu:</vt:lpstr>
      <vt:lpstr>Mezi fáze retrospektivní metody využívané v kritickém realismu patří:</vt:lpstr>
      <vt:lpstr>Pro koncepci paradigmat platí následující tvrzení: </vt:lpstr>
      <vt:lpstr>Pro kritický realismus je typické: stejně jako strukturalismus nezohledňuje vliv jedince </vt:lpstr>
      <vt:lpstr>Charakteristiky pro hodnocení regionálních rozdílů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Regiony dle SRR 2007 - 2013</vt:lpstr>
      <vt:lpstr>Prezentace aplikace PowerPoint</vt:lpstr>
      <vt:lpstr>Zadání cvičení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disparity</dc:title>
  <dc:creator>Kamila</dc:creator>
  <cp:lastModifiedBy>KK</cp:lastModifiedBy>
  <cp:revision>26</cp:revision>
  <dcterms:created xsi:type="dcterms:W3CDTF">2012-10-15T18:49:21Z</dcterms:created>
  <dcterms:modified xsi:type="dcterms:W3CDTF">2013-10-17T19:11:08Z</dcterms:modified>
</cp:coreProperties>
</file>