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83" r:id="rId10"/>
    <p:sldId id="267" r:id="rId11"/>
    <p:sldId id="278" r:id="rId12"/>
    <p:sldId id="279" r:id="rId13"/>
    <p:sldId id="280" r:id="rId14"/>
    <p:sldId id="281" r:id="rId15"/>
    <p:sldId id="266" r:id="rId16"/>
    <p:sldId id="268" r:id="rId17"/>
    <p:sldId id="269" r:id="rId18"/>
    <p:sldId id="270" r:id="rId19"/>
    <p:sldId id="284" r:id="rId20"/>
    <p:sldId id="285" r:id="rId21"/>
    <p:sldId id="286" r:id="rId22"/>
    <p:sldId id="287" r:id="rId23"/>
    <p:sldId id="288" r:id="rId24"/>
    <p:sldId id="289" r:id="rId25"/>
    <p:sldId id="291" r:id="rId26"/>
    <p:sldId id="290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9FC9043-5D3D-4977-9426-1C405698872C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2409B3-0905-4097-B2F6-A770F94DE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4468E-1369-43A5-A785-5C00A4DF5A12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89CC-78DF-4525-B305-9C5944F8D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3C10-6938-4363-BA01-9D15C6971CB7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F003D-BCF3-41D8-AE41-83B2828A7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EA37-8097-4304-A52B-49B16F0C0AA1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184EF-4F26-49AB-A5BC-9EF441CA7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F4D557-242B-431E-9BB4-69B60193EA43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426664-9145-4897-9184-CEBC193EE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C0D92F-C1C6-4A80-B446-672C61CDADF9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277E4E-D889-40F9-AA60-51F2FD47E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3D933B-2537-481A-86B0-11B283965DDB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CAF778-9B93-4B1A-88A9-272098C0B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E1137A-3F34-4E01-B9B3-3351BC497C48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9E3FC7-628F-43E3-BC89-24A7D210B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9FF3-5262-4A80-899C-364E8749CC9D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0CE55-DB21-4108-A57A-56DBE716B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070176-D0D5-4A98-8270-EE28D64F5B83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FC86D1-F177-46DC-BB7B-3E812748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4504BF-CFE2-4180-912D-AADBDF686410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A15D04-F6F1-412C-B543-A06BB4325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AFD2AF-A65D-4F29-804B-FBBC84D17159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FAE5A4A-82D4-4556-9313-095DBEF55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Regionální politika EU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4356100" y="6308725"/>
            <a:ext cx="4787900" cy="549275"/>
          </a:xfrm>
        </p:spPr>
        <p:txBody>
          <a:bodyPr/>
          <a:lstStyle/>
          <a:p>
            <a:pPr marR="0"/>
            <a:r>
              <a:rPr lang="cs-CZ" smtClean="0">
                <a:solidFill>
                  <a:schemeClr val="tx1"/>
                </a:solidFill>
              </a:rPr>
              <a:t>Mgr. Kamila Klemešová</a:t>
            </a:r>
          </a:p>
        </p:txBody>
      </p:sp>
      <p:sp>
        <p:nvSpPr>
          <p:cNvPr id="13315" name="TextovéPole 4"/>
          <p:cNvSpPr txBox="1">
            <a:spLocks noChangeArrowheads="1"/>
          </p:cNvSpPr>
          <p:nvPr/>
        </p:nvSpPr>
        <p:spPr bwMode="auto">
          <a:xfrm>
            <a:off x="2700338" y="3860800"/>
            <a:ext cx="381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Lucida Sans Unicode" pitchFamily="34" charset="0"/>
              </a:rPr>
              <a:t>Cvičení č. 6</a:t>
            </a:r>
          </a:p>
        </p:txBody>
      </p:sp>
      <p:pic>
        <p:nvPicPr>
          <p:cNvPr id="13316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Cíl 1: Povzbuzování rozvoje a strukturálních změn zaostávajících regionů</a:t>
            </a:r>
          </a:p>
          <a:p>
            <a:endParaRPr lang="cs-CZ" smtClean="0"/>
          </a:p>
          <a:p>
            <a:r>
              <a:rPr lang="cs-CZ" smtClean="0"/>
              <a:t>Cíl 2: Podpora strukturálně postižených regionů</a:t>
            </a:r>
          </a:p>
          <a:p>
            <a:endParaRPr lang="cs-CZ" smtClean="0"/>
          </a:p>
          <a:p>
            <a:r>
              <a:rPr lang="cs-CZ" smtClean="0"/>
              <a:t>Cíl 3: Podpora přizpůsobování a modernizace politik a systémů vzdělávání, školství a zaměstnanosti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Cíle pro období 2000 - 2006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Evropský regionální rozvojový fond (ERDF)</a:t>
            </a:r>
          </a:p>
          <a:p>
            <a:r>
              <a:rPr lang="cs-CZ" smtClean="0"/>
              <a:t>Evropský sociální fond</a:t>
            </a:r>
          </a:p>
          <a:p>
            <a:r>
              <a:rPr lang="cs-CZ" smtClean="0">
                <a:solidFill>
                  <a:srgbClr val="FF0000"/>
                </a:solidFill>
              </a:rPr>
              <a:t>Evropský zemědělský a záruční fond (do 2007)</a:t>
            </a:r>
          </a:p>
          <a:p>
            <a:r>
              <a:rPr lang="cs-CZ" smtClean="0">
                <a:solidFill>
                  <a:srgbClr val="FF0000"/>
                </a:solidFill>
              </a:rPr>
              <a:t>Finanční nástroj pro podporu rybolovu (do 2007)</a:t>
            </a:r>
          </a:p>
          <a:p>
            <a:endParaRPr lang="cs-CZ" smtClean="0">
              <a:solidFill>
                <a:srgbClr val="FF000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cs-CZ" smtClean="0"/>
              <a:t>Mimo SF stojí Kohezní fond (Fond soudržnosti)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Strukturální fondy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1974</a:t>
            </a:r>
          </a:p>
          <a:p>
            <a:endParaRPr lang="cs-CZ" smtClean="0"/>
          </a:p>
          <a:p>
            <a:r>
              <a:rPr lang="cs-CZ" smtClean="0"/>
              <a:t>Základní nástroj pro snižování disparit</a:t>
            </a:r>
          </a:p>
          <a:p>
            <a:endParaRPr lang="cs-CZ" smtClean="0"/>
          </a:p>
          <a:p>
            <a:r>
              <a:rPr lang="cs-CZ" smtClean="0"/>
              <a:t>Investice do infrastruktury</a:t>
            </a:r>
          </a:p>
          <a:p>
            <a:endParaRPr lang="cs-CZ" smtClean="0"/>
          </a:p>
          <a:p>
            <a:r>
              <a:rPr lang="cs-CZ" smtClean="0"/>
              <a:t>Rozvoj malého a středního podnikání</a:t>
            </a:r>
          </a:p>
          <a:p>
            <a:endParaRPr lang="cs-CZ" smtClean="0"/>
          </a:p>
          <a:p>
            <a:r>
              <a:rPr lang="cs-CZ" smtClean="0"/>
              <a:t>Investice do ŽP, výchovy, zdraví, výzkumu…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ERRF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1960</a:t>
            </a:r>
          </a:p>
          <a:p>
            <a:endParaRPr lang="cs-CZ" smtClean="0"/>
          </a:p>
          <a:p>
            <a:r>
              <a:rPr lang="cs-CZ" smtClean="0"/>
              <a:t>Hlavní nástroj pro podporu sociální politiky</a:t>
            </a:r>
          </a:p>
          <a:p>
            <a:endParaRPr lang="cs-CZ" smtClean="0"/>
          </a:p>
          <a:p>
            <a:r>
              <a:rPr lang="cs-CZ" smtClean="0"/>
              <a:t>Zaměření na prevenci, boj s nezaměstnaností, rozvoj lidských zdrojů, trh práce</a:t>
            </a:r>
          </a:p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ESF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1994</a:t>
            </a:r>
          </a:p>
          <a:p>
            <a:r>
              <a:rPr lang="cs-CZ" smtClean="0"/>
              <a:t>Pomoc nejméně vyspělým státům, aby zvládali rozvíjet se a zároveň dodržovat Maastrichtská kritéria (vstup do HMU)</a:t>
            </a:r>
          </a:p>
          <a:p>
            <a:r>
              <a:rPr lang="cs-CZ" smtClean="0"/>
              <a:t>Státy, kde HNP  90 % průměru EU</a:t>
            </a:r>
          </a:p>
          <a:p>
            <a:r>
              <a:rPr lang="cs-CZ" smtClean="0"/>
              <a:t> Financuje investiční (infrastrukturní) projekty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Dopravní infrastruktura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Ochrana ŽP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Kohezní fond (Fond soudržnosti)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350 mld. €</a:t>
            </a:r>
          </a:p>
          <a:p>
            <a:endParaRPr lang="cs-CZ" smtClean="0"/>
          </a:p>
          <a:p>
            <a:r>
              <a:rPr lang="cs-CZ" smtClean="0"/>
              <a:t>Cíl 1: Konvergence</a:t>
            </a:r>
          </a:p>
          <a:p>
            <a:endParaRPr lang="cs-CZ" smtClean="0"/>
          </a:p>
          <a:p>
            <a:r>
              <a:rPr lang="cs-CZ" smtClean="0"/>
              <a:t>Cíl 2: Regionální konkurenceschopnost a zaměstnanost</a:t>
            </a:r>
          </a:p>
          <a:p>
            <a:endParaRPr lang="cs-CZ" smtClean="0"/>
          </a:p>
          <a:p>
            <a:r>
              <a:rPr lang="cs-CZ" smtClean="0"/>
              <a:t>Cíl 3: Evropská územní spolupráce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Cíle pro období 2007 - 2013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Podpora méně rozvinutých NUTS 2</a:t>
            </a:r>
          </a:p>
          <a:p>
            <a:r>
              <a:rPr lang="cs-CZ" smtClean="0"/>
              <a:t>84 regionů v 18 státech</a:t>
            </a:r>
          </a:p>
          <a:p>
            <a:r>
              <a:rPr lang="cs-CZ" smtClean="0"/>
              <a:t>HDP &lt; 75 % průměru EU</a:t>
            </a:r>
          </a:p>
          <a:p>
            <a:r>
              <a:rPr lang="cs-CZ" smtClean="0"/>
              <a:t>Státy, kde HND &lt; 90 % průměru pro EU</a:t>
            </a:r>
          </a:p>
          <a:p>
            <a:r>
              <a:rPr lang="cs-CZ" smtClean="0"/>
              <a:t>282 mld. €, 82 % celkové sumy</a:t>
            </a:r>
          </a:p>
          <a:p>
            <a:r>
              <a:rPr lang="cs-CZ" smtClean="0"/>
              <a:t>Financování z: ERDF, ESF, FS</a:t>
            </a:r>
          </a:p>
          <a:p>
            <a:endParaRPr lang="cs-CZ" smtClean="0"/>
          </a:p>
          <a:p>
            <a:r>
              <a:rPr lang="cs-CZ" smtClean="0"/>
              <a:t>V ČR: všechny NUTS 2 s výjimkou Prahy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 1: Konvergence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Regiony NUTS 2 nebo NUTS 1 přesahující kritéria pro Cíl 1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Financováno z ERDF, ESF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Cca 16 % celkových financí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Dva přístupy:</a:t>
            </a:r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Podpora inovací a znalostní ekonomiky</a:t>
            </a:r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Podpora lidských zdrojů</a:t>
            </a:r>
          </a:p>
          <a:p>
            <a:pPr marL="594360" indent="-45720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169 regionů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 ČR: Praha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/>
              <a:t>Cíl 2: Regionální konkurenceschopnost a zaměstnanost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Podpora: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přeshraniční spolupráce (NUTS 3)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meziregionální spolupráce regionů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nadnárodní spolupráce regionů</a:t>
            </a:r>
          </a:p>
          <a:p>
            <a:r>
              <a:rPr lang="cs-CZ" smtClean="0"/>
              <a:t>Financováno z ERDF</a:t>
            </a:r>
          </a:p>
          <a:p>
            <a:r>
              <a:rPr lang="cs-CZ" smtClean="0"/>
              <a:t>V ČR: všechny regiony</a:t>
            </a:r>
          </a:p>
          <a:p>
            <a:r>
              <a:rPr lang="cs-CZ" smtClean="0"/>
              <a:t>Cca 2, 5 % celkových financí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 3: Evropská územní spolupráce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 ČR 26 operačních programů</a:t>
            </a:r>
          </a:p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Operační programy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Zakládající státy =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70. roky =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80. roky =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90. roky =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2004 =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2007 =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Vstupy států do ES (EU)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Tématické</a:t>
            </a:r>
            <a:r>
              <a:rPr lang="cs-CZ" dirty="0" smtClean="0"/>
              <a:t> OP</a:t>
            </a:r>
            <a:endParaRPr lang="en-US" dirty="0"/>
          </a:p>
        </p:txBody>
      </p:sp>
      <p:pic>
        <p:nvPicPr>
          <p:cNvPr id="32771" name="Picture 2" descr="http://www.strukturalni-fondy.cz/getfile/ea9083d8-6125-4f89-8263-6b027c8b3730/TOP-(1).asp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975" y="1125538"/>
            <a:ext cx="852805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Regionální operační programy</a:t>
            </a:r>
            <a:endParaRPr lang="en-US" dirty="0"/>
          </a:p>
        </p:txBody>
      </p:sp>
      <p:pic>
        <p:nvPicPr>
          <p:cNvPr id="33795" name="Picture 2" descr="Indikativní alokace R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4313"/>
            <a:ext cx="899795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OP Praha</a:t>
            </a:r>
            <a:endParaRPr lang="en-US" dirty="0"/>
          </a:p>
        </p:txBody>
      </p:sp>
      <p:pic>
        <p:nvPicPr>
          <p:cNvPr id="34819" name="Picture 2" descr="OP Prah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241425"/>
            <a:ext cx="83534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err="1" smtClean="0"/>
              <a:t>Přeshraniční</a:t>
            </a:r>
            <a:r>
              <a:rPr lang="cs-CZ" dirty="0" smtClean="0"/>
              <a:t> spolupráce: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Bavorsko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Polsko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Rakousko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Sasko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Slovensko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OP Mezinárodní spolupráce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OP Nadnárodní spolupráce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Síťový OP ESPON 2013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Síťový OP </a:t>
            </a:r>
            <a:r>
              <a:rPr lang="cs-CZ" dirty="0" err="1" smtClean="0"/>
              <a:t>Interact</a:t>
            </a:r>
            <a:r>
              <a:rPr lang="cs-CZ" dirty="0" smtClean="0"/>
              <a:t> II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OP k cíli Evropská územní spolupráce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333375"/>
            <a:ext cx="913923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effectLst/>
                <a:latin typeface="Arial" charset="0"/>
              </a:rPr>
              <a:t>Zadání cvičení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Splnit </a:t>
            </a:r>
            <a:r>
              <a:rPr lang="cs-CZ" dirty="0" err="1" smtClean="0">
                <a:latin typeface="Arial" charset="0"/>
              </a:rPr>
              <a:t>odpovědník</a:t>
            </a:r>
            <a:r>
              <a:rPr lang="cs-CZ" dirty="0" smtClean="0">
                <a:latin typeface="Arial" charset="0"/>
              </a:rPr>
              <a:t> </a:t>
            </a:r>
            <a:r>
              <a:rPr lang="cs-CZ" b="1" dirty="0" smtClean="0">
                <a:latin typeface="Arial" charset="0"/>
              </a:rPr>
              <a:t>Teorie regionálního rozvoje</a:t>
            </a:r>
          </a:p>
          <a:p>
            <a:r>
              <a:rPr lang="cs-CZ" dirty="0" smtClean="0">
                <a:latin typeface="Arial" charset="0"/>
              </a:rPr>
              <a:t>Minimální bodová hranice </a:t>
            </a:r>
            <a:r>
              <a:rPr lang="cs-CZ" dirty="0" smtClean="0">
                <a:latin typeface="Arial" charset="0"/>
              </a:rPr>
              <a:t>3 body (je pouze </a:t>
            </a:r>
            <a:r>
              <a:rPr lang="cs-CZ" smtClean="0">
                <a:latin typeface="Arial" charset="0"/>
              </a:rPr>
              <a:t>5 otázek)</a:t>
            </a:r>
            <a:endParaRPr lang="cs-CZ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Neomezený počet průchodů</a:t>
            </a:r>
          </a:p>
          <a:p>
            <a:r>
              <a:rPr lang="cs-CZ" dirty="0" smtClean="0">
                <a:latin typeface="Arial" charset="0"/>
              </a:rPr>
              <a:t>Termíny – út. </a:t>
            </a:r>
            <a:r>
              <a:rPr lang="cs-CZ" dirty="0" err="1" smtClean="0">
                <a:latin typeface="Arial" charset="0"/>
              </a:rPr>
              <a:t>sk</a:t>
            </a:r>
            <a:r>
              <a:rPr lang="cs-CZ" dirty="0" smtClean="0">
                <a:latin typeface="Arial" charset="0"/>
              </a:rPr>
              <a:t>: do neděle 10. 11. 2013</a:t>
            </a:r>
          </a:p>
          <a:p>
            <a:pPr>
              <a:buFont typeface="Wingdings 3" pitchFamily="18" charset="2"/>
              <a:buNone/>
            </a:pPr>
            <a:r>
              <a:rPr lang="cs-CZ" dirty="0" smtClean="0">
                <a:latin typeface="Arial" charset="0"/>
              </a:rPr>
              <a:t>			  </a:t>
            </a:r>
            <a:r>
              <a:rPr lang="cs-CZ" dirty="0" err="1" smtClean="0">
                <a:latin typeface="Arial" charset="0"/>
              </a:rPr>
              <a:t>stř</a:t>
            </a:r>
            <a:r>
              <a:rPr lang="cs-CZ" dirty="0" smtClean="0">
                <a:latin typeface="Arial" charset="0"/>
              </a:rPr>
              <a:t>. </a:t>
            </a:r>
            <a:r>
              <a:rPr lang="cs-CZ" dirty="0" err="1" smtClean="0">
                <a:latin typeface="Arial" charset="0"/>
              </a:rPr>
              <a:t>sk</a:t>
            </a:r>
            <a:r>
              <a:rPr lang="cs-CZ" dirty="0" smtClean="0">
                <a:latin typeface="Arial" charset="0"/>
              </a:rPr>
              <a:t>: do pondělí 11-11.2013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sah 1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0099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Vývoj regionální politiky ES</a:t>
            </a:r>
            <a:endParaRPr lang="en-US" dirty="0"/>
          </a:p>
        </p:txBody>
      </p:sp>
      <p:sp>
        <p:nvSpPr>
          <p:cNvPr id="15362" name="Podnadpis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00612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Vyrovnávání disparit „bude“ probíhat přirozeně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Důvěra ve volný trh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Mezníkem vznik Evropské investiční banky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Půjčky a garance na projekty v méně rozvinutých regionech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Evropský sociální fond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Financování samostatné sociální politiky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Evropský zemědělský garanční a podpůrný fond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Financována společná zem. politika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Období 1951 – 1973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27587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Přístup méně rozvinutých států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Přístup VB - velké </a:t>
            </a:r>
            <a:r>
              <a:rPr lang="cs-CZ" dirty="0" err="1" smtClean="0"/>
              <a:t>reg</a:t>
            </a:r>
            <a:r>
              <a:rPr lang="cs-CZ" dirty="0" smtClean="0"/>
              <a:t>. disparity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VB přišla o zisky z cel atd. =&gt; snaha kompenzovat ztráty, restrukturalizovat staré průmyslové oblasti =&gt; VB kolébkou regionální politiky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1974 – Evropský fond regionálního rozvoje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Základní nástroj RP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Podpora vytváření jednotného prostoru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Integrované středomořské programy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Restrukturalizace starých </a:t>
            </a:r>
            <a:r>
              <a:rPr lang="cs-CZ" dirty="0" err="1" smtClean="0"/>
              <a:t>prům</a:t>
            </a:r>
            <a:r>
              <a:rPr lang="cs-CZ" dirty="0" smtClean="0"/>
              <a:t>. oblastí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/>
              <a:t>Období „zrodu“ regionální politiky ES/EU</a:t>
            </a:r>
            <a:br>
              <a:rPr lang="cs-CZ" sz="3200" dirty="0" smtClean="0"/>
            </a:br>
            <a:r>
              <a:rPr lang="cs-CZ" sz="2400" dirty="0" smtClean="0"/>
              <a:t>(1974 - 1986)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Jednotný evropský akt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Vytvoření jednotného vnitřního trhu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Zabezpečování snižování rozdílů v </a:t>
            </a:r>
            <a:r>
              <a:rPr lang="cs-CZ" dirty="0" err="1" smtClean="0"/>
              <a:t>hosp</a:t>
            </a:r>
            <a:r>
              <a:rPr lang="cs-CZ" dirty="0" smtClean="0"/>
              <a:t>. a </a:t>
            </a:r>
            <a:r>
              <a:rPr lang="cs-CZ" dirty="0" err="1" smtClean="0"/>
              <a:t>soc</a:t>
            </a:r>
            <a:r>
              <a:rPr lang="cs-CZ" dirty="0" smtClean="0"/>
              <a:t>. vyspělosti pomocí strukturálních fondů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Reakce na vstup Španělska a Portugalska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Pokračující strukturální potíže: VB, Francie, Itálie, Španělsko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=&gt;vznik střednědobého plánování (programy), zavedeny principy RP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Období směřující k soudržnosti</a:t>
            </a:r>
            <a:br>
              <a:rPr lang="cs-CZ" dirty="0" smtClean="0"/>
            </a:br>
            <a:r>
              <a:rPr lang="cs-CZ" sz="2400" dirty="0" smtClean="0"/>
              <a:t>(1987 - 1999)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1988 RP integrována se soc. politikou a části zem. politiky =&gt; </a:t>
            </a:r>
            <a:r>
              <a:rPr lang="cs-CZ" b="1" smtClean="0"/>
              <a:t>strukturální politika </a:t>
            </a:r>
            <a:r>
              <a:rPr lang="cs-CZ" smtClean="0"/>
              <a:t>(politika hosp. a sociální soudržnosti)</a:t>
            </a:r>
          </a:p>
          <a:p>
            <a:endParaRPr lang="cs-CZ" smtClean="0"/>
          </a:p>
          <a:p>
            <a:r>
              <a:rPr lang="cs-CZ" smtClean="0"/>
              <a:t>vznik Kohezního fondu (1993)</a:t>
            </a:r>
          </a:p>
          <a:p>
            <a:pPr lvl="1"/>
            <a:r>
              <a:rPr lang="cs-CZ" smtClean="0"/>
              <a:t>Nástroj pro splnění maastrichtských kritérií</a:t>
            </a:r>
          </a:p>
          <a:p>
            <a:endParaRPr lang="cs-CZ" smtClean="0"/>
          </a:p>
          <a:p>
            <a:r>
              <a:rPr lang="cs-CZ" smtClean="0"/>
              <a:t>Výbor regionů</a:t>
            </a:r>
          </a:p>
          <a:p>
            <a:pPr lvl="1"/>
            <a:r>
              <a:rPr lang="cs-CZ" smtClean="0"/>
              <a:t>Nový poradní orgán EU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Agenda 2000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Dokument nastiňující základní směry vývoje v kontextu rozšiřování EU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Ke zpracování vyzvána Evropská komise již v roce 1997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mtClean="0"/>
              <a:t>První </a:t>
            </a:r>
            <a:r>
              <a:rPr lang="cs-CZ" dirty="0" smtClean="0"/>
              <a:t>projednává otázku vnitřních mechanismů Unie, zejména reformu společné zemědělské politiky a politiky sociální a hospodářské soudržnosti. Obsahuje také doporučení, jak se nejlépe vyrovnat s nadcházejícím rozšířením a navrhuje vytvoření nové finanční perspektivy (tj. rozpočtu) na období 2000–2006.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Druhá navrhuje zesílenou </a:t>
            </a:r>
            <a:r>
              <a:rPr lang="cs-CZ" dirty="0" err="1" smtClean="0"/>
              <a:t>předvstupní</a:t>
            </a:r>
            <a:r>
              <a:rPr lang="cs-CZ" dirty="0" smtClean="0"/>
              <a:t> strategii, zahrnující dva nové prvky: přístupové partnerství a rozšířenou účast kandidátských zemí v programech Společenství a vytvoření mechanismu pro uplatňování </a:t>
            </a:r>
            <a:r>
              <a:rPr lang="cs-CZ" dirty="0" err="1" smtClean="0"/>
              <a:t>acquis</a:t>
            </a:r>
            <a:r>
              <a:rPr lang="cs-CZ" dirty="0" smtClean="0"/>
              <a:t> Společenství.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Třetí část představuje studii o vlivu rozšíření na politiky Evropské unie.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cs-CZ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Období přípravy na rozšíření </a:t>
            </a:r>
            <a:br>
              <a:rPr lang="cs-CZ" dirty="0" smtClean="0"/>
            </a:br>
            <a:r>
              <a:rPr lang="cs-CZ" sz="2400" dirty="0" smtClean="0"/>
              <a:t>(2000 - 2006)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programování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koncentrace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partnerství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adicionality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monitorování a vyhodnocování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endParaRPr lang="cs-CZ" smtClean="0"/>
          </a:p>
          <a:p>
            <a:pPr marL="623888" indent="-514350"/>
            <a:r>
              <a:rPr lang="cs-CZ" sz="1800" smtClean="0"/>
              <a:t>Další principy jako subsidiarita, proporcionalita, konvergence….</a:t>
            </a:r>
            <a:endParaRPr lang="en-US" sz="18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Základní principy RP EU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</TotalTime>
  <Words>727</Words>
  <Application>Microsoft Office PowerPoint</Application>
  <PresentationFormat>Předvádění na obrazovce (4:3)</PresentationFormat>
  <Paragraphs>177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Shluk</vt:lpstr>
      <vt:lpstr>Regionální politika EU</vt:lpstr>
      <vt:lpstr>Vstupy států do ES (EU)</vt:lpstr>
      <vt:lpstr>Vývoj regionální politiky ES</vt:lpstr>
      <vt:lpstr>Období 1951 – 1973</vt:lpstr>
      <vt:lpstr>Období „zrodu“ regionální politiky ES/EU (1974 - 1986)</vt:lpstr>
      <vt:lpstr>Období směřující k soudržnosti (1987 - 1999)</vt:lpstr>
      <vt:lpstr>Prezentace aplikace PowerPoint</vt:lpstr>
      <vt:lpstr>Období přípravy na rozšíření  (2000 - 2006)</vt:lpstr>
      <vt:lpstr>Základní principy RP EU</vt:lpstr>
      <vt:lpstr>Cíle pro období 2000 - 2006</vt:lpstr>
      <vt:lpstr>Strukturální fondy</vt:lpstr>
      <vt:lpstr>ERRF</vt:lpstr>
      <vt:lpstr>ESF</vt:lpstr>
      <vt:lpstr>Kohezní fond (Fond soudržnosti)</vt:lpstr>
      <vt:lpstr>Cíle pro období 2007 - 2013</vt:lpstr>
      <vt:lpstr>Cíl 1: Konvergence</vt:lpstr>
      <vt:lpstr>Cíl 2: Regionální konkurenceschopnost a zaměstnanost</vt:lpstr>
      <vt:lpstr>Cíl 3: Evropská územní spolupráce</vt:lpstr>
      <vt:lpstr>Operační programy</vt:lpstr>
      <vt:lpstr>Tématické OP</vt:lpstr>
      <vt:lpstr>Regionální operační programy</vt:lpstr>
      <vt:lpstr>OP Praha</vt:lpstr>
      <vt:lpstr>OP k cíli Evropská územní spolupráce</vt:lpstr>
      <vt:lpstr>Prezentace aplikace PowerPoint</vt:lpstr>
      <vt:lpstr>Zadání cvičení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EU</dc:title>
  <dc:creator>Kamila</dc:creator>
  <cp:lastModifiedBy>KK</cp:lastModifiedBy>
  <cp:revision>27</cp:revision>
  <dcterms:created xsi:type="dcterms:W3CDTF">2012-11-05T20:56:15Z</dcterms:created>
  <dcterms:modified xsi:type="dcterms:W3CDTF">2013-11-06T18:08:09Z</dcterms:modified>
</cp:coreProperties>
</file>