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5" r:id="rId13"/>
    <p:sldId id="271" r:id="rId14"/>
    <p:sldId id="272" r:id="rId15"/>
    <p:sldId id="273" r:id="rId16"/>
    <p:sldId id="276" r:id="rId17"/>
    <p:sldId id="274" r:id="rId1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76" autoAdjust="0"/>
  </p:normalViewPr>
  <p:slideViewPr>
    <p:cSldViewPr>
      <p:cViewPr>
        <p:scale>
          <a:sx n="77" d="100"/>
          <a:sy n="77" d="100"/>
        </p:scale>
        <p:origin x="-306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Volný tvar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Volný tvar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11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259D20A-BFBC-4549-8BE4-DF2561374A8A}" type="datetimeFigureOut">
              <a:rPr lang="en-US"/>
              <a:pPr>
                <a:defRPr/>
              </a:pPr>
              <a:t>12/3/2013</a:t>
            </a:fld>
            <a:endParaRPr lang="en-US"/>
          </a:p>
        </p:txBody>
      </p:sp>
      <p:sp>
        <p:nvSpPr>
          <p:cNvPr id="12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75F5A29-5881-4064-BA0E-E22399FD67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2DFDF-4F5C-4006-939F-22E7104FDDEF}" type="datetimeFigureOut">
              <a:rPr lang="en-US"/>
              <a:pPr>
                <a:defRPr/>
              </a:pPr>
              <a:t>12/3/2013</a:t>
            </a:fld>
            <a:endParaRPr lang="en-US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BF7F6-99AF-4154-99D1-535E16C9B7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4AA6E-2F7C-4519-B0F2-D965D2522ECD}" type="datetimeFigureOut">
              <a:rPr lang="en-US"/>
              <a:pPr>
                <a:defRPr/>
              </a:pPr>
              <a:t>12/3/2013</a:t>
            </a:fld>
            <a:endParaRPr lang="en-US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59846-E117-49F4-8C93-C3B0458E4B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B5C8C-7885-43F3-84C4-8376507B7EF8}" type="datetimeFigureOut">
              <a:rPr lang="en-US"/>
              <a:pPr>
                <a:defRPr/>
              </a:pPr>
              <a:t>12/3/2013</a:t>
            </a:fld>
            <a:endParaRPr lang="en-US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AD7D4-140C-4AC6-BD16-A7E80BFE5F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Dvojitá šipka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AFD31DD-5CA2-45BB-B24C-883F89F897AD}" type="datetimeFigureOut">
              <a:rPr lang="en-US"/>
              <a:pPr>
                <a:defRPr/>
              </a:pPr>
              <a:t>12/3/2013</a:t>
            </a:fld>
            <a:endParaRPr lang="en-US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E188517-7D31-4D29-8EA7-EB65CB4808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5AE21AD-2916-4F9B-AA11-46F9B2557B22}" type="datetimeFigureOut">
              <a:rPr lang="en-US"/>
              <a:pPr>
                <a:defRPr/>
              </a:pPr>
              <a:t>12/3/2013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D880C10-2070-42CD-80D8-C86FA90D5F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54B670A-E99C-4689-9895-22E77B64819B}" type="datetimeFigureOut">
              <a:rPr lang="en-US"/>
              <a:pPr>
                <a:defRPr/>
              </a:pPr>
              <a:t>12/3/2013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9B9CB40-444A-4D8F-A0A6-EC46DB98F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25F6899-039F-455A-8918-5CC3C3A518CC}" type="datetimeFigureOut">
              <a:rPr lang="en-US"/>
              <a:pPr>
                <a:defRPr/>
              </a:pPr>
              <a:t>12/3/2013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451ACD-A983-44B5-8CA5-6C5CFC354A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270B9-FD31-48BA-A8F9-D8DADB879E6B}" type="datetimeFigureOut">
              <a:rPr lang="en-US"/>
              <a:pPr>
                <a:defRPr/>
              </a:pPr>
              <a:t>12/3/2013</a:t>
            </a:fld>
            <a:endParaRPr lang="en-US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B61DC-CD8D-4737-9DE3-6C7A1A8CC1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94A48D3-81A2-4569-885C-4403BB5BA87A}" type="datetimeFigureOut">
              <a:rPr lang="en-US"/>
              <a:pPr>
                <a:defRPr/>
              </a:pPr>
              <a:t>12/3/2013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6EF6307-6B41-41BA-AEB3-CDF661947C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Volný tvar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Dvojitá šipka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10BD96D-0BB6-44D4-AB4C-6C82C4D05560}" type="datetimeFigureOut">
              <a:rPr lang="en-US"/>
              <a:pPr>
                <a:defRPr/>
              </a:pPr>
              <a:t>12/3/2013</a:t>
            </a:fld>
            <a:endParaRPr lang="en-US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74AFE88-0BAC-4026-82FD-93151C5C0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3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A104EAA6-918C-49E5-BDA7-67EBCE9B7C8B}" type="datetimeFigureOut">
              <a:rPr lang="en-US"/>
              <a:pPr>
                <a:defRPr/>
              </a:pPr>
              <a:t>12/3/2013</a:t>
            </a:fld>
            <a:endParaRPr lang="en-US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F66E9FCB-1510-427A-BDD9-0F7359BC1D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8" r:id="rId2"/>
    <p:sldLayoutId id="2147483673" r:id="rId3"/>
    <p:sldLayoutId id="2147483674" r:id="rId4"/>
    <p:sldLayoutId id="2147483675" r:id="rId5"/>
    <p:sldLayoutId id="2147483676" r:id="rId6"/>
    <p:sldLayoutId id="2147483669" r:id="rId7"/>
    <p:sldLayoutId id="2147483677" r:id="rId8"/>
    <p:sldLayoutId id="2147483678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2636912"/>
            <a:ext cx="9144000" cy="93610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/>
              <a:t>Strategické dokumenty</a:t>
            </a:r>
            <a:endParaRPr lang="cs-CZ" dirty="0"/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>
          <a:xfrm>
            <a:off x="4356100" y="6308725"/>
            <a:ext cx="4787900" cy="549275"/>
          </a:xfrm>
        </p:spPr>
        <p:txBody>
          <a:bodyPr/>
          <a:lstStyle/>
          <a:p>
            <a:pPr marR="0"/>
            <a:r>
              <a:rPr lang="cs-CZ" smtClean="0">
                <a:solidFill>
                  <a:schemeClr val="tx1"/>
                </a:solidFill>
              </a:rPr>
              <a:t>Mgr. Kamila Klemešová</a:t>
            </a:r>
          </a:p>
        </p:txBody>
      </p:sp>
      <p:pic>
        <p:nvPicPr>
          <p:cNvPr id="13315" name="Picture 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95513" y="0"/>
            <a:ext cx="46482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539750" y="620713"/>
            <a:ext cx="8218488" cy="41433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2000" smtClean="0"/>
              <a:t>Strategie rozvoje kraje, JMK 2009</a:t>
            </a:r>
          </a:p>
        </p:txBody>
      </p:sp>
      <p:pic>
        <p:nvPicPr>
          <p:cNvPr id="225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r="970" b="1602"/>
          <a:stretch>
            <a:fillRect/>
          </a:stretch>
        </p:blipFill>
        <p:spPr>
          <a:xfrm>
            <a:off x="755650" y="1019175"/>
            <a:ext cx="7777163" cy="5718175"/>
          </a:xfrm>
          <a:ln>
            <a:solidFill>
              <a:schemeClr val="bg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468313" y="620713"/>
            <a:ext cx="8229600" cy="1066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Implementace strategie</a:t>
            </a:r>
          </a:p>
        </p:txBody>
      </p:sp>
      <p:sp>
        <p:nvSpPr>
          <p:cNvPr id="23554" name="Zástupný symbol pro obsah 2"/>
          <p:cNvSpPr>
            <a:spLocks noGrp="1"/>
          </p:cNvSpPr>
          <p:nvPr>
            <p:ph idx="1"/>
          </p:nvPr>
        </p:nvSpPr>
        <p:spPr>
          <a:xfrm>
            <a:off x="468313" y="1773238"/>
            <a:ext cx="8229600" cy="432435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cs-CZ" smtClean="0"/>
              <a:t>Převod strategie do praxe</a:t>
            </a:r>
          </a:p>
          <a:p>
            <a:pPr>
              <a:spcBef>
                <a:spcPts val="1800"/>
              </a:spcBef>
            </a:pPr>
            <a:r>
              <a:rPr lang="cs-CZ" smtClean="0"/>
              <a:t>Navazuje na akční plán</a:t>
            </a:r>
          </a:p>
          <a:p>
            <a:pPr lvl="1"/>
            <a:r>
              <a:rPr lang="cs-CZ" smtClean="0"/>
              <a:t>Harmonogram konkrétních aktivit</a:t>
            </a:r>
          </a:p>
          <a:p>
            <a:pPr lvl="1"/>
            <a:r>
              <a:rPr lang="cs-CZ" smtClean="0"/>
              <a:t>Identifikace zodpovědnosti subjektů</a:t>
            </a:r>
          </a:p>
          <a:p>
            <a:pPr lvl="1"/>
            <a:r>
              <a:rPr lang="cs-CZ" smtClean="0"/>
              <a:t>Vyčleněné prostředky, konkrétní kroky</a:t>
            </a:r>
          </a:p>
          <a:p>
            <a:pPr>
              <a:spcBef>
                <a:spcPts val="1800"/>
              </a:spcBef>
            </a:pPr>
            <a:r>
              <a:rPr lang="cs-CZ" smtClean="0"/>
              <a:t>Dlouhodobá realizace, nutná politická podpora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Zadání cvičení</a:t>
            </a:r>
            <a:endParaRPr lang="en-US" dirty="0"/>
          </a:p>
        </p:txBody>
      </p:sp>
      <p:sp>
        <p:nvSpPr>
          <p:cNvPr id="24578" name="Podnadpis 3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/>
            <a:r>
              <a:rPr lang="cs-CZ" sz="2300" smtClean="0"/>
              <a:t>Odpovědět na otázky s pomocí prostudování Ú</a:t>
            </a:r>
            <a:r>
              <a:rPr lang="cs-CZ" sz="2300" smtClean="0">
                <a:latin typeface="Arial" charset="0"/>
              </a:rPr>
              <a:t>zemně analytických podkladů (ÚAP)</a:t>
            </a:r>
            <a:r>
              <a:rPr lang="cs-CZ" sz="2300" smtClean="0"/>
              <a:t> daného ORP</a:t>
            </a:r>
            <a:endParaRPr lang="en-US" sz="230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827583" y="274638"/>
            <a:ext cx="7859217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Otázky</a:t>
            </a:r>
            <a:endParaRPr lang="fr-FR" dirty="0" smtClean="0"/>
          </a:p>
        </p:txBody>
      </p:sp>
      <p:sp>
        <p:nvSpPr>
          <p:cNvPr id="25602" name="Espace réservé du contenu 2"/>
          <p:cNvSpPr>
            <a:spLocks noGrp="1"/>
          </p:cNvSpPr>
          <p:nvPr>
            <p:ph idx="1"/>
          </p:nvPr>
        </p:nvSpPr>
        <p:spPr>
          <a:xfrm>
            <a:off x="395288" y="1412875"/>
            <a:ext cx="8280400" cy="5040313"/>
          </a:xfrm>
        </p:spPr>
        <p:txBody>
          <a:bodyPr/>
          <a:lstStyle/>
          <a:p>
            <a:r>
              <a:rPr lang="cs-CZ" sz="2200" smtClean="0"/>
              <a:t>K čemu slouží ÚAP? Pro koho jsou určeny a jak často se aktualizují?</a:t>
            </a:r>
          </a:p>
          <a:p>
            <a:r>
              <a:rPr lang="cs-CZ" sz="2200" smtClean="0"/>
              <a:t>Jsou strategické plány měst nestranné, nebo jsou to jen plány „elitní skupiny“ sedící v té době ve vedení?</a:t>
            </a:r>
          </a:p>
          <a:p>
            <a:r>
              <a:rPr lang="cs-CZ" sz="2200" smtClean="0"/>
              <a:t>Je vhodné, aby podobný typ dokumentů zpracovávala externí firma?</a:t>
            </a:r>
          </a:p>
          <a:p>
            <a:r>
              <a:rPr lang="cs-CZ" sz="2200" smtClean="0"/>
              <a:t>Kdo financuje tvorbu ÚAP a RURÚ </a:t>
            </a:r>
            <a:r>
              <a:rPr lang="cs-CZ" sz="2200" smtClean="0">
                <a:latin typeface="Arial" charset="0"/>
              </a:rPr>
              <a:t>(Rozbor udržitelného rozvoje území) </a:t>
            </a:r>
            <a:r>
              <a:rPr lang="cs-CZ" sz="2200" smtClean="0"/>
              <a:t>a kdo dohlíží na kvalitu jejich zpracování?</a:t>
            </a:r>
          </a:p>
          <a:p>
            <a:r>
              <a:rPr lang="cs-CZ" sz="2200" smtClean="0"/>
              <a:t>Kdo má vliv na strategické plánování města? Jen úředníci? Nebo i firmy, občané města? </a:t>
            </a:r>
          </a:p>
          <a:p>
            <a:r>
              <a:rPr lang="cs-CZ" sz="2200" smtClean="0"/>
              <a:t>Do jaké míry by se veřejnost měla zapojovat do tvorby koncepčních dokumentů?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Zástupný symbol pro obsah 2"/>
          <p:cNvSpPr>
            <a:spLocks noGrp="1"/>
          </p:cNvSpPr>
          <p:nvPr>
            <p:ph idx="1"/>
          </p:nvPr>
        </p:nvSpPr>
        <p:spPr>
          <a:xfrm>
            <a:off x="539750" y="1341438"/>
            <a:ext cx="8229600" cy="5111750"/>
          </a:xfrm>
        </p:spPr>
        <p:txBody>
          <a:bodyPr/>
          <a:lstStyle/>
          <a:p>
            <a:r>
              <a:rPr lang="cs-CZ" sz="2400" smtClean="0"/>
              <a:t>Jaký je názor na objektivnost a správnost dokumentů? Jsou většinou dělány od stolu, nebo dochází ke komunikaci zpracovatele a žadatele, včetně návštěv v terénu, atd..?</a:t>
            </a:r>
          </a:p>
          <a:p>
            <a:r>
              <a:rPr lang="cs-CZ" sz="2400" smtClean="0"/>
              <a:t>Dají se dokumenty jednotlivých ORP využít i pro dokumenty vlastních obcí?</a:t>
            </a:r>
          </a:p>
          <a:p>
            <a:r>
              <a:rPr lang="cs-CZ" sz="2400" smtClean="0"/>
              <a:t>Jaký je reálný dopad ÚAP a RÚRÚ na situaci v ORP? </a:t>
            </a:r>
          </a:p>
          <a:p>
            <a:r>
              <a:rPr lang="cs-CZ" sz="2400" smtClean="0"/>
              <a:t>Existuje vzor, podle kterého jsou vypracovávány ÚAP pro jednotlivé územní celky,  aby byla zajištěna jejich kompatibilita a možnost porovnání?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539750" y="1341438"/>
            <a:ext cx="8229600" cy="5111750"/>
          </a:xfrm>
        </p:spPr>
        <p:txBody>
          <a:bodyPr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2400" dirty="0" smtClean="0"/>
              <a:t>Jsou všechny nedostatky avizované zprávou RURÚ opravdu nedostatky? A jsou-li, </a:t>
            </a:r>
            <a:r>
              <a:rPr lang="cs-CZ" sz="2400" dirty="0" err="1" smtClean="0"/>
              <a:t>jsou</a:t>
            </a:r>
            <a:r>
              <a:rPr lang="cs-CZ" sz="2400" dirty="0" smtClean="0"/>
              <a:t> řešitelné?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2400" dirty="0" smtClean="0"/>
              <a:t>V řadě rozvojových dokumentů se píše o posilování totožnosti k regionu, jak toho lze dosáhnout?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2400" dirty="0" smtClean="0"/>
              <a:t>Podle kterého kritéria jsou vybírány k realizaci jednotlivé problémy v území?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2400" dirty="0" smtClean="0"/>
              <a:t>Jsou přínosné pro regionální rozvoj nebo je to jenom další administrativní záležitost?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2400" dirty="0" smtClean="0"/>
              <a:t>Jak je v ÚAP zmíněná povodňová problematika? Jedná se pouze o formální informace o možnosti povodní nebo o nastínění možnosti řešení (prosím zaměřit se podrobněji, ne jen jednou větou)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2400" dirty="0" smtClean="0"/>
              <a:t>Jaká je aktuálnost jednotlivých RURU po ekonomické krizi? 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300" smtClean="0"/>
              <a:t>Úterní skupina: 8. 12. 2013</a:t>
            </a:r>
          </a:p>
          <a:p>
            <a:pPr>
              <a:lnSpc>
                <a:spcPct val="90000"/>
              </a:lnSpc>
            </a:pPr>
            <a:r>
              <a:rPr lang="cs-CZ" sz="2300" smtClean="0"/>
              <a:t>Středeční skupina: 9. 12. 2013</a:t>
            </a:r>
          </a:p>
          <a:p>
            <a:pPr>
              <a:lnSpc>
                <a:spcPct val="90000"/>
              </a:lnSpc>
            </a:pPr>
            <a:endParaRPr lang="cs-CZ" sz="2300" smtClean="0"/>
          </a:p>
          <a:p>
            <a:pPr>
              <a:lnSpc>
                <a:spcPct val="90000"/>
              </a:lnSpc>
            </a:pPr>
            <a:r>
              <a:rPr lang="cs-CZ" sz="2300" smtClean="0">
                <a:latin typeface="Arial" charset="0"/>
              </a:rPr>
              <a:t>Vložte </a:t>
            </a:r>
            <a:r>
              <a:rPr lang="cs-CZ" sz="2300" smtClean="0"/>
              <a:t>word s odpověďmi na otázky (vložte i odkaz na ÚAP vybraného ORP)</a:t>
            </a:r>
          </a:p>
          <a:p>
            <a:pPr>
              <a:lnSpc>
                <a:spcPct val="90000"/>
              </a:lnSpc>
            </a:pPr>
            <a:endParaRPr lang="cs-CZ" sz="2300" smtClean="0"/>
          </a:p>
          <a:p>
            <a:pPr>
              <a:lnSpc>
                <a:spcPct val="90000"/>
              </a:lnSpc>
            </a:pPr>
            <a:endParaRPr lang="en-US" sz="230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Odevzdání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cs-CZ" smtClean="0"/>
          </a:p>
        </p:txBody>
      </p:sp>
      <p:sp>
        <p:nvSpPr>
          <p:cNvPr id="29698" name="Zástupný symbol pro obsah 2"/>
          <p:cNvSpPr>
            <a:spLocks noGrp="1"/>
          </p:cNvSpPr>
          <p:nvPr>
            <p:ph idx="1"/>
          </p:nvPr>
        </p:nvSpPr>
        <p:spPr>
          <a:xfrm>
            <a:off x="457200" y="2565400"/>
            <a:ext cx="8229600" cy="35607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cs-CZ" sz="4000" smtClean="0"/>
              <a:t>	Děkuji za pozornost! </a:t>
            </a:r>
          </a:p>
          <a:p>
            <a:pPr>
              <a:buFont typeface="Arial" charset="0"/>
              <a:buNone/>
            </a:pPr>
            <a:endParaRPr lang="cs-CZ" sz="4000" smtClean="0"/>
          </a:p>
          <a:p>
            <a:pPr>
              <a:buFont typeface="Arial" charset="0"/>
              <a:buNone/>
            </a:pPr>
            <a:r>
              <a:rPr lang="cs-CZ" sz="400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539750" y="620713"/>
            <a:ext cx="8229600" cy="10668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Strategické regionální plánování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844675"/>
            <a:ext cx="8229600" cy="4325938"/>
          </a:xfrm>
        </p:spPr>
        <p:txBody>
          <a:bodyPr>
            <a:normAutofit fontScale="92500" lnSpcReduction="20000"/>
          </a:bodyPr>
          <a:lstStyle/>
          <a:p>
            <a:pPr marL="365760" indent="-256032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Klíčové koncepční dokumenty (strategie, programy)</a:t>
            </a:r>
          </a:p>
          <a:p>
            <a:pPr marL="365760" indent="-256032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Na všech </a:t>
            </a:r>
            <a:r>
              <a:rPr lang="cs-CZ" dirty="0" err="1" smtClean="0"/>
              <a:t>řádovostních</a:t>
            </a:r>
            <a:r>
              <a:rPr lang="cs-CZ" dirty="0" smtClean="0"/>
              <a:t> úrovních (ČR, kraj, ORP, obec/město, příspěvkové organizace)        snaha o vyšší efektivitu</a:t>
            </a:r>
          </a:p>
          <a:p>
            <a:pPr marL="365760" indent="-256032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b="1" dirty="0" smtClean="0"/>
              <a:t>Strategie: </a:t>
            </a:r>
          </a:p>
          <a:p>
            <a:pPr marL="658368" lvl="1" indent="-246888" fontAlgn="auto">
              <a:spcBef>
                <a:spcPts val="1200"/>
              </a:spcBef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Dokument, který popisuje cíle a výchozí stav a určuje způsob, jakým má být definovaného cílového stavu dosaženo</a:t>
            </a:r>
          </a:p>
          <a:p>
            <a:pPr marL="658368" lvl="1" indent="-246888" fontAlgn="auto">
              <a:spcBef>
                <a:spcPts val="1200"/>
              </a:spcBef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Určení základních dlouhodobých cílů subjektu, způsobu jejich dosažení a alokace zdrojů nezbytných pro uskutečňování těchto cílů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6948488" y="2997200"/>
            <a:ext cx="360362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1066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Historie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484313"/>
            <a:ext cx="8351837" cy="4868862"/>
          </a:xfrm>
        </p:spPr>
        <p:txBody>
          <a:bodyPr>
            <a:normAutofit fontScale="92500" lnSpcReduction="20000"/>
          </a:bodyPr>
          <a:lstStyle/>
          <a:p>
            <a:pPr marL="365760" indent="-256032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Evropská charta regionálního plánování</a:t>
            </a:r>
          </a:p>
          <a:p>
            <a:pPr marL="658368" lvl="1" indent="-246888" fontAlgn="auto">
              <a:spcBef>
                <a:spcPts val="1200"/>
              </a:spcBef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Výbor ministrů Rady Evropy (1985)</a:t>
            </a:r>
          </a:p>
          <a:p>
            <a:pPr marL="658368" lvl="1" indent="-246888" fontAlgn="auto">
              <a:spcBef>
                <a:spcPts val="1200"/>
              </a:spcBef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Základní cíle:</a:t>
            </a:r>
          </a:p>
          <a:p>
            <a:pPr marL="1179576" lvl="3" indent="-201168" fontAlgn="auto">
              <a:spcBef>
                <a:spcPts val="1200"/>
              </a:spcBef>
              <a:spcAft>
                <a:spcPts val="0"/>
              </a:spcAft>
              <a:buFont typeface="Wingdings 2"/>
              <a:buChar char=""/>
              <a:defRPr/>
            </a:pPr>
            <a:r>
              <a:rPr lang="cs-CZ" dirty="0" smtClean="0"/>
              <a:t>Vyvážený sociálně-ekonomický rozvoj regionů</a:t>
            </a:r>
          </a:p>
          <a:p>
            <a:pPr marL="1179576" lvl="3" indent="-201168" fontAlgn="auto">
              <a:spcBef>
                <a:spcPts val="1200"/>
              </a:spcBef>
              <a:spcAft>
                <a:spcPts val="0"/>
              </a:spcAft>
              <a:buFont typeface="Wingdings 2"/>
              <a:buChar char=""/>
              <a:defRPr/>
            </a:pPr>
            <a:r>
              <a:rPr lang="cs-CZ" dirty="0" smtClean="0"/>
              <a:t>Zlepšování životních podmínek</a:t>
            </a:r>
          </a:p>
          <a:p>
            <a:pPr marL="1179576" lvl="3" indent="-201168" fontAlgn="auto">
              <a:spcBef>
                <a:spcPts val="1200"/>
              </a:spcBef>
              <a:spcAft>
                <a:spcPts val="0"/>
              </a:spcAft>
              <a:buFont typeface="Wingdings 2"/>
              <a:buChar char=""/>
              <a:defRPr/>
            </a:pPr>
            <a:r>
              <a:rPr lang="cs-CZ" dirty="0" smtClean="0"/>
              <a:t>Zodpovědné zacházení s přírodními zdroji a ochrana životního prostředí</a:t>
            </a:r>
          </a:p>
          <a:p>
            <a:pPr marL="1179576" lvl="3" indent="-201168" fontAlgn="auto">
              <a:spcBef>
                <a:spcPts val="1200"/>
              </a:spcBef>
              <a:spcAft>
                <a:spcPts val="0"/>
              </a:spcAft>
              <a:buFont typeface="Wingdings 2"/>
              <a:buChar char=""/>
              <a:defRPr/>
            </a:pPr>
            <a:r>
              <a:rPr lang="cs-CZ" dirty="0" smtClean="0"/>
              <a:t>Racionální využívání území</a:t>
            </a:r>
          </a:p>
          <a:p>
            <a:pPr marL="365760" indent="-256032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V ČR pomalá implementace</a:t>
            </a:r>
          </a:p>
          <a:p>
            <a:pPr marL="658368" lvl="1" indent="-246888" fontAlgn="auto">
              <a:spcBef>
                <a:spcPts val="1200"/>
              </a:spcBef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Účelový boom až po roce 1998 (</a:t>
            </a:r>
            <a:r>
              <a:rPr lang="cs-CZ" dirty="0" err="1" smtClean="0"/>
              <a:t>předvstupní</a:t>
            </a:r>
            <a:r>
              <a:rPr lang="cs-CZ" dirty="0" smtClean="0"/>
              <a:t> programy EU)</a:t>
            </a:r>
          </a:p>
          <a:p>
            <a:pPr marL="365760" indent="-256032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Dnes v EU přijímáno jako standardní postup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395288" y="765175"/>
            <a:ext cx="8229600" cy="1066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Strategické řízení v regionu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844675"/>
            <a:ext cx="8229600" cy="4679950"/>
          </a:xfrm>
        </p:spPr>
        <p:txBody>
          <a:bodyPr>
            <a:normAutofit lnSpcReduction="10000"/>
          </a:bodyPr>
          <a:lstStyle/>
          <a:p>
            <a:pPr marL="365760" indent="-256032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Koncepční dokumenty:</a:t>
            </a:r>
          </a:p>
          <a:p>
            <a:pPr marL="658368" lvl="1" indent="-246888" fontAlgn="auto">
              <a:spcBef>
                <a:spcPts val="1200"/>
              </a:spcBef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Strategické – platnost po delší období (10 – 15 let)</a:t>
            </a:r>
          </a:p>
          <a:p>
            <a:pPr marL="658368" lvl="1" indent="-246888" fontAlgn="auto">
              <a:spcBef>
                <a:spcPts val="324"/>
              </a:spcBef>
              <a:spcAft>
                <a:spcPts val="0"/>
              </a:spcAft>
              <a:buFont typeface="Georgia"/>
              <a:buNone/>
              <a:tabLst>
                <a:tab pos="1435100" algn="l"/>
              </a:tabLst>
              <a:defRPr/>
            </a:pPr>
            <a:r>
              <a:rPr lang="cs-CZ" dirty="0" smtClean="0"/>
              <a:t>		</a:t>
            </a:r>
            <a:r>
              <a:rPr lang="cs-CZ" b="1" dirty="0" smtClean="0"/>
              <a:t>strategie</a:t>
            </a:r>
            <a:r>
              <a:rPr lang="cs-CZ" dirty="0" smtClean="0"/>
              <a:t> (bez konkretizace financí)</a:t>
            </a:r>
          </a:p>
          <a:p>
            <a:pPr marL="658368" lvl="1" indent="-246888" fontAlgn="auto">
              <a:spcBef>
                <a:spcPts val="1200"/>
              </a:spcBef>
              <a:spcAft>
                <a:spcPts val="0"/>
              </a:spcAft>
              <a:buFont typeface="Georgia"/>
              <a:buChar char="▫"/>
              <a:tabLst>
                <a:tab pos="1435100" algn="l"/>
              </a:tabLst>
              <a:defRPr/>
            </a:pPr>
            <a:r>
              <a:rPr lang="cs-CZ" dirty="0" smtClean="0"/>
              <a:t>Taktické – platnost po kratší období (např. 5 let)</a:t>
            </a:r>
          </a:p>
          <a:p>
            <a:pPr marL="658368" lvl="1" indent="-246888" fontAlgn="auto">
              <a:spcBef>
                <a:spcPts val="324"/>
              </a:spcBef>
              <a:spcAft>
                <a:spcPts val="0"/>
              </a:spcAft>
              <a:buFont typeface="Georgia"/>
              <a:buNone/>
              <a:tabLst>
                <a:tab pos="1435100" algn="l"/>
              </a:tabLst>
              <a:defRPr/>
            </a:pPr>
            <a:r>
              <a:rPr lang="cs-CZ" dirty="0" smtClean="0"/>
              <a:t>		</a:t>
            </a:r>
            <a:r>
              <a:rPr lang="cs-CZ" b="1" dirty="0" smtClean="0"/>
              <a:t>programy</a:t>
            </a:r>
            <a:r>
              <a:rPr lang="cs-CZ" dirty="0" smtClean="0"/>
              <a:t> (konkretizace aktivit a financí, 	vazba na rozpočty)</a:t>
            </a:r>
          </a:p>
          <a:p>
            <a:pPr marL="365760" indent="-256032" fontAlgn="auto">
              <a:spcBef>
                <a:spcPts val="24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tabLst>
                <a:tab pos="1435100" algn="l"/>
              </a:tabLst>
              <a:defRPr/>
            </a:pPr>
            <a:r>
              <a:rPr lang="cs-CZ" dirty="0" smtClean="0"/>
              <a:t>Cyklus strategického řízení:</a:t>
            </a:r>
          </a:p>
          <a:p>
            <a:pPr marL="658368" lvl="1" indent="-246888" fontAlgn="auto">
              <a:spcBef>
                <a:spcPts val="1200"/>
              </a:spcBef>
              <a:spcAft>
                <a:spcPts val="0"/>
              </a:spcAft>
              <a:buFont typeface="Georgia"/>
              <a:buChar char="▫"/>
              <a:tabLst>
                <a:tab pos="1435100" algn="l"/>
              </a:tabLst>
              <a:defRPr/>
            </a:pPr>
            <a:r>
              <a:rPr lang="cs-CZ" dirty="0" smtClean="0"/>
              <a:t>Strategická analýza</a:t>
            </a:r>
          </a:p>
          <a:p>
            <a:pPr marL="658368" lvl="1" indent="-246888" fontAlgn="auto">
              <a:spcBef>
                <a:spcPts val="1200"/>
              </a:spcBef>
              <a:spcAft>
                <a:spcPts val="0"/>
              </a:spcAft>
              <a:buFont typeface="Georgia"/>
              <a:buChar char="▫"/>
              <a:tabLst>
                <a:tab pos="1435100" algn="l"/>
              </a:tabLst>
              <a:defRPr/>
            </a:pPr>
            <a:r>
              <a:rPr lang="cs-CZ" dirty="0" smtClean="0"/>
              <a:t>Strategický výběr (Návrh strategie)</a:t>
            </a:r>
          </a:p>
          <a:p>
            <a:pPr marL="658368" lvl="1" indent="-246888" fontAlgn="auto">
              <a:spcBef>
                <a:spcPts val="1200"/>
              </a:spcBef>
              <a:spcAft>
                <a:spcPts val="0"/>
              </a:spcAft>
              <a:buFont typeface="Georgia"/>
              <a:buChar char="▫"/>
              <a:tabLst>
                <a:tab pos="1435100" algn="l"/>
              </a:tabLst>
              <a:defRPr/>
            </a:pPr>
            <a:r>
              <a:rPr lang="cs-CZ" dirty="0" smtClean="0"/>
              <a:t>Implementace strategie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1258888" y="2852738"/>
            <a:ext cx="433387" cy="1444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1258888" y="3716338"/>
            <a:ext cx="433387" cy="1444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468313" y="692150"/>
            <a:ext cx="8229600" cy="1066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Strategická analýza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468313" y="1773238"/>
            <a:ext cx="8229600" cy="4324350"/>
          </a:xfrm>
        </p:spPr>
        <p:txBody>
          <a:bodyPr>
            <a:normAutofit fontScale="92500"/>
          </a:bodyPr>
          <a:lstStyle/>
          <a:p>
            <a:pPr marL="365760" indent="-256032" fontAlgn="auto">
              <a:spcBef>
                <a:spcPts val="180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Charakteristika daného území, zachycení vývojových trendů na základě statistických ukazatelů či dalších šetření, porovnání území s jinými referenčními jednotkami (kraj, ČR, EU)</a:t>
            </a:r>
          </a:p>
          <a:p>
            <a:pPr marL="365760" indent="-256032" fontAlgn="auto">
              <a:spcBef>
                <a:spcPts val="180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Účelová, dynamická a problémově orientovaná</a:t>
            </a:r>
          </a:p>
          <a:p>
            <a:pPr marL="365760" indent="-256032" fontAlgn="auto">
              <a:spcBef>
                <a:spcPts val="180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Míra podrobnosti – dle územního rozsahu dokumentu (kraj x </a:t>
            </a:r>
            <a:r>
              <a:rPr lang="cs-CZ" dirty="0" err="1" smtClean="0"/>
              <a:t>mikroregion</a:t>
            </a:r>
            <a:r>
              <a:rPr lang="cs-CZ" dirty="0" smtClean="0"/>
              <a:t> x město)</a:t>
            </a:r>
          </a:p>
          <a:p>
            <a:pPr marL="365760" indent="-256032" fontAlgn="auto">
              <a:spcBef>
                <a:spcPts val="180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Součástí je také SWOT analýza!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468313" y="836613"/>
            <a:ext cx="8229600" cy="1066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Návrh strategie</a:t>
            </a: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>
          <a:xfrm>
            <a:off x="468313" y="1844675"/>
            <a:ext cx="8229600" cy="4325938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cs-CZ" smtClean="0"/>
              <a:t>Klíčová (invenční) fáze procesu</a:t>
            </a:r>
          </a:p>
          <a:p>
            <a:pPr>
              <a:spcBef>
                <a:spcPts val="1800"/>
              </a:spcBef>
            </a:pPr>
            <a:r>
              <a:rPr lang="cs-CZ" smtClean="0"/>
              <a:t>Hledání, vytváření a formulování možných variant cest k dosažení globálního cíle strategie </a:t>
            </a:r>
          </a:p>
          <a:p>
            <a:pPr>
              <a:spcBef>
                <a:spcPts val="600"/>
              </a:spcBef>
              <a:buFont typeface="Georgia" pitchFamily="18" charset="0"/>
              <a:buNone/>
            </a:pPr>
            <a:r>
              <a:rPr lang="cs-CZ" smtClean="0"/>
              <a:t>          vize, strategické cíle</a:t>
            </a:r>
          </a:p>
          <a:p>
            <a:pPr>
              <a:spcBef>
                <a:spcPts val="1800"/>
              </a:spcBef>
            </a:pPr>
            <a:r>
              <a:rPr lang="cs-CZ" smtClean="0"/>
              <a:t>Výběr strategických možností</a:t>
            </a:r>
          </a:p>
          <a:p>
            <a:pPr>
              <a:spcBef>
                <a:spcPts val="600"/>
              </a:spcBef>
              <a:buFont typeface="Georgia" pitchFamily="18" charset="0"/>
              <a:buNone/>
            </a:pPr>
            <a:r>
              <a:rPr lang="cs-CZ" smtClean="0"/>
              <a:t>          priority, osy, opatření</a:t>
            </a:r>
          </a:p>
          <a:p>
            <a:pPr>
              <a:spcBef>
                <a:spcPts val="1800"/>
              </a:spcBef>
            </a:pPr>
            <a:r>
              <a:rPr lang="cs-CZ" smtClean="0"/>
              <a:t>Kvantifikace, monitoring a hodnocení</a:t>
            </a:r>
          </a:p>
          <a:p>
            <a:pPr>
              <a:buFont typeface="Georgia" pitchFamily="18" charset="0"/>
              <a:buNone/>
            </a:pPr>
            <a:endParaRPr lang="cs-CZ" smtClean="0"/>
          </a:p>
        </p:txBody>
      </p:sp>
      <p:sp>
        <p:nvSpPr>
          <p:cNvPr id="4" name="Šipka doprava 3"/>
          <p:cNvSpPr/>
          <p:nvPr/>
        </p:nvSpPr>
        <p:spPr>
          <a:xfrm>
            <a:off x="1042988" y="3933825"/>
            <a:ext cx="360362" cy="1444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1042988" y="5084763"/>
            <a:ext cx="360362" cy="1444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>
          <a:xfrm>
            <a:off x="468313" y="836613"/>
            <a:ext cx="8229600" cy="1066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Prioritní oblasti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916113"/>
            <a:ext cx="8229600" cy="4325937"/>
          </a:xfrm>
        </p:spPr>
        <p:txBody>
          <a:bodyPr>
            <a:normAutofit fontScale="925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Výběr priorit</a:t>
            </a:r>
          </a:p>
          <a:p>
            <a:pPr marL="658368" lvl="1" indent="-246888" fontAlgn="auto">
              <a:spcBef>
                <a:spcPts val="324"/>
              </a:spcBef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Význam</a:t>
            </a:r>
          </a:p>
          <a:p>
            <a:pPr marL="658368" lvl="1" indent="-246888" fontAlgn="auto">
              <a:spcBef>
                <a:spcPts val="324"/>
              </a:spcBef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Proveditelnost</a:t>
            </a:r>
          </a:p>
          <a:p>
            <a:pPr marL="658368" lvl="1" indent="-246888" fontAlgn="auto">
              <a:spcBef>
                <a:spcPts val="324"/>
              </a:spcBef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Propojenost na ostatní cíle</a:t>
            </a:r>
          </a:p>
          <a:p>
            <a:pPr marL="658368" lvl="1" indent="-246888" fontAlgn="auto">
              <a:spcBef>
                <a:spcPts val="324"/>
              </a:spcBef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Čas</a:t>
            </a:r>
          </a:p>
          <a:p>
            <a:pPr marL="365760" indent="-256032" fontAlgn="auto">
              <a:spcBef>
                <a:spcPts val="18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Diskuse v pracovních (akčních) skupinách, schvalování v řídící skupině (např. rada města)</a:t>
            </a:r>
          </a:p>
          <a:p>
            <a:pPr marL="365760" indent="-256032" fontAlgn="auto">
              <a:spcBef>
                <a:spcPts val="18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Čím užší zaměření, tím efektivnější realizace</a:t>
            </a:r>
          </a:p>
          <a:p>
            <a:pPr marL="365760" indent="-256032" fontAlgn="auto">
              <a:spcBef>
                <a:spcPts val="18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Priority – strategické cíle – opatření (aktivity)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29600" cy="1066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Prioritní oblasti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844675"/>
            <a:ext cx="8229600" cy="4325938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Typické prioritní oblasti</a:t>
            </a:r>
          </a:p>
          <a:p>
            <a:pPr marL="658368" lvl="1" indent="-246888" fontAlgn="auto">
              <a:spcBef>
                <a:spcPts val="324"/>
              </a:spcBef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Podnikání a zaměstnanost</a:t>
            </a:r>
          </a:p>
          <a:p>
            <a:pPr marL="658368" lvl="1" indent="-246888" fontAlgn="auto">
              <a:spcBef>
                <a:spcPts val="324"/>
              </a:spcBef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Urbanismus a bydlení</a:t>
            </a:r>
          </a:p>
          <a:p>
            <a:pPr marL="658368" lvl="1" indent="-246888" fontAlgn="auto">
              <a:spcBef>
                <a:spcPts val="324"/>
              </a:spcBef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Sociální rozvoj, vzdělávání</a:t>
            </a:r>
          </a:p>
          <a:p>
            <a:pPr marL="658368" lvl="1" indent="-246888" fontAlgn="auto">
              <a:spcBef>
                <a:spcPts val="324"/>
              </a:spcBef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Cestovní ruch, regionální marketing a image města</a:t>
            </a:r>
          </a:p>
          <a:p>
            <a:pPr marL="658368" lvl="1" indent="-246888" fontAlgn="auto">
              <a:spcBef>
                <a:spcPts val="324"/>
              </a:spcBef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Dopravní a technická infrastruktura</a:t>
            </a:r>
          </a:p>
          <a:p>
            <a:pPr marL="658368" lvl="1" indent="-246888" fontAlgn="auto">
              <a:spcBef>
                <a:spcPts val="324"/>
              </a:spcBef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Životní prostředí</a:t>
            </a:r>
          </a:p>
          <a:p>
            <a:pPr marL="658368" lvl="1" indent="-246888" fontAlgn="auto">
              <a:spcBef>
                <a:spcPts val="324"/>
              </a:spcBef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Kultura, sport, volný čas</a:t>
            </a:r>
          </a:p>
          <a:p>
            <a:pPr marL="658368" lvl="1" indent="-246888" fontAlgn="auto">
              <a:spcBef>
                <a:spcPts val="324"/>
              </a:spcBef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Vnější vztahy regionu (meziregionální spolupráce, mezinárodní spolupráce)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395288" y="620713"/>
            <a:ext cx="8229600" cy="1066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Strategické cíle a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700213"/>
            <a:ext cx="8229600" cy="4681537"/>
          </a:xfrm>
        </p:spPr>
        <p:txBody>
          <a:bodyPr>
            <a:normAutofit fontScale="92500" lnSpcReduction="100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Strategický cíl </a:t>
            </a:r>
          </a:p>
          <a:p>
            <a:pPr marL="658368" lvl="1" indent="-246888" fontAlgn="auto">
              <a:spcBef>
                <a:spcPts val="600"/>
              </a:spcBef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Představuje směrný ukazatel pro rozvoj regionu a informaci o stavu, kterého by mělo být dosaženo realizací navržených rozvojových aktivit</a:t>
            </a:r>
          </a:p>
          <a:p>
            <a:pPr marL="365760" indent="-256032" fontAlgn="auto">
              <a:spcBef>
                <a:spcPts val="18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Opatření (aktivity)</a:t>
            </a:r>
          </a:p>
          <a:p>
            <a:pPr marL="658368" lvl="1" indent="-246888" fontAlgn="auto">
              <a:spcBef>
                <a:spcPts val="324"/>
              </a:spcBef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Specifická cesta (program, projekt), jejímž prostřednictvím je dosahováno strategických cílů</a:t>
            </a:r>
          </a:p>
          <a:p>
            <a:pPr marL="658368" lvl="1" indent="-246888" fontAlgn="auto">
              <a:spcBef>
                <a:spcPts val="1800"/>
              </a:spcBef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Identifikace a konkretizace klíčových výsledků</a:t>
            </a:r>
          </a:p>
          <a:p>
            <a:pPr marL="658368" lvl="1" indent="-246888" fontAlgn="auto">
              <a:spcBef>
                <a:spcPts val="1800"/>
              </a:spcBef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Je možné je kvantifikovat (kontrolovat prostřednictvím indikátorů)</a:t>
            </a:r>
          </a:p>
          <a:p>
            <a:pPr marL="658368" lvl="1" indent="-246888" fontAlgn="auto">
              <a:spcBef>
                <a:spcPts val="1800"/>
              </a:spcBef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Musí být realistické a dosažitelné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58</TotalTime>
  <Words>634</Words>
  <Application>Microsoft Office PowerPoint</Application>
  <PresentationFormat>Předvádění na obrazovce (4:3)</PresentationFormat>
  <Paragraphs>89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Šablona návrhu</vt:lpstr>
      </vt:variant>
      <vt:variant>
        <vt:i4>8</vt:i4>
      </vt:variant>
      <vt:variant>
        <vt:lpstr>Nadpisy snímků</vt:lpstr>
      </vt:variant>
      <vt:variant>
        <vt:i4>17</vt:i4>
      </vt:variant>
    </vt:vector>
  </HeadingPairs>
  <TitlesOfParts>
    <vt:vector size="32" baseType="lpstr">
      <vt:lpstr>Lucida Sans Unicode</vt:lpstr>
      <vt:lpstr>Arial</vt:lpstr>
      <vt:lpstr>Wingdings 3</vt:lpstr>
      <vt:lpstr>Verdana</vt:lpstr>
      <vt:lpstr>Wingdings 2</vt:lpstr>
      <vt:lpstr>Calibri</vt:lpstr>
      <vt:lpstr>Georgia</vt:lpstr>
      <vt:lpstr>Shluk</vt:lpstr>
      <vt:lpstr>Shluk</vt:lpstr>
      <vt:lpstr>Shluk</vt:lpstr>
      <vt:lpstr>Shluk</vt:lpstr>
      <vt:lpstr>Shluk</vt:lpstr>
      <vt:lpstr>Shluk</vt:lpstr>
      <vt:lpstr>Shluk</vt:lpstr>
      <vt:lpstr>Shluk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Strategické dokumenty</dc:title>
  <dc:creator>Kamila</dc:creator>
  <cp:lastModifiedBy>Ucitel</cp:lastModifiedBy>
  <cp:revision>7</cp:revision>
  <dcterms:created xsi:type="dcterms:W3CDTF">2012-12-03T16:12:26Z</dcterms:created>
  <dcterms:modified xsi:type="dcterms:W3CDTF">2013-12-03T07:52:01Z</dcterms:modified>
</cp:coreProperties>
</file>