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74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6" r:id="rId17"/>
    <p:sldId id="275" r:id="rId18"/>
    <p:sldId id="272" r:id="rId19"/>
    <p:sldId id="27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72" autoAdjust="0"/>
    <p:restoredTop sz="94660"/>
  </p:normalViewPr>
  <p:slideViewPr>
    <p:cSldViewPr>
      <p:cViewPr>
        <p:scale>
          <a:sx n="100" d="100"/>
          <a:sy n="100" d="100"/>
        </p:scale>
        <p:origin x="-10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026D5A-D4BA-4D02-8691-EA54EACCE428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026D5A-D4BA-4D02-8691-EA54EACCE428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5026D5A-D4BA-4D02-8691-EA54EACCE428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916832"/>
            <a:ext cx="9144000" cy="945450"/>
          </a:xfrm>
        </p:spPr>
        <p:txBody>
          <a:bodyPr/>
          <a:lstStyle/>
          <a:p>
            <a:pPr algn="ctr"/>
            <a:r>
              <a:rPr lang="cs-CZ" dirty="0" smtClean="0"/>
              <a:t>Cíle regionální politiky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55976" y="6309320"/>
            <a:ext cx="4788024" cy="54868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Mgr. Kamila </a:t>
            </a:r>
            <a:r>
              <a:rPr lang="cs-CZ" dirty="0" err="1" smtClean="0">
                <a:solidFill>
                  <a:schemeClr val="tx1"/>
                </a:solidFill>
              </a:rPr>
              <a:t>Klemešová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6488668"/>
            <a:ext cx="4067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24. 9. 2013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99792" y="386104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Cvičení č. 2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40466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Regionální politika a regionální rozvoj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/>
          <a:lstStyle/>
          <a:p>
            <a:r>
              <a:rPr lang="cs-CZ" dirty="0" smtClean="0"/>
              <a:t>Shoda, že je i v globalizujícím se světě důležitý regionální rozvoj</a:t>
            </a:r>
          </a:p>
          <a:p>
            <a:r>
              <a:rPr lang="cs-CZ" dirty="0" smtClean="0"/>
              <a:t>Existence regionálních disparit</a:t>
            </a:r>
          </a:p>
          <a:p>
            <a:r>
              <a:rPr lang="cs-CZ" dirty="0" smtClean="0"/>
              <a:t>Snaha o zachování identity místa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otázky č. 4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i="1" dirty="0"/>
              <a:t>2 programy </a:t>
            </a:r>
            <a:r>
              <a:rPr lang="cs-CZ" i="1" dirty="0" smtClean="0"/>
              <a:t>soudržnosti</a:t>
            </a:r>
          </a:p>
          <a:p>
            <a:endParaRPr lang="cs-CZ" i="1" dirty="0"/>
          </a:p>
          <a:p>
            <a:r>
              <a:rPr lang="cs-CZ" i="1" dirty="0"/>
              <a:t>Většinou </a:t>
            </a:r>
            <a:r>
              <a:rPr lang="cs-CZ" i="1" dirty="0" smtClean="0"/>
              <a:t>se </a:t>
            </a:r>
            <a:r>
              <a:rPr lang="cs-CZ" i="1" dirty="0"/>
              <a:t>jedná o peněžní pomoc, což nemusí být pro daný region to rozhodující a často se peněžní </a:t>
            </a:r>
            <a:r>
              <a:rPr lang="cs-CZ" i="1" dirty="0" smtClean="0"/>
              <a:t>pomoc </a:t>
            </a:r>
            <a:r>
              <a:rPr lang="cs-CZ" i="1" dirty="0"/>
              <a:t>cestou do regionu „záhadně“ ztenčí nebo zmizí úplně.</a:t>
            </a:r>
            <a:endParaRPr lang="cs-CZ" i="1" dirty="0" smtClean="0"/>
          </a:p>
          <a:p>
            <a:pPr marL="109728" indent="0">
              <a:buNone/>
            </a:pPr>
            <a:endParaRPr lang="cs-CZ" i="1" dirty="0"/>
          </a:p>
          <a:p>
            <a:r>
              <a:rPr lang="cs-CZ" i="1" dirty="0" smtClean="0">
                <a:solidFill>
                  <a:srgbClr val="00B0F0"/>
                </a:solidFill>
              </a:rPr>
              <a:t>„…byrokratická a zkostnatělá…“</a:t>
            </a:r>
          </a:p>
          <a:p>
            <a:endParaRPr lang="cs-CZ" i="1" dirty="0" smtClean="0">
              <a:solidFill>
                <a:srgbClr val="00B0F0"/>
              </a:solidFill>
            </a:endParaRPr>
          </a:p>
          <a:p>
            <a:r>
              <a:rPr lang="cs-CZ" i="1" dirty="0" smtClean="0">
                <a:solidFill>
                  <a:srgbClr val="00B0F0"/>
                </a:solidFill>
              </a:rPr>
              <a:t>„Regionální politika EU v mém mínění, získaného z medií, klade za cíl posílení národní či regionální identity jedince či komunity prostřednictvím udržení kultury a tradic.“</a:t>
            </a:r>
          </a:p>
          <a:p>
            <a:endParaRPr lang="cs-CZ" i="1" dirty="0" smtClean="0">
              <a:solidFill>
                <a:srgbClr val="00B0F0"/>
              </a:solidFill>
            </a:endParaRPr>
          </a:p>
          <a:p>
            <a:r>
              <a:rPr lang="cs-CZ" i="1" dirty="0" smtClean="0">
                <a:solidFill>
                  <a:srgbClr val="00B0F0"/>
                </a:solidFill>
              </a:rPr>
              <a:t>„Regionální politika určila jaké si hranice „co se smí a nesmí.“</a:t>
            </a:r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l" rtl="0">
              <a:spcBef>
                <a:spcPct val="0"/>
              </a:spcBef>
            </a:pPr>
            <a:r>
              <a:rPr lang="cs-CZ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 víte o regionální politice v EU?</a:t>
            </a:r>
            <a:endParaRPr 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r>
              <a:rPr lang="cs-CZ" dirty="0" smtClean="0"/>
              <a:t>Existence programů</a:t>
            </a:r>
          </a:p>
          <a:p>
            <a:r>
              <a:rPr lang="cs-CZ" dirty="0" smtClean="0"/>
              <a:t>Harmonizace vs. zachovávání identity</a:t>
            </a:r>
          </a:p>
          <a:p>
            <a:r>
              <a:rPr lang="cs-CZ" dirty="0" smtClean="0"/>
              <a:t>EU jako „diktátor“</a:t>
            </a:r>
          </a:p>
          <a:p>
            <a:r>
              <a:rPr lang="cs-CZ" dirty="0" smtClean="0"/>
              <a:t>EU jako „donátor“ umožňující rozvoj zaostalejších regionů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otázky č. 5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Dnešní téma: </a:t>
            </a:r>
            <a:br>
              <a:rPr lang="cs-CZ" dirty="0" smtClean="0"/>
            </a:br>
            <a:r>
              <a:rPr lang="cs-CZ" dirty="0" smtClean="0"/>
              <a:t>Cíle regionální politiky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Diamantová struktura</a:t>
            </a:r>
            <a:endParaRPr lang="cs-CZ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276" y="1916832"/>
            <a:ext cx="8550734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Zadána 1 charakteristika </a:t>
            </a:r>
            <a:r>
              <a:rPr lang="cs-CZ" dirty="0" smtClean="0"/>
              <a:t>z diamantové struktury</a:t>
            </a:r>
          </a:p>
          <a:p>
            <a:endParaRPr lang="cs-CZ" dirty="0" smtClean="0"/>
          </a:p>
          <a:p>
            <a:r>
              <a:rPr lang="cs-CZ" dirty="0" smtClean="0"/>
              <a:t>Práce ve dvojicích:</a:t>
            </a:r>
          </a:p>
          <a:p>
            <a:pPr lvl="1"/>
            <a:r>
              <a:rPr lang="cs-CZ" dirty="0" smtClean="0"/>
              <a:t>První z dvojice vypracuje možnosti výzkumu dané problematiky</a:t>
            </a:r>
          </a:p>
          <a:p>
            <a:pPr lvl="1"/>
            <a:r>
              <a:rPr lang="cs-CZ" dirty="0" smtClean="0"/>
              <a:t>Druhý zpracuje projekt, pomocí něhož lze vybranou problematiku zlepšit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Zpracovat </a:t>
            </a:r>
            <a:r>
              <a:rPr lang="cs-CZ" dirty="0" err="1" smtClean="0"/>
              <a:t>word</a:t>
            </a:r>
            <a:r>
              <a:rPr lang="cs-CZ" dirty="0" smtClean="0"/>
              <a:t> a </a:t>
            </a:r>
            <a:r>
              <a:rPr lang="cs-CZ" dirty="0" smtClean="0"/>
              <a:t>prezentaci – </a:t>
            </a:r>
            <a:r>
              <a:rPr lang="cs-CZ" dirty="0" err="1" smtClean="0"/>
              <a:t>preznetují</a:t>
            </a:r>
            <a:r>
              <a:rPr lang="cs-CZ" dirty="0" smtClean="0"/>
              <a:t> se obě části!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Odevzdat do 29. 9. </a:t>
            </a:r>
            <a:r>
              <a:rPr lang="cs-CZ" dirty="0" smtClean="0"/>
              <a:t>23:59</a:t>
            </a:r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Zadání cvičení č. </a:t>
            </a:r>
            <a:r>
              <a:rPr lang="cs-CZ" dirty="0" smtClean="0"/>
              <a:t>2 –</a:t>
            </a:r>
            <a:r>
              <a:rPr lang="cs-CZ" dirty="0" smtClean="0">
                <a:solidFill>
                  <a:srgbClr val="FF0000"/>
                </a:solidFill>
              </a:rPr>
              <a:t>ÚTERNÍ SKUPINA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Prezentují </a:t>
            </a:r>
            <a:r>
              <a:rPr lang="cs-CZ" dirty="0" smtClean="0"/>
              <a:t>oba</a:t>
            </a:r>
          </a:p>
          <a:p>
            <a:r>
              <a:rPr lang="cs-CZ" dirty="0" smtClean="0"/>
              <a:t>Max </a:t>
            </a:r>
            <a:r>
              <a:rPr lang="cs-CZ" dirty="0" smtClean="0"/>
              <a:t>8 </a:t>
            </a:r>
            <a:r>
              <a:rPr lang="cs-CZ" dirty="0" err="1" smtClean="0"/>
              <a:t>slidů</a:t>
            </a:r>
            <a:r>
              <a:rPr lang="cs-CZ" dirty="0" smtClean="0"/>
              <a:t> (zaplněnost nepřesáhne 50 %)</a:t>
            </a:r>
          </a:p>
          <a:p>
            <a:r>
              <a:rPr lang="cs-CZ" dirty="0" smtClean="0"/>
              <a:t>Čas prezentace </a:t>
            </a:r>
            <a:r>
              <a:rPr lang="cs-CZ" dirty="0" err="1" smtClean="0"/>
              <a:t>max</a:t>
            </a:r>
            <a:r>
              <a:rPr lang="cs-CZ" dirty="0" smtClean="0"/>
              <a:t> </a:t>
            </a:r>
            <a:r>
              <a:rPr lang="cs-CZ" dirty="0"/>
              <a:t>7</a:t>
            </a:r>
            <a:r>
              <a:rPr lang="cs-CZ" dirty="0" smtClean="0"/>
              <a:t> </a:t>
            </a:r>
            <a:r>
              <a:rPr lang="cs-CZ" dirty="0" smtClean="0"/>
              <a:t>min. (doporučuju nastavit časování v </a:t>
            </a:r>
            <a:r>
              <a:rPr lang="cs-CZ" dirty="0" err="1" smtClean="0"/>
              <a:t>ppt</a:t>
            </a:r>
            <a:r>
              <a:rPr lang="cs-CZ" dirty="0" smtClean="0"/>
              <a:t>)</a:t>
            </a:r>
          </a:p>
          <a:p>
            <a:r>
              <a:rPr lang="cs-CZ" dirty="0" smtClean="0"/>
              <a:t>Stručně, shrnout základní body</a:t>
            </a:r>
          </a:p>
          <a:p>
            <a:r>
              <a:rPr lang="cs-CZ" dirty="0" smtClean="0"/>
              <a:t>Povoleno vynechat osnovu prezentace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Podmínky </a:t>
            </a:r>
            <a:r>
              <a:rPr lang="cs-CZ" dirty="0"/>
              <a:t>prezentace </a:t>
            </a:r>
            <a:r>
              <a:rPr lang="cs-CZ" dirty="0" smtClean="0"/>
              <a:t>- </a:t>
            </a:r>
            <a:r>
              <a:rPr lang="cs-CZ" dirty="0" smtClean="0">
                <a:solidFill>
                  <a:srgbClr val="FF0000"/>
                </a:solidFill>
              </a:rPr>
              <a:t>ÚTERNÍ </a:t>
            </a:r>
            <a:r>
              <a:rPr lang="cs-CZ" dirty="0">
                <a:solidFill>
                  <a:srgbClr val="FF0000"/>
                </a:solidFill>
              </a:rPr>
              <a:t>SKUPINA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31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Zadána 1 charakteristika </a:t>
            </a:r>
            <a:r>
              <a:rPr lang="cs-CZ" dirty="0" smtClean="0"/>
              <a:t>z diamantové struktury</a:t>
            </a:r>
          </a:p>
          <a:p>
            <a:endParaRPr lang="cs-CZ" dirty="0" smtClean="0"/>
          </a:p>
          <a:p>
            <a:r>
              <a:rPr lang="cs-CZ" dirty="0" smtClean="0"/>
              <a:t>Práce ve dvojicích:</a:t>
            </a:r>
          </a:p>
          <a:p>
            <a:pPr lvl="1"/>
            <a:r>
              <a:rPr lang="cs-CZ" dirty="0" smtClean="0"/>
              <a:t>První z dvojice vypracuje možnosti výzkumu dané problematiky</a:t>
            </a:r>
          </a:p>
          <a:p>
            <a:pPr lvl="1"/>
            <a:r>
              <a:rPr lang="cs-CZ" dirty="0" smtClean="0"/>
              <a:t>Druhý zpracuje projekt, pomocí něhož lze vybranou problematiku zlepšit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Zpracovat </a:t>
            </a:r>
            <a:r>
              <a:rPr lang="cs-CZ" dirty="0" err="1" smtClean="0"/>
              <a:t>word</a:t>
            </a:r>
            <a:r>
              <a:rPr lang="cs-CZ" dirty="0" smtClean="0"/>
              <a:t> a </a:t>
            </a:r>
            <a:r>
              <a:rPr lang="cs-CZ" dirty="0" smtClean="0"/>
              <a:t>prezentaci – prezentuje se návrh projektu, ve </a:t>
            </a:r>
            <a:r>
              <a:rPr lang="cs-CZ" dirty="0" err="1" smtClean="0"/>
              <a:t>wordu</a:t>
            </a:r>
            <a:r>
              <a:rPr lang="cs-CZ" dirty="0" smtClean="0"/>
              <a:t> se odevzdávají obě části!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Odevzdat do </a:t>
            </a:r>
            <a:r>
              <a:rPr lang="cs-CZ" dirty="0" smtClean="0"/>
              <a:t>30</a:t>
            </a:r>
            <a:r>
              <a:rPr lang="cs-CZ" dirty="0" smtClean="0"/>
              <a:t>. </a:t>
            </a:r>
            <a:r>
              <a:rPr lang="cs-CZ" dirty="0" smtClean="0"/>
              <a:t>9. </a:t>
            </a:r>
            <a:r>
              <a:rPr lang="cs-CZ" dirty="0" smtClean="0"/>
              <a:t>23:59</a:t>
            </a:r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Zadání cvičení č. </a:t>
            </a:r>
            <a:r>
              <a:rPr lang="cs-CZ" dirty="0" smtClean="0"/>
              <a:t>2 –</a:t>
            </a:r>
            <a:r>
              <a:rPr lang="cs-CZ" dirty="0" smtClean="0">
                <a:solidFill>
                  <a:srgbClr val="FF0000"/>
                </a:solidFill>
              </a:rPr>
              <a:t>STŘEDEČNÍ</a:t>
            </a:r>
            <a:r>
              <a:rPr lang="cs-CZ" dirty="0" smtClean="0">
                <a:solidFill>
                  <a:srgbClr val="FF0000"/>
                </a:solidFill>
              </a:rPr>
              <a:t> SKUPINA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01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Prezentují </a:t>
            </a:r>
            <a:r>
              <a:rPr lang="cs-CZ" dirty="0" smtClean="0"/>
              <a:t>oba – Prezentuje se návrh projektu!</a:t>
            </a:r>
            <a:endParaRPr lang="cs-CZ" dirty="0" smtClean="0"/>
          </a:p>
          <a:p>
            <a:r>
              <a:rPr lang="cs-CZ" dirty="0" smtClean="0"/>
              <a:t>Max </a:t>
            </a:r>
            <a:r>
              <a:rPr lang="cs-CZ" dirty="0" smtClean="0"/>
              <a:t>5 </a:t>
            </a:r>
            <a:r>
              <a:rPr lang="cs-CZ" dirty="0" err="1" smtClean="0"/>
              <a:t>slidů</a:t>
            </a:r>
            <a:r>
              <a:rPr lang="cs-CZ" dirty="0" smtClean="0"/>
              <a:t> (zaplněnost nepřesáhne 50 %)</a:t>
            </a:r>
          </a:p>
          <a:p>
            <a:r>
              <a:rPr lang="cs-CZ" dirty="0" smtClean="0"/>
              <a:t>Čas prezentace </a:t>
            </a:r>
            <a:r>
              <a:rPr lang="cs-CZ" dirty="0" smtClean="0"/>
              <a:t>max. 5 </a:t>
            </a:r>
            <a:r>
              <a:rPr lang="cs-CZ" dirty="0" smtClean="0"/>
              <a:t>min. (doporučuju nastavit časování v </a:t>
            </a:r>
            <a:r>
              <a:rPr lang="cs-CZ" dirty="0" err="1" smtClean="0"/>
              <a:t>ppt</a:t>
            </a:r>
            <a:r>
              <a:rPr lang="cs-CZ" dirty="0" smtClean="0"/>
              <a:t>)</a:t>
            </a:r>
          </a:p>
          <a:p>
            <a:r>
              <a:rPr lang="cs-CZ" dirty="0" smtClean="0"/>
              <a:t>Stručně, shrnout základní body</a:t>
            </a:r>
          </a:p>
          <a:p>
            <a:r>
              <a:rPr lang="cs-CZ" dirty="0" smtClean="0"/>
              <a:t>Povoleno vynechat osnovu prezentace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Podmínky </a:t>
            </a:r>
            <a:r>
              <a:rPr lang="cs-CZ" dirty="0"/>
              <a:t>prezentace </a:t>
            </a:r>
            <a:r>
              <a:rPr lang="cs-CZ" dirty="0" smtClean="0"/>
              <a:t>- </a:t>
            </a:r>
            <a:r>
              <a:rPr lang="cs-CZ" dirty="0" smtClean="0">
                <a:solidFill>
                  <a:srgbClr val="FF0000"/>
                </a:solidFill>
              </a:rPr>
              <a:t>STŘEDEČNÍ </a:t>
            </a:r>
            <a:r>
              <a:rPr lang="cs-CZ" dirty="0">
                <a:solidFill>
                  <a:srgbClr val="FF0000"/>
                </a:solidFill>
              </a:rPr>
              <a:t>SKUPINA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Děkuju za pozornost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Hodnocení úvodního cvičení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i="1" dirty="0" smtClean="0"/>
              <a:t>„přímá </a:t>
            </a:r>
            <a:r>
              <a:rPr lang="cs-CZ" i="1" dirty="0"/>
              <a:t>politika (respektive politika, kde je dosazen konkrétní známý člověk z oblasti a </a:t>
            </a:r>
            <a:r>
              <a:rPr lang="cs-CZ" i="1" dirty="0" smtClean="0"/>
              <a:t>přímo </a:t>
            </a:r>
            <a:r>
              <a:rPr lang="cs-CZ" i="1" dirty="0"/>
              <a:t>občané ho znají, mohou ho kontaktovat apod</a:t>
            </a:r>
            <a:r>
              <a:rPr lang="cs-CZ" i="1" dirty="0" smtClean="0"/>
              <a:t>.)“</a:t>
            </a:r>
          </a:p>
          <a:p>
            <a:endParaRPr lang="cs-CZ" i="1" dirty="0"/>
          </a:p>
          <a:p>
            <a:r>
              <a:rPr lang="cs-CZ" i="1" dirty="0" smtClean="0"/>
              <a:t>„Regionální </a:t>
            </a:r>
            <a:r>
              <a:rPr lang="cs-CZ" i="1" dirty="0"/>
              <a:t>politika a regionální rozvoj mi značně připomínají socialismus, který byl </a:t>
            </a:r>
            <a:r>
              <a:rPr lang="cs-CZ" i="1" dirty="0" smtClean="0"/>
              <a:t>aplikován </a:t>
            </a:r>
            <a:r>
              <a:rPr lang="cs-CZ" i="1" dirty="0"/>
              <a:t>v prostoru, jen pokus o rozvoj určitých tříd obyvatelstva nahradila snaha o </a:t>
            </a:r>
            <a:r>
              <a:rPr lang="cs-CZ" i="1" dirty="0" smtClean="0"/>
              <a:t>rozvoj </a:t>
            </a:r>
            <a:r>
              <a:rPr lang="cs-CZ" i="1" dirty="0"/>
              <a:t>prostorových </a:t>
            </a:r>
            <a:r>
              <a:rPr lang="cs-CZ" i="1" dirty="0" smtClean="0"/>
              <a:t>jednotek“</a:t>
            </a:r>
            <a:endParaRPr lang="cs-CZ" i="1" dirty="0" smtClean="0"/>
          </a:p>
          <a:p>
            <a:pPr marL="109728" indent="0">
              <a:buNone/>
            </a:pPr>
            <a:endParaRPr lang="cs-CZ" i="1" dirty="0"/>
          </a:p>
          <a:p>
            <a:r>
              <a:rPr lang="cs-CZ" i="1" dirty="0" smtClean="0"/>
              <a:t>„regionální </a:t>
            </a:r>
            <a:r>
              <a:rPr lang="cs-CZ" i="1" dirty="0"/>
              <a:t>politika</a:t>
            </a:r>
            <a:r>
              <a:rPr lang="cs-CZ" i="1" dirty="0" smtClean="0"/>
              <a:t>: - </a:t>
            </a:r>
            <a:r>
              <a:rPr lang="cs-CZ" i="1" dirty="0"/>
              <a:t>politickými nástroji se snaží o prosazení základních vizí regionálního </a:t>
            </a:r>
            <a:r>
              <a:rPr lang="cs-CZ" i="1" dirty="0" smtClean="0"/>
              <a:t>rozvoje“</a:t>
            </a:r>
            <a:endParaRPr lang="cs-CZ" i="1" dirty="0"/>
          </a:p>
          <a:p>
            <a:endParaRPr lang="cs-CZ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pro vás znamená RPRR?</a:t>
            </a:r>
          </a:p>
        </p:txBody>
      </p:sp>
    </p:spTree>
    <p:extLst>
      <p:ext uri="{BB962C8B-B14F-4D97-AF65-F5344CB8AC3E}">
        <p14:creationId xmlns:p14="http://schemas.microsoft.com/office/powerpoint/2010/main" val="1229633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Charakteristika regionu, analýza regionu, regionální disparity</a:t>
            </a:r>
          </a:p>
          <a:p>
            <a:r>
              <a:rPr lang="cs-CZ" dirty="0" smtClean="0"/>
              <a:t>Spojitost se vstupem do EU</a:t>
            </a:r>
          </a:p>
          <a:p>
            <a:r>
              <a:rPr lang="cs-CZ" dirty="0" smtClean="0"/>
              <a:t>Plánování optimálního využití určitých lokalit v regionu</a:t>
            </a:r>
          </a:p>
          <a:p>
            <a:endParaRPr lang="cs-CZ" dirty="0" smtClean="0"/>
          </a:p>
          <a:p>
            <a:r>
              <a:rPr lang="cs-CZ" dirty="0" smtClean="0"/>
              <a:t>Rozšíření znalostí </a:t>
            </a:r>
            <a:r>
              <a:rPr lang="cs-CZ" dirty="0" err="1" smtClean="0"/>
              <a:t>reg</a:t>
            </a:r>
            <a:r>
              <a:rPr lang="cs-CZ" dirty="0" smtClean="0"/>
              <a:t>. geografie ČR</a:t>
            </a:r>
          </a:p>
          <a:p>
            <a:r>
              <a:rPr lang="cs-CZ" dirty="0" smtClean="0"/>
              <a:t>Rozvojové projekty v praxi</a:t>
            </a:r>
          </a:p>
          <a:p>
            <a:r>
              <a:rPr lang="cs-CZ" dirty="0" smtClean="0"/>
              <a:t>Právní mechanismy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otázky č. 1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i="1" dirty="0" smtClean="0"/>
              <a:t>„Výhodou </a:t>
            </a:r>
            <a:r>
              <a:rPr lang="cs-CZ" i="1" dirty="0"/>
              <a:t>geografie je hlavně to, že se zabývá jak fyzickou, tak humánní složkou, tudíž může </a:t>
            </a:r>
            <a:r>
              <a:rPr lang="cs-CZ" i="1" dirty="0" smtClean="0"/>
              <a:t> znalosti </a:t>
            </a:r>
            <a:r>
              <a:rPr lang="cs-CZ" i="1" dirty="0"/>
              <a:t>z obou propojovat a nemusí tak dojít k protěžování jen jednoho</a:t>
            </a:r>
            <a:r>
              <a:rPr lang="cs-CZ" i="1" dirty="0" smtClean="0"/>
              <a:t>.“</a:t>
            </a:r>
          </a:p>
          <a:p>
            <a:endParaRPr lang="cs-CZ" i="1" dirty="0" smtClean="0"/>
          </a:p>
          <a:p>
            <a:r>
              <a:rPr lang="cs-CZ" i="1" dirty="0"/>
              <a:t>Sice si nemyslím, že může geografie poskytnout hlubší pohled do regionu, protože </a:t>
            </a:r>
            <a:r>
              <a:rPr lang="cs-CZ" i="1" dirty="0" smtClean="0"/>
              <a:t>geografie </a:t>
            </a:r>
            <a:r>
              <a:rPr lang="cs-CZ" i="1" dirty="0"/>
              <a:t>je v tomto spíše trochu povrchní, avšak může na území nahlížet komplexním </a:t>
            </a:r>
            <a:r>
              <a:rPr lang="cs-CZ" i="1" dirty="0" smtClean="0"/>
              <a:t>pohledem</a:t>
            </a:r>
            <a:r>
              <a:rPr lang="cs-CZ" i="1" dirty="0"/>
              <a:t>, který je jí </a:t>
            </a:r>
            <a:r>
              <a:rPr lang="cs-CZ" i="1" dirty="0" smtClean="0"/>
              <a:t>vlastní</a:t>
            </a:r>
          </a:p>
          <a:p>
            <a:endParaRPr lang="cs-CZ" i="1" dirty="0"/>
          </a:p>
          <a:p>
            <a:r>
              <a:rPr lang="cs-CZ" i="1" dirty="0"/>
              <a:t>Geografe by měla současně spolupracovat s obyvateli tak, aby návrhy kroků, které mají být </a:t>
            </a:r>
            <a:r>
              <a:rPr lang="cs-CZ" i="1" dirty="0" smtClean="0"/>
              <a:t>učiněny</a:t>
            </a:r>
            <a:r>
              <a:rPr lang="cs-CZ" i="1" dirty="0"/>
              <a:t>, vycházely „zezdola“, tj. od obyvatel regionu</a:t>
            </a:r>
            <a:endParaRPr lang="cs-CZ" i="1" dirty="0" smtClean="0"/>
          </a:p>
          <a:p>
            <a:endParaRPr lang="cs-CZ" i="1" dirty="0"/>
          </a:p>
          <a:p>
            <a:r>
              <a:rPr lang="cs-CZ" i="1" dirty="0" smtClean="0">
                <a:solidFill>
                  <a:srgbClr val="00B0F0"/>
                </a:solidFill>
              </a:rPr>
              <a:t>„Měla by umět do odlidštěných teorií přidat faktor jedince</a:t>
            </a:r>
            <a:r>
              <a:rPr lang="cs-CZ" i="1" dirty="0" smtClean="0">
                <a:solidFill>
                  <a:srgbClr val="00B0F0"/>
                </a:solidFill>
              </a:rPr>
              <a:t>“</a:t>
            </a:r>
            <a:endParaRPr lang="cs-CZ" i="1" dirty="0" smtClean="0">
              <a:solidFill>
                <a:srgbClr val="00B0F0"/>
              </a:solidFill>
            </a:endParaRPr>
          </a:p>
          <a:p>
            <a:endParaRPr lang="cs-CZ" i="1" dirty="0" smtClean="0">
              <a:solidFill>
                <a:srgbClr val="00B0F0"/>
              </a:solidFill>
            </a:endParaRPr>
          </a:p>
          <a:p>
            <a:r>
              <a:rPr lang="cs-CZ" i="1" dirty="0" smtClean="0">
                <a:solidFill>
                  <a:srgbClr val="00B0F0"/>
                </a:solidFill>
              </a:rPr>
              <a:t>„Geografie zde hraje roli více „intelektuálnější“ – geografie nemá peníze ani o ničem nerozhoduje, ale její poradní hlas má/by měl mít největší váhu. Geografie spojuje věci dohromady</a:t>
            </a:r>
            <a:r>
              <a:rPr lang="cs-CZ" i="1" dirty="0" smtClean="0">
                <a:solidFill>
                  <a:srgbClr val="00B0F0"/>
                </a:solidFill>
              </a:rPr>
              <a:t>.“</a:t>
            </a:r>
            <a:endParaRPr lang="cs-CZ" i="1" dirty="0" smtClean="0">
              <a:solidFill>
                <a:srgbClr val="00B0F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l" rtl="0">
              <a:spcBef>
                <a:spcPct val="0"/>
              </a:spcBef>
            </a:pPr>
            <a:r>
              <a:rPr lang="cs-CZ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Co může nabídnout v oblasti RPRR geografie?</a:t>
            </a:r>
            <a:endParaRPr 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Převaha pohledu ekonoma</a:t>
            </a:r>
          </a:p>
          <a:p>
            <a:r>
              <a:rPr lang="cs-CZ" dirty="0" smtClean="0"/>
              <a:t>Možnost neutrality geografa</a:t>
            </a:r>
          </a:p>
          <a:p>
            <a:r>
              <a:rPr lang="cs-CZ" dirty="0" smtClean="0"/>
              <a:t>Zahrnutí prostorovosti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otázky č. 2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Autofit/>
          </a:bodyPr>
          <a:lstStyle/>
          <a:p>
            <a:r>
              <a:rPr lang="cs-CZ" sz="1500" i="1" dirty="0"/>
              <a:t>„ </a:t>
            </a:r>
            <a:r>
              <a:rPr lang="cs-CZ" sz="1500" i="1" dirty="0" smtClean="0"/>
              <a:t>Fyzická </a:t>
            </a:r>
            <a:r>
              <a:rPr lang="cs-CZ" sz="1500" i="1" dirty="0"/>
              <a:t>geografie zkoumá v rámci regionů přírodu, interakce a rizika, která se v ní mohou odehrávat i v souvislosti působení </a:t>
            </a:r>
            <a:r>
              <a:rPr lang="cs-CZ" sz="1500" i="1" dirty="0" smtClean="0"/>
              <a:t>člověka“</a:t>
            </a:r>
          </a:p>
          <a:p>
            <a:endParaRPr lang="cs-CZ" sz="1500" i="1" dirty="0" smtClean="0"/>
          </a:p>
          <a:p>
            <a:r>
              <a:rPr lang="cs-CZ" sz="1500" i="1" dirty="0" smtClean="0"/>
              <a:t>„Myslím </a:t>
            </a:r>
            <a:r>
              <a:rPr lang="cs-CZ" sz="1500" i="1" dirty="0"/>
              <a:t>si, že se s jistotou nedá říct, která část </a:t>
            </a:r>
            <a:r>
              <a:rPr lang="cs-CZ" sz="1500" i="1" dirty="0" smtClean="0"/>
              <a:t>geografie je </a:t>
            </a:r>
            <a:r>
              <a:rPr lang="cs-CZ" sz="1500" i="1" dirty="0"/>
              <a:t>pro regionální rozvoj důležitější, protože je mnohem důležitější komplexní pohled </a:t>
            </a:r>
            <a:r>
              <a:rPr lang="cs-CZ" sz="1500" i="1" dirty="0" smtClean="0"/>
              <a:t>na problematiku“</a:t>
            </a:r>
          </a:p>
          <a:p>
            <a:endParaRPr lang="cs-CZ" sz="1500" i="1" dirty="0" smtClean="0"/>
          </a:p>
          <a:p>
            <a:r>
              <a:rPr lang="cs-CZ" sz="1500" i="1" dirty="0" smtClean="0"/>
              <a:t>„S </a:t>
            </a:r>
            <a:r>
              <a:rPr lang="cs-CZ" sz="1500" i="1" dirty="0"/>
              <a:t>rozvojem stále modernějších technologií však význam </a:t>
            </a:r>
            <a:r>
              <a:rPr lang="cs-CZ" sz="1500" i="1" dirty="0" err="1"/>
              <a:t>fyzickogeografických</a:t>
            </a:r>
            <a:r>
              <a:rPr lang="cs-CZ" sz="1500" i="1" dirty="0"/>
              <a:t> zábran pro </a:t>
            </a:r>
            <a:r>
              <a:rPr lang="cs-CZ" sz="1500" i="1" dirty="0" smtClean="0"/>
              <a:t>ekonomické </a:t>
            </a:r>
            <a:r>
              <a:rPr lang="cs-CZ" sz="1500" i="1" dirty="0"/>
              <a:t>zájmy stává se stále více nevýznamným, nicméně od úplného překonání nutnosti </a:t>
            </a:r>
            <a:r>
              <a:rPr lang="cs-CZ" sz="1500" i="1" dirty="0" smtClean="0"/>
              <a:t>brát </a:t>
            </a:r>
            <a:r>
              <a:rPr lang="cs-CZ" sz="1500" i="1" dirty="0"/>
              <a:t>v potaz tyto překážky je ještě naše společnost velmi </a:t>
            </a:r>
            <a:r>
              <a:rPr lang="cs-CZ" sz="1500" i="1" dirty="0" smtClean="0"/>
              <a:t>daleko“</a:t>
            </a:r>
          </a:p>
          <a:p>
            <a:endParaRPr lang="cs-CZ" sz="1500" i="1" dirty="0"/>
          </a:p>
          <a:p>
            <a:r>
              <a:rPr lang="cs-CZ" sz="1500" i="1" dirty="0" smtClean="0"/>
              <a:t>„Všechny </a:t>
            </a:r>
            <a:r>
              <a:rPr lang="cs-CZ" sz="1500" i="1" dirty="0"/>
              <a:t>současné politické strategie zahrnující regionální (i trvale udržitelný) rozvoj </a:t>
            </a:r>
            <a:r>
              <a:rPr lang="cs-CZ" sz="1500" i="1" dirty="0" smtClean="0"/>
              <a:t>mi </a:t>
            </a:r>
            <a:r>
              <a:rPr lang="cs-CZ" sz="1500" i="1" dirty="0"/>
              <a:t>připadají antropocentrické, jelikož se zabývají především tím, jak přírodu může </a:t>
            </a:r>
            <a:r>
              <a:rPr lang="cs-CZ" sz="1500" i="1" dirty="0" smtClean="0"/>
              <a:t>lidská </a:t>
            </a:r>
            <a:r>
              <a:rPr lang="cs-CZ" sz="1500" i="1" dirty="0"/>
              <a:t>společnost maximálně využít. Myslím, že fyzická geografie by mohla nabídnout </a:t>
            </a:r>
            <a:r>
              <a:rPr lang="cs-CZ" sz="1500" i="1" dirty="0" smtClean="0"/>
              <a:t>nějaký </a:t>
            </a:r>
            <a:r>
              <a:rPr lang="cs-CZ" sz="1500" i="1" dirty="0"/>
              <a:t>jiný – „</a:t>
            </a:r>
            <a:r>
              <a:rPr lang="cs-CZ" sz="1500" i="1" dirty="0" err="1"/>
              <a:t>přírodocentrický</a:t>
            </a:r>
            <a:r>
              <a:rPr lang="cs-CZ" sz="1500" i="1" dirty="0"/>
              <a:t>“ – koncept, v jehož středu by byla příroda/krajina a </a:t>
            </a:r>
            <a:r>
              <a:rPr lang="cs-CZ" sz="1500" i="1" dirty="0" smtClean="0"/>
              <a:t>člověk </a:t>
            </a:r>
            <a:r>
              <a:rPr lang="cs-CZ" sz="1500" i="1" dirty="0"/>
              <a:t>by ji využíval pouze takovým způsobem, aby ji podstatným způsobem neměnil</a:t>
            </a:r>
            <a:r>
              <a:rPr lang="cs-CZ" sz="1500" i="1" dirty="0" smtClean="0"/>
              <a:t>.“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l" rtl="0">
              <a:spcBef>
                <a:spcPct val="0"/>
              </a:spcBef>
            </a:pPr>
            <a:r>
              <a:rPr lang="cs-CZ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Jakou roli hraje v regionálním rozvoji fyzická geografie?</a:t>
            </a:r>
            <a:endParaRPr 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/>
          <a:lstStyle/>
          <a:p>
            <a:r>
              <a:rPr lang="cs-CZ" dirty="0" smtClean="0"/>
              <a:t>Environmentální hodnoty jako brzda rozvoje × nositel rozvoje </a:t>
            </a:r>
          </a:p>
          <a:p>
            <a:r>
              <a:rPr lang="cs-CZ" dirty="0" smtClean="0"/>
              <a:t>FG jako podklad pro hodnocení vhodnosti projektů</a:t>
            </a:r>
          </a:p>
          <a:p>
            <a:r>
              <a:rPr lang="cs-CZ" dirty="0" smtClean="0"/>
              <a:t>Potřeba ochrany přírodního prostředí při RR</a:t>
            </a:r>
          </a:p>
          <a:p>
            <a:r>
              <a:rPr lang="cs-CZ" dirty="0" smtClean="0"/>
              <a:t>FG jako stále méně důležitá část RR</a:t>
            </a:r>
          </a:p>
          <a:p>
            <a:r>
              <a:rPr lang="cs-CZ" dirty="0" smtClean="0"/>
              <a:t>Problematika se fyzických geografů netýká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otázky č. 3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i="1" dirty="0" smtClean="0"/>
              <a:t>„Na </a:t>
            </a:r>
            <a:r>
              <a:rPr lang="cs-CZ" i="1" dirty="0"/>
              <a:t>malých regionech stojí ty velké, pokud budou problémy v mnoha malých regionech na </a:t>
            </a:r>
            <a:r>
              <a:rPr lang="cs-CZ" i="1" dirty="0" smtClean="0"/>
              <a:t>velkém </a:t>
            </a:r>
            <a:r>
              <a:rPr lang="cs-CZ" i="1" dirty="0"/>
              <a:t>území, velké území též </a:t>
            </a:r>
            <a:r>
              <a:rPr lang="cs-CZ" i="1" dirty="0" smtClean="0"/>
              <a:t>problémy“</a:t>
            </a:r>
          </a:p>
          <a:p>
            <a:endParaRPr lang="cs-CZ" i="1" dirty="0"/>
          </a:p>
          <a:p>
            <a:r>
              <a:rPr lang="cs-CZ" i="1" dirty="0" smtClean="0"/>
              <a:t>„Mysli </a:t>
            </a:r>
            <a:r>
              <a:rPr lang="cs-CZ" i="1" dirty="0"/>
              <a:t>globálně, jednej </a:t>
            </a:r>
            <a:r>
              <a:rPr lang="cs-CZ" i="1" dirty="0" smtClean="0"/>
              <a:t>lokálně“</a:t>
            </a:r>
          </a:p>
          <a:p>
            <a:endParaRPr lang="cs-CZ" i="1" dirty="0" smtClean="0">
              <a:solidFill>
                <a:srgbClr val="00B0F0"/>
              </a:solidFill>
            </a:endParaRPr>
          </a:p>
          <a:p>
            <a:r>
              <a:rPr lang="cs-CZ" i="1" dirty="0"/>
              <a:t>„ </a:t>
            </a:r>
            <a:r>
              <a:rPr lang="cs-CZ" i="1" dirty="0" smtClean="0"/>
              <a:t>… </a:t>
            </a:r>
            <a:r>
              <a:rPr lang="cs-CZ" i="1" dirty="0"/>
              <a:t>I přes velký posun zůstává spousta států zaostalých. Otázkou pak </a:t>
            </a:r>
            <a:r>
              <a:rPr lang="cs-CZ" i="1" dirty="0" smtClean="0"/>
              <a:t>zůstává, jestli </a:t>
            </a:r>
            <a:r>
              <a:rPr lang="cs-CZ" i="1" dirty="0"/>
              <a:t>lidem blízkým přírodě není lépe bez vymožeností dnešního světa</a:t>
            </a:r>
            <a:r>
              <a:rPr lang="cs-CZ" i="1" dirty="0" smtClean="0"/>
              <a:t>.</a:t>
            </a:r>
            <a:r>
              <a:rPr lang="cs-CZ" i="1" dirty="0"/>
              <a:t> </a:t>
            </a:r>
            <a:r>
              <a:rPr lang="cs-CZ" i="1" dirty="0" smtClean="0"/>
              <a:t>“</a:t>
            </a:r>
          </a:p>
          <a:p>
            <a:endParaRPr lang="cs-CZ" i="1" dirty="0">
              <a:solidFill>
                <a:srgbClr val="00B0F0"/>
              </a:solidFill>
            </a:endParaRPr>
          </a:p>
          <a:p>
            <a:r>
              <a:rPr lang="cs-CZ" i="1" dirty="0" smtClean="0"/>
              <a:t>„ano </a:t>
            </a:r>
            <a:r>
              <a:rPr lang="cs-CZ" i="1" dirty="0"/>
              <a:t>má, je důležité, aby se rozdíly mezi jednotlivými regiony co nejvíce zmenšily (jako příklad lze uvézt např. to, že v některých státech se potravinami plýtvá a vyhazují se a v jiných státech lidé trpí podvýživou a nedostatkem pitné vody</a:t>
            </a:r>
            <a:r>
              <a:rPr lang="cs-CZ" i="1" dirty="0" smtClean="0"/>
              <a:t>)“</a:t>
            </a:r>
          </a:p>
          <a:p>
            <a:endParaRPr lang="cs-CZ" i="1" dirty="0">
              <a:solidFill>
                <a:srgbClr val="00B0F0"/>
              </a:solidFill>
            </a:endParaRPr>
          </a:p>
          <a:p>
            <a:r>
              <a:rPr lang="cs-CZ" i="1" dirty="0" smtClean="0"/>
              <a:t>„Každý region má rozdílné tempo rozvoje.“</a:t>
            </a:r>
          </a:p>
          <a:p>
            <a:endParaRPr lang="cs-CZ" i="1" dirty="0" smtClean="0">
              <a:solidFill>
                <a:srgbClr val="00B0F0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l" rtl="0">
              <a:spcBef>
                <a:spcPct val="0"/>
              </a:spcBef>
            </a:pPr>
            <a:r>
              <a:rPr lang="cs-CZ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Má význam zkoumat v „globalizujícím se světě“ regionální rozvoj?</a:t>
            </a:r>
            <a:endParaRPr 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435</TotalTime>
  <Words>790</Words>
  <Application>Microsoft Office PowerPoint</Application>
  <PresentationFormat>Předvádění na obrazovce (4:3)</PresentationFormat>
  <Paragraphs>116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Shluk</vt:lpstr>
      <vt:lpstr>Cíle regionální politiky</vt:lpstr>
      <vt:lpstr>Hodnocení úvodního cvičení</vt:lpstr>
      <vt:lpstr>Co pro vás znamená RPRR?</vt:lpstr>
      <vt:lpstr>Shrnutí otázky č. 1</vt:lpstr>
      <vt:lpstr>Co může nabídnout v oblasti RPRR geografie?</vt:lpstr>
      <vt:lpstr>Shrnutí otázky č. 2</vt:lpstr>
      <vt:lpstr>Jakou roli hraje v regionálním rozvoji fyzická geografie?</vt:lpstr>
      <vt:lpstr>Shrnutí otázky č. 3</vt:lpstr>
      <vt:lpstr>Má význam zkoumat v „globalizujícím se světě“ regionální rozvoj?</vt:lpstr>
      <vt:lpstr>Shrnutí otázky č. 4</vt:lpstr>
      <vt:lpstr>Co víte o regionální politice v EU?</vt:lpstr>
      <vt:lpstr>Shrnutí otázky č. 5</vt:lpstr>
      <vt:lpstr>Dnešní téma:  Cíle regionální politiky</vt:lpstr>
      <vt:lpstr>Diamantová struktura</vt:lpstr>
      <vt:lpstr>Zadání cvičení č. 2 –ÚTERNÍ SKUPINA</vt:lpstr>
      <vt:lpstr>Podmínky prezentace - ÚTERNÍ SKUPINA</vt:lpstr>
      <vt:lpstr>Zadání cvičení č. 2 –STŘEDEČNÍ SKUPINA</vt:lpstr>
      <vt:lpstr>Podmínky prezentace - STŘEDEČNÍ SKUPINA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Cíle regionální politiky</dc:title>
  <dc:creator>Kamila</dc:creator>
  <cp:lastModifiedBy>004</cp:lastModifiedBy>
  <cp:revision>30</cp:revision>
  <dcterms:created xsi:type="dcterms:W3CDTF">2012-09-24T11:03:01Z</dcterms:created>
  <dcterms:modified xsi:type="dcterms:W3CDTF">2013-09-24T14:38:47Z</dcterms:modified>
</cp:coreProperties>
</file>