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9"/>
  </p:notesMasterIdLst>
  <p:sldIdLst>
    <p:sldId id="256" r:id="rId2"/>
    <p:sldId id="287" r:id="rId3"/>
    <p:sldId id="288" r:id="rId4"/>
    <p:sldId id="289" r:id="rId5"/>
    <p:sldId id="290" r:id="rId6"/>
    <p:sldId id="291" r:id="rId7"/>
    <p:sldId id="294" r:id="rId8"/>
    <p:sldId id="292" r:id="rId9"/>
    <p:sldId id="293" r:id="rId10"/>
    <p:sldId id="295" r:id="rId11"/>
    <p:sldId id="296" r:id="rId12"/>
    <p:sldId id="297" r:id="rId13"/>
    <p:sldId id="298" r:id="rId14"/>
    <p:sldId id="299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6E6278-D16D-4E1D-9D3E-7A2246DEC0CA}" type="datetimeFigureOut">
              <a:rPr lang="cs-CZ"/>
              <a:pPr>
                <a:defRPr/>
              </a:pPr>
              <a:t>11.10.2013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93D203-DCB6-4549-9C48-AD515B01DC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15190-567B-4D3A-BAD4-DF27698093D4}" type="slidenum">
              <a:rPr lang="cs-CZ"/>
              <a:pPr/>
              <a:t>7</a:t>
            </a:fld>
            <a:endParaRPr 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04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04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6045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604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604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046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4902126-ED34-436D-AC98-CA6F142E5353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6046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046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7E38F2-848D-4D1C-85CA-458899631A5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CA026-A183-4243-B6D8-32D2FA999AB8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C8F6-317F-4EDF-92B7-BD106405C4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76BBA5-2F24-4506-ADC8-FD7612F37AA8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9C83-1F22-4845-B48B-AE2375A7C4E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720FF9-28C7-4714-949A-42BC58517C2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141D-9309-4714-B7BA-204692D20E18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3717D-D971-4980-8464-69FDA396991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2E05F-2616-463E-953D-B400F0982BF2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3E033-0135-44D5-9C8D-215532AC40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E93D85-5288-4DC5-AF17-2BBCAFE586AB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4901-2888-4FEA-BD5A-A2BBF5FD77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6870A-9779-4C28-97C7-A23E1C09C04B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12B5-08BC-4AA9-B87F-0116E04D6B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3BF4C-37AA-48C2-929D-5CA630F581EA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53020-3F69-4FDB-9D6D-401E6F3ED8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3537E-A47D-4A4B-8591-B56C19F7995E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843EC-B400-436B-BA30-FF994762CC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99D92-2381-4E51-B0FE-50A251E2ECBF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393-78E4-4C83-845F-DE8CA946368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47013-2CDB-4AC7-ACAA-6C4C9D3EAF22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1577A-B02E-49E9-A5F5-154AF71CBD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3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94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94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5943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94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594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94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941C06D-5880-4766-B8C2-8E098115217F}" type="datetimeFigureOut">
              <a:rPr lang="cs-CZ"/>
              <a:pPr/>
              <a:t>11.10.2013</a:t>
            </a:fld>
            <a:endParaRPr lang="cs-CZ"/>
          </a:p>
        </p:txBody>
      </p:sp>
      <p:sp>
        <p:nvSpPr>
          <p:cNvPr id="594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594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67B90A-3907-49E0-8FA6-A8434A4F81EE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Strukturální změny ekonomiky </a:t>
            </a:r>
            <a:r>
              <a:rPr lang="cs-CZ" sz="2400" b="1" dirty="0" smtClean="0">
                <a:solidFill>
                  <a:srgbClr val="CCFF33"/>
                </a:solidFill>
                <a:latin typeface="Verdana" pitchFamily="34" charset="0"/>
              </a:rPr>
              <a:t>(od výrobních sektorů k nevýrobním)</a:t>
            </a:r>
            <a:endParaRPr lang="cs-CZ" sz="2400" b="1" dirty="0">
              <a:solidFill>
                <a:srgbClr val="CCFF33"/>
              </a:solidFill>
              <a:latin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4945063"/>
            <a:ext cx="6400800" cy="6985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cs-CZ" b="1" dirty="0" smtClean="0">
                <a:solidFill>
                  <a:srgbClr val="CCFF33"/>
                </a:solidFill>
              </a:rPr>
              <a:t>17. </a:t>
            </a:r>
            <a:r>
              <a:rPr lang="cs-CZ" b="1" dirty="0" smtClean="0">
                <a:solidFill>
                  <a:srgbClr val="CCFF33"/>
                </a:solidFill>
              </a:rPr>
              <a:t>října </a:t>
            </a:r>
            <a:r>
              <a:rPr lang="cs-CZ" b="1" dirty="0" smtClean="0">
                <a:solidFill>
                  <a:srgbClr val="CCFF33"/>
                </a:solidFill>
              </a:rPr>
              <a:t>2013</a:t>
            </a:r>
            <a:endParaRPr lang="cs-CZ" b="1" dirty="0">
              <a:solidFill>
                <a:srgbClr val="CCFF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Změny 1989-2011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80864"/>
            <a:ext cx="7272808" cy="541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Kraje 1999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136904" cy="532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2339752" y="2060848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139952" y="2060848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6948264" y="4365104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6948264" y="4653136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948264" y="5517232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2267744" y="4653136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139952" y="3789040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948264" y="2060848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948264" y="4941168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4139952" y="4653136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4139952" y="5517232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58" y="1340768"/>
            <a:ext cx="8255998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Kraje 2011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7" name="Elipsa 6"/>
          <p:cNvSpPr/>
          <p:nvPr/>
        </p:nvSpPr>
        <p:spPr>
          <a:xfrm>
            <a:off x="2339752" y="1988840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4283968" y="1988840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092280" y="4365104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7092280" y="4653136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7092280" y="5517232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2339752" y="4653136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283968" y="3789040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7092280" y="1988840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7092280" y="4941168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4283968" y="4653136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4283968" y="5517232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7092280" y="3212976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7092280" y="2276872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4318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3900" b="1" dirty="0" smtClean="0">
                <a:solidFill>
                  <a:srgbClr val="CCFF33"/>
                </a:solidFill>
                <a:latin typeface="Verdana" pitchFamily="34" charset="0"/>
              </a:rPr>
              <a:t>Zpracovatelský průmysl 1989-1999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7" name="Elipsa 6"/>
          <p:cNvSpPr/>
          <p:nvPr/>
        </p:nvSpPr>
        <p:spPr>
          <a:xfrm>
            <a:off x="7812360" y="2420888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812360" y="4365104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7812360" y="4941168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7812360" y="2996952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7812360" y="2132856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7812360" y="3284984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812360" y="3789040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40000" cy="55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3900" b="1" dirty="0" smtClean="0">
                <a:solidFill>
                  <a:srgbClr val="CCFF33"/>
                </a:solidFill>
                <a:latin typeface="Verdana" pitchFamily="34" charset="0"/>
              </a:rPr>
              <a:t>Zpracovatelský průmysl 1999-2011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7" name="Elipsa 6"/>
          <p:cNvSpPr/>
          <p:nvPr/>
        </p:nvSpPr>
        <p:spPr>
          <a:xfrm>
            <a:off x="7884368" y="2348880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884368" y="3212976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7884368" y="2636912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7884368" y="2924944"/>
            <a:ext cx="576064" cy="288032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7884368" y="4005064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7884368" y="4869160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884368" y="5085184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Strojírenský průmysl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5220072" y="1600200"/>
            <a:ext cx="3923928" cy="5257800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366,4 tis. osob; 7,3 %</a:t>
            </a:r>
          </a:p>
          <a:p>
            <a:endParaRPr lang="cs-CZ" sz="1000" dirty="0" smtClean="0">
              <a:latin typeface="Verdana" pitchFamily="34" charset="0"/>
            </a:endParaRPr>
          </a:p>
          <a:p>
            <a:pPr algn="just"/>
            <a:r>
              <a:rPr lang="cs-CZ" sz="2000" dirty="0" smtClean="0">
                <a:latin typeface="Verdana" pitchFamily="34" charset="0"/>
              </a:rPr>
              <a:t>Liberecký kraj</a:t>
            </a:r>
          </a:p>
          <a:p>
            <a:pPr algn="just"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</a:t>
            </a:r>
            <a:r>
              <a:rPr lang="cs-CZ" sz="1600" dirty="0" err="1" smtClean="0">
                <a:latin typeface="Verdana" pitchFamily="34" charset="0"/>
              </a:rPr>
              <a:t>Johnson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Controls</a:t>
            </a:r>
            <a:r>
              <a:rPr lang="cs-CZ" sz="1600" dirty="0" smtClean="0">
                <a:latin typeface="Verdana" pitchFamily="34" charset="0"/>
              </a:rPr>
              <a:t> Česká Lípa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Magna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Exteriors</a:t>
            </a:r>
            <a:r>
              <a:rPr lang="cs-CZ" sz="1600" dirty="0" smtClean="0">
                <a:latin typeface="Verdana" pitchFamily="34" charset="0"/>
              </a:rPr>
              <a:t> &amp; </a:t>
            </a:r>
            <a:r>
              <a:rPr lang="cs-CZ" sz="1600" dirty="0" err="1" smtClean="0">
                <a:latin typeface="Verdana" pitchFamily="34" charset="0"/>
              </a:rPr>
              <a:t>Interiors</a:t>
            </a:r>
            <a:r>
              <a:rPr lang="cs-CZ" sz="1600" dirty="0" smtClean="0">
                <a:latin typeface="Verdana" pitchFamily="34" charset="0"/>
              </a:rPr>
              <a:t> LI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Denso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Manufacturing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Czech</a:t>
            </a:r>
            <a:r>
              <a:rPr lang="cs-CZ" sz="1600" dirty="0" smtClean="0">
                <a:latin typeface="Verdana" pitchFamily="34" charset="0"/>
              </a:rPr>
              <a:t> LI</a:t>
            </a:r>
          </a:p>
          <a:p>
            <a:pPr algn="just"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Vysočina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Bosch Diesel a Motorpal Jihlava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Futaba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Czech</a:t>
            </a:r>
            <a:r>
              <a:rPr lang="cs-CZ" sz="1600" dirty="0" smtClean="0">
                <a:latin typeface="Verdana" pitchFamily="34" charset="0"/>
              </a:rPr>
              <a:t> Havlíčkův Brod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Královéhradecký kraj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Škoda Auto </a:t>
            </a:r>
            <a:r>
              <a:rPr lang="cs-CZ" sz="1600" dirty="0" err="1" smtClean="0">
                <a:latin typeface="Verdana" pitchFamily="34" charset="0"/>
              </a:rPr>
              <a:t>Kvasiny</a:t>
            </a:r>
            <a:r>
              <a:rPr lang="cs-CZ" sz="1600" dirty="0" smtClean="0">
                <a:latin typeface="Verdana" pitchFamily="34" charset="0"/>
              </a:rPr>
              <a:t> a Vrchlabí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Středočeský kraj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Škoda Auto Mladá Boleslav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TPCA Kolín; AERO </a:t>
            </a:r>
            <a:r>
              <a:rPr lang="cs-CZ" sz="1600" dirty="0" err="1" smtClean="0">
                <a:latin typeface="Verdana" pitchFamily="34" charset="0"/>
              </a:rPr>
              <a:t>Vodochody</a:t>
            </a:r>
            <a:endParaRPr lang="cs-CZ" sz="1600" dirty="0" smtClean="0">
              <a:latin typeface="Verdana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0750" t="24080" r="36950" b="8241"/>
          <a:stretch>
            <a:fillRect/>
          </a:stretch>
        </p:blipFill>
        <p:spPr bwMode="auto">
          <a:xfrm>
            <a:off x="107504" y="1556792"/>
            <a:ext cx="50405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2195736" y="234888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195736" y="6237312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195736" y="522920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572000" y="3933056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572000" y="4941168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4572000" y="4293096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4572000" y="2348880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0922" t="24206" r="36779" b="8115"/>
          <a:stretch>
            <a:fillRect/>
          </a:stretch>
        </p:blipFill>
        <p:spPr bwMode="auto">
          <a:xfrm>
            <a:off x="179512" y="1629360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Hutnický a kovozpracující průmysl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5220072" y="1600200"/>
            <a:ext cx="3923928" cy="5257800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224,6 tis. osob; 4,5 %</a:t>
            </a:r>
          </a:p>
          <a:p>
            <a:endParaRPr lang="cs-CZ" sz="1000" dirty="0" smtClean="0">
              <a:latin typeface="Verdana" pitchFamily="34" charset="0"/>
            </a:endParaRPr>
          </a:p>
          <a:p>
            <a:pPr algn="just"/>
            <a:r>
              <a:rPr lang="cs-CZ" sz="2000" dirty="0" smtClean="0">
                <a:latin typeface="Verdana" pitchFamily="34" charset="0"/>
              </a:rPr>
              <a:t>Moravskoslezský kraj</a:t>
            </a:r>
          </a:p>
          <a:p>
            <a:pPr algn="just"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Třinecké železárny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ArcelorMittal</a:t>
            </a:r>
            <a:r>
              <a:rPr lang="cs-CZ" sz="1600" dirty="0" smtClean="0">
                <a:latin typeface="Verdana" pitchFamily="34" charset="0"/>
              </a:rPr>
              <a:t> Ostrava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ŽDB </a:t>
            </a:r>
            <a:r>
              <a:rPr lang="cs-CZ" sz="1600" dirty="0" err="1" smtClean="0">
                <a:latin typeface="Verdana" pitchFamily="34" charset="0"/>
              </a:rPr>
              <a:t>Group</a:t>
            </a:r>
            <a:r>
              <a:rPr lang="cs-CZ" sz="1600" dirty="0" smtClean="0">
                <a:latin typeface="Verdana" pitchFamily="34" charset="0"/>
              </a:rPr>
              <a:t> Bohumín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Vítkovice </a:t>
            </a:r>
            <a:r>
              <a:rPr lang="cs-CZ" sz="1600" dirty="0" err="1" smtClean="0">
                <a:latin typeface="Verdana" pitchFamily="34" charset="0"/>
              </a:rPr>
              <a:t>Power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Engineering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Evraz</a:t>
            </a:r>
            <a:r>
              <a:rPr lang="cs-CZ" sz="1600" dirty="0" smtClean="0">
                <a:latin typeface="Verdana" pitchFamily="34" charset="0"/>
              </a:rPr>
              <a:t> Vítkovice </a:t>
            </a:r>
            <a:r>
              <a:rPr lang="cs-CZ" sz="1600" dirty="0" err="1" smtClean="0">
                <a:latin typeface="Verdana" pitchFamily="34" charset="0"/>
              </a:rPr>
              <a:t>Steel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Al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Invest</a:t>
            </a:r>
            <a:r>
              <a:rPr lang="cs-CZ" sz="1600" dirty="0" smtClean="0">
                <a:latin typeface="Verdana" pitchFamily="34" charset="0"/>
              </a:rPr>
              <a:t> Břidličná</a:t>
            </a:r>
          </a:p>
          <a:p>
            <a:pPr algn="just"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Vysočina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Žďas</a:t>
            </a:r>
            <a:r>
              <a:rPr lang="cs-CZ" sz="1600" dirty="0" smtClean="0">
                <a:latin typeface="Verdana" pitchFamily="34" charset="0"/>
              </a:rPr>
              <a:t> Žďár nad Sázavou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Moravské kovárny Jihlava</a:t>
            </a:r>
          </a:p>
        </p:txBody>
      </p:sp>
      <p:sp>
        <p:nvSpPr>
          <p:cNvPr id="11" name="Elipsa 10"/>
          <p:cNvSpPr/>
          <p:nvPr/>
        </p:nvSpPr>
        <p:spPr>
          <a:xfrm>
            <a:off x="2195736" y="234888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195736" y="630932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195736" y="5301208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572000" y="5013176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572000" y="6309320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4572000" y="5949280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0922" t="24206" r="36779" b="8115"/>
          <a:stretch>
            <a:fillRect/>
          </a:stretch>
        </p:blipFill>
        <p:spPr bwMode="auto">
          <a:xfrm>
            <a:off x="179512" y="1557352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Elektrotechnický průmysl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5220072" y="1600200"/>
            <a:ext cx="3923928" cy="5257800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172,7 tis. osob; 3,4 %</a:t>
            </a:r>
          </a:p>
          <a:p>
            <a:endParaRPr lang="cs-CZ" sz="1000" dirty="0" smtClean="0">
              <a:latin typeface="Verdana" pitchFamily="34" charset="0"/>
            </a:endParaRPr>
          </a:p>
          <a:p>
            <a:pPr algn="just"/>
            <a:r>
              <a:rPr lang="cs-CZ" sz="2000" dirty="0" smtClean="0">
                <a:latin typeface="Verdana" pitchFamily="34" charset="0"/>
              </a:rPr>
              <a:t>Pardubický kraj</a:t>
            </a:r>
          </a:p>
          <a:p>
            <a:pPr algn="just"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AVX </a:t>
            </a:r>
            <a:r>
              <a:rPr lang="cs-CZ" sz="1600" dirty="0" err="1" smtClean="0">
                <a:latin typeface="Verdana" pitchFamily="34" charset="0"/>
              </a:rPr>
              <a:t>Czech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Republic</a:t>
            </a:r>
            <a:r>
              <a:rPr lang="cs-CZ" sz="1600" dirty="0" smtClean="0">
                <a:latin typeface="Verdana" pitchFamily="34" charset="0"/>
              </a:rPr>
              <a:t> Lanškroun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Foxconn</a:t>
            </a:r>
            <a:r>
              <a:rPr lang="cs-CZ" sz="1600" dirty="0" smtClean="0">
                <a:latin typeface="Verdana" pitchFamily="34" charset="0"/>
              </a:rPr>
              <a:t> CZ Pardubice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OEZ Letohrad</a:t>
            </a:r>
          </a:p>
          <a:p>
            <a:pPr algn="just"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Plzeňský kraj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Panasonic AVC Network </a:t>
            </a:r>
            <a:r>
              <a:rPr lang="cs-CZ" sz="1100" dirty="0" smtClean="0">
                <a:latin typeface="Verdana" pitchFamily="34" charset="0"/>
              </a:rPr>
              <a:t>(PLZ)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MD </a:t>
            </a:r>
            <a:r>
              <a:rPr lang="cs-CZ" sz="1600" dirty="0" err="1" smtClean="0">
                <a:latin typeface="Verdana" pitchFamily="34" charset="0"/>
              </a:rPr>
              <a:t>Elmont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Chotěšov</a:t>
            </a:r>
            <a:endParaRPr lang="cs-CZ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Yazaki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Wiring</a:t>
            </a:r>
            <a:r>
              <a:rPr lang="cs-CZ" sz="1600" dirty="0" smtClean="0">
                <a:latin typeface="Verdana" pitchFamily="34" charset="0"/>
              </a:rPr>
              <a:t> Technologies </a:t>
            </a:r>
            <a:r>
              <a:rPr lang="cs-CZ" sz="1100" dirty="0" smtClean="0">
                <a:latin typeface="Verdana" pitchFamily="34" charset="0"/>
              </a:rPr>
              <a:t>(PLZ)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Olomoucký kraj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</a:t>
            </a:r>
            <a:r>
              <a:rPr lang="cs-CZ" sz="1600" dirty="0" err="1" smtClean="0">
                <a:latin typeface="Verdana" pitchFamily="34" charset="0"/>
              </a:rPr>
              <a:t>Meopta</a:t>
            </a:r>
            <a:r>
              <a:rPr lang="cs-CZ" sz="1600" dirty="0" smtClean="0">
                <a:latin typeface="Verdana" pitchFamily="34" charset="0"/>
              </a:rPr>
              <a:t> – optika Přerov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Siemens Mohelnice</a:t>
            </a:r>
          </a:p>
        </p:txBody>
      </p:sp>
      <p:sp>
        <p:nvSpPr>
          <p:cNvPr id="11" name="Elipsa 10"/>
          <p:cNvSpPr/>
          <p:nvPr/>
        </p:nvSpPr>
        <p:spPr>
          <a:xfrm>
            <a:off x="2195736" y="234888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195736" y="6237312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195736" y="522920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572000" y="4581128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4572000" y="5589240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4572000" y="2996952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0922" t="24206" r="36779" b="8115"/>
          <a:stretch>
            <a:fillRect/>
          </a:stretch>
        </p:blipFill>
        <p:spPr bwMode="auto">
          <a:xfrm>
            <a:off x="180072" y="1556792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Dřevozpracující průmysl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5220072" y="1600200"/>
            <a:ext cx="3923928" cy="5257800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154,3 tis. osob; 3,1 %</a:t>
            </a:r>
          </a:p>
          <a:p>
            <a:endParaRPr lang="cs-CZ" sz="1000" dirty="0" smtClean="0">
              <a:latin typeface="Verdana" pitchFamily="34" charset="0"/>
            </a:endParaRPr>
          </a:p>
          <a:p>
            <a:pPr algn="just"/>
            <a:r>
              <a:rPr lang="cs-CZ" sz="2000" dirty="0" smtClean="0">
                <a:latin typeface="Verdana" pitchFamily="34" charset="0"/>
              </a:rPr>
              <a:t>Vysočina</a:t>
            </a:r>
          </a:p>
          <a:p>
            <a:pPr algn="just"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Dřevozpracující družstvo </a:t>
            </a:r>
            <a:r>
              <a:rPr lang="cs-CZ" sz="1200" dirty="0" err="1" smtClean="0">
                <a:latin typeface="Verdana" pitchFamily="34" charset="0"/>
              </a:rPr>
              <a:t>Lukavec</a:t>
            </a:r>
            <a:endParaRPr lang="cs-CZ" sz="1200" dirty="0" smtClean="0">
              <a:latin typeface="Verdana" pitchFamily="34" charset="0"/>
            </a:endParaRP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Sapeli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Polná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Spojené kartáčovny Pelhřimov</a:t>
            </a:r>
          </a:p>
          <a:p>
            <a:pPr algn="just"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Jihočeský kraj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JIP – Papírny </a:t>
            </a:r>
            <a:r>
              <a:rPr lang="cs-CZ" sz="1600" dirty="0" err="1" smtClean="0">
                <a:latin typeface="Verdana" pitchFamily="34" charset="0"/>
              </a:rPr>
              <a:t>Větřní</a:t>
            </a:r>
            <a:endParaRPr lang="cs-CZ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Vltava</a:t>
            </a:r>
            <a:r>
              <a:rPr lang="cs-CZ" sz="1600" dirty="0" smtClean="0">
                <a:latin typeface="Verdana" pitchFamily="34" charset="0"/>
              </a:rPr>
              <a:t>-</a:t>
            </a:r>
            <a:r>
              <a:rPr lang="cs-CZ" sz="1600" dirty="0" err="1" smtClean="0">
                <a:latin typeface="Verdana" pitchFamily="34" charset="0"/>
              </a:rPr>
              <a:t>Labe</a:t>
            </a:r>
            <a:r>
              <a:rPr lang="cs-CZ" sz="1600" dirty="0" smtClean="0">
                <a:latin typeface="Verdana" pitchFamily="34" charset="0"/>
              </a:rPr>
              <a:t>-</a:t>
            </a:r>
            <a:r>
              <a:rPr lang="cs-CZ" sz="1600" dirty="0" err="1" smtClean="0">
                <a:latin typeface="Verdana" pitchFamily="34" charset="0"/>
              </a:rPr>
              <a:t>Press</a:t>
            </a:r>
            <a:endParaRPr lang="cs-CZ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Koh</a:t>
            </a:r>
            <a:r>
              <a:rPr lang="cs-CZ" sz="1600" dirty="0" smtClean="0">
                <a:latin typeface="Verdana" pitchFamily="34" charset="0"/>
              </a:rPr>
              <a:t>-i-</a:t>
            </a:r>
            <a:r>
              <a:rPr lang="cs-CZ" sz="1600" dirty="0" err="1" smtClean="0">
                <a:latin typeface="Verdana" pitchFamily="34" charset="0"/>
              </a:rPr>
              <a:t>noor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Hardtmuth</a:t>
            </a:r>
            <a:r>
              <a:rPr lang="cs-CZ" sz="1600" dirty="0" smtClean="0">
                <a:latin typeface="Verdana" pitchFamily="34" charset="0"/>
              </a:rPr>
              <a:t> ČB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Centropen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Dačice</a:t>
            </a:r>
            <a:endParaRPr lang="cs-CZ" sz="1600" dirty="0" smtClean="0">
              <a:latin typeface="Verdana" pitchFamily="34" charset="0"/>
            </a:endParaRPr>
          </a:p>
          <a:p>
            <a:pPr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Zlínský kraj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TON Bystřice pod Hostýnem</a:t>
            </a:r>
          </a:p>
        </p:txBody>
      </p:sp>
      <p:sp>
        <p:nvSpPr>
          <p:cNvPr id="11" name="Elipsa 10"/>
          <p:cNvSpPr/>
          <p:nvPr/>
        </p:nvSpPr>
        <p:spPr>
          <a:xfrm>
            <a:off x="2195736" y="234888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195736" y="522920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572000" y="4941168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4572000" y="5877272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4572000" y="2636912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0922" t="24206" r="36779" b="8115"/>
          <a:stretch>
            <a:fillRect/>
          </a:stretch>
        </p:blipFill>
        <p:spPr bwMode="auto">
          <a:xfrm>
            <a:off x="180072" y="1629360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Potravinářský průmysl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5220072" y="1600200"/>
            <a:ext cx="3923928" cy="5257800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131,1 tis. osob; 2,6 %</a:t>
            </a:r>
          </a:p>
          <a:p>
            <a:endParaRPr lang="cs-CZ" sz="1000" dirty="0" smtClean="0">
              <a:latin typeface="Verdana" pitchFamily="34" charset="0"/>
            </a:endParaRPr>
          </a:p>
          <a:p>
            <a:pPr algn="just"/>
            <a:r>
              <a:rPr lang="cs-CZ" sz="2000" dirty="0" smtClean="0">
                <a:latin typeface="Verdana" pitchFamily="34" charset="0"/>
              </a:rPr>
              <a:t>Jihočeský kraj</a:t>
            </a:r>
          </a:p>
          <a:p>
            <a:pPr algn="just"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</a:t>
            </a:r>
            <a:r>
              <a:rPr lang="cs-CZ" sz="1600" dirty="0" err="1" smtClean="0">
                <a:latin typeface="Verdana" pitchFamily="34" charset="0"/>
              </a:rPr>
              <a:t>Madeta</a:t>
            </a:r>
            <a:r>
              <a:rPr lang="cs-CZ" sz="1600" dirty="0" smtClean="0">
                <a:latin typeface="Verdana" pitchFamily="34" charset="0"/>
              </a:rPr>
              <a:t> České Budějovice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Vodňanská</a:t>
            </a:r>
            <a:r>
              <a:rPr lang="cs-CZ" sz="1600" dirty="0" smtClean="0">
                <a:latin typeface="Verdana" pitchFamily="34" charset="0"/>
              </a:rPr>
              <a:t> drůbež</a:t>
            </a:r>
          </a:p>
          <a:p>
            <a:pPr algn="just"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Vysočina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Kostelecké uzeniny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Zlínský kraj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</a:t>
            </a:r>
            <a:r>
              <a:rPr lang="cs-CZ" sz="1600" dirty="0" err="1" smtClean="0">
                <a:latin typeface="Verdana" pitchFamily="34" charset="0"/>
              </a:rPr>
              <a:t>Hamé</a:t>
            </a:r>
            <a:r>
              <a:rPr lang="cs-CZ" sz="1600" dirty="0" smtClean="0">
                <a:latin typeface="Verdana" pitchFamily="34" charset="0"/>
              </a:rPr>
              <a:t> Kunovice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MP Krásno Valašské Meziříčí</a:t>
            </a:r>
          </a:p>
        </p:txBody>
      </p:sp>
      <p:sp>
        <p:nvSpPr>
          <p:cNvPr id="11" name="Elipsa 10"/>
          <p:cNvSpPr/>
          <p:nvPr/>
        </p:nvSpPr>
        <p:spPr>
          <a:xfrm>
            <a:off x="2195736" y="234888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195736" y="6237312"/>
            <a:ext cx="936104" cy="432048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195736" y="5301208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572000" y="4941168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4572000" y="5949280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4572000" y="2708920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Pojetí transformace (změn)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přechod (</a:t>
            </a:r>
            <a:r>
              <a:rPr lang="cs-CZ" sz="2000" dirty="0" err="1" smtClean="0">
                <a:latin typeface="Verdana" pitchFamily="34" charset="0"/>
              </a:rPr>
              <a:t>transition</a:t>
            </a:r>
            <a:r>
              <a:rPr lang="cs-CZ" sz="2000" dirty="0" smtClean="0">
                <a:latin typeface="Verdana" pitchFamily="34" charset="0"/>
              </a:rPr>
              <a:t>) x transformace (</a:t>
            </a:r>
            <a:r>
              <a:rPr lang="cs-CZ" sz="2000" dirty="0" err="1" smtClean="0">
                <a:latin typeface="Verdana" pitchFamily="34" charset="0"/>
              </a:rPr>
              <a:t>transformation</a:t>
            </a:r>
            <a:r>
              <a:rPr lang="cs-CZ" sz="2000" dirty="0" smtClean="0">
                <a:latin typeface="Verdana" pitchFamily="34" charset="0"/>
              </a:rPr>
              <a:t>)</a:t>
            </a:r>
            <a:endParaRPr lang="cs-CZ" sz="20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cs-CZ" sz="2000" dirty="0">
              <a:latin typeface="Verdana" pitchFamily="34" charset="0"/>
            </a:endParaRPr>
          </a:p>
          <a:p>
            <a:r>
              <a:rPr lang="cs-CZ" sz="2000" dirty="0" err="1" smtClean="0">
                <a:latin typeface="Verdana" pitchFamily="34" charset="0"/>
              </a:rPr>
              <a:t>path</a:t>
            </a:r>
            <a:r>
              <a:rPr lang="cs-CZ" sz="2000" dirty="0" smtClean="0">
                <a:latin typeface="Verdana" pitchFamily="34" charset="0"/>
              </a:rPr>
              <a:t>-dependence</a:t>
            </a:r>
            <a:endParaRPr lang="cs-CZ" sz="20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2000" dirty="0">
                <a:latin typeface="Verdana" pitchFamily="34" charset="0"/>
              </a:rPr>
              <a:t>	- </a:t>
            </a:r>
            <a:r>
              <a:rPr lang="cs-CZ" sz="2000" dirty="0" smtClean="0">
                <a:latin typeface="Verdana" pitchFamily="34" charset="0"/>
              </a:rPr>
              <a:t>vliv minulosti</a:t>
            </a:r>
            <a:endParaRPr lang="cs-CZ" sz="20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2000" dirty="0">
                <a:latin typeface="Verdana" pitchFamily="34" charset="0"/>
              </a:rPr>
              <a:t>	- </a:t>
            </a:r>
            <a:r>
              <a:rPr lang="cs-CZ" sz="2000" dirty="0" smtClean="0">
                <a:latin typeface="Verdana" pitchFamily="34" charset="0"/>
              </a:rPr>
              <a:t>patrné i dvacet let po pádu socialismu</a:t>
            </a:r>
            <a:endParaRPr lang="cs-CZ" sz="20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latin typeface="Verdana" pitchFamily="34" charset="0"/>
            </a:endParaRPr>
          </a:p>
          <a:p>
            <a:r>
              <a:rPr lang="cs-CZ" sz="2000" dirty="0" err="1" smtClean="0">
                <a:latin typeface="Verdana" pitchFamily="34" charset="0"/>
              </a:rPr>
              <a:t>path</a:t>
            </a:r>
            <a:r>
              <a:rPr lang="cs-CZ" sz="2000" dirty="0" smtClean="0">
                <a:latin typeface="Verdana" pitchFamily="34" charset="0"/>
              </a:rPr>
              <a:t>-</a:t>
            </a:r>
            <a:r>
              <a:rPr lang="cs-CZ" sz="2000" dirty="0" err="1" smtClean="0">
                <a:latin typeface="Verdana" pitchFamily="34" charset="0"/>
              </a:rPr>
              <a:t>shaping</a:t>
            </a:r>
            <a:endParaRPr lang="cs-CZ" sz="20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2000" dirty="0">
                <a:latin typeface="Verdana" pitchFamily="34" charset="0"/>
              </a:rPr>
              <a:t>	- </a:t>
            </a:r>
            <a:r>
              <a:rPr lang="cs-CZ" sz="2000" dirty="0" smtClean="0">
                <a:latin typeface="Verdana" pitchFamily="34" charset="0"/>
              </a:rPr>
              <a:t>zásadní vliv minulosti, ale tento „odkaz“ je možné měnit</a:t>
            </a:r>
            <a:endParaRPr lang="cs-CZ" sz="20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0922" t="24206" r="36779" b="8115"/>
          <a:stretch>
            <a:fillRect/>
          </a:stretch>
        </p:blipFill>
        <p:spPr bwMode="auto">
          <a:xfrm>
            <a:off x="180072" y="1628800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Chemický průmysl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5220072" y="1600200"/>
            <a:ext cx="3923928" cy="5257800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124,2 tis. osob; 2,5 %</a:t>
            </a:r>
          </a:p>
          <a:p>
            <a:endParaRPr lang="cs-CZ" sz="1000" dirty="0" smtClean="0">
              <a:latin typeface="Verdana" pitchFamily="34" charset="0"/>
            </a:endParaRPr>
          </a:p>
          <a:p>
            <a:pPr algn="just"/>
            <a:r>
              <a:rPr lang="cs-CZ" sz="2000" dirty="0" smtClean="0">
                <a:latin typeface="Verdana" pitchFamily="34" charset="0"/>
              </a:rPr>
              <a:t>Zlínský kraj</a:t>
            </a:r>
          </a:p>
          <a:p>
            <a:pPr algn="just"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Barum </a:t>
            </a:r>
            <a:r>
              <a:rPr lang="cs-CZ" sz="1600" dirty="0" err="1" smtClean="0">
                <a:latin typeface="Verdana" pitchFamily="34" charset="0"/>
              </a:rPr>
              <a:t>Continental</a:t>
            </a:r>
            <a:r>
              <a:rPr lang="cs-CZ" sz="1600" dirty="0" smtClean="0">
                <a:latin typeface="Verdana" pitchFamily="34" charset="0"/>
              </a:rPr>
              <a:t> Otrokovice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Mitas</a:t>
            </a:r>
            <a:r>
              <a:rPr lang="cs-CZ" sz="1600" dirty="0" smtClean="0">
                <a:latin typeface="Verdana" pitchFamily="34" charset="0"/>
              </a:rPr>
              <a:t> Otrokovice a Zlín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Gumárny Zubří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Fatra Napajedla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Deza</a:t>
            </a:r>
            <a:r>
              <a:rPr lang="cs-CZ" sz="1600" dirty="0" smtClean="0">
                <a:latin typeface="Verdana" pitchFamily="34" charset="0"/>
              </a:rPr>
              <a:t> Valašské Meziříčí</a:t>
            </a:r>
          </a:p>
          <a:p>
            <a:pPr algn="just"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Pardubický kraj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Synthesia</a:t>
            </a:r>
            <a:r>
              <a:rPr lang="cs-CZ" sz="1600" dirty="0" smtClean="0">
                <a:latin typeface="Verdana" pitchFamily="34" charset="0"/>
              </a:rPr>
              <a:t> Pardubice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Paramo</a:t>
            </a:r>
            <a:r>
              <a:rPr lang="cs-CZ" sz="1600" dirty="0" smtClean="0">
                <a:latin typeface="Verdana" pitchFamily="34" charset="0"/>
              </a:rPr>
              <a:t> Pardubice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Ústecký kraj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</a:t>
            </a:r>
            <a:r>
              <a:rPr lang="cs-CZ" sz="1600" dirty="0" err="1" smtClean="0">
                <a:latin typeface="Verdana" pitchFamily="34" charset="0"/>
              </a:rPr>
              <a:t>Unipetrol</a:t>
            </a:r>
            <a:r>
              <a:rPr lang="cs-CZ" sz="1600" dirty="0" smtClean="0">
                <a:latin typeface="Verdana" pitchFamily="34" charset="0"/>
              </a:rPr>
              <a:t> RPA Litvínov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Spolchemie</a:t>
            </a:r>
            <a:r>
              <a:rPr lang="cs-CZ" sz="1600" dirty="0" smtClean="0">
                <a:latin typeface="Verdana" pitchFamily="34" charset="0"/>
              </a:rPr>
              <a:t> Ústí nad Labem</a:t>
            </a:r>
          </a:p>
        </p:txBody>
      </p:sp>
      <p:sp>
        <p:nvSpPr>
          <p:cNvPr id="11" name="Elipsa 10"/>
          <p:cNvSpPr/>
          <p:nvPr/>
        </p:nvSpPr>
        <p:spPr>
          <a:xfrm>
            <a:off x="2195736" y="234888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195736" y="630932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195736" y="594928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572000" y="5949280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4572000" y="4653136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4572000" y="3717032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2195736" y="3645024"/>
            <a:ext cx="936104" cy="432048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0922" t="24926" r="36779" b="8115"/>
          <a:stretch>
            <a:fillRect/>
          </a:stretch>
        </p:blipFill>
        <p:spPr bwMode="auto">
          <a:xfrm>
            <a:off x="107504" y="1629360"/>
            <a:ext cx="5094194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Textilní, oděvní a kožedělný průmysl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5220072" y="1600200"/>
            <a:ext cx="3923928" cy="5257800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65,2 tis. osob; 1,3 %</a:t>
            </a:r>
          </a:p>
          <a:p>
            <a:endParaRPr lang="cs-CZ" sz="1000" dirty="0" smtClean="0">
              <a:latin typeface="Verdana" pitchFamily="34" charset="0"/>
            </a:endParaRPr>
          </a:p>
          <a:p>
            <a:pPr algn="just"/>
            <a:r>
              <a:rPr lang="cs-CZ" sz="2000" dirty="0" smtClean="0">
                <a:latin typeface="Verdana" pitchFamily="34" charset="0"/>
              </a:rPr>
              <a:t>textilní - Královéhradecký</a:t>
            </a:r>
          </a:p>
          <a:p>
            <a:pPr algn="just"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Juta Dvůr Králové nad Labem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Veba</a:t>
            </a:r>
            <a:r>
              <a:rPr lang="cs-CZ" sz="1600" dirty="0" smtClean="0">
                <a:latin typeface="Verdana" pitchFamily="34" charset="0"/>
              </a:rPr>
              <a:t> Broumov</a:t>
            </a:r>
          </a:p>
          <a:p>
            <a:pPr algn="just"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oděvní – Olomoucký kraj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OP Prostějov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	    – Vysočina</a:t>
            </a:r>
          </a:p>
          <a:p>
            <a:pPr>
              <a:buFont typeface="Wingdings" pitchFamily="2" charset="2"/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</a:t>
            </a:r>
            <a:r>
              <a:rPr lang="cs-CZ" sz="1600" dirty="0" err="1" smtClean="0">
                <a:latin typeface="Verdana" pitchFamily="34" charset="0"/>
              </a:rPr>
              <a:t>Pleas</a:t>
            </a:r>
            <a:r>
              <a:rPr lang="cs-CZ" sz="1600" dirty="0" smtClean="0">
                <a:latin typeface="Verdana" pitchFamily="34" charset="0"/>
              </a:rPr>
              <a:t> Havlíčkův Brod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kožedělný – Zlínský kraj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</a:t>
            </a:r>
            <a:r>
              <a:rPr lang="cs-CZ" sz="1600" dirty="0" err="1" smtClean="0">
                <a:latin typeface="Verdana" pitchFamily="34" charset="0"/>
              </a:rPr>
              <a:t>Prabos</a:t>
            </a:r>
            <a:r>
              <a:rPr lang="cs-CZ" sz="1600" dirty="0" smtClean="0">
                <a:latin typeface="Verdana" pitchFamily="34" charset="0"/>
              </a:rPr>
              <a:t> plus </a:t>
            </a:r>
            <a:r>
              <a:rPr lang="cs-CZ" sz="1600" dirty="0" err="1" smtClean="0">
                <a:latin typeface="Verdana" pitchFamily="34" charset="0"/>
              </a:rPr>
              <a:t>Slavičín</a:t>
            </a:r>
            <a:endParaRPr lang="cs-CZ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Schätzle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shoes</a:t>
            </a:r>
            <a:r>
              <a:rPr lang="cs-CZ" sz="1600" dirty="0" smtClean="0">
                <a:latin typeface="Verdana" pitchFamily="34" charset="0"/>
              </a:rPr>
              <a:t> CZ Otrokovice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Gasi</a:t>
            </a:r>
            <a:r>
              <a:rPr lang="cs-CZ" sz="1600" dirty="0" smtClean="0">
                <a:latin typeface="Verdana" pitchFamily="34" charset="0"/>
              </a:rPr>
              <a:t> Zlín</a:t>
            </a:r>
          </a:p>
        </p:txBody>
      </p:sp>
      <p:sp>
        <p:nvSpPr>
          <p:cNvPr id="11" name="Elipsa 10"/>
          <p:cNvSpPr/>
          <p:nvPr/>
        </p:nvSpPr>
        <p:spPr>
          <a:xfrm>
            <a:off x="2195736" y="4293096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195736" y="5301208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4572000" y="4293096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4572000" y="4941168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0922" t="24206" r="36779" b="8115"/>
          <a:stretch>
            <a:fillRect/>
          </a:stretch>
        </p:blipFill>
        <p:spPr bwMode="auto">
          <a:xfrm>
            <a:off x="180072" y="1556792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Sklářství a průmysl</a:t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stavebních hmot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5220072" y="1600200"/>
            <a:ext cx="3923928" cy="5257800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53,9 tis. osob; 1,1 %</a:t>
            </a:r>
          </a:p>
          <a:p>
            <a:endParaRPr lang="cs-CZ" sz="1000" dirty="0" smtClean="0">
              <a:latin typeface="Verdana" pitchFamily="34" charset="0"/>
            </a:endParaRPr>
          </a:p>
          <a:p>
            <a:pPr algn="just"/>
            <a:r>
              <a:rPr lang="cs-CZ" sz="2000" dirty="0" smtClean="0">
                <a:latin typeface="Verdana" pitchFamily="34" charset="0"/>
              </a:rPr>
              <a:t>Liberecký kraj</a:t>
            </a:r>
          </a:p>
          <a:p>
            <a:pPr algn="just"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Preciosa Jablonec nad Nisou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Preciosa </a:t>
            </a:r>
            <a:r>
              <a:rPr lang="cs-CZ" sz="1600" dirty="0" err="1" smtClean="0">
                <a:latin typeface="Verdana" pitchFamily="34" charset="0"/>
              </a:rPr>
              <a:t>Ornela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400" dirty="0" smtClean="0">
                <a:latin typeface="Verdana" pitchFamily="34" charset="0"/>
              </a:rPr>
              <a:t>(</a:t>
            </a:r>
            <a:r>
              <a:rPr lang="cs-CZ" sz="1400" dirty="0" err="1" smtClean="0">
                <a:latin typeface="Verdana" pitchFamily="34" charset="0"/>
              </a:rPr>
              <a:t>Desná</a:t>
            </a:r>
            <a:r>
              <a:rPr lang="cs-CZ" sz="1400" dirty="0" smtClean="0">
                <a:latin typeface="Verdana" pitchFamily="34" charset="0"/>
              </a:rPr>
              <a:t>, Zásada)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Crystalex</a:t>
            </a:r>
            <a:r>
              <a:rPr lang="cs-CZ" sz="1600" dirty="0" smtClean="0">
                <a:latin typeface="Verdana" pitchFamily="34" charset="0"/>
              </a:rPr>
              <a:t> CZ Nový Bor</a:t>
            </a:r>
          </a:p>
          <a:p>
            <a:pPr algn="just"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Karlovarský kraj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Thun</a:t>
            </a:r>
            <a:r>
              <a:rPr lang="cs-CZ" sz="1600" dirty="0" smtClean="0">
                <a:latin typeface="Verdana" pitchFamily="34" charset="0"/>
              </a:rPr>
              <a:t> 1794 Nová Role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Ústecký kraj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AGC </a:t>
            </a:r>
            <a:r>
              <a:rPr lang="cs-CZ" sz="1600" dirty="0" err="1" smtClean="0">
                <a:latin typeface="Verdana" pitchFamily="34" charset="0"/>
              </a:rPr>
              <a:t>Flat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Glass</a:t>
            </a:r>
            <a:r>
              <a:rPr lang="cs-CZ" sz="1600" dirty="0" smtClean="0">
                <a:latin typeface="Verdana" pitchFamily="34" charset="0"/>
              </a:rPr>
              <a:t> Teplice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AGC </a:t>
            </a:r>
            <a:r>
              <a:rPr lang="cs-CZ" sz="1600" dirty="0" err="1" smtClean="0">
                <a:latin typeface="Verdana" pitchFamily="34" charset="0"/>
              </a:rPr>
              <a:t>Automotive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Czech</a:t>
            </a:r>
            <a:r>
              <a:rPr lang="cs-CZ" sz="1600" dirty="0" smtClean="0">
                <a:latin typeface="Verdana" pitchFamily="34" charset="0"/>
              </a:rPr>
              <a:t> Bílina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- </a:t>
            </a:r>
            <a:r>
              <a:rPr lang="cs-CZ" sz="1600" dirty="0" err="1" smtClean="0">
                <a:latin typeface="Verdana" pitchFamily="34" charset="0"/>
              </a:rPr>
              <a:t>Ideal</a:t>
            </a:r>
            <a:r>
              <a:rPr lang="cs-CZ" sz="1600" dirty="0" smtClean="0">
                <a:latin typeface="Verdana" pitchFamily="34" charset="0"/>
              </a:rPr>
              <a:t> Standard Teplice</a:t>
            </a:r>
          </a:p>
        </p:txBody>
      </p:sp>
      <p:sp>
        <p:nvSpPr>
          <p:cNvPr id="11" name="Elipsa 10"/>
          <p:cNvSpPr/>
          <p:nvPr/>
        </p:nvSpPr>
        <p:spPr>
          <a:xfrm>
            <a:off x="2267744" y="234888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2195736" y="3573016"/>
            <a:ext cx="936104" cy="432048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2195736" y="5229200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572000" y="3933056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4572000" y="3573016"/>
            <a:ext cx="648072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4572000" y="3284984"/>
            <a:ext cx="6480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2195736" y="3933056"/>
            <a:ext cx="936104" cy="36004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amca_89_rozbitaGraf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858"/>
            <a:ext cx="9144000" cy="6380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9084230" cy="642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amca_11_rozbitaGraf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968"/>
            <a:ext cx="9144000" cy="640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3816350"/>
          </a:xfrm>
        </p:spPr>
        <p:txBody>
          <a:bodyPr/>
          <a:lstStyle/>
          <a:p>
            <a:pPr algn="just" eaLnBrk="1" hangingPunct="1">
              <a:defRPr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Typologie „okresů ČR“ podle odvětvové specializace zpracovatelského průmyslu v letech 1989, 1999 a 2011  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endParaRPr lang="cs-CZ" sz="800" dirty="0" smtClean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170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628" name="Rectangle 1456"/>
          <p:cNvSpPr>
            <a:spLocks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/>
            <a:r>
              <a:rPr lang="cs-CZ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rPr>
              <a:t>Typologie 1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 l="11041" t="26952" r="27292" b="28256"/>
          <a:stretch>
            <a:fillRect/>
          </a:stretch>
        </p:blipFill>
        <p:spPr bwMode="auto">
          <a:xfrm>
            <a:off x="1692275" y="1928813"/>
            <a:ext cx="51831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3816350"/>
          </a:xfrm>
        </p:spPr>
        <p:txBody>
          <a:bodyPr/>
          <a:lstStyle/>
          <a:p>
            <a:pPr algn="just" eaLnBrk="1" hangingPunct="1"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Stejný typ v letech 1989, 1999 a 2011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TOK – Prostějov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CH – Mělník, Most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SK – Teplice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H – 	Frýdek-Místek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ST – Mladá Boleslav, Strakonice, Žďár nad Sázavou, Nový Jičín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DI – Praha, Nymburk, Příbram, České Budějovice, Cheb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cs-CZ" sz="1800" dirty="0"/>
              <a:t> </a:t>
            </a:r>
            <a:r>
              <a:rPr lang="cs-CZ" sz="1800" dirty="0" smtClean="0"/>
              <a:t>   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endParaRPr lang="cs-CZ" sz="800" dirty="0" smtClean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170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7652" name="Rectangle 1456"/>
          <p:cNvSpPr>
            <a:spLocks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36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rPr>
              <a:t>Typologie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Teorie regionálního rozvoje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07413" cy="5068888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teorie prostorové dělby práce (</a:t>
            </a:r>
            <a:r>
              <a:rPr lang="cs-CZ" sz="2000" dirty="0" err="1" smtClean="0">
                <a:latin typeface="Verdana" pitchFamily="34" charset="0"/>
              </a:rPr>
              <a:t>spatial</a:t>
            </a:r>
            <a:r>
              <a:rPr lang="cs-CZ" sz="2000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divisions</a:t>
            </a:r>
            <a:r>
              <a:rPr lang="cs-CZ" sz="2000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of</a:t>
            </a:r>
            <a:r>
              <a:rPr lang="cs-CZ" sz="2000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labour</a:t>
            </a:r>
            <a:r>
              <a:rPr lang="cs-CZ" sz="2000" dirty="0" smtClean="0">
                <a:latin typeface="Verdana" pitchFamily="34" charset="0"/>
              </a:rPr>
              <a:t>)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</a:t>
            </a:r>
            <a:r>
              <a:rPr lang="cs-CZ" sz="2000" dirty="0" err="1" smtClean="0">
                <a:latin typeface="Verdana" pitchFamily="34" charset="0"/>
              </a:rPr>
              <a:t>Doreen</a:t>
            </a:r>
            <a:r>
              <a:rPr lang="cs-CZ" sz="2000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Massey</a:t>
            </a:r>
            <a:r>
              <a:rPr lang="cs-CZ" sz="2000" dirty="0" smtClean="0">
                <a:latin typeface="Verdana" pitchFamily="34" charset="0"/>
              </a:rPr>
              <a:t> (1984, </a:t>
            </a:r>
            <a:r>
              <a:rPr lang="cs-CZ" sz="2000" dirty="0" err="1" smtClean="0">
                <a:latin typeface="Verdana" pitchFamily="34" charset="0"/>
              </a:rPr>
              <a:t>rev</a:t>
            </a:r>
            <a:r>
              <a:rPr lang="cs-CZ" sz="2000" dirty="0" smtClean="0">
                <a:latin typeface="Verdana" pitchFamily="34" charset="0"/>
              </a:rPr>
              <a:t>. 1995)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dělba práce mezi regiony v rámci jednoho odvětví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prostor = relace (vztahy), aspekt moci </a:t>
            </a:r>
            <a:r>
              <a:rPr lang="cs-CZ" sz="1600" dirty="0" smtClean="0">
                <a:latin typeface="Verdana" pitchFamily="34" charset="0"/>
              </a:rPr>
              <a:t>(nadřazenost/podřízenost)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prostorové rozmístění jednotlivých částí výroby </a:t>
            </a:r>
            <a:r>
              <a:rPr lang="cs-CZ" sz="2000" dirty="0" err="1" smtClean="0">
                <a:latin typeface="Verdana" pitchFamily="34" charset="0"/>
              </a:rPr>
              <a:t>MNCs</a:t>
            </a:r>
            <a:endParaRPr lang="cs-CZ" sz="20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cs-CZ" sz="2000" dirty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teorie výrobních (produkčních) cyklů</a:t>
            </a:r>
            <a:endParaRPr lang="cs-CZ" sz="20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2000" dirty="0">
                <a:latin typeface="Verdana" pitchFamily="34" charset="0"/>
              </a:rPr>
              <a:t>	- </a:t>
            </a:r>
            <a:r>
              <a:rPr lang="cs-CZ" sz="2000" dirty="0" err="1" smtClean="0">
                <a:latin typeface="Verdana" pitchFamily="34" charset="0"/>
              </a:rPr>
              <a:t>Raymond</a:t>
            </a:r>
            <a:r>
              <a:rPr lang="cs-CZ" sz="2000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Vernon</a:t>
            </a:r>
            <a:r>
              <a:rPr lang="cs-CZ" sz="2000" dirty="0" smtClean="0">
                <a:latin typeface="Verdana" pitchFamily="34" charset="0"/>
              </a:rPr>
              <a:t> (1966)</a:t>
            </a:r>
            <a:endParaRPr lang="cs-CZ" sz="20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2000" dirty="0">
                <a:latin typeface="Verdana" pitchFamily="34" charset="0"/>
              </a:rPr>
              <a:t>	- </a:t>
            </a:r>
            <a:r>
              <a:rPr lang="cs-CZ" sz="2000" dirty="0" smtClean="0">
                <a:latin typeface="Verdana" pitchFamily="34" charset="0"/>
              </a:rPr>
              <a:t>určité regiony vhodné pro výrobu</a:t>
            </a:r>
          </a:p>
          <a:p>
            <a:pPr>
              <a:buFont typeface="Wingdings" pitchFamily="2" charset="2"/>
              <a:buNone/>
            </a:pPr>
            <a:r>
              <a:rPr lang="cs-CZ" sz="2000" dirty="0" smtClean="0">
                <a:latin typeface="Verdana" pitchFamily="34" charset="0"/>
              </a:rPr>
              <a:t>	určitého produktu v závislosti na</a:t>
            </a:r>
          </a:p>
          <a:p>
            <a:pPr>
              <a:buFont typeface="Wingdings" pitchFamily="2" charset="2"/>
              <a:buNone/>
            </a:pPr>
            <a:r>
              <a:rPr lang="cs-CZ" sz="2000" dirty="0" smtClean="0">
                <a:latin typeface="Verdana" pitchFamily="34" charset="0"/>
              </a:rPr>
              <a:t>	jeho životním cyklu</a:t>
            </a:r>
            <a:endParaRPr lang="cs-CZ" sz="20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globální posuny (</a:t>
            </a:r>
            <a:r>
              <a:rPr lang="cs-CZ" sz="2000" dirty="0" err="1" smtClean="0">
                <a:latin typeface="Verdana" pitchFamily="34" charset="0"/>
              </a:rPr>
              <a:t>global</a:t>
            </a:r>
            <a:r>
              <a:rPr lang="cs-CZ" sz="2000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shifts</a:t>
            </a:r>
            <a:r>
              <a:rPr lang="cs-CZ" sz="2000" dirty="0" smtClean="0">
                <a:latin typeface="Verdana" pitchFamily="34" charset="0"/>
              </a:rPr>
              <a:t>)</a:t>
            </a:r>
            <a:endParaRPr lang="cs-CZ" sz="20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2000" dirty="0">
                <a:latin typeface="Verdana" pitchFamily="34" charset="0"/>
              </a:rPr>
              <a:t>	- </a:t>
            </a:r>
            <a:r>
              <a:rPr lang="cs-CZ" sz="2000" dirty="0" smtClean="0">
                <a:latin typeface="Verdana" pitchFamily="34" charset="0"/>
              </a:rPr>
              <a:t>Peter </a:t>
            </a:r>
            <a:r>
              <a:rPr lang="cs-CZ" sz="2000" dirty="0" err="1" smtClean="0">
                <a:latin typeface="Verdana" pitchFamily="34" charset="0"/>
              </a:rPr>
              <a:t>Dicken</a:t>
            </a:r>
            <a:endParaRPr lang="cs-CZ" sz="2000" dirty="0">
              <a:latin typeface="Verdana" pitchFamily="34" charset="0"/>
            </a:endParaRPr>
          </a:p>
        </p:txBody>
      </p:sp>
      <p:pic>
        <p:nvPicPr>
          <p:cNvPr id="1026" name="Picture 2" descr="http://ars.els-cdn.com/content/image/1-s2.0-S1047831012000247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5184" y="4365104"/>
            <a:ext cx="3479304" cy="222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Teorie regionálního rozvoje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79296" cy="5068888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teorie globálních produkčních sítí (</a:t>
            </a:r>
            <a:r>
              <a:rPr lang="cs-CZ" sz="2000" dirty="0" err="1" smtClean="0">
                <a:latin typeface="Verdana" pitchFamily="34" charset="0"/>
              </a:rPr>
              <a:t>global</a:t>
            </a:r>
            <a:r>
              <a:rPr lang="cs-CZ" sz="2000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production</a:t>
            </a:r>
            <a:r>
              <a:rPr lang="cs-CZ" sz="2000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networks</a:t>
            </a:r>
            <a:r>
              <a:rPr lang="cs-CZ" sz="2000" dirty="0" smtClean="0">
                <a:latin typeface="Verdana" pitchFamily="34" charset="0"/>
              </a:rPr>
              <a:t>)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vztahy mezi firmami, dodavatelé x odběratelé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pozice konkrétní firmy ve struktuře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silová asymetrie, </a:t>
            </a:r>
            <a:r>
              <a:rPr lang="cs-CZ" sz="2000" dirty="0" err="1" smtClean="0">
                <a:latin typeface="Verdana" pitchFamily="34" charset="0"/>
              </a:rPr>
              <a:t>MNCs</a:t>
            </a:r>
            <a:r>
              <a:rPr lang="cs-CZ" sz="2000" dirty="0" smtClean="0">
                <a:latin typeface="Verdana" pitchFamily="34" charset="0"/>
              </a:rPr>
              <a:t> si určují své dodavatele</a:t>
            </a:r>
            <a:endParaRPr lang="cs-CZ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globální dodavatelé, </a:t>
            </a:r>
            <a:r>
              <a:rPr lang="cs-CZ" sz="2000" dirty="0" err="1" smtClean="0">
                <a:latin typeface="Verdana" pitchFamily="34" charset="0"/>
              </a:rPr>
              <a:t>dodavatelé</a:t>
            </a:r>
            <a:r>
              <a:rPr lang="cs-CZ" sz="2000" dirty="0" smtClean="0">
                <a:latin typeface="Verdana" pitchFamily="34" charset="0"/>
              </a:rPr>
              <a:t> I. a II. úrovně, lokální dodavatelé III. úrovně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pozici je možné změnit</a:t>
            </a:r>
            <a:endParaRPr lang="cs-CZ" sz="2000" dirty="0">
              <a:latin typeface="Verdana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Pavlínek a Ženka (2011), </a:t>
            </a:r>
            <a:r>
              <a:rPr lang="cs-CZ" sz="2000" dirty="0" err="1" smtClean="0">
                <a:latin typeface="Verdana" pitchFamily="34" charset="0"/>
              </a:rPr>
              <a:t>up</a:t>
            </a:r>
            <a:r>
              <a:rPr lang="cs-CZ" sz="2000" dirty="0" smtClean="0">
                <a:latin typeface="Verdana" pitchFamily="34" charset="0"/>
              </a:rPr>
              <a:t>-</a:t>
            </a:r>
            <a:r>
              <a:rPr lang="cs-CZ" sz="2000" dirty="0" err="1" smtClean="0">
                <a:latin typeface="Verdana" pitchFamily="34" charset="0"/>
              </a:rPr>
              <a:t>grading</a:t>
            </a:r>
            <a:r>
              <a:rPr lang="cs-CZ" sz="2000" dirty="0" smtClean="0">
                <a:latin typeface="Verdana" pitchFamily="34" charset="0"/>
              </a:rPr>
              <a:t> v průmyslových firmách</a:t>
            </a:r>
            <a:endParaRPr lang="cs-CZ" sz="20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Změny v zaměstnanosti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79296" cy="5068888"/>
          </a:xfrm>
        </p:spPr>
        <p:txBody>
          <a:bodyPr/>
          <a:lstStyle/>
          <a:p>
            <a:r>
              <a:rPr lang="cs-CZ" sz="2000" dirty="0" err="1" smtClean="0">
                <a:latin typeface="Verdana" pitchFamily="34" charset="0"/>
              </a:rPr>
              <a:t>deagrarizace</a:t>
            </a:r>
            <a:r>
              <a:rPr lang="cs-CZ" sz="2000" dirty="0" smtClean="0">
                <a:latin typeface="Verdana" pitchFamily="34" charset="0"/>
              </a:rPr>
              <a:t>, </a:t>
            </a:r>
            <a:r>
              <a:rPr lang="cs-CZ" sz="2000" dirty="0" err="1" smtClean="0">
                <a:latin typeface="Verdana" pitchFamily="34" charset="0"/>
              </a:rPr>
              <a:t>deindustrializace</a:t>
            </a:r>
            <a:r>
              <a:rPr lang="cs-CZ" sz="2000" dirty="0" smtClean="0">
                <a:latin typeface="Verdana" pitchFamily="34" charset="0"/>
              </a:rPr>
              <a:t>, </a:t>
            </a:r>
            <a:r>
              <a:rPr lang="cs-CZ" sz="2000" dirty="0" err="1" smtClean="0">
                <a:latin typeface="Verdana" pitchFamily="34" charset="0"/>
              </a:rPr>
              <a:t>terciarizace</a:t>
            </a:r>
            <a:r>
              <a:rPr lang="cs-CZ" sz="2000" dirty="0" smtClean="0">
                <a:latin typeface="Verdana" pitchFamily="34" charset="0"/>
              </a:rPr>
              <a:t> hospodářství</a:t>
            </a:r>
          </a:p>
          <a:p>
            <a:endParaRPr lang="cs-CZ" sz="2000" dirty="0" smtClean="0">
              <a:latin typeface="Verdana" pitchFamily="34" charset="0"/>
            </a:endParaRPr>
          </a:p>
          <a:p>
            <a:r>
              <a:rPr lang="cs-CZ" sz="2000" dirty="0" err="1" smtClean="0">
                <a:latin typeface="Verdana" pitchFamily="34" charset="0"/>
              </a:rPr>
              <a:t>reindustrializace</a:t>
            </a:r>
            <a:endParaRPr lang="cs-CZ" sz="20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na Západě stále více rostou služby a funkce nevýrobního charakteru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produkce je přesouvána ze Západu do jiných zemí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jaké druhy výrob jsou přesouvány do střední Evropy</a:t>
            </a:r>
          </a:p>
          <a:p>
            <a:endParaRPr lang="cs-CZ" sz="2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relokace průmyslových aktivit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zatím do střední Evropy spíše výroby s nižší přidanou hodnotou</a:t>
            </a:r>
          </a:p>
          <a:p>
            <a:pPr>
              <a:buNone/>
            </a:pPr>
            <a:endParaRPr lang="cs-CZ" sz="2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(</a:t>
            </a:r>
            <a:r>
              <a:rPr lang="cs-CZ" sz="2000" dirty="0" err="1" smtClean="0">
                <a:latin typeface="Verdana" pitchFamily="34" charset="0"/>
              </a:rPr>
              <a:t>semi</a:t>
            </a:r>
            <a:r>
              <a:rPr lang="cs-CZ" sz="2000" dirty="0" smtClean="0">
                <a:latin typeface="Verdana" pitchFamily="34" charset="0"/>
              </a:rPr>
              <a:t>)periferie = země integrující se s jádrem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jádra produkce (USA, Z Evropa, Japonsko) x periferie</a:t>
            </a:r>
            <a:endParaRPr lang="cs-CZ" sz="1600" dirty="0" smtClean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Změny v zaměstnanosti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79296" cy="5068888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restrukturalizace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defenzivní: podřízenost trhu a zahraničním investicím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ofenzivní: zvyšování kvalifikace, vysoké mzdy, domácí trh</a:t>
            </a:r>
          </a:p>
          <a:p>
            <a:endParaRPr lang="cs-CZ" sz="2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„kreativní destrukce“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</a:t>
            </a:r>
            <a:r>
              <a:rPr lang="cs-CZ" sz="2000" dirty="0" err="1" smtClean="0">
                <a:latin typeface="Verdana" pitchFamily="34" charset="0"/>
              </a:rPr>
              <a:t>Joseph</a:t>
            </a:r>
            <a:r>
              <a:rPr lang="cs-CZ" sz="2000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Schumpeter</a:t>
            </a:r>
            <a:endParaRPr lang="cs-CZ" sz="20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</a:t>
            </a:r>
          </a:p>
          <a:p>
            <a:r>
              <a:rPr lang="cs-CZ" sz="2000" dirty="0" smtClean="0">
                <a:latin typeface="Verdana" pitchFamily="34" charset="0"/>
              </a:rPr>
              <a:t>závislé tržní ekonomiky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vliv nadnárodních korporací a zahraničních investic</a:t>
            </a:r>
          </a:p>
          <a:p>
            <a:pPr>
              <a:buNone/>
            </a:pPr>
            <a:endParaRPr lang="cs-CZ" sz="2000" dirty="0" smtClean="0">
              <a:latin typeface="Verdana" pitchFamily="34" charset="0"/>
            </a:endParaRPr>
          </a:p>
          <a:p>
            <a:r>
              <a:rPr lang="cs-CZ" sz="2000" dirty="0" smtClean="0">
                <a:latin typeface="Verdana" pitchFamily="34" charset="0"/>
              </a:rPr>
              <a:t>přímé zahraniční investice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zakořenění investic (</a:t>
            </a:r>
            <a:r>
              <a:rPr lang="cs-CZ" sz="2000" dirty="0" err="1" smtClean="0">
                <a:latin typeface="Verdana" pitchFamily="34" charset="0"/>
              </a:rPr>
              <a:t>concept</a:t>
            </a:r>
            <a:r>
              <a:rPr lang="cs-CZ" sz="2000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of</a:t>
            </a:r>
            <a:r>
              <a:rPr lang="cs-CZ" sz="2000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embeddedness</a:t>
            </a:r>
            <a:r>
              <a:rPr lang="cs-CZ" sz="2000" dirty="0" smtClean="0">
                <a:latin typeface="Verdana" pitchFamily="34" charset="0"/>
              </a:rPr>
              <a:t>)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- syndrom </a:t>
            </a:r>
            <a:r>
              <a:rPr lang="cs-CZ" sz="2000" dirty="0" err="1" smtClean="0">
                <a:latin typeface="Verdana" pitchFamily="34" charset="0"/>
              </a:rPr>
              <a:t>maquiladoras</a:t>
            </a:r>
            <a:endParaRPr lang="cs-CZ" sz="2000" dirty="0" smtClean="0">
              <a:latin typeface="Verdana" pitchFamily="34" charset="0"/>
            </a:endParaRPr>
          </a:p>
          <a:p>
            <a:pPr>
              <a:buNone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9" name="Rectangle 2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CCFF33"/>
                </a:solidFill>
                <a:latin typeface="Verdana" pitchFamily="34" charset="0"/>
              </a:rPr>
              <a:t>Odvětvová struktura</a:t>
            </a:r>
          </a:p>
        </p:txBody>
      </p:sp>
      <p:pic>
        <p:nvPicPr>
          <p:cNvPr id="8442" name="Picture 250"/>
          <p:cNvPicPr>
            <a:picLocks noChangeAspect="1" noChangeArrowheads="1"/>
          </p:cNvPicPr>
          <p:nvPr/>
        </p:nvPicPr>
        <p:blipFill>
          <a:blip r:embed="rId3" cstate="print"/>
          <a:srcRect r="868"/>
          <a:stretch>
            <a:fillRect/>
          </a:stretch>
        </p:blipFill>
        <p:spPr bwMode="auto">
          <a:xfrm>
            <a:off x="-36513" y="2060848"/>
            <a:ext cx="9240253" cy="3312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Změny 1948-1989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44816" cy="535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/>
            </a:r>
            <a:b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</a:br>
            <a:r>
              <a:rPr lang="cs-CZ" sz="4000" b="1" dirty="0" smtClean="0">
                <a:solidFill>
                  <a:srgbClr val="CCFF33"/>
                </a:solidFill>
                <a:latin typeface="Verdana" pitchFamily="34" charset="0"/>
              </a:rPr>
              <a:t>Změny 1948-1989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79296" cy="5068888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význam průmyslu v Československu</a:t>
            </a:r>
          </a:p>
          <a:p>
            <a:endParaRPr lang="cs-CZ" sz="2000" dirty="0" smtClean="0">
              <a:latin typeface="Verdana" pitchFamily="34" charset="0"/>
            </a:endParaRPr>
          </a:p>
          <a:p>
            <a:pPr algn="just"/>
            <a:r>
              <a:rPr lang="cs-CZ" sz="2000" dirty="0" smtClean="0">
                <a:latin typeface="Verdana" pitchFamily="34" charset="0"/>
              </a:rPr>
              <a:t>„V roce 1988 pracovalo v Československu v </a:t>
            </a:r>
            <a:r>
              <a:rPr lang="cs-CZ" sz="2000" dirty="0" err="1" smtClean="0">
                <a:latin typeface="Verdana" pitchFamily="34" charset="0"/>
              </a:rPr>
              <a:t>priméru</a:t>
            </a:r>
            <a:r>
              <a:rPr lang="cs-CZ" sz="2000" dirty="0" smtClean="0">
                <a:latin typeface="Verdana" pitchFamily="34" charset="0"/>
              </a:rPr>
              <a:t> o 100 % lidí více než ve vyspělých evropských zemích, dále o 47 % více v </a:t>
            </a:r>
            <a:r>
              <a:rPr lang="cs-CZ" sz="2000" dirty="0" err="1" smtClean="0">
                <a:latin typeface="Verdana" pitchFamily="34" charset="0"/>
              </a:rPr>
              <a:t>sekundéru</a:t>
            </a:r>
            <a:r>
              <a:rPr lang="cs-CZ" sz="2000" dirty="0" smtClean="0">
                <a:latin typeface="Verdana" pitchFamily="34" charset="0"/>
              </a:rPr>
              <a:t> a o 35 % méně v terciéru.“</a:t>
            </a:r>
          </a:p>
          <a:p>
            <a:pPr>
              <a:buNone/>
            </a:pPr>
            <a:r>
              <a:rPr lang="cs-CZ" sz="2000" dirty="0" smtClean="0">
                <a:latin typeface="Verdana" pitchFamily="34" charset="0"/>
              </a:rPr>
              <a:t>							(L. Kopačka, 1996)</a:t>
            </a:r>
          </a:p>
          <a:p>
            <a:r>
              <a:rPr lang="cs-CZ" sz="2000" dirty="0" smtClean="0">
                <a:latin typeface="Verdana" pitchFamily="34" charset="0"/>
              </a:rPr>
              <a:t>role tzv. přidružené výroby</a:t>
            </a:r>
          </a:p>
        </p:txBody>
      </p:sp>
      <p:pic>
        <p:nvPicPr>
          <p:cNvPr id="21506" name="Picture 2" descr="Un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3960440" cy="2000023"/>
          </a:xfrm>
          <a:prstGeom prst="rect">
            <a:avLst/>
          </a:prstGeom>
          <a:noFill/>
        </p:spPr>
      </p:pic>
      <p:pic>
        <p:nvPicPr>
          <p:cNvPr id="21508" name="Picture 4" descr="TNS HC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37112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rsky">
  <a:themeElements>
    <a:clrScheme name="Paprsky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Pap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212</Words>
  <Application>Microsoft Office PowerPoint</Application>
  <PresentationFormat>Předvádění na obrazovce (4:3)</PresentationFormat>
  <Paragraphs>211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Paprsky</vt:lpstr>
      <vt:lpstr>Strukturální změny ekonomiky (od výrobních sektorů k nevýrobním)</vt:lpstr>
      <vt:lpstr> Pojetí transformace (změn) </vt:lpstr>
      <vt:lpstr> Teorie regionálního rozvoje </vt:lpstr>
      <vt:lpstr> Teorie regionálního rozvoje </vt:lpstr>
      <vt:lpstr> Změny v zaměstnanosti </vt:lpstr>
      <vt:lpstr> Změny v zaměstnanosti </vt:lpstr>
      <vt:lpstr>Odvětvová struktura</vt:lpstr>
      <vt:lpstr> Změny 1948-1989 </vt:lpstr>
      <vt:lpstr> Změny 1948-1989 </vt:lpstr>
      <vt:lpstr> Změny 1989-2011 </vt:lpstr>
      <vt:lpstr> Kraje 1999 </vt:lpstr>
      <vt:lpstr> Kraje 2011 </vt:lpstr>
      <vt:lpstr> Zpracovatelský průmysl 1989-1999 </vt:lpstr>
      <vt:lpstr> Zpracovatelský průmysl 1999-2011 </vt:lpstr>
      <vt:lpstr> Strojírenský průmysl </vt:lpstr>
      <vt:lpstr> Hutnický a kovozpracující průmysl </vt:lpstr>
      <vt:lpstr> Elektrotechnický průmysl </vt:lpstr>
      <vt:lpstr> Dřevozpracující průmysl </vt:lpstr>
      <vt:lpstr> Potravinářský průmysl </vt:lpstr>
      <vt:lpstr> Chemický průmysl </vt:lpstr>
      <vt:lpstr> Textilní, oděvní a kožedělný průmysl </vt:lpstr>
      <vt:lpstr> Sklářství a průmysl stavebních hmot 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User</cp:lastModifiedBy>
  <cp:revision>44</cp:revision>
  <dcterms:created xsi:type="dcterms:W3CDTF">2012-09-26T09:07:49Z</dcterms:created>
  <dcterms:modified xsi:type="dcterms:W3CDTF">2013-10-11T11:50:35Z</dcterms:modified>
</cp:coreProperties>
</file>