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9BDC4-A2DB-434F-9350-24DA373D7728}" type="datetimeFigureOut">
              <a:rPr lang="cs-CZ" smtClean="0"/>
              <a:pPr/>
              <a:t>30.10.2013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C1AA3-55E0-4643-804F-C0811A1C488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C1AA3-55E0-4643-804F-C0811A1C488A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Geodatabáze – cvičení 5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57620" y="5214950"/>
            <a:ext cx="2146357" cy="658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cs-CZ" sz="1600" dirty="0" smtClean="0"/>
              <a:t>Mgr.  Josef Chrást</a:t>
            </a:r>
          </a:p>
          <a:p>
            <a:pPr algn="ctr">
              <a:lnSpc>
                <a:spcPct val="120000"/>
              </a:lnSpc>
            </a:pPr>
            <a:r>
              <a:rPr lang="cs-CZ" sz="1600" dirty="0" smtClean="0"/>
              <a:t>(269703@mail.muni.cz)</a:t>
            </a:r>
            <a:endParaRPr lang="cs-CZ" sz="1600" dirty="0"/>
          </a:p>
        </p:txBody>
      </p:sp>
      <p:pic>
        <p:nvPicPr>
          <p:cNvPr id="4" name="Obrázek 3" descr="znak_PrF_cerny_RGB.e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500306"/>
            <a:ext cx="2286016" cy="2291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Kombinování dat z více tabulek</a:t>
            </a:r>
          </a:p>
          <a:p>
            <a:pPr lvl="1"/>
            <a:r>
              <a:rPr lang="cs-CZ" dirty="0" smtClean="0"/>
              <a:t>Spojení </a:t>
            </a:r>
          </a:p>
          <a:p>
            <a:pPr lvl="2"/>
            <a:r>
              <a:rPr lang="cs-CZ" dirty="0" smtClean="0"/>
              <a:t>WHERE</a:t>
            </a:r>
          </a:p>
          <a:p>
            <a:pPr lvl="2"/>
            <a:r>
              <a:rPr lang="cs-CZ" dirty="0" smtClean="0"/>
              <a:t>JOIN</a:t>
            </a:r>
          </a:p>
          <a:p>
            <a:r>
              <a:rPr lang="cs-CZ" dirty="0" smtClean="0"/>
              <a:t>Databáze oblíbených filmů</a:t>
            </a:r>
          </a:p>
          <a:p>
            <a:pPr lvl="1"/>
            <a:r>
              <a:rPr lang="cs-CZ" dirty="0" smtClean="0"/>
              <a:t>Návrh tabulek</a:t>
            </a:r>
          </a:p>
          <a:p>
            <a:pPr lvl="1"/>
            <a:r>
              <a:rPr lang="cs-CZ" dirty="0" smtClean="0"/>
              <a:t>Integritní omezení</a:t>
            </a:r>
          </a:p>
          <a:p>
            <a:pPr lvl="2"/>
            <a:r>
              <a:rPr lang="cs-CZ" dirty="0" smtClean="0"/>
              <a:t>Doménová</a:t>
            </a:r>
          </a:p>
          <a:p>
            <a:pPr lvl="2"/>
            <a:r>
              <a:rPr lang="cs-CZ" dirty="0" smtClean="0"/>
              <a:t>Referenční</a:t>
            </a:r>
          </a:p>
          <a:p>
            <a:pPr lvl="1"/>
            <a:r>
              <a:rPr lang="cs-CZ" dirty="0" smtClean="0"/>
              <a:t>Spojení - SELECT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Kombinace sloupců z více tabulek do jediného výsledku dotazu</a:t>
            </a:r>
          </a:p>
          <a:p>
            <a:r>
              <a:rPr lang="cs-CZ" dirty="0" smtClean="0"/>
              <a:t>Spojení</a:t>
            </a:r>
          </a:p>
          <a:p>
            <a:pPr lvl="1"/>
            <a:r>
              <a:rPr lang="cs-CZ" dirty="0" smtClean="0"/>
              <a:t>Křížové</a:t>
            </a:r>
          </a:p>
          <a:p>
            <a:pPr lvl="2"/>
            <a:r>
              <a:rPr lang="cs-CZ" dirty="0" smtClean="0"/>
              <a:t>kartézský součin vstupních množin</a:t>
            </a:r>
          </a:p>
          <a:p>
            <a:pPr lvl="1"/>
            <a:r>
              <a:rPr lang="cs-CZ" dirty="0" smtClean="0"/>
              <a:t>Vnitřní</a:t>
            </a:r>
          </a:p>
          <a:p>
            <a:pPr lvl="2"/>
            <a:r>
              <a:rPr lang="cs-CZ" dirty="0" smtClean="0"/>
              <a:t> spojení na základě vazby primárního a cizího klíče</a:t>
            </a:r>
          </a:p>
          <a:p>
            <a:pPr lvl="1"/>
            <a:r>
              <a:rPr lang="cs-CZ" dirty="0" smtClean="0"/>
              <a:t>Vnější</a:t>
            </a:r>
          </a:p>
          <a:p>
            <a:pPr lvl="2"/>
            <a:r>
              <a:rPr lang="cs-CZ" dirty="0" smtClean="0"/>
              <a:t>zahrnutí nespárovaných řádků alespoň jedné z tabulek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r>
              <a:rPr lang="cs-CZ" dirty="0" smtClean="0"/>
              <a:t>Vnitřní spojení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214422"/>
            <a:ext cx="7498080" cy="4800600"/>
          </a:xfrm>
        </p:spPr>
        <p:txBody>
          <a:bodyPr/>
          <a:lstStyle/>
          <a:p>
            <a:r>
              <a:rPr lang="cs-CZ" dirty="0" smtClean="0"/>
              <a:t>WHERE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JOIN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857356" y="3643314"/>
            <a:ext cx="67994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nazev_filmu, zanr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filmy JOIN zanr_filmu ON filmy.id_film = zanr_filmu.id_film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nazev_filmu, zanr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filmy JOIN zanr_filmu USING (id_film)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857356" y="2000240"/>
            <a:ext cx="67864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nazev_filmu, zanr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filmy, zanr_filmu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filmy.id_film = zanr_filmu.id_film AND reziser_prij =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Frič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’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Filmová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3832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Nedostatky z minule</a:t>
            </a:r>
          </a:p>
          <a:p>
            <a:pPr lvl="1"/>
            <a:r>
              <a:rPr lang="cs-CZ" dirty="0" smtClean="0"/>
              <a:t>Jedna tabulka</a:t>
            </a:r>
          </a:p>
          <a:p>
            <a:pPr lvl="1"/>
            <a:r>
              <a:rPr lang="cs-CZ" dirty="0" smtClean="0"/>
              <a:t>Omezené množství uložených informací</a:t>
            </a:r>
          </a:p>
          <a:p>
            <a:pPr lvl="1"/>
            <a:r>
              <a:rPr lang="cs-CZ" dirty="0" smtClean="0"/>
              <a:t>Porušení podmínek základních normálních forem</a:t>
            </a:r>
          </a:p>
          <a:p>
            <a:pPr lvl="2"/>
            <a:r>
              <a:rPr lang="cs-CZ" dirty="0" smtClean="0"/>
              <a:t>Atomičnost uložených informací</a:t>
            </a:r>
          </a:p>
          <a:p>
            <a:pPr lvl="2"/>
            <a:r>
              <a:rPr lang="cs-CZ" dirty="0" smtClean="0"/>
              <a:t>Závislost na celém primárním klíči</a:t>
            </a:r>
          </a:p>
          <a:p>
            <a:pPr lvl="2"/>
            <a:r>
              <a:rPr lang="cs-CZ" dirty="0" smtClean="0"/>
              <a:t>Bez závislostí mezi neklíčovými atributy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285852" y="3429000"/>
          <a:ext cx="7572428" cy="928694"/>
        </p:xfrm>
        <a:graphic>
          <a:graphicData uri="http://schemas.openxmlformats.org/drawingml/2006/table">
            <a:tbl>
              <a:tblPr/>
              <a:tblGrid>
                <a:gridCol w="1214446"/>
                <a:gridCol w="734172"/>
                <a:gridCol w="958692"/>
                <a:gridCol w="901170"/>
                <a:gridCol w="901170"/>
                <a:gridCol w="1076828"/>
                <a:gridCol w="1785950"/>
              </a:tblGrid>
              <a:tr h="2378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nazev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reziser_prij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rok_produkce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hodnoceni_csfd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delka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zeme_puvodu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zanr_filmu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Forrest Gump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Zemeckis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1994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Drama/Komedie/Romantický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Tenkrát na Západě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Leone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1968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Itálie/USA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Western/Dobrodružný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071670" y="4857760"/>
          <a:ext cx="5994400" cy="971550"/>
        </p:xfrm>
        <a:graphic>
          <a:graphicData uri="http://schemas.openxmlformats.org/drawingml/2006/table">
            <a:tbl>
              <a:tblPr/>
              <a:tblGrid>
                <a:gridCol w="1231900"/>
                <a:gridCol w="2298700"/>
                <a:gridCol w="1270000"/>
                <a:gridCol w="1193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id_film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nazev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kod_zanru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popis_zanru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Dědictví aneb Kurvahošigutntág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Sedm statečných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Western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 pokladny stál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Navrhněte databázi oblíbených filmů obsahující popisné informace o filmech (český název, anglický název, rok produkce, žánr, …) a jejich hereckém obsazení (jméno, příjmení, datum narození, …).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Dbejte na správnou volbu datových typů, omezení sloupců a definování odpovídající referenční integrity!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Úkoly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Vypište z tabulek všechny komedie i s hereckým obsazením a proveďte jejich seřazení sestupně podle hodnocení ČSFD?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V jakých filmech (dle žánru) hraje Váš oblíbený herec (herečka)? Uveďte český i německý název filmu a proveďte jejich seřazení vzestupně podle roku produkce.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Integritní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klíč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Cizí klíč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14414" y="2143116"/>
            <a:ext cx="772596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1) CREATE TABLE filmy (id_film INT PRIMARY KEY, nazev VARCHAR (40), …)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2) CREATE TABLE filmy (id_film INT CONSTRAINT pk_filmy PRIMARY KEY, …)</a:t>
            </a:r>
          </a:p>
          <a:p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3) CREATE TABLE filmy (id_film INT, nazev VARCHAR (40), …, PRIMARY KEY (id_film))</a:t>
            </a:r>
          </a:p>
          <a:p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4) CREATE TABLE filmy (id_film INT, …, CONSTRAINT pk_filmy PRIMARY KEY (id_film))</a:t>
            </a:r>
          </a:p>
          <a:p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5) ALTER TABLE filmy ADD CONSTRAINT pk_filmy PRIMARY KEY (id_film))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14513" y="4857760"/>
            <a:ext cx="8429487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1) CREATE TABLE zanr_filmu (id_film INT, zanr_filmu TEXT, PRIMARY KEY (id_film, zanr_filmu), 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FOREIGN KEY (id_film) REFERENCES filmy (id_film))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2) ALTER TABLE zanr_filmu ADD CONSTRAINT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_zanr_filmu FOREIGN KEY (id_film)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REFERENCES filmy (id_film)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Filmová databáze</a:t>
            </a:r>
            <a:endParaRPr lang="cs-CZ" dirty="0"/>
          </a:p>
        </p:txBody>
      </p:sp>
      <p:pic>
        <p:nvPicPr>
          <p:cNvPr id="6" name="Zástupný symbol pro obsah 5" descr="ERD_cviceni5.jpg"/>
          <p:cNvPicPr>
            <a:picLocks noGrp="1" noChangeAspect="1"/>
          </p:cNvPicPr>
          <p:nvPr>
            <p:ph idx="1"/>
          </p:nvPr>
        </p:nvPicPr>
        <p:blipFill>
          <a:blip r:embed="rId2"/>
          <a:srcRect r="34356" b="48082"/>
          <a:stretch>
            <a:fillRect/>
          </a:stretch>
        </p:blipFill>
        <p:spPr>
          <a:xfrm>
            <a:off x="1435100" y="1737197"/>
            <a:ext cx="4922850" cy="2191869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29.10.2013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982</TotalTime>
  <Words>476</Words>
  <PresentationFormat>Předvádění na obrazovce (4:3)</PresentationFormat>
  <Paragraphs>147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Geodatabáze – cvičení 5</vt:lpstr>
      <vt:lpstr>Obsah cvičení</vt:lpstr>
      <vt:lpstr>Spojení</vt:lpstr>
      <vt:lpstr>Vnitřní spojení</vt:lpstr>
      <vt:lpstr>Filmová databáze</vt:lpstr>
      <vt:lpstr>Cvičení</vt:lpstr>
      <vt:lpstr>Integritní omezení</vt:lpstr>
      <vt:lpstr>Filmová databáze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Geodatabáze – cvičení 1</dc:title>
  <dc:creator>Pepa</dc:creator>
  <cp:lastModifiedBy>Pepa</cp:lastModifiedBy>
  <cp:revision>162</cp:revision>
  <dcterms:created xsi:type="dcterms:W3CDTF">2013-10-17T09:38:13Z</dcterms:created>
  <dcterms:modified xsi:type="dcterms:W3CDTF">2013-10-30T09:09:51Z</dcterms:modified>
</cp:coreProperties>
</file>