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0" r:id="rId9"/>
    <p:sldId id="263" r:id="rId10"/>
    <p:sldId id="261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64E4EB4-9E0B-4B84-9F39-B3A73BBA7ECE}" type="datetimeFigureOut">
              <a:rPr lang="cs-CZ"/>
              <a:pPr>
                <a:defRPr/>
              </a:pPr>
              <a:t>4.11.2013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7AC50A-9696-4FED-9F11-5E79C996D0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2E61F4-C4A9-4FE9-853D-80E23B03E7D7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6A5D33-98D1-4D15-961B-9962494067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51C4-F25F-4833-AD15-A2F31FE973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8180-F80F-4CD5-8CB9-2B93DB1D01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0B781-D05B-478C-87E8-FBE1A214460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DAA52E-0FFC-49FC-91DA-37AE18D916B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E2013-DFD1-41AB-A161-CC5DD3FAA0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B4205-1036-4F08-9DFA-825EA50D5BF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3EA4-D30B-4F1F-A6EB-D542F1F9C3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bdélní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F8141-518C-4F33-A6B5-6CBDCCD9F52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AF370-B25A-4753-A4D5-1CE1BABC07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Vývojový diagram: postup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ývojový diagram: postup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169099-3B3F-439A-A5EE-49693863AE4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5FFF1ED-FD49-4099-8FDF-AC791737EFD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1000125"/>
            <a:ext cx="7497763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Geodatabáze – cvičení 5/6</a:t>
            </a:r>
            <a:br>
              <a:rPr lang="cs-CZ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(skupina 1)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TextovéPole 14"/>
          <p:cNvSpPr txBox="1">
            <a:spLocks noChangeArrowheads="1"/>
          </p:cNvSpPr>
          <p:nvPr/>
        </p:nvSpPr>
        <p:spPr bwMode="auto">
          <a:xfrm>
            <a:off x="3857625" y="5214938"/>
            <a:ext cx="214630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cs-CZ" sz="1600" dirty="0">
                <a:latin typeface="Gill Sans MT"/>
              </a:rPr>
              <a:t>Mgr.  Josef Chrást</a:t>
            </a:r>
          </a:p>
          <a:p>
            <a:pPr algn="ctr">
              <a:lnSpc>
                <a:spcPct val="120000"/>
              </a:lnSpc>
            </a:pPr>
            <a:r>
              <a:rPr lang="cs-CZ" sz="1600" dirty="0">
                <a:latin typeface="Gill Sans MT"/>
              </a:rPr>
              <a:t>(269703@mail.muni.cz)</a:t>
            </a:r>
          </a:p>
        </p:txBody>
      </p:sp>
      <p:pic>
        <p:nvPicPr>
          <p:cNvPr id="14339" name="Obrázek 3" descr="znak_PrF_cerny_RGB.e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2500313"/>
            <a:ext cx="2286000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Cvičení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142984"/>
            <a:ext cx="7499350" cy="5105416"/>
          </a:xfrm>
        </p:spPr>
        <p:txBody>
          <a:bodyPr>
            <a:normAutofit fontScale="85000" lnSpcReduction="20000"/>
          </a:bodyPr>
          <a:lstStyle/>
          <a:p>
            <a:pPr marL="365760" lvl="1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Pracujte s tabulkami „filmy“, „herci“, „obsazeni_filmu“ a „zanr_filmu“. Provádějte pouze dotazovací příkazy!</a:t>
            </a:r>
          </a:p>
          <a:p>
            <a:pPr marL="365760" lvl="1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Úkoly</a:t>
            </a:r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I. Spojení</a:t>
            </a:r>
          </a:p>
          <a:p>
            <a:pPr marL="823786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a) Vypište z databáze všechny komedie i s hereckým obsazením a seřaďte je sestupně podle hodnocení ČSFD?</a:t>
            </a:r>
          </a:p>
          <a:p>
            <a:pPr marL="823786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b) V jakých filmech (dle žánru) hraje Bolek Polívka? Výsledné řádky seřaďte vzestupně podle roku produkce.</a:t>
            </a:r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II. Agregační funkce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a) Kolik herců obsahuje tabulka „herci“?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b) Kolik různých filmových žánrů je zastoupeno v databázi?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c) Jaká je průměrná délka (stopáž) filmů klasifikovaných jako trillery?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d) Vypište název a rok produkce nejstaršího a nejnovějšího filmu v databázi.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e) Zjistěte, kolik herců (z databáze) hrálo ve filmu Pelíšky a Návrat do budoucnosti. Výsledky seřaďte sestupně podle počtu herců.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f) Vypište jména všech herců, kteří hráli v nejdelším filmu, a seřaďte je od nejstaršího po nejmladšího herce.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657AD-8A79-4FEB-98A7-E2E37D829961}" type="slidenum">
              <a:rPr lang="cs-CZ"/>
              <a:pPr>
                <a:defRPr/>
              </a:pPr>
              <a:t>10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Obsah cvičení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Kombinování dat z více tabulek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Spojení 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WHERE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JOIN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Agregační funkce (COUNT, AVG, MAX, MIN, SUM)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Seskupení řádků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GROUP BY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Praktické cvičení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None/>
              <a:defRPr/>
            </a:pPr>
            <a:endParaRPr lang="cs-CZ" dirty="0" smtClean="0"/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E7EA0-CC12-4586-B429-947E45D17913}" type="slidenum">
              <a:rPr lang="cs-CZ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Spojení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Kombinace sloupců z více tabulek do jediného výsledku dotazu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Spojení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Křížové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kartézský součin vstupních množin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Vnitřní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 spojení na základě vazby primárního a cizího klíče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Vnější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zahrnutí nespárovaných řádků alespoň jedné z tabulek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9E9D2A-5945-4A7C-AB89-291B0F4E24DB}" type="slidenum">
              <a:rPr lang="cs-CZ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50" y="214313"/>
            <a:ext cx="7497763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Vnitřní spojení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428728" y="1357298"/>
            <a:ext cx="7497763" cy="4800600"/>
          </a:xfrm>
        </p:spPr>
        <p:txBody>
          <a:bodyPr/>
          <a:lstStyle/>
          <a:p>
            <a:r>
              <a:rPr lang="cs-CZ" dirty="0" smtClean="0"/>
              <a:t>WHERE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JOIN</a:t>
            </a:r>
          </a:p>
          <a:p>
            <a:pPr lvl="1"/>
            <a:endParaRPr lang="cs-CZ" dirty="0" smtClean="0"/>
          </a:p>
          <a:p>
            <a:pPr>
              <a:buFont typeface="Wingdings 2" pitchFamily="18" charset="2"/>
              <a:buNone/>
            </a:pPr>
            <a:r>
              <a:rPr lang="cs-CZ" dirty="0" smtClean="0"/>
              <a:t> </a:t>
            </a:r>
          </a:p>
        </p:txBody>
      </p:sp>
      <p:sp>
        <p:nvSpPr>
          <p:cNvPr id="18435" name="TextovéPole 3"/>
          <p:cNvSpPr txBox="1">
            <a:spLocks noChangeArrowheads="1"/>
          </p:cNvSpPr>
          <p:nvPr/>
        </p:nvSpPr>
        <p:spPr bwMode="auto">
          <a:xfrm>
            <a:off x="1857375" y="3643313"/>
            <a:ext cx="67992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600" dirty="0">
                <a:cs typeface="Arial" charset="0"/>
              </a:rPr>
              <a:t>1) SELECT nazev_filmu, zanr</a:t>
            </a:r>
          </a:p>
          <a:p>
            <a:r>
              <a:rPr lang="cs-CZ" sz="1600" dirty="0">
                <a:cs typeface="Arial" charset="0"/>
              </a:rPr>
              <a:t>            FROM filmy JOIN zanr_filmu ON filmy.id_film = zanr_filmu.id_film</a:t>
            </a:r>
          </a:p>
          <a:p>
            <a:r>
              <a:rPr lang="cs-CZ" sz="1600" dirty="0">
                <a:cs typeface="Arial" charset="0"/>
              </a:rPr>
              <a:t>            </a:t>
            </a:r>
          </a:p>
          <a:p>
            <a:r>
              <a:rPr lang="cs-CZ" sz="1600" dirty="0">
                <a:cs typeface="Arial" charset="0"/>
              </a:rPr>
              <a:t>        2) SELECT nazev_filmu, zanr</a:t>
            </a:r>
          </a:p>
          <a:p>
            <a:r>
              <a:rPr lang="cs-CZ" sz="1600" dirty="0">
                <a:cs typeface="Arial" charset="0"/>
              </a:rPr>
              <a:t>            FROM filmy JOIN zanr_filmu USING (id_film)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6BC49-C0B9-4A50-9077-64BBD124E58A}" type="slidenum">
              <a:rPr lang="cs-CZ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18438" name="TextovéPole 6"/>
          <p:cNvSpPr txBox="1">
            <a:spLocks noChangeArrowheads="1"/>
          </p:cNvSpPr>
          <p:nvPr/>
        </p:nvSpPr>
        <p:spPr bwMode="auto">
          <a:xfrm>
            <a:off x="1857375" y="2000250"/>
            <a:ext cx="67865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600" dirty="0">
                <a:cs typeface="Arial" charset="0"/>
              </a:rPr>
              <a:t>1) SELECT nazev_filmu, zanr</a:t>
            </a:r>
          </a:p>
          <a:p>
            <a:r>
              <a:rPr lang="cs-CZ" sz="1600" dirty="0">
                <a:cs typeface="Arial" charset="0"/>
              </a:rPr>
              <a:t>            FROM filmy, zanr_filmu</a:t>
            </a:r>
          </a:p>
          <a:p>
            <a:r>
              <a:rPr lang="cs-CZ" sz="1600" dirty="0">
                <a:cs typeface="Arial" charset="0"/>
              </a:rPr>
              <a:t>            WHERE filmy.id_film = zanr_filmu.id_film AND reziser_prij = </a:t>
            </a:r>
            <a:r>
              <a:rPr lang="en-US" sz="1600" dirty="0">
                <a:cs typeface="Arial" charset="0"/>
              </a:rPr>
              <a:t>‘</a:t>
            </a:r>
            <a:r>
              <a:rPr lang="cs-CZ" sz="1600" dirty="0">
                <a:cs typeface="Arial" charset="0"/>
              </a:rPr>
              <a:t>Frič</a:t>
            </a:r>
            <a:r>
              <a:rPr lang="en-US" sz="1600" dirty="0">
                <a:cs typeface="Arial" charset="0"/>
              </a:rPr>
              <a:t>’</a:t>
            </a:r>
            <a:endParaRPr lang="cs-CZ" sz="1600" dirty="0">
              <a:cs typeface="Arial" charset="0"/>
            </a:endParaRPr>
          </a:p>
          <a:p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3052770"/>
          </a:xfrm>
        </p:spPr>
        <p:txBody>
          <a:bodyPr/>
          <a:lstStyle/>
          <a:p>
            <a:r>
              <a:rPr lang="cs-CZ" dirty="0" smtClean="0"/>
              <a:t>Získávání souhrnných údajů z celé tabulky či pouze z její části</a:t>
            </a:r>
          </a:p>
          <a:p>
            <a:r>
              <a:rPr lang="cs-CZ" dirty="0" smtClean="0"/>
              <a:t>Funkce</a:t>
            </a:r>
          </a:p>
          <a:p>
            <a:pPr lvl="1"/>
            <a:r>
              <a:rPr lang="cs-CZ" sz="2200" dirty="0" smtClean="0"/>
              <a:t>COUNT – počet hodnot ve sloupci (počet řádků)</a:t>
            </a:r>
          </a:p>
          <a:p>
            <a:pPr lvl="2"/>
            <a:r>
              <a:rPr lang="cs-CZ" sz="2200" dirty="0" smtClean="0"/>
              <a:t>Klíčové slovo DISTINCT – počet jedinečných hodnot ve sloupci</a:t>
            </a:r>
          </a:p>
          <a:p>
            <a:pPr lvl="1"/>
            <a:r>
              <a:rPr lang="cs-CZ" sz="2200" dirty="0" smtClean="0"/>
              <a:t>AVG – průměrná hodnota sloupce nebo výrazu</a:t>
            </a:r>
          </a:p>
          <a:p>
            <a:pPr lvl="1"/>
            <a:r>
              <a:rPr lang="cs-CZ" sz="2200" dirty="0" smtClean="0"/>
              <a:t>MAX – maximální hodnota ve sloupci</a:t>
            </a:r>
          </a:p>
          <a:p>
            <a:pPr lvl="1"/>
            <a:r>
              <a:rPr lang="cs-CZ" sz="2200" dirty="0" smtClean="0"/>
              <a:t>MIN – minimální hodnota ve sloupci</a:t>
            </a:r>
          </a:p>
          <a:p>
            <a:pPr lvl="1"/>
            <a:r>
              <a:rPr lang="cs-CZ" sz="2200" dirty="0" smtClean="0"/>
              <a:t>SUM – součet hodnot ve sloupci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Agregační funkce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7" name="TextovéPole 3"/>
          <p:cNvSpPr txBox="1">
            <a:spLocks noChangeArrowheads="1"/>
          </p:cNvSpPr>
          <p:nvPr/>
        </p:nvSpPr>
        <p:spPr bwMode="auto">
          <a:xfrm>
            <a:off x="1142976" y="1428737"/>
            <a:ext cx="7643866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400" dirty="0">
                <a:cs typeface="Arial" charset="0"/>
              </a:rPr>
              <a:t>1) SELECT </a:t>
            </a:r>
            <a:r>
              <a:rPr lang="cs-CZ" sz="1400" dirty="0" smtClean="0">
                <a:cs typeface="Arial" charset="0"/>
              </a:rPr>
              <a:t>COUNT (*) AS pocet_filmu, AVG (stopaz) AS prum_delka, </a:t>
            </a:r>
          </a:p>
          <a:p>
            <a:r>
              <a:rPr lang="cs-CZ" sz="1400" dirty="0" smtClean="0">
                <a:cs typeface="Arial" charset="0"/>
              </a:rPr>
              <a:t>            MIN (rok_produkce) AS nejstr_film, MAX (rok_produkce) AS nejnov_film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FROM </a:t>
            </a:r>
            <a:r>
              <a:rPr lang="cs-CZ" sz="1400" dirty="0" smtClean="0">
                <a:cs typeface="Arial" charset="0"/>
              </a:rPr>
              <a:t>filmy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</a:t>
            </a:r>
          </a:p>
          <a:p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       </a:t>
            </a:r>
          </a:p>
          <a:p>
            <a:endParaRPr lang="cs-CZ" sz="1400" dirty="0" smtClean="0">
              <a:cs typeface="Arial" charset="0"/>
            </a:endParaRP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2</a:t>
            </a:r>
            <a:r>
              <a:rPr lang="cs-CZ" sz="1400" dirty="0">
                <a:cs typeface="Arial" charset="0"/>
              </a:rPr>
              <a:t>) SELECT </a:t>
            </a:r>
            <a:r>
              <a:rPr lang="cs-CZ" sz="1400" dirty="0" smtClean="0">
                <a:cs typeface="Arial" charset="0"/>
              </a:rPr>
              <a:t>COUNT(DISTINCT(zanr_filmu)) AS </a:t>
            </a:r>
            <a:r>
              <a:rPr lang="cs-CZ" sz="1400" dirty="0" err="1" smtClean="0">
                <a:cs typeface="Arial" charset="0"/>
              </a:rPr>
              <a:t>pocet</a:t>
            </a:r>
            <a:r>
              <a:rPr lang="cs-CZ" sz="1400" dirty="0" smtClean="0">
                <a:cs typeface="Arial" charset="0"/>
              </a:rPr>
              <a:t>_</a:t>
            </a:r>
            <a:r>
              <a:rPr lang="cs-CZ" sz="1400" dirty="0" err="1" smtClean="0">
                <a:cs typeface="Arial" charset="0"/>
              </a:rPr>
              <a:t>zanru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FROM </a:t>
            </a:r>
            <a:r>
              <a:rPr lang="cs-CZ" sz="1400" dirty="0" smtClean="0">
                <a:cs typeface="Arial" charset="0"/>
              </a:rPr>
              <a:t>filmy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3) SELECT ROUND(AVG(hodnoceni),2) AS prum_hodnoceni</a:t>
            </a:r>
          </a:p>
          <a:p>
            <a:r>
              <a:rPr lang="cs-CZ" sz="1400" dirty="0" smtClean="0">
                <a:cs typeface="Arial" charset="0"/>
              </a:rPr>
              <a:t>            FROM filmy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4) a) SELECT AVG(hodnoceni_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) AS prum_hodnoceni</a:t>
            </a:r>
          </a:p>
          <a:p>
            <a:r>
              <a:rPr lang="cs-CZ" sz="1400" dirty="0" smtClean="0">
                <a:cs typeface="Arial" charset="0"/>
              </a:rPr>
              <a:t>                 FROM filmy 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   SELECT nazev_filmu, hodnoceni_</a:t>
            </a:r>
            <a:r>
              <a:rPr lang="cs-CZ" sz="1400" dirty="0" err="1" smtClean="0">
                <a:cs typeface="Arial" charset="0"/>
              </a:rPr>
              <a:t>csfd</a:t>
            </a:r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    FROM filmy</a:t>
            </a:r>
          </a:p>
          <a:p>
            <a:r>
              <a:rPr lang="cs-CZ" sz="1400" dirty="0" smtClean="0">
                <a:cs typeface="Arial" charset="0"/>
              </a:rPr>
              <a:t>                 WHERE hodnoceni 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&gt; </a:t>
            </a:r>
            <a:r>
              <a:rPr lang="cs-CZ" sz="1400" dirty="0" smtClean="0">
                <a:cs typeface="Arial" charset="0"/>
              </a:rPr>
              <a:t>„prum_hodnota“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b) SELECT nazev_filmu, hodnoceni_</a:t>
            </a:r>
            <a:r>
              <a:rPr lang="cs-CZ" sz="1400" dirty="0" err="1" smtClean="0">
                <a:cs typeface="Arial" charset="0"/>
              </a:rPr>
              <a:t>csfd</a:t>
            </a:r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    FROM filmy</a:t>
            </a:r>
          </a:p>
          <a:p>
            <a:r>
              <a:rPr lang="cs-CZ" sz="1400" dirty="0" smtClean="0">
                <a:cs typeface="Arial" charset="0"/>
              </a:rPr>
              <a:t>                 WHERE 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&gt;</a:t>
            </a:r>
            <a:r>
              <a:rPr lang="cs-CZ" sz="1400" dirty="0" smtClean="0">
                <a:cs typeface="Arial" charset="0"/>
              </a:rPr>
              <a:t> (SELECT AVG(hodnoceni_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) FROM filmy)</a:t>
            </a:r>
            <a:endParaRPr lang="cs-CZ" sz="1400" dirty="0">
              <a:cs typeface="Arial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643042" y="2214554"/>
          <a:ext cx="5929357" cy="577073"/>
        </p:xfrm>
        <a:graphic>
          <a:graphicData uri="http://schemas.openxmlformats.org/drawingml/2006/table">
            <a:tbl>
              <a:tblPr/>
              <a:tblGrid>
                <a:gridCol w="1428759"/>
                <a:gridCol w="1500199"/>
                <a:gridCol w="1571635"/>
                <a:gridCol w="1428764"/>
              </a:tblGrid>
              <a:tr h="29791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pocet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_filmu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8998" marR="18998" marT="189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prum_delka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nejstr_film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nejnov_film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9161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1912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Seskupení řádků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GROUP BY</a:t>
            </a:r>
          </a:p>
          <a:p>
            <a:pPr lvl="1"/>
            <a:r>
              <a:rPr lang="cs-CZ" dirty="0" smtClean="0"/>
              <a:t>Sestavení řádků do skupin podle hodnot v jenom či více sloupcích </a:t>
            </a:r>
          </a:p>
          <a:p>
            <a:pPr lvl="1"/>
            <a:r>
              <a:rPr lang="cs-CZ" dirty="0" smtClean="0"/>
              <a:t>Aplikování agregační funkce na každou skupinu</a:t>
            </a:r>
          </a:p>
          <a:p>
            <a:pPr lvl="1"/>
            <a:r>
              <a:rPr lang="cs-CZ" dirty="0" smtClean="0"/>
              <a:t>Výsledek – jeden řádek pro každou skupinu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6" name="TextovéPole 6"/>
          <p:cNvSpPr txBox="1">
            <a:spLocks noChangeArrowheads="1"/>
          </p:cNvSpPr>
          <p:nvPr/>
        </p:nvSpPr>
        <p:spPr bwMode="auto">
          <a:xfrm>
            <a:off x="1643042" y="4643446"/>
            <a:ext cx="61773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600" dirty="0">
                <a:cs typeface="Arial" charset="0"/>
              </a:rPr>
              <a:t>1) </a:t>
            </a:r>
            <a:r>
              <a:rPr lang="cs-CZ" sz="1600" dirty="0" smtClean="0">
                <a:cs typeface="Arial" charset="0"/>
              </a:rPr>
              <a:t>SELECT zanr_filmu AS zanr, COUNT (*) AS pocet_filmu</a:t>
            </a:r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      FROM </a:t>
            </a:r>
            <a:r>
              <a:rPr lang="cs-CZ" sz="1600" dirty="0" smtClean="0">
                <a:cs typeface="Arial" charset="0"/>
              </a:rPr>
              <a:t>filmy</a:t>
            </a:r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      </a:t>
            </a:r>
            <a:r>
              <a:rPr lang="cs-CZ" sz="1600" dirty="0" smtClean="0">
                <a:cs typeface="Arial" charset="0"/>
              </a:rPr>
              <a:t>GROUP BY zanr_filmu</a:t>
            </a:r>
            <a:endParaRPr lang="cs-CZ" sz="1600" dirty="0">
              <a:cs typeface="Arial" charset="0"/>
            </a:endParaRPr>
          </a:p>
          <a:p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429256" y="5214950"/>
          <a:ext cx="1857388" cy="771525"/>
        </p:xfrm>
        <a:graphic>
          <a:graphicData uri="http://schemas.openxmlformats.org/drawingml/2006/table">
            <a:tbl>
              <a:tblPr/>
              <a:tblGrid>
                <a:gridCol w="928694"/>
                <a:gridCol w="928694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zanr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pocet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_filmu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Sci-fi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Filmová databáze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1838325"/>
          </a:xfrm>
        </p:spPr>
        <p:txBody>
          <a:bodyPr>
            <a:normAutofit fontScale="550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Nedostatky z minule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Jedna tabulka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Omezené množství uložených informací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r>
              <a:rPr lang="cs-CZ" dirty="0" smtClean="0"/>
              <a:t>Porušení podmínek základních normálních forem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Atomičnost uložených informací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Závislost na celém primárním klíči</a:t>
            </a:r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Bez závislostí mezi neklíčovými atributy</a:t>
            </a:r>
          </a:p>
          <a:p>
            <a:pPr marL="640080" lvl="1" indent="-237744" fontAlgn="auto">
              <a:spcAft>
                <a:spcPts val="0"/>
              </a:spcAft>
              <a:buFont typeface="Verdana"/>
              <a:buChar char="◦"/>
              <a:defRPr/>
            </a:pPr>
            <a:endParaRPr lang="cs-CZ" dirty="0" smtClean="0"/>
          </a:p>
          <a:p>
            <a:pPr marL="886968" lvl="2" fontAlgn="auto">
              <a:spcAft>
                <a:spcPts val="0"/>
              </a:spcAft>
              <a:buFont typeface="Wingdings 2"/>
              <a:buChar char=""/>
              <a:defRPr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75807A-04CC-4B44-8D4B-008D8F97D588}" type="slidenum">
              <a:rPr lang="cs-CZ"/>
              <a:pPr>
                <a:defRPr/>
              </a:pPr>
              <a:t>8</a:t>
            </a:fld>
            <a:endParaRPr lang="cs-CZ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285875" y="3429000"/>
          <a:ext cx="7572428" cy="928694"/>
        </p:xfrm>
        <a:graphic>
          <a:graphicData uri="http://schemas.openxmlformats.org/drawingml/2006/table">
            <a:tbl>
              <a:tblPr/>
              <a:tblGrid>
                <a:gridCol w="1214446"/>
                <a:gridCol w="734172"/>
                <a:gridCol w="958692"/>
                <a:gridCol w="901170"/>
                <a:gridCol w="901170"/>
                <a:gridCol w="1076828"/>
                <a:gridCol w="1785950"/>
              </a:tblGrid>
              <a:tr h="2378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nazev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reziser_prij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rok_produkce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hodnoceni_csfd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delka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zeme_puvodu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zanr_filmu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Forrest Gump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Zemeckis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1994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Drama/Komedie/Romantický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51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Tenkrát na Západě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Leone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1968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91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166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Itálie/USA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Western/Dobrodružný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83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6597" marR="6597" marT="659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597" marR="6597" marT="6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2071688" y="4857750"/>
          <a:ext cx="5994400" cy="971550"/>
        </p:xfrm>
        <a:graphic>
          <a:graphicData uri="http://schemas.openxmlformats.org/drawingml/2006/table">
            <a:tbl>
              <a:tblPr/>
              <a:tblGrid>
                <a:gridCol w="1231900"/>
                <a:gridCol w="2298700"/>
                <a:gridCol w="1270000"/>
                <a:gridCol w="1193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id_film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nazev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kod_zanru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popis_zanru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Dědictví aneb Kurvahošigutntág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Sedm statečných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Western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 pokladny stál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…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Filmová databáze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22530" name="Zástupný symbol pro obsah 5" descr="ERD_cviceni5.jpg"/>
          <p:cNvPicPr>
            <a:picLocks noGrp="1" noChangeAspect="1"/>
          </p:cNvPicPr>
          <p:nvPr>
            <p:ph idx="1"/>
          </p:nvPr>
        </p:nvPicPr>
        <p:blipFill>
          <a:blip r:embed="rId2"/>
          <a:srcRect r="34357" b="48082"/>
          <a:stretch>
            <a:fillRect/>
          </a:stretch>
        </p:blipFill>
        <p:spPr>
          <a:xfrm>
            <a:off x="1435100" y="1736725"/>
            <a:ext cx="7097713" cy="3160713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4CFEA-D7A8-4005-B5F3-E931B356DF91}" type="slidenum">
              <a:rPr lang="cs-CZ"/>
              <a:pPr>
                <a:defRPr/>
              </a:pPr>
              <a:t>9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1327</TotalTime>
  <Words>640</Words>
  <PresentationFormat>Předvádění na obrazovce (4:3)</PresentationFormat>
  <Paragraphs>194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Slunovrat</vt:lpstr>
      <vt:lpstr>Geodatabáze – cvičení 5/6 (skupina 1)</vt:lpstr>
      <vt:lpstr>Obsah cvičení</vt:lpstr>
      <vt:lpstr>Spojení</vt:lpstr>
      <vt:lpstr>Vnitřní spojení</vt:lpstr>
      <vt:lpstr>Agregační funkce</vt:lpstr>
      <vt:lpstr>Agregační funkce</vt:lpstr>
      <vt:lpstr>Seskupení řádků</vt:lpstr>
      <vt:lpstr>Filmová databáze</vt:lpstr>
      <vt:lpstr>Filmová databáze</vt:lpstr>
      <vt:lpstr>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Geodatabáze – cvičení 1</dc:title>
  <dc:creator>Pepa</dc:creator>
  <cp:lastModifiedBy>Pepa</cp:lastModifiedBy>
  <cp:revision>208</cp:revision>
  <dcterms:created xsi:type="dcterms:W3CDTF">2013-10-17T09:38:13Z</dcterms:created>
  <dcterms:modified xsi:type="dcterms:W3CDTF">2013-11-04T16:21:01Z</dcterms:modified>
</cp:coreProperties>
</file>