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70" r:id="rId12"/>
    <p:sldId id="271" r:id="rId13"/>
    <p:sldId id="272" r:id="rId14"/>
    <p:sldId id="266" r:id="rId15"/>
    <p:sldId id="273" r:id="rId16"/>
    <p:sldId id="267" r:id="rId17"/>
    <p:sldId id="268" r:id="rId18"/>
    <p:sldId id="274" r:id="rId19"/>
    <p:sldId id="279" r:id="rId20"/>
    <p:sldId id="275" r:id="rId21"/>
    <p:sldId id="276" r:id="rId22"/>
    <p:sldId id="277" r:id="rId23"/>
    <p:sldId id="278" r:id="rId24"/>
    <p:sldId id="280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51699-36A4-4032-9A25-620680CB7BB0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8E3A5-EE79-485F-8E17-9DE6E09AB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F359C3-0174-49AE-BF73-A37AF8B88FA7}" type="slidenum">
              <a:rPr lang="en-AU" smtClean="0"/>
              <a:pPr/>
              <a:t>19</a:t>
            </a:fld>
            <a:endParaRPr lang="en-AU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D51C-9CFA-4B81-8D30-6DEB5D0EE975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E200-22FC-4144-A8CA-96BC5BF31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D51C-9CFA-4B81-8D30-6DEB5D0EE975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E200-22FC-4144-A8CA-96BC5BF31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D51C-9CFA-4B81-8D30-6DEB5D0EE975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E200-22FC-4144-A8CA-96BC5BF31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D51C-9CFA-4B81-8D30-6DEB5D0EE975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E200-22FC-4144-A8CA-96BC5BF31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D51C-9CFA-4B81-8D30-6DEB5D0EE975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E200-22FC-4144-A8CA-96BC5BF31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D51C-9CFA-4B81-8D30-6DEB5D0EE975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E200-22FC-4144-A8CA-96BC5BF31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D51C-9CFA-4B81-8D30-6DEB5D0EE975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E200-22FC-4144-A8CA-96BC5BF31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D51C-9CFA-4B81-8D30-6DEB5D0EE975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E200-22FC-4144-A8CA-96BC5BF31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D51C-9CFA-4B81-8D30-6DEB5D0EE975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E200-22FC-4144-A8CA-96BC5BF31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D51C-9CFA-4B81-8D30-6DEB5D0EE975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E200-22FC-4144-A8CA-96BC5BF31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D51C-9CFA-4B81-8D30-6DEB5D0EE975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E200-22FC-4144-A8CA-96BC5BF31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DD51C-9CFA-4B81-8D30-6DEB5D0EE975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1E200-22FC-4144-A8CA-96BC5BF31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rgbClr val="FFC000"/>
                </a:solidFill>
              </a:rPr>
              <a:t>Impulzy </a:t>
            </a:r>
            <a:r>
              <a:rPr lang="cs-CZ" sz="4800" b="1" dirty="0" smtClean="0">
                <a:solidFill>
                  <a:srgbClr val="FFC000"/>
                </a:solidFill>
              </a:rPr>
              <a:t>ze zámoří: </a:t>
            </a:r>
            <a:br>
              <a:rPr lang="cs-CZ" sz="4800" b="1" dirty="0" smtClean="0">
                <a:solidFill>
                  <a:srgbClr val="FFC000"/>
                </a:solidFill>
              </a:rPr>
            </a:br>
            <a:r>
              <a:rPr lang="cs-CZ" sz="4800" b="1" dirty="0" smtClean="0">
                <a:solidFill>
                  <a:srgbClr val="FFC000"/>
                </a:solidFill>
              </a:rPr>
              <a:t/>
            </a:r>
            <a:br>
              <a:rPr lang="cs-CZ" sz="4800" b="1" dirty="0" smtClean="0">
                <a:solidFill>
                  <a:srgbClr val="FFC000"/>
                </a:solidFill>
              </a:rPr>
            </a:br>
            <a:r>
              <a:rPr lang="cs-CZ" sz="4800" b="1" dirty="0" smtClean="0">
                <a:solidFill>
                  <a:srgbClr val="FFC000"/>
                </a:solidFill>
              </a:rPr>
              <a:t>USA a Austrálie</a:t>
            </a:r>
            <a:endParaRPr lang="en-US" sz="4800" b="1" dirty="0">
              <a:solidFill>
                <a:srgbClr val="FFC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C000"/>
                </a:solidFill>
              </a:rPr>
              <a:t>Milan KONEČNÝ</a:t>
            </a:r>
          </a:p>
          <a:p>
            <a:r>
              <a:rPr lang="cs-CZ" b="1" dirty="0" smtClean="0">
                <a:solidFill>
                  <a:srgbClr val="FFC000"/>
                </a:solidFill>
              </a:rPr>
              <a:t>Laboratoř </a:t>
            </a:r>
            <a:r>
              <a:rPr lang="cs-CZ" b="1" dirty="0" err="1" smtClean="0">
                <a:solidFill>
                  <a:srgbClr val="FFC000"/>
                </a:solidFill>
              </a:rPr>
              <a:t>geoinformatiky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</a:p>
          <a:p>
            <a:r>
              <a:rPr lang="cs-CZ" b="1" dirty="0" smtClean="0">
                <a:solidFill>
                  <a:srgbClr val="FFC000"/>
                </a:solidFill>
              </a:rPr>
              <a:t>a kartografie, GÚ MU, Brno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ovéPole 2"/>
          <p:cNvSpPr txBox="1">
            <a:spLocks noChangeArrowheads="1"/>
          </p:cNvSpPr>
          <p:nvPr/>
        </p:nvSpPr>
        <p:spPr bwMode="auto">
          <a:xfrm>
            <a:off x="827088" y="1341438"/>
            <a:ext cx="770572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4400" b="1" dirty="0" smtClean="0">
                <a:solidFill>
                  <a:srgbClr val="EF2121"/>
                </a:solidFill>
              </a:rPr>
              <a:t>Austrálie</a:t>
            </a:r>
          </a:p>
          <a:p>
            <a:endParaRPr lang="cs-CZ" sz="3600" dirty="0" smtClean="0">
              <a:solidFill>
                <a:srgbClr val="EF2121"/>
              </a:solidFill>
            </a:endParaRPr>
          </a:p>
          <a:p>
            <a:r>
              <a:rPr lang="cs-CZ" sz="3600" b="1" dirty="0" smtClean="0">
                <a:solidFill>
                  <a:srgbClr val="EF2121"/>
                </a:solidFill>
              </a:rPr>
              <a:t>od SDI k Prostorově otevřené společnosti</a:t>
            </a:r>
          </a:p>
          <a:p>
            <a:endParaRPr lang="cs-CZ" sz="3600" dirty="0">
              <a:solidFill>
                <a:srgbClr val="EF2121"/>
              </a:solidFill>
            </a:endParaRPr>
          </a:p>
          <a:p>
            <a:r>
              <a:rPr lang="cs-CZ" sz="3600" b="1" dirty="0" err="1" smtClean="0">
                <a:solidFill>
                  <a:srgbClr val="EF2121"/>
                </a:solidFill>
              </a:rPr>
              <a:t>Spatially</a:t>
            </a:r>
            <a:r>
              <a:rPr lang="cs-CZ" sz="3600" b="1" dirty="0" smtClean="0">
                <a:solidFill>
                  <a:srgbClr val="EF2121"/>
                </a:solidFill>
              </a:rPr>
              <a:t> </a:t>
            </a:r>
            <a:r>
              <a:rPr lang="cs-CZ" sz="3600" b="1" dirty="0">
                <a:solidFill>
                  <a:srgbClr val="EF2121"/>
                </a:solidFill>
              </a:rPr>
              <a:t>– </a:t>
            </a:r>
            <a:r>
              <a:rPr lang="cs-CZ" sz="3600" b="1" dirty="0" err="1">
                <a:solidFill>
                  <a:srgbClr val="EF2121"/>
                </a:solidFill>
              </a:rPr>
              <a:t>Enabled</a:t>
            </a:r>
            <a:r>
              <a:rPr lang="cs-CZ" sz="3600" b="1" dirty="0">
                <a:solidFill>
                  <a:srgbClr val="EF2121"/>
                </a:solidFill>
              </a:rPr>
              <a:t> Society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548680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Tvorba a využití </a:t>
            </a:r>
            <a:r>
              <a:rPr lang="cs-CZ" sz="3200" b="1" dirty="0" err="1">
                <a:solidFill>
                  <a:srgbClr val="FF0000"/>
                </a:solidFill>
              </a:rPr>
              <a:t>geoinformačních</a:t>
            </a:r>
            <a:r>
              <a:rPr lang="cs-CZ" sz="3200" b="1" dirty="0">
                <a:solidFill>
                  <a:srgbClr val="FF0000"/>
                </a:solidFill>
              </a:rPr>
              <a:t> infrastruktur (GII)  není jenom otázkou technologickou, ale  i procesu zvyšování povědomí o významu geografických informací ve společnosti a jejich úloze v ekonomickém, ekologickém,  edukačním i sociálním životě zemí a ekonomických či politických společenství. </a:t>
            </a:r>
            <a:endParaRPr lang="cs-CZ" sz="3200" b="1" dirty="0" smtClean="0">
              <a:solidFill>
                <a:srgbClr val="FF0000"/>
              </a:solidFill>
            </a:endParaRPr>
          </a:p>
          <a:p>
            <a:endParaRPr lang="cs-CZ" sz="3200" b="1" dirty="0">
              <a:solidFill>
                <a:srgbClr val="FF0000"/>
              </a:solidFill>
            </a:endParaRPr>
          </a:p>
          <a:p>
            <a:r>
              <a:rPr lang="cs-CZ" sz="3200" b="1" dirty="0" smtClean="0">
                <a:solidFill>
                  <a:srgbClr val="FF0000"/>
                </a:solidFill>
              </a:rPr>
              <a:t>V</a:t>
            </a:r>
            <a:r>
              <a:rPr lang="cs-CZ" sz="3200" b="1" dirty="0">
                <a:solidFill>
                  <a:srgbClr val="FF0000"/>
                </a:solidFill>
              </a:rPr>
              <a:t> mezinárodní odborné veřejnosti je uznávána existence první a druhé generace GII.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620688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b="1" dirty="0" smtClean="0">
              <a:solidFill>
                <a:srgbClr val="FF0000"/>
              </a:solidFill>
            </a:endParaRPr>
          </a:p>
          <a:p>
            <a:r>
              <a:rPr lang="cs-CZ" sz="3200" b="1" dirty="0" smtClean="0">
                <a:solidFill>
                  <a:srgbClr val="FF0000"/>
                </a:solidFill>
              </a:rPr>
              <a:t>Vznik </a:t>
            </a:r>
            <a:r>
              <a:rPr lang="cs-CZ" sz="3200" b="1" i="1" dirty="0">
                <a:solidFill>
                  <a:srgbClr val="FF0000"/>
                </a:solidFill>
              </a:rPr>
              <a:t>1. generace GII</a:t>
            </a:r>
            <a:r>
              <a:rPr lang="cs-CZ" sz="3200" b="1" dirty="0">
                <a:solidFill>
                  <a:srgbClr val="FF0000"/>
                </a:solidFill>
              </a:rPr>
              <a:t>  proběhl ve vyspělých zemích (USA, Austrálie) v </a:t>
            </a:r>
            <a:r>
              <a:rPr lang="cs-CZ" sz="3200" b="1" dirty="0" err="1">
                <a:solidFill>
                  <a:srgbClr val="FF0000"/>
                </a:solidFill>
              </a:rPr>
              <a:t>pol</a:t>
            </a:r>
            <a:r>
              <a:rPr lang="cs-CZ" sz="3200" b="1" dirty="0">
                <a:solidFill>
                  <a:srgbClr val="FF0000"/>
                </a:solidFill>
              </a:rPr>
              <a:t>. 80. </a:t>
            </a:r>
            <a:r>
              <a:rPr lang="cs-CZ" sz="3200" b="1" dirty="0" smtClean="0">
                <a:solidFill>
                  <a:srgbClr val="FF0000"/>
                </a:solidFill>
              </a:rPr>
              <a:t> a počátkem 90. let </a:t>
            </a:r>
            <a:r>
              <a:rPr lang="cs-CZ" sz="3200" b="1" dirty="0">
                <a:solidFill>
                  <a:srgbClr val="FF0000"/>
                </a:solidFill>
              </a:rPr>
              <a:t>minulého století </a:t>
            </a:r>
            <a:r>
              <a:rPr lang="cs-CZ" sz="3200" b="1" dirty="0" smtClean="0">
                <a:solidFill>
                  <a:srgbClr val="FF0000"/>
                </a:solidFill>
              </a:rPr>
              <a:t>. </a:t>
            </a:r>
          </a:p>
          <a:p>
            <a:endParaRPr lang="cs-CZ" sz="3200" b="1" dirty="0">
              <a:solidFill>
                <a:srgbClr val="FF0000"/>
              </a:solidFill>
            </a:endParaRPr>
          </a:p>
          <a:p>
            <a:r>
              <a:rPr lang="cs-CZ" sz="3200" b="1" dirty="0" smtClean="0">
                <a:solidFill>
                  <a:srgbClr val="FF0000"/>
                </a:solidFill>
              </a:rPr>
              <a:t>Vedl </a:t>
            </a:r>
            <a:r>
              <a:rPr lang="cs-CZ" sz="3200" b="1" dirty="0">
                <a:solidFill>
                  <a:srgbClr val="FF0000"/>
                </a:solidFill>
              </a:rPr>
              <a:t>k podpoře ekonomického rozvoje, stimulaci lepší a kvalitnější činnosti vlád (e-</a:t>
            </a:r>
            <a:r>
              <a:rPr lang="cs-CZ" sz="3200" b="1" dirty="0" err="1">
                <a:solidFill>
                  <a:srgbClr val="FF0000"/>
                </a:solidFill>
              </a:rPr>
              <a:t>government</a:t>
            </a:r>
            <a:r>
              <a:rPr lang="cs-CZ" sz="3200" b="1" dirty="0">
                <a:solidFill>
                  <a:srgbClr val="FF0000"/>
                </a:solidFill>
              </a:rPr>
              <a:t>) a posílení myšlenky trvale udržitelné rozvoje. </a:t>
            </a:r>
            <a:endParaRPr lang="cs-CZ" sz="3200" b="1" dirty="0" smtClean="0">
              <a:solidFill>
                <a:srgbClr val="FF0000"/>
              </a:solidFill>
            </a:endParaRPr>
          </a:p>
          <a:p>
            <a:endParaRPr lang="cs-CZ" sz="3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980728"/>
            <a:ext cx="81369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Vznik </a:t>
            </a:r>
            <a:r>
              <a:rPr lang="cs-CZ" sz="3200" b="1" i="1" dirty="0" smtClean="0">
                <a:solidFill>
                  <a:srgbClr val="FF0000"/>
                </a:solidFill>
              </a:rPr>
              <a:t>2. generace  GII </a:t>
            </a:r>
            <a:r>
              <a:rPr lang="cs-CZ" sz="3200" b="1" dirty="0" smtClean="0">
                <a:solidFill>
                  <a:srgbClr val="FF0000"/>
                </a:solidFill>
              </a:rPr>
              <a:t> kolem r. 2000 vedl ke změně a aktualizaci konceptuálních modelů GII na  více uživatelsky orientované, </a:t>
            </a:r>
          </a:p>
          <a:p>
            <a:endParaRPr lang="cs-CZ" sz="3200" b="1" dirty="0">
              <a:solidFill>
                <a:srgbClr val="FF0000"/>
              </a:solidFill>
            </a:endParaRPr>
          </a:p>
          <a:p>
            <a:r>
              <a:rPr lang="cs-CZ" sz="3200" b="1" dirty="0" smtClean="0">
                <a:solidFill>
                  <a:srgbClr val="FF0000"/>
                </a:solidFill>
              </a:rPr>
              <a:t>s předpoklady pro maximalizaci přidané hodnoty vytvářené z vlastnictví národních prostorově informačních zdrojů, </a:t>
            </a:r>
          </a:p>
          <a:p>
            <a:endParaRPr lang="cs-CZ" sz="3200" b="1" dirty="0">
              <a:solidFill>
                <a:srgbClr val="FF0000"/>
              </a:solidFill>
            </a:endParaRPr>
          </a:p>
          <a:p>
            <a:r>
              <a:rPr lang="cs-CZ" sz="3200" b="1" dirty="0" smtClean="0">
                <a:solidFill>
                  <a:srgbClr val="FF0000"/>
                </a:solidFill>
              </a:rPr>
              <a:t>jež jsou také cenově efektivní, neboť působí jako mechanismy pro distribuci dat .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468313" y="476250"/>
            <a:ext cx="849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b="1"/>
          </a:p>
        </p:txBody>
      </p:sp>
      <p:pic>
        <p:nvPicPr>
          <p:cNvPr id="65539" name="Picture 3" descr="pic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95288" y="5949950"/>
            <a:ext cx="87487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i="1"/>
              <a:t>Relationship between the first and second generations of SDIs. </a:t>
            </a:r>
          </a:p>
          <a:p>
            <a:r>
              <a:rPr lang="en-GB" b="1" i="1"/>
              <a:t>(by Williamson Rajabifard, Binns, 2007, reprinted from Rajabifard at al.2006 with permission of the International Journal of GIS)</a:t>
            </a:r>
            <a:endParaRPr lang="cs-CZ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620688"/>
            <a:ext cx="820891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1" dirty="0">
                <a:solidFill>
                  <a:srgbClr val="FF0000"/>
                </a:solidFill>
              </a:rPr>
              <a:t>Druhá generace GII </a:t>
            </a:r>
            <a:r>
              <a:rPr lang="cs-CZ" sz="3200" b="1" dirty="0">
                <a:solidFill>
                  <a:srgbClr val="FF0000"/>
                </a:solidFill>
              </a:rPr>
              <a:t>se mnohem více zaměřuje na usnadnění správy a řízení informačních zdrojů, namísto přístupu k databázím a využití procesově založeného přístupu (</a:t>
            </a:r>
            <a:r>
              <a:rPr lang="cs-CZ" sz="3200" b="1" dirty="0" err="1">
                <a:solidFill>
                  <a:srgbClr val="FF0000"/>
                </a:solidFill>
              </a:rPr>
              <a:t>Rajabifard</a:t>
            </a:r>
            <a:r>
              <a:rPr lang="cs-CZ" sz="3200" b="1" dirty="0">
                <a:solidFill>
                  <a:srgbClr val="FF0000"/>
                </a:solidFill>
              </a:rPr>
              <a:t> </a:t>
            </a:r>
            <a:r>
              <a:rPr lang="cs-CZ" sz="3200" b="1" dirty="0" err="1">
                <a:solidFill>
                  <a:srgbClr val="FF0000"/>
                </a:solidFill>
              </a:rPr>
              <a:t>et</a:t>
            </a:r>
            <a:r>
              <a:rPr lang="cs-CZ" sz="3200" b="1" dirty="0">
                <a:solidFill>
                  <a:srgbClr val="FF0000"/>
                </a:solidFill>
              </a:rPr>
              <a:t> </a:t>
            </a:r>
            <a:r>
              <a:rPr lang="cs-CZ" sz="3200" b="1" dirty="0" err="1">
                <a:solidFill>
                  <a:srgbClr val="FF0000"/>
                </a:solidFill>
              </a:rPr>
              <a:t>al</a:t>
            </a:r>
            <a:r>
              <a:rPr lang="cs-CZ" sz="3200" b="1" dirty="0">
                <a:solidFill>
                  <a:srgbClr val="FF0000"/>
                </a:solidFill>
              </a:rPr>
              <a:t> 2006). </a:t>
            </a:r>
            <a:endParaRPr lang="cs-CZ" sz="3200" b="1" dirty="0" smtClean="0">
              <a:solidFill>
                <a:srgbClr val="FF0000"/>
              </a:solidFill>
            </a:endParaRPr>
          </a:p>
          <a:p>
            <a:endParaRPr lang="cs-CZ" sz="3200" b="1" dirty="0">
              <a:solidFill>
                <a:srgbClr val="FF0000"/>
              </a:solidFill>
            </a:endParaRPr>
          </a:p>
          <a:p>
            <a:r>
              <a:rPr lang="cs-CZ" sz="3200" b="1" dirty="0" smtClean="0">
                <a:solidFill>
                  <a:srgbClr val="FF0000"/>
                </a:solidFill>
              </a:rPr>
              <a:t>Pro </a:t>
            </a:r>
            <a:r>
              <a:rPr lang="cs-CZ" sz="3200" b="1" dirty="0">
                <a:solidFill>
                  <a:srgbClr val="FF0000"/>
                </a:solidFill>
              </a:rPr>
              <a:t>1. generaci GII byla data hlavním cílem, druhá generace je naopak silně ovlivněna požadavky uživatelů  na využití  dat a jejich aplikace.  Výsledkem je též posílení úlohy regionálních a lokálních vlád a privátního sektoru (</a:t>
            </a:r>
            <a:r>
              <a:rPr lang="cs-CZ" sz="3200" b="1" dirty="0" err="1">
                <a:solidFill>
                  <a:srgbClr val="FF0000"/>
                </a:solidFill>
              </a:rPr>
              <a:t>Wiliamson</a:t>
            </a:r>
            <a:r>
              <a:rPr lang="cs-CZ" sz="3200" b="1" dirty="0">
                <a:solidFill>
                  <a:srgbClr val="FF0000"/>
                </a:solidFill>
              </a:rPr>
              <a:t> </a:t>
            </a:r>
            <a:r>
              <a:rPr lang="cs-CZ" sz="3200" b="1" dirty="0" err="1">
                <a:solidFill>
                  <a:srgbClr val="FF0000"/>
                </a:solidFill>
              </a:rPr>
              <a:t>et</a:t>
            </a:r>
            <a:r>
              <a:rPr lang="cs-CZ" sz="3200" b="1" dirty="0">
                <a:solidFill>
                  <a:srgbClr val="FF0000"/>
                </a:solidFill>
              </a:rPr>
              <a:t> </a:t>
            </a:r>
            <a:r>
              <a:rPr lang="cs-CZ" sz="3200" b="1" dirty="0" err="1">
                <a:solidFill>
                  <a:srgbClr val="FF0000"/>
                </a:solidFill>
              </a:rPr>
              <a:t>al</a:t>
            </a:r>
            <a:r>
              <a:rPr lang="cs-CZ" sz="3200" b="1" dirty="0">
                <a:solidFill>
                  <a:srgbClr val="FF0000"/>
                </a:solidFill>
              </a:rPr>
              <a:t> 2007).</a:t>
            </a:r>
          </a:p>
          <a:p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8748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b="1" i="1"/>
          </a:p>
        </p:txBody>
      </p:sp>
      <p:pic>
        <p:nvPicPr>
          <p:cNvPr id="66563" name="Picture 3" descr="pic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50825" y="5589588"/>
            <a:ext cx="88931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i="1"/>
              <a:t>Roles of national governments, subnational governments</a:t>
            </a:r>
            <a:r>
              <a:rPr lang="cs-CZ" b="1" i="1"/>
              <a:t> </a:t>
            </a:r>
            <a:r>
              <a:rPr lang="en-GB" b="1" i="1"/>
              <a:t>and the private sector in SDI development over the part decade.(by Williamson Rajabifard, Binns, 2007 reprinted from Rajabifard at al.2006</a:t>
            </a:r>
            <a:r>
              <a:rPr lang="cs-CZ" b="1" i="1"/>
              <a:t> </a:t>
            </a:r>
            <a:r>
              <a:rPr lang="en-GB" b="1" i="1"/>
              <a:t>with permission of the International Journal of GIS)</a:t>
            </a:r>
            <a:endParaRPr lang="cs-CZ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539750" y="620713"/>
            <a:ext cx="8424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b="1"/>
          </a:p>
        </p:txBody>
      </p:sp>
      <p:pic>
        <p:nvPicPr>
          <p:cNvPr id="67587" name="Picture 3" descr="pic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179388" y="5373688"/>
            <a:ext cx="89646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i="1"/>
              <a:t>Current roles of national governments, subnational governments,</a:t>
            </a:r>
          </a:p>
          <a:p>
            <a:r>
              <a:rPr lang="en-GB" b="1" i="1"/>
              <a:t>and the private sector in SDI development</a:t>
            </a:r>
            <a:r>
              <a:rPr lang="cs-CZ" b="1" i="1"/>
              <a:t> </a:t>
            </a:r>
            <a:r>
              <a:rPr lang="en-GB" b="1" i="1"/>
              <a:t>(by Williamson Rajabifard, Binns, 2007, reprinted from Rajabifard at al.2006</a:t>
            </a:r>
            <a:r>
              <a:rPr lang="cs-CZ" b="1" i="1"/>
              <a:t> </a:t>
            </a:r>
            <a:r>
              <a:rPr lang="en-GB" b="1" i="1"/>
              <a:t>with permission of the International Journal of GIS)</a:t>
            </a:r>
            <a:r>
              <a:rPr lang="cs-CZ" b="1" i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476672"/>
            <a:ext cx="8136904" cy="671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Rozvoj GII </a:t>
            </a:r>
            <a:r>
              <a:rPr lang="cs-CZ" sz="3200" b="1" dirty="0" smtClean="0">
                <a:solidFill>
                  <a:srgbClr val="FF0000"/>
                </a:solidFill>
              </a:rPr>
              <a:t>vedl ke vzniku  současných nových </a:t>
            </a:r>
            <a:r>
              <a:rPr lang="cs-CZ" sz="3200" b="1" dirty="0">
                <a:solidFill>
                  <a:srgbClr val="FF0000"/>
                </a:solidFill>
              </a:rPr>
              <a:t>koncepcí rozvoje společnosti. </a:t>
            </a:r>
            <a:endParaRPr lang="cs-CZ" sz="3200" b="1" dirty="0" smtClean="0">
              <a:solidFill>
                <a:srgbClr val="FF0000"/>
              </a:solidFill>
            </a:endParaRPr>
          </a:p>
          <a:p>
            <a:endParaRPr lang="cs-CZ" sz="3200" b="1" dirty="0">
              <a:solidFill>
                <a:srgbClr val="FF0000"/>
              </a:solidFill>
            </a:endParaRPr>
          </a:p>
          <a:p>
            <a:r>
              <a:rPr lang="cs-CZ" sz="3200" b="1" dirty="0" smtClean="0">
                <a:solidFill>
                  <a:srgbClr val="FF0000"/>
                </a:solidFill>
              </a:rPr>
              <a:t>V </a:t>
            </a:r>
            <a:r>
              <a:rPr lang="en-US" sz="3200" b="1" dirty="0" err="1">
                <a:solidFill>
                  <a:srgbClr val="FF0000"/>
                </a:solidFill>
              </a:rPr>
              <a:t>Austrálii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cs-CZ" sz="3200" b="1" dirty="0" smtClean="0">
                <a:solidFill>
                  <a:srgbClr val="FF0000"/>
                </a:solidFill>
              </a:rPr>
              <a:t>  vznikla  </a:t>
            </a:r>
            <a:r>
              <a:rPr lang="en-US" sz="3200" b="1" dirty="0" err="1" smtClean="0">
                <a:solidFill>
                  <a:srgbClr val="FF0000"/>
                </a:solidFill>
              </a:rPr>
              <a:t>koncepce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tzv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  <a:r>
              <a:rPr lang="cs-CZ" sz="3200" b="1" i="1" dirty="0" err="1">
                <a:solidFill>
                  <a:srgbClr val="FF0000"/>
                </a:solidFill>
              </a:rPr>
              <a:t>Spatial</a:t>
            </a:r>
            <a:r>
              <a:rPr lang="cs-CZ" sz="3200" b="1" i="1" dirty="0">
                <a:solidFill>
                  <a:srgbClr val="FF0000"/>
                </a:solidFill>
              </a:rPr>
              <a:t> </a:t>
            </a:r>
            <a:r>
              <a:rPr lang="cs-CZ" sz="3200" b="1" i="1" dirty="0" err="1">
                <a:solidFill>
                  <a:srgbClr val="FF0000"/>
                </a:solidFill>
              </a:rPr>
              <a:t>Enabled</a:t>
            </a:r>
            <a:r>
              <a:rPr lang="cs-CZ" sz="3200" b="1" i="1" dirty="0">
                <a:solidFill>
                  <a:srgbClr val="FF0000"/>
                </a:solidFill>
              </a:rPr>
              <a:t> Society (SES)</a:t>
            </a:r>
            <a:r>
              <a:rPr lang="cs-CZ" sz="3200" b="1" dirty="0">
                <a:solidFill>
                  <a:srgbClr val="FF0000"/>
                </a:solidFill>
              </a:rPr>
              <a:t> „prostorově otevřené společnosti“ , </a:t>
            </a:r>
            <a:r>
              <a:rPr lang="cs-CZ" sz="3200" i="1" dirty="0">
                <a:solidFill>
                  <a:srgbClr val="FF0000"/>
                </a:solidFill>
              </a:rPr>
              <a:t>která existuje v případě, že prostorová data jsou považována za běžné spotřební zboží dostupné pro privátní i komerční aktivity. Tento fakt potom podpoří další rozvoj společnosti. (</a:t>
            </a:r>
            <a:r>
              <a:rPr lang="cs-CZ" sz="3200" i="1" dirty="0" err="1">
                <a:solidFill>
                  <a:srgbClr val="FF0000"/>
                </a:solidFill>
              </a:rPr>
              <a:t>Wallace</a:t>
            </a:r>
            <a:r>
              <a:rPr lang="cs-CZ" sz="3200" i="1" dirty="0">
                <a:solidFill>
                  <a:srgbClr val="FF0000"/>
                </a:solidFill>
              </a:rPr>
              <a:t> </a:t>
            </a:r>
            <a:r>
              <a:rPr lang="cs-CZ" sz="3200" i="1" dirty="0" err="1">
                <a:solidFill>
                  <a:srgbClr val="FF0000"/>
                </a:solidFill>
              </a:rPr>
              <a:t>et</a:t>
            </a:r>
            <a:r>
              <a:rPr lang="cs-CZ" sz="3200" i="1" dirty="0">
                <a:solidFill>
                  <a:srgbClr val="FF0000"/>
                </a:solidFill>
              </a:rPr>
              <a:t> </a:t>
            </a:r>
            <a:r>
              <a:rPr lang="cs-CZ" sz="3200" i="1" dirty="0" err="1">
                <a:solidFill>
                  <a:srgbClr val="FF0000"/>
                </a:solidFill>
              </a:rPr>
              <a:t>al</a:t>
            </a:r>
            <a:r>
              <a:rPr lang="cs-CZ" sz="3200" i="1" dirty="0">
                <a:solidFill>
                  <a:srgbClr val="FF0000"/>
                </a:solidFill>
              </a:rPr>
              <a:t>., 2006). </a:t>
            </a:r>
            <a:endParaRPr lang="cs-CZ" sz="3200" i="1" dirty="0" smtClean="0">
              <a:solidFill>
                <a:srgbClr val="FF0000"/>
              </a:solidFill>
            </a:endParaRPr>
          </a:p>
          <a:p>
            <a:r>
              <a:rPr lang="cs-CZ" sz="3200" i="1" dirty="0" smtClean="0">
                <a:solidFill>
                  <a:srgbClr val="FF0000"/>
                </a:solidFill>
              </a:rPr>
              <a:t>V </a:t>
            </a:r>
            <a:r>
              <a:rPr lang="cs-CZ" sz="3200" i="1" dirty="0">
                <a:solidFill>
                  <a:srgbClr val="FF0000"/>
                </a:solidFill>
              </a:rPr>
              <a:t>tomto případě tvoří většina společnosti uživatele prostorových dat, ať vědomě nebo nevědomě. </a:t>
            </a:r>
            <a:endParaRPr lang="en-US" sz="3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Ještě předtím je potřeba pochopit tři základní koncepce</a:t>
            </a:r>
            <a:b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endParaRPr lang="en-AU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405063"/>
            <a:ext cx="8229600" cy="390425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b="1" dirty="0" smtClean="0">
                <a:solidFill>
                  <a:srgbClr val="FF0000"/>
                </a:solidFill>
              </a:rPr>
              <a:t>Úlohu pozemků (půdy) ve společnosti</a:t>
            </a:r>
          </a:p>
          <a:p>
            <a:pPr>
              <a:lnSpc>
                <a:spcPct val="80000"/>
              </a:lnSpc>
            </a:pPr>
            <a:endParaRPr lang="en-AU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cs-CZ" b="1" dirty="0" smtClean="0">
                <a:solidFill>
                  <a:srgbClr val="FF0000"/>
                </a:solidFill>
              </a:rPr>
              <a:t>Prostorové informace ve společnosti</a:t>
            </a:r>
          </a:p>
          <a:p>
            <a:pPr>
              <a:lnSpc>
                <a:spcPct val="80000"/>
              </a:lnSpc>
              <a:buNone/>
            </a:pPr>
            <a:endParaRPr lang="en-AU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cs-CZ" b="1" dirty="0" smtClean="0">
                <a:solidFill>
                  <a:srgbClr val="FF0000"/>
                </a:solidFill>
              </a:rPr>
              <a:t>Významu </a:t>
            </a:r>
            <a:r>
              <a:rPr lang="en-AU" b="1" dirty="0" err="1" smtClean="0">
                <a:solidFill>
                  <a:srgbClr val="FF0000"/>
                </a:solidFill>
              </a:rPr>
              <a:t>integra</a:t>
            </a:r>
            <a:r>
              <a:rPr lang="cs-CZ" b="1" dirty="0" err="1" smtClean="0">
                <a:solidFill>
                  <a:srgbClr val="FF0000"/>
                </a:solidFill>
              </a:rPr>
              <a:t>ce</a:t>
            </a:r>
            <a:r>
              <a:rPr lang="en-AU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přírodního a </a:t>
            </a:r>
            <a:r>
              <a:rPr lang="en-AU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zastavěného prostředí pro trvale udržitelný rozvoj.</a:t>
            </a:r>
          </a:p>
          <a:p>
            <a:pPr>
              <a:lnSpc>
                <a:spcPct val="80000"/>
              </a:lnSpc>
            </a:pPr>
            <a:endParaRPr lang="cs-CZ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AU" b="1" dirty="0" smtClean="0">
              <a:solidFill>
                <a:srgbClr val="FF0000"/>
              </a:solidFill>
            </a:endParaRPr>
          </a:p>
        </p:txBody>
      </p:sp>
      <p:sp>
        <p:nvSpPr>
          <p:cNvPr id="71684" name="Line 4"/>
          <p:cNvSpPr>
            <a:spLocks noChangeShapeType="1"/>
          </p:cNvSpPr>
          <p:nvPr/>
        </p:nvSpPr>
        <p:spPr bwMode="auto">
          <a:xfrm>
            <a:off x="395288" y="1916113"/>
            <a:ext cx="800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99592" y="836712"/>
            <a:ext cx="784887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C000"/>
                </a:solidFill>
              </a:rPr>
              <a:t>USA</a:t>
            </a:r>
          </a:p>
          <a:p>
            <a:endParaRPr lang="cs-CZ" sz="3200" b="1" dirty="0">
              <a:solidFill>
                <a:srgbClr val="FFC000"/>
              </a:solidFill>
            </a:endParaRPr>
          </a:p>
          <a:p>
            <a:endParaRPr lang="cs-CZ" sz="3200" b="1" dirty="0" smtClean="0">
              <a:solidFill>
                <a:srgbClr val="FFC000"/>
              </a:solidFill>
            </a:endParaRPr>
          </a:p>
          <a:p>
            <a:r>
              <a:rPr lang="cs-CZ" sz="3200" b="1" dirty="0" smtClean="0">
                <a:solidFill>
                  <a:srgbClr val="FFC000"/>
                </a:solidFill>
              </a:rPr>
              <a:t>Počátky, zde jen pro dokumentaci prvních myšlenek, z nichž mnohé realizovány v rámci INSPIRE.</a:t>
            </a:r>
          </a:p>
          <a:p>
            <a:endParaRPr lang="cs-CZ" sz="3200" b="1" dirty="0" smtClean="0">
              <a:solidFill>
                <a:srgbClr val="FFC000"/>
              </a:solidFill>
            </a:endParaRPr>
          </a:p>
          <a:p>
            <a:endParaRPr lang="cs-CZ" sz="3200" b="1" dirty="0">
              <a:solidFill>
                <a:srgbClr val="FFC000"/>
              </a:solidFill>
            </a:endParaRPr>
          </a:p>
          <a:p>
            <a:r>
              <a:rPr lang="cs-CZ" sz="3200" b="1" dirty="0" err="1" smtClean="0">
                <a:solidFill>
                  <a:srgbClr val="FFC000"/>
                </a:solidFill>
              </a:rPr>
              <a:t>Bill</a:t>
            </a:r>
            <a:r>
              <a:rPr lang="cs-CZ" sz="3200" b="1" dirty="0" smtClean="0">
                <a:solidFill>
                  <a:srgbClr val="FFC000"/>
                </a:solidFill>
              </a:rPr>
              <a:t> Clinton – NSDI</a:t>
            </a:r>
          </a:p>
          <a:p>
            <a:endParaRPr lang="cs-CZ" sz="3200" b="1" dirty="0">
              <a:solidFill>
                <a:srgbClr val="FFC000"/>
              </a:solidFill>
            </a:endParaRPr>
          </a:p>
          <a:p>
            <a:endParaRPr lang="cs-CZ" sz="3200" dirty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980728"/>
            <a:ext cx="784887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Realizace myšlenky SES předpokládá splnění čtyř strategických cílů (</a:t>
            </a:r>
            <a:r>
              <a:rPr lang="cs-CZ" sz="3200" b="1" dirty="0" err="1" smtClean="0">
                <a:solidFill>
                  <a:srgbClr val="FF0000"/>
                </a:solidFill>
              </a:rPr>
              <a:t>Rajabifard</a:t>
            </a:r>
            <a:r>
              <a:rPr lang="cs-CZ" sz="3200" b="1" dirty="0" smtClean="0">
                <a:solidFill>
                  <a:srgbClr val="FF0000"/>
                </a:solidFill>
              </a:rPr>
              <a:t>, 2007) a to: </a:t>
            </a:r>
          </a:p>
          <a:p>
            <a:endParaRPr lang="cs-CZ" sz="3200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cs-CZ" sz="3200" b="1" dirty="0" smtClean="0">
                <a:solidFill>
                  <a:srgbClr val="FF0000"/>
                </a:solidFill>
              </a:rPr>
              <a:t>vytvoření mechanismů pro správu GII, </a:t>
            </a:r>
          </a:p>
          <a:p>
            <a:pPr marL="342900" indent="-342900">
              <a:buAutoNum type="arabicPeriod"/>
            </a:pPr>
            <a:r>
              <a:rPr lang="cs-CZ" sz="3200" b="1" dirty="0" smtClean="0">
                <a:solidFill>
                  <a:srgbClr val="FF0000"/>
                </a:solidFill>
              </a:rPr>
              <a:t>mechanismů umožňujících sdílení dat, </a:t>
            </a:r>
          </a:p>
          <a:p>
            <a:pPr marL="342900" indent="-342900">
              <a:buAutoNum type="arabicPeriod"/>
            </a:pPr>
            <a:r>
              <a:rPr lang="cs-CZ" sz="3200" b="1" dirty="0" smtClean="0">
                <a:solidFill>
                  <a:srgbClr val="FF0000"/>
                </a:solidFill>
              </a:rPr>
              <a:t>vytvoření příhodných,  podpůrných a přístupných („</a:t>
            </a:r>
            <a:r>
              <a:rPr lang="cs-CZ" sz="3200" b="1" dirty="0" err="1" smtClean="0">
                <a:solidFill>
                  <a:srgbClr val="FF0000"/>
                </a:solidFill>
              </a:rPr>
              <a:t>enabling</a:t>
            </a:r>
            <a:r>
              <a:rPr lang="cs-CZ" sz="3200" b="1" dirty="0" smtClean="0">
                <a:solidFill>
                  <a:srgbClr val="FF0000"/>
                </a:solidFill>
              </a:rPr>
              <a:t>“) platforem a </a:t>
            </a:r>
          </a:p>
          <a:p>
            <a:pPr marL="342900" indent="-342900">
              <a:buAutoNum type="arabicPeriod"/>
            </a:pPr>
            <a:r>
              <a:rPr lang="cs-CZ" sz="3200" b="1" dirty="0" smtClean="0">
                <a:solidFill>
                  <a:srgbClr val="FF0000"/>
                </a:solidFill>
              </a:rPr>
              <a:t>vyčlenění dostatečných kapacit.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692696"/>
            <a:ext cx="82089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b="1" dirty="0" smtClean="0">
              <a:solidFill>
                <a:srgbClr val="FF0000"/>
              </a:solidFill>
            </a:endParaRPr>
          </a:p>
          <a:p>
            <a:r>
              <a:rPr lang="cs-CZ" sz="3200" b="1" dirty="0" smtClean="0">
                <a:solidFill>
                  <a:srgbClr val="FF0000"/>
                </a:solidFill>
              </a:rPr>
              <a:t>Základním předpokladem pro fungování konceptu SES je existence vlády prostorově otevřené společnosti (</a:t>
            </a:r>
            <a:r>
              <a:rPr lang="cs-CZ" sz="3200" b="1" dirty="0" err="1" smtClean="0">
                <a:solidFill>
                  <a:srgbClr val="FF0000"/>
                </a:solidFill>
              </a:rPr>
              <a:t>Spatial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 err="1" smtClean="0">
                <a:solidFill>
                  <a:srgbClr val="FF0000"/>
                </a:solidFill>
              </a:rPr>
              <a:t>Enabled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 err="1" smtClean="0">
                <a:solidFill>
                  <a:srgbClr val="FF0000"/>
                </a:solidFill>
              </a:rPr>
              <a:t>Government</a:t>
            </a:r>
            <a:r>
              <a:rPr lang="cs-CZ" sz="3200" b="1" dirty="0" smtClean="0">
                <a:solidFill>
                  <a:srgbClr val="FF0000"/>
                </a:solidFill>
              </a:rPr>
              <a:t>) ,</a:t>
            </a:r>
          </a:p>
          <a:p>
            <a:endParaRPr lang="cs-CZ" sz="3200" b="1" dirty="0">
              <a:solidFill>
                <a:srgbClr val="FF0000"/>
              </a:solidFill>
            </a:endParaRPr>
          </a:p>
          <a:p>
            <a:r>
              <a:rPr lang="cs-CZ" sz="3200" b="1" dirty="0" smtClean="0">
                <a:solidFill>
                  <a:srgbClr val="FF0000"/>
                </a:solidFill>
              </a:rPr>
              <a:t>který může být chápán  jako způsob řízení maximálně využívající procesy a koncepty prostorových dat a technologií (</a:t>
            </a:r>
            <a:r>
              <a:rPr lang="cs-CZ" sz="3200" b="1" dirty="0" err="1" smtClean="0">
                <a:solidFill>
                  <a:srgbClr val="FF0000"/>
                </a:solidFill>
              </a:rPr>
              <a:t>Bennett</a:t>
            </a:r>
            <a:r>
              <a:rPr lang="cs-CZ" sz="3200" b="1" dirty="0" smtClean="0">
                <a:solidFill>
                  <a:srgbClr val="FF0000"/>
                </a:solidFill>
              </a:rPr>
              <a:t>,R.M., </a:t>
            </a:r>
            <a:r>
              <a:rPr lang="cs-CZ" sz="3200" b="1" dirty="0" err="1" smtClean="0">
                <a:solidFill>
                  <a:srgbClr val="FF0000"/>
                </a:solidFill>
              </a:rPr>
              <a:t>Rajabifard</a:t>
            </a:r>
            <a:r>
              <a:rPr lang="cs-CZ" sz="3200" b="1" dirty="0" smtClean="0">
                <a:solidFill>
                  <a:srgbClr val="FF0000"/>
                </a:solidFill>
              </a:rPr>
              <a:t> A. 2009). </a:t>
            </a:r>
          </a:p>
          <a:p>
            <a:endParaRPr lang="cs-CZ" sz="3200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04664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Správné a efektivní fungování  předpokládá splnění  tří základních předpokladů (</a:t>
            </a:r>
            <a:r>
              <a:rPr lang="cs-CZ" sz="3200" b="1" dirty="0" err="1" smtClean="0">
                <a:solidFill>
                  <a:srgbClr val="FF0000"/>
                </a:solidFill>
              </a:rPr>
              <a:t>Rajabifard</a:t>
            </a:r>
            <a:r>
              <a:rPr lang="cs-CZ" sz="3200" b="1" dirty="0" smtClean="0">
                <a:solidFill>
                  <a:srgbClr val="FF0000"/>
                </a:solidFill>
              </a:rPr>
              <a:t> A. 2007, Konečný 2008): </a:t>
            </a:r>
          </a:p>
          <a:p>
            <a:endParaRPr lang="cs-CZ" sz="32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cs-CZ" sz="3200" b="1" dirty="0" smtClean="0">
                <a:solidFill>
                  <a:srgbClr val="FF0000"/>
                </a:solidFill>
              </a:rPr>
              <a:t>efektivní a transparentní zpřístupnění informací o rozhodnutích volených zástupců jejich voličům. Tento fakt umožní efektivní zhodnocení jejich práce. </a:t>
            </a:r>
          </a:p>
          <a:p>
            <a:endParaRPr lang="en-US" sz="32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836712"/>
            <a:ext cx="82089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cs-CZ" sz="3200" b="1" dirty="0" smtClean="0">
                <a:solidFill>
                  <a:srgbClr val="FF0000"/>
                </a:solidFill>
              </a:rPr>
              <a:t>2.  vytvoření prostředí relativního ekonomického blahobytu prostřednictvím rozvoje produkce a služeb založených na prostorových informacích sbíraných na různých úrovních státní administrativy,</a:t>
            </a:r>
          </a:p>
          <a:p>
            <a:pPr marL="514350" indent="-514350"/>
            <a:endParaRPr lang="cs-CZ" sz="3200" b="1" dirty="0">
              <a:solidFill>
                <a:srgbClr val="FF0000"/>
              </a:solidFill>
            </a:endParaRPr>
          </a:p>
          <a:p>
            <a:pPr marL="514350" indent="-514350"/>
            <a:r>
              <a:rPr lang="cs-CZ" sz="3200" b="1" dirty="0" smtClean="0">
                <a:solidFill>
                  <a:srgbClr val="FF0000"/>
                </a:solidFill>
              </a:rPr>
              <a:t> 3. zajištění trvalé udržitelnosti pomocí pravidelného a opakovaného monitoringu širokého spektra indikátorů . </a:t>
            </a:r>
          </a:p>
          <a:p>
            <a:endParaRPr lang="en-US" sz="3200" b="1" dirty="0" smtClean="0">
              <a:solidFill>
                <a:srgbClr val="FF0000"/>
              </a:solidFill>
            </a:endParaRP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980728"/>
            <a:ext cx="77768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A co Česká republika?</a:t>
            </a:r>
          </a:p>
          <a:p>
            <a:endParaRPr lang="cs-CZ" sz="3200" b="1" dirty="0">
              <a:solidFill>
                <a:srgbClr val="FF0000"/>
              </a:solidFill>
            </a:endParaRPr>
          </a:p>
          <a:p>
            <a:r>
              <a:rPr lang="cs-CZ" sz="3200" b="1" dirty="0" smtClean="0">
                <a:solidFill>
                  <a:srgbClr val="FF0000"/>
                </a:solidFill>
              </a:rPr>
              <a:t>Určitě bychom to měli zkusit.</a:t>
            </a:r>
          </a:p>
          <a:p>
            <a:endParaRPr lang="cs-CZ" sz="3200" b="1" dirty="0">
              <a:solidFill>
                <a:srgbClr val="FF0000"/>
              </a:solidFill>
            </a:endParaRPr>
          </a:p>
          <a:p>
            <a:endParaRPr lang="cs-CZ" sz="3200" b="1" dirty="0" smtClean="0">
              <a:solidFill>
                <a:srgbClr val="FF0000"/>
              </a:solidFill>
            </a:endParaRPr>
          </a:p>
          <a:p>
            <a:r>
              <a:rPr lang="cs-CZ" sz="3200" b="1" dirty="0" smtClean="0">
                <a:solidFill>
                  <a:srgbClr val="FF0000"/>
                </a:solidFill>
              </a:rPr>
              <a:t>DĚKUJI ZA POZORNOST</a:t>
            </a:r>
          </a:p>
          <a:p>
            <a:endParaRPr lang="cs-CZ" sz="3200" b="1" dirty="0">
              <a:solidFill>
                <a:srgbClr val="FF0000"/>
              </a:solidFill>
            </a:endParaRPr>
          </a:p>
          <a:p>
            <a:r>
              <a:rPr lang="cs-CZ" sz="3200" b="1" dirty="0" smtClean="0">
                <a:solidFill>
                  <a:srgbClr val="FF0000"/>
                </a:solidFill>
              </a:rPr>
              <a:t>(Z PEKINGU)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z="3200" b="1" dirty="0" smtClean="0">
                <a:solidFill>
                  <a:srgbClr val="FFC000"/>
                </a:solidFill>
              </a:rPr>
              <a:t>Clinton - 1994</a:t>
            </a:r>
            <a:endParaRPr lang="cs-CZ" b="1" dirty="0" smtClean="0">
              <a:solidFill>
                <a:srgbClr val="FFC000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/>
            <a:r>
              <a:rPr lang="cs-CZ" sz="2800" b="1" dirty="0" smtClean="0">
                <a:solidFill>
                  <a:srgbClr val="FFC000"/>
                </a:solidFill>
              </a:rPr>
              <a:t>Koordinovaný sběr a přístup ke geografickým datům v USA</a:t>
            </a:r>
          </a:p>
          <a:p>
            <a:pPr lvl="1" algn="just" eaLnBrk="1" hangingPunct="1"/>
            <a:r>
              <a:rPr lang="cs-CZ" sz="2400" b="1" dirty="0" smtClean="0">
                <a:solidFill>
                  <a:srgbClr val="FFC000"/>
                </a:solidFill>
              </a:rPr>
              <a:t>Výnos prezidenta USA Clintona </a:t>
            </a:r>
            <a:r>
              <a:rPr lang="cs-CZ" sz="2400" dirty="0" smtClean="0">
                <a:solidFill>
                  <a:srgbClr val="FFC000"/>
                </a:solidFill>
              </a:rPr>
              <a:t>z 11. dubna 1994, s názvem </a:t>
            </a:r>
            <a:r>
              <a:rPr lang="cs-CZ" sz="2400" b="1" dirty="0" smtClean="0">
                <a:solidFill>
                  <a:srgbClr val="FFC000"/>
                </a:solidFill>
              </a:rPr>
              <a:t>"Koordinovaný sběr a přístup ke geografickým datům; Národní prostorová datová infrastruktura."</a:t>
            </a:r>
          </a:p>
          <a:p>
            <a:pPr lvl="2" algn="just" eaLnBrk="1" hangingPunct="1"/>
            <a:r>
              <a:rPr lang="cs-CZ" u="sng" dirty="0" smtClean="0">
                <a:solidFill>
                  <a:srgbClr val="FFC000"/>
                </a:solidFill>
              </a:rPr>
              <a:t>"geografická informace je kritická pro ekonomický rozvoj, zdokonaluje náš přístup k přírodním zdrojům a ochraně životního prostředí". </a:t>
            </a:r>
          </a:p>
          <a:p>
            <a:pPr lvl="2" algn="just" eaLnBrk="1" hangingPunct="1"/>
            <a:r>
              <a:rPr lang="cs-CZ" dirty="0" smtClean="0">
                <a:solidFill>
                  <a:srgbClr val="FFC000"/>
                </a:solidFill>
              </a:rPr>
              <a:t>moderní technologie dovoluje zdokonalovat sběr, distribuci a využití geografických nebo </a:t>
            </a:r>
            <a:r>
              <a:rPr lang="cs-CZ" dirty="0" err="1" smtClean="0">
                <a:solidFill>
                  <a:srgbClr val="FFC000"/>
                </a:solidFill>
              </a:rPr>
              <a:t>geoprostorových</a:t>
            </a:r>
            <a:r>
              <a:rPr lang="cs-CZ" dirty="0" smtClean="0">
                <a:solidFill>
                  <a:srgbClr val="FFC000"/>
                </a:solidFill>
              </a:rPr>
              <a:t> dat a mapování</a:t>
            </a:r>
            <a:r>
              <a:rPr lang="cs-CZ" sz="2000" dirty="0" smtClean="0">
                <a:solidFill>
                  <a:srgbClr val="FFC000"/>
                </a:solidFill>
              </a:rPr>
              <a:t>.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b="1" dirty="0" smtClean="0">
                <a:solidFill>
                  <a:srgbClr val="FFC000"/>
                </a:solidFill>
              </a:rPr>
              <a:t>                                                                        </a:t>
            </a: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z="3200" b="1" dirty="0" smtClean="0">
                <a:solidFill>
                  <a:srgbClr val="FFC000"/>
                </a:solidFill>
              </a:rPr>
              <a:t>Globální a evropské přístupy</a:t>
            </a:r>
            <a:endParaRPr lang="cs-CZ" b="1" dirty="0" smtClean="0">
              <a:solidFill>
                <a:srgbClr val="FFC00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2" eaLnBrk="1" hangingPunct="1"/>
            <a:r>
              <a:rPr lang="cs-CZ" sz="2800" b="1" dirty="0" err="1" smtClean="0">
                <a:solidFill>
                  <a:srgbClr val="FFC000"/>
                </a:solidFill>
              </a:rPr>
              <a:t>geoprostorová</a:t>
            </a:r>
            <a:r>
              <a:rPr lang="cs-CZ" sz="2800" b="1" dirty="0" smtClean="0">
                <a:solidFill>
                  <a:srgbClr val="FFC000"/>
                </a:solidFill>
              </a:rPr>
              <a:t> data znamenají informaci, která  určuje geografickou polohu a charakteristiky přírodních nebo konstruovaných (antropogenních) objektů a hranic na zemském povrchu. Tyto informace mohou být mimo jiné odvozeny  z materiálů dálkového průzkumu Země, mapováním a zeměměřičskými technologiemi, nebo jsou to statistická data.</a:t>
            </a:r>
            <a:endParaRPr lang="cs-CZ" sz="2800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scan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5888"/>
            <a:ext cx="7561262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scan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8913"/>
            <a:ext cx="820737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scan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8569325" cy="645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z="3200" b="1" dirty="0" smtClean="0">
                <a:solidFill>
                  <a:srgbClr val="FFC000"/>
                </a:solidFill>
              </a:rPr>
              <a:t>NSDI</a:t>
            </a:r>
            <a:endParaRPr lang="cs-CZ" dirty="0" smtClean="0">
              <a:solidFill>
                <a:srgbClr val="FFC000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  <a:noFill/>
        </p:spPr>
        <p:txBody>
          <a:bodyPr/>
          <a:lstStyle/>
          <a:p>
            <a:pPr eaLnBrk="1" hangingPunct="1"/>
            <a:r>
              <a:rPr lang="cs-CZ" sz="2400" b="1" dirty="0" smtClean="0">
                <a:solidFill>
                  <a:srgbClr val="FFC000"/>
                </a:solidFill>
              </a:rPr>
              <a:t>Tři aspekty struktura NSDI:</a:t>
            </a:r>
          </a:p>
          <a:p>
            <a:pPr lvl="2" eaLnBrk="1" hangingPunct="1"/>
            <a:r>
              <a:rPr lang="cs-CZ" sz="2400" b="1" dirty="0" smtClean="0">
                <a:solidFill>
                  <a:srgbClr val="FFC000"/>
                </a:solidFill>
              </a:rPr>
              <a:t>data</a:t>
            </a:r>
          </a:p>
          <a:p>
            <a:pPr lvl="2" eaLnBrk="1" hangingPunct="1"/>
            <a:r>
              <a:rPr lang="cs-CZ" sz="2400" b="1" dirty="0" smtClean="0">
                <a:solidFill>
                  <a:srgbClr val="FFC000"/>
                </a:solidFill>
              </a:rPr>
              <a:t>procedury</a:t>
            </a:r>
          </a:p>
          <a:p>
            <a:pPr lvl="2" eaLnBrk="1" hangingPunct="1"/>
            <a:r>
              <a:rPr lang="cs-CZ" sz="2400" b="1" dirty="0" smtClean="0">
                <a:solidFill>
                  <a:srgbClr val="FFC000"/>
                </a:solidFill>
              </a:rPr>
              <a:t>technologie</a:t>
            </a:r>
          </a:p>
          <a:p>
            <a:pPr eaLnBrk="1" hangingPunct="1"/>
            <a:r>
              <a:rPr lang="cs-CZ" sz="2400" b="1" dirty="0" smtClean="0">
                <a:solidFill>
                  <a:srgbClr val="FFC000"/>
                </a:solidFill>
              </a:rPr>
              <a:t>pro budování a využití dat, vztahy mezi institucemi a praktiky v oblasti byznysu.</a:t>
            </a:r>
          </a:p>
          <a:p>
            <a:pPr eaLnBrk="1" hangingPunct="1"/>
            <a:endParaRPr lang="cs-CZ" dirty="0" smtClean="0">
              <a:solidFill>
                <a:srgbClr val="FFFF00"/>
              </a:solidFill>
            </a:endParaRPr>
          </a:p>
          <a:p>
            <a:pPr eaLnBrk="1" hangingPunct="1"/>
            <a:endParaRPr lang="cs-CZ" dirty="0" smtClean="0">
              <a:solidFill>
                <a:srgbClr val="FFFF00"/>
              </a:solidFill>
            </a:endParaRP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sz="2400" b="1" dirty="0" smtClean="0">
                <a:solidFill>
                  <a:srgbClr val="FFC000"/>
                </a:solidFill>
              </a:rPr>
              <a:t>Sedm typů geografických dat:</a:t>
            </a:r>
          </a:p>
          <a:p>
            <a:pPr lvl="2" eaLnBrk="1" hangingPunct="1">
              <a:buFontTx/>
              <a:buChar char="-"/>
            </a:pPr>
            <a:r>
              <a:rPr lang="cs-CZ" sz="2400" b="1" dirty="0" smtClean="0">
                <a:solidFill>
                  <a:srgbClr val="FFC000"/>
                </a:solidFill>
              </a:rPr>
              <a:t>geodetický podklad,</a:t>
            </a:r>
          </a:p>
          <a:p>
            <a:pPr lvl="2" eaLnBrk="1" hangingPunct="1">
              <a:buFontTx/>
              <a:buChar char="-"/>
            </a:pPr>
            <a:r>
              <a:rPr lang="cs-CZ" sz="2400" b="1" dirty="0" err="1" smtClean="0">
                <a:solidFill>
                  <a:srgbClr val="FFC000"/>
                </a:solidFill>
              </a:rPr>
              <a:t>ortofotosnímky</a:t>
            </a:r>
            <a:r>
              <a:rPr lang="cs-CZ" sz="2400" b="1" dirty="0" smtClean="0">
                <a:solidFill>
                  <a:srgbClr val="FFC000"/>
                </a:solidFill>
              </a:rPr>
              <a:t>,</a:t>
            </a:r>
          </a:p>
          <a:p>
            <a:pPr lvl="2" eaLnBrk="1" hangingPunct="1">
              <a:buFontTx/>
              <a:buChar char="-"/>
            </a:pPr>
            <a:r>
              <a:rPr lang="cs-CZ" sz="2400" b="1" dirty="0" smtClean="0">
                <a:solidFill>
                  <a:srgbClr val="FFC000"/>
                </a:solidFill>
              </a:rPr>
              <a:t>výšky,</a:t>
            </a:r>
          </a:p>
          <a:p>
            <a:pPr lvl="2" eaLnBrk="1" hangingPunct="1">
              <a:buFontTx/>
              <a:buChar char="-"/>
            </a:pPr>
            <a:r>
              <a:rPr lang="cs-CZ" sz="2400" b="1" dirty="0" smtClean="0">
                <a:solidFill>
                  <a:srgbClr val="FFC000"/>
                </a:solidFill>
              </a:rPr>
              <a:t>transport, </a:t>
            </a:r>
          </a:p>
          <a:p>
            <a:pPr lvl="2" eaLnBrk="1" hangingPunct="1">
              <a:buFontTx/>
              <a:buChar char="-"/>
            </a:pPr>
            <a:r>
              <a:rPr lang="cs-CZ" sz="2400" b="1" dirty="0" smtClean="0">
                <a:solidFill>
                  <a:srgbClr val="FFC000"/>
                </a:solidFill>
              </a:rPr>
              <a:t>hydrografie,</a:t>
            </a:r>
          </a:p>
          <a:p>
            <a:pPr lvl="2" eaLnBrk="1" hangingPunct="1">
              <a:buFontTx/>
              <a:buChar char="-"/>
            </a:pPr>
            <a:r>
              <a:rPr lang="cs-CZ" sz="2400" b="1" dirty="0" smtClean="0">
                <a:solidFill>
                  <a:srgbClr val="FFC000"/>
                </a:solidFill>
              </a:rPr>
              <a:t>administrativní jednotky,</a:t>
            </a:r>
          </a:p>
          <a:p>
            <a:pPr lvl="2" eaLnBrk="1" hangingPunct="1">
              <a:buFontTx/>
              <a:buChar char="-"/>
            </a:pPr>
            <a:r>
              <a:rPr lang="cs-CZ" sz="2400" b="1" dirty="0" smtClean="0">
                <a:solidFill>
                  <a:srgbClr val="FFC000"/>
                </a:solidFill>
              </a:rPr>
              <a:t>informace o katastru.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noFill/>
        </p:spPr>
        <p:txBody>
          <a:bodyPr/>
          <a:lstStyle/>
          <a:p>
            <a:pPr eaLnBrk="1" hangingPunct="1"/>
            <a:r>
              <a:rPr lang="cs-CZ" sz="3200" b="1" dirty="0" smtClean="0">
                <a:solidFill>
                  <a:srgbClr val="FFFF00"/>
                </a:solidFill>
              </a:rPr>
              <a:t>Cíle a úkoly NSDI strategie ČR – 90. léta:</a:t>
            </a:r>
            <a:endParaRPr lang="cs-CZ" dirty="0" smtClean="0">
              <a:solidFill>
                <a:srgbClr val="FFFF0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5073650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cs-CZ" sz="2400" b="1" smtClean="0">
                <a:solidFill>
                  <a:srgbClr val="FFFF00"/>
                </a:solidFill>
              </a:rPr>
              <a:t>Vize: aktuální a přesná geoprostorová data budou k dispozici lokálně, v rámci státu a globálně pro ekonomický růst, kvalitu prostředí a jeho stabilitu a sociální pokrok</a:t>
            </a:r>
            <a:r>
              <a:rPr lang="cs-CZ" sz="2400" smtClean="0">
                <a:solidFill>
                  <a:srgbClr val="FFFF00"/>
                </a:solidFill>
              </a:rPr>
              <a:t>.</a:t>
            </a:r>
          </a:p>
          <a:p>
            <a:pPr lvl="3" eaLnBrk="1" hangingPunct="1"/>
            <a:r>
              <a:rPr lang="cs-CZ" sz="2400" smtClean="0">
                <a:solidFill>
                  <a:srgbClr val="FFFF00"/>
                </a:solidFill>
              </a:rPr>
              <a:t>Zvýšit povědomí a chápání vize, koncepcí a zisků na základě existence NSDI pomocí edukace a jejího osvojování.</a:t>
            </a:r>
          </a:p>
          <a:p>
            <a:pPr lvl="3" eaLnBrk="1" hangingPunct="1"/>
            <a:r>
              <a:rPr lang="cs-CZ" sz="2400" smtClean="0">
                <a:solidFill>
                  <a:srgbClr val="FFFF00"/>
                </a:solidFill>
              </a:rPr>
              <a:t>Rozvinutí obecných přístupů pro nalézání, přístup a využití geoprostorových dat, které by odrážely rozmanité potřeby   společnosti.</a:t>
            </a:r>
          </a:p>
          <a:p>
            <a:pPr lvl="3" eaLnBrk="1" hangingPunct="1"/>
            <a:r>
              <a:rPr lang="cs-CZ" sz="2400" smtClean="0">
                <a:solidFill>
                  <a:srgbClr val="FFFF00"/>
                </a:solidFill>
              </a:rPr>
              <a:t>Využívat společensky založených přístupů k rozvoji a udržování společných souborů geoprostorových dat pro jasné přijímání řešení.</a:t>
            </a:r>
          </a:p>
          <a:p>
            <a:pPr lvl="3" eaLnBrk="1" hangingPunct="1"/>
            <a:r>
              <a:rPr lang="cs-CZ" sz="2400" smtClean="0">
                <a:solidFill>
                  <a:srgbClr val="FFFF00"/>
                </a:solidFill>
              </a:rPr>
              <a:t>Vytvářet vztahy mezi organizacemi v zájmu  podpory nepřetržitého rozvoje NSDI.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759</Words>
  <Application>Microsoft Office PowerPoint</Application>
  <PresentationFormat>Předvádění na obrazovce (4:3)</PresentationFormat>
  <Paragraphs>99</Paragraphs>
  <Slides>24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sady Office</vt:lpstr>
      <vt:lpstr>Impulzy ze zámoří:   USA a Austrálie</vt:lpstr>
      <vt:lpstr>Snímek 2</vt:lpstr>
      <vt:lpstr>Clinton - 1994</vt:lpstr>
      <vt:lpstr>Globální a evropské přístupy</vt:lpstr>
      <vt:lpstr>Snímek 5</vt:lpstr>
      <vt:lpstr>Snímek 6</vt:lpstr>
      <vt:lpstr>Snímek 7</vt:lpstr>
      <vt:lpstr>NSDI</vt:lpstr>
      <vt:lpstr>Cíle a úkoly NSDI strategie ČR – 90. léta: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Ještě předtím je potřeba pochopit tři základní koncepce </vt:lpstr>
      <vt:lpstr>Snímek 20</vt:lpstr>
      <vt:lpstr>Snímek 21</vt:lpstr>
      <vt:lpstr>Snímek 22</vt:lpstr>
      <vt:lpstr>Snímek 23</vt:lpstr>
      <vt:lpstr>Snímek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Milan Konečný</dc:creator>
  <cp:lastModifiedBy>Milan Konečný</cp:lastModifiedBy>
  <cp:revision>14</cp:revision>
  <dcterms:created xsi:type="dcterms:W3CDTF">2013-01-14T15:37:26Z</dcterms:created>
  <dcterms:modified xsi:type="dcterms:W3CDTF">2013-03-15T12:13:30Z</dcterms:modified>
</cp:coreProperties>
</file>