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38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4" r:id="rId17"/>
    <p:sldId id="355" r:id="rId18"/>
    <p:sldId id="361" r:id="rId19"/>
    <p:sldId id="362" r:id="rId20"/>
    <p:sldId id="357" r:id="rId21"/>
    <p:sldId id="358" r:id="rId22"/>
    <p:sldId id="359" r:id="rId23"/>
    <p:sldId id="360" r:id="rId24"/>
    <p:sldId id="353" r:id="rId25"/>
    <p:sldId id="258" r:id="rId26"/>
    <p:sldId id="261" r:id="rId27"/>
    <p:sldId id="259" r:id="rId28"/>
    <p:sldId id="260" r:id="rId29"/>
    <p:sldId id="274" r:id="rId30"/>
    <p:sldId id="276" r:id="rId31"/>
    <p:sldId id="265" r:id="rId32"/>
    <p:sldId id="266" r:id="rId33"/>
    <p:sldId id="267" r:id="rId34"/>
    <p:sldId id="268" r:id="rId35"/>
    <p:sldId id="279" r:id="rId36"/>
    <p:sldId id="280" r:id="rId37"/>
    <p:sldId id="281" r:id="rId38"/>
    <p:sldId id="269" r:id="rId39"/>
    <p:sldId id="277" r:id="rId40"/>
    <p:sldId id="278" r:id="rId41"/>
    <p:sldId id="282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264" r:id="rId53"/>
    <p:sldId id="303" r:id="rId54"/>
    <p:sldId id="304" r:id="rId55"/>
    <p:sldId id="312" r:id="rId56"/>
    <p:sldId id="313" r:id="rId57"/>
    <p:sldId id="325" r:id="rId58"/>
    <p:sldId id="337" r:id="rId59"/>
    <p:sldId id="326" r:id="rId60"/>
    <p:sldId id="335" r:id="rId61"/>
    <p:sldId id="327" r:id="rId62"/>
    <p:sldId id="329" r:id="rId63"/>
    <p:sldId id="330" r:id="rId64"/>
    <p:sldId id="331" r:id="rId65"/>
    <p:sldId id="332" r:id="rId66"/>
    <p:sldId id="333" r:id="rId67"/>
    <p:sldId id="334" r:id="rId68"/>
    <p:sldId id="336" r:id="rId69"/>
    <p:sldId id="288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28.9.2014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%20w%20=%20window.open('/onlinecontributors/app?service=external/ViewImageData&amp;sp=29575',%20'29575',%20'resizable,height=500,width=800,scrollbars=yes');%20w.focus();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r>
              <a:rPr lang="cs-CZ" sz="32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Mall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07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8964612" cy="796926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Synurophyceae Řád: Synurales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3276600" y="4437063"/>
            <a:ext cx="21590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 flipV="1">
            <a:off x="4932363" y="4652963"/>
            <a:ext cx="792162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1835150" y="1268413"/>
            <a:ext cx="720725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051050" y="6021388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nástěnný chloroplast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500563" y="5229225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křemitá šupina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413000" y="104616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osten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4643438" y="119697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4427538" y="1341438"/>
            <a:ext cx="33131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Mallomonas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445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4" grpId="0" animBg="1"/>
      <p:bldP spid="19465" grpId="0"/>
      <p:bldP spid="19466" grpId="0"/>
      <p:bldP spid="194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5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964612" cy="941388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Mischococcales</a:t>
            </a:r>
          </a:p>
        </p:txBody>
      </p:sp>
      <p:pic>
        <p:nvPicPr>
          <p:cNvPr id="15363" name="Picture 5" descr="Botrydiop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804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851275" y="4005263"/>
            <a:ext cx="3455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Botrydiopsis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1619250" y="3573463"/>
            <a:ext cx="144463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2987675" y="1700213"/>
            <a:ext cx="360363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411413" y="1412875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dospělá buňka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4213" y="43656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aplanospora</a:t>
            </a:r>
          </a:p>
        </p:txBody>
      </p:sp>
    </p:spTree>
    <p:extLst>
      <p:ext uri="{BB962C8B-B14F-4D97-AF65-F5344CB8AC3E}">
        <p14:creationId xmlns:p14="http://schemas.microsoft.com/office/powerpoint/2010/main" val="31272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0" grpId="0" animBg="1"/>
      <p:bldP spid="23561" grpId="0"/>
      <p:bldP spid="235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Tribon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69888"/>
            <a:ext cx="71294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2702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Tribonematales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 flipV="1">
            <a:off x="2916238" y="5084763"/>
            <a:ext cx="71437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4356100" y="5589588"/>
            <a:ext cx="647700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4643438" y="2276475"/>
            <a:ext cx="3455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Tribonema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339975" y="594995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H-kus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076825" y="5445125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místo zlomu vlákna</a:t>
            </a:r>
          </a:p>
        </p:txBody>
      </p:sp>
    </p:spTree>
    <p:extLst>
      <p:ext uri="{BB962C8B-B14F-4D97-AF65-F5344CB8AC3E}">
        <p14:creationId xmlns:p14="http://schemas.microsoft.com/office/powerpoint/2010/main" val="23268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9" grpId="0" animBg="1"/>
      <p:bldP spid="25611" grpId="0"/>
      <p:bldP spid="256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Vaucheria, šířka 59-70, terčovité chloroplasty, přehrád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92163"/>
            <a:ext cx="80279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Vaucheriales</a:t>
            </a:r>
            <a:br>
              <a:rPr lang="cs-CZ" altLang="cs-CZ" sz="2400" smtClean="0"/>
            </a:br>
            <a:endParaRPr lang="cs-CZ" altLang="cs-CZ" sz="2400" smtClean="0"/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 flipH="1">
            <a:off x="3348038" y="5373688"/>
            <a:ext cx="79216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140200" y="5157788"/>
            <a:ext cx="4176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0000"/>
                </a:solidFill>
              </a:rPr>
              <a:t>Mnohojaderný trubicovitý sifon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3348038" y="6021388"/>
            <a:ext cx="31686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Vaucheria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41243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smtClean="0"/>
              <a:t> </a:t>
            </a:r>
            <a:r>
              <a:rPr lang="cs-CZ" altLang="cs-CZ" sz="4000" smtClean="0"/>
              <a:t>fertilní sifony druhu </a:t>
            </a:r>
            <a:r>
              <a:rPr lang="cs-CZ" altLang="cs-CZ" sz="4000" i="1" smtClean="0"/>
              <a:t>Vaucheria</a:t>
            </a:r>
            <a:r>
              <a:rPr lang="cs-CZ" altLang="cs-CZ" sz="4000" smtClean="0"/>
              <a:t> sp.</a:t>
            </a:r>
          </a:p>
        </p:txBody>
      </p:sp>
      <p:pic>
        <p:nvPicPr>
          <p:cNvPr id="24579" name="Picture 6" descr="va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47813"/>
            <a:ext cx="83518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7"/>
          <p:cNvSpPr>
            <a:spLocks noChangeShapeType="1"/>
          </p:cNvSpPr>
          <p:nvPr/>
        </p:nvSpPr>
        <p:spPr bwMode="auto">
          <a:xfrm flipH="1">
            <a:off x="4859338" y="1916113"/>
            <a:ext cx="1081087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3348038" y="1844675"/>
            <a:ext cx="9350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2051050" y="1628775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anteridium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5867400" y="17002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</p:spTree>
    <p:extLst>
      <p:ext uri="{BB962C8B-B14F-4D97-AF65-F5344CB8AC3E}">
        <p14:creationId xmlns:p14="http://schemas.microsoft.com/office/powerpoint/2010/main" val="26096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1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7487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8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Oddělení </a:t>
            </a:r>
            <a:r>
              <a:rPr lang="cs-CZ" sz="3200" dirty="0" err="1" smtClean="0"/>
              <a:t>Heterokontophyta</a:t>
            </a:r>
            <a:r>
              <a:rPr lang="cs-CZ" sz="3200" dirty="0" smtClean="0"/>
              <a:t> (</a:t>
            </a:r>
            <a:r>
              <a:rPr lang="cs-CZ" sz="3200" dirty="0" err="1" smtClean="0"/>
              <a:t>Stramenopila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49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Heteromorfní rodozměna</a:t>
            </a:r>
          </a:p>
        </p:txBody>
      </p:sp>
      <p:pic>
        <p:nvPicPr>
          <p:cNvPr id="5123" name="Picture 6" descr="Nereocystis - cyk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35013"/>
            <a:ext cx="88773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50825" y="270827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kauloid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740650" y="119697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fyloidy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1619250" y="5589588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haptery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6372225" y="6165850"/>
            <a:ext cx="12239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Gametofyt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68538" y="2852738"/>
            <a:ext cx="1223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Sporofyt</a:t>
            </a: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596188" y="3500438"/>
            <a:ext cx="1223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Zoospory</a:t>
            </a: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1979613" y="2133600"/>
            <a:ext cx="32400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Nereocystis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35089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ucus - cyk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769100" y="4508500"/>
            <a:ext cx="2555875" cy="1143000"/>
          </a:xfrm>
        </p:spPr>
        <p:txBody>
          <a:bodyPr/>
          <a:lstStyle/>
          <a:p>
            <a:pPr eaLnBrk="1" hangingPunct="1"/>
            <a:r>
              <a:rPr lang="cs-CZ" altLang="cs-CZ" sz="4000" i="1" smtClean="0"/>
              <a:t>Fucus</a:t>
            </a:r>
            <a:r>
              <a:rPr lang="cs-CZ" altLang="cs-CZ" sz="4000" smtClean="0"/>
              <a:t> sp.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95288" y="3500438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zygota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95513" y="2492375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SPOROFYT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348038" y="188913"/>
            <a:ext cx="15128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receptakulum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5003800" y="188913"/>
            <a:ext cx="17287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600" b="1"/>
              <a:t>konceptakulum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5364163" y="2133600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anteridium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3348038" y="3500438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oogonium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5219700" y="4149725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meióza</a:t>
            </a: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2843213" y="5516563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oosféry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4572000" y="5324475"/>
            <a:ext cx="9366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sperm.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5148263" y="5805488"/>
            <a:ext cx="1296987" cy="1028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>
                <a:cs typeface="Arial" charset="0"/>
              </a:rPr>
              <a:t>♂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1000" b="1"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cs-CZ" altLang="cs-CZ" sz="1500" b="1"/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179388" y="115888"/>
            <a:ext cx="212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/>
              <a:t>Oogamický proces </a:t>
            </a: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7019925" y="1268413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Chybí gametofyt</a:t>
            </a:r>
          </a:p>
        </p:txBody>
      </p:sp>
      <p:sp>
        <p:nvSpPr>
          <p:cNvPr id="6160" name="Text Box 18"/>
          <p:cNvSpPr txBox="1">
            <a:spLocks noChangeArrowheads="1"/>
          </p:cNvSpPr>
          <p:nvPr/>
        </p:nvSpPr>
        <p:spPr bwMode="auto">
          <a:xfrm>
            <a:off x="7092950" y="2492375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Chybí zoospory</a:t>
            </a:r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107950" y="414972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Syngamie</a:t>
            </a:r>
          </a:p>
        </p:txBody>
      </p:sp>
    </p:spTree>
    <p:extLst>
      <p:ext uri="{BB962C8B-B14F-4D97-AF65-F5344CB8AC3E}">
        <p14:creationId xmlns:p14="http://schemas.microsoft.com/office/powerpoint/2010/main" val="20989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aminaria digit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aminaria s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96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Laminaria s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899592" y="0"/>
            <a:ext cx="7056438" cy="980728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rgbClr val="FFFF00"/>
                </a:solidFill>
              </a:rPr>
              <a:t>Odd.: Heterocontophyta Třída: Phaeophyceae </a:t>
            </a:r>
            <a:br>
              <a:rPr lang="cs-CZ" altLang="cs-CZ" sz="2400">
                <a:solidFill>
                  <a:srgbClr val="FFFF00"/>
                </a:solidFill>
              </a:rPr>
            </a:br>
            <a:r>
              <a:rPr lang="cs-CZ" altLang="cs-CZ" sz="2400">
                <a:solidFill>
                  <a:srgbClr val="FFFF00"/>
                </a:solidFill>
              </a:rPr>
              <a:t>Řád: Laminariales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211638" y="5589588"/>
            <a:ext cx="3889375" cy="5794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b="1" i="1">
                <a:solidFill>
                  <a:srgbClr val="FFFF00"/>
                </a:solidFill>
              </a:rPr>
              <a:t>Laminaria </a:t>
            </a:r>
            <a:r>
              <a:rPr lang="cs-CZ" altLang="cs-CZ" sz="3200" b="1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219060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ucus s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0"/>
            <a:ext cx="7056438" cy="764704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rgbClr val="FFFF00"/>
                </a:solidFill>
              </a:rPr>
              <a:t>Odd.: </a:t>
            </a:r>
            <a:r>
              <a:rPr lang="cs-CZ" altLang="cs-CZ" sz="2400" dirty="0" err="1">
                <a:solidFill>
                  <a:srgbClr val="FFFF00"/>
                </a:solidFill>
              </a:rPr>
              <a:t>Heterocontophyta</a:t>
            </a:r>
            <a:r>
              <a:rPr lang="cs-CZ" altLang="cs-CZ" sz="2400" dirty="0">
                <a:solidFill>
                  <a:srgbClr val="FFFF00"/>
                </a:solidFill>
              </a:rPr>
              <a:t> Třída: </a:t>
            </a:r>
            <a:r>
              <a:rPr lang="cs-CZ" altLang="cs-CZ" sz="2400" dirty="0" err="1">
                <a:solidFill>
                  <a:srgbClr val="FFFF00"/>
                </a:solidFill>
              </a:rPr>
              <a:t>Phaeophyceae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br>
              <a:rPr lang="cs-CZ" altLang="cs-CZ" sz="2400" dirty="0">
                <a:solidFill>
                  <a:srgbClr val="FFFF00"/>
                </a:solidFill>
              </a:rPr>
            </a:br>
            <a:r>
              <a:rPr lang="cs-CZ" altLang="cs-CZ" sz="2400" dirty="0">
                <a:solidFill>
                  <a:srgbClr val="FFFF00"/>
                </a:solidFill>
              </a:rPr>
              <a:t>Řád: </a:t>
            </a:r>
            <a:r>
              <a:rPr lang="cs-CZ" altLang="cs-CZ" sz="2400" dirty="0" err="1">
                <a:solidFill>
                  <a:srgbClr val="FFFF00"/>
                </a:solidFill>
              </a:rPr>
              <a:t>Fucales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627312" y="6308726"/>
            <a:ext cx="3889375" cy="5794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b="1" i="1">
                <a:solidFill>
                  <a:srgbClr val="FFFF00"/>
                </a:solidFill>
              </a:rPr>
              <a:t>Fucus </a:t>
            </a:r>
            <a:r>
              <a:rPr lang="cs-CZ" altLang="cs-CZ" sz="3200" b="1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3223336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err="1" smtClean="0"/>
              <a:t>Rhizoplast</a:t>
            </a:r>
            <a:endParaRPr lang="cs-CZ" altLang="cs-CZ" sz="2400" dirty="0" smtClean="0"/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2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1703 první zmínka o rozsivkách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Autor neznámý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Pravděpodobně pozoroval </a:t>
            </a:r>
            <a:r>
              <a:rPr lang="en-US" sz="2400" i="1" dirty="0" err="1" smtClean="0"/>
              <a:t>Tabellaria</a:t>
            </a:r>
            <a:r>
              <a:rPr lang="en-US" sz="2400" i="1" dirty="0" smtClean="0"/>
              <a:t> </a:t>
            </a:r>
            <a:r>
              <a:rPr lang="en-US" sz="2400" i="1" dirty="0" err="1"/>
              <a:t>flocculosa</a:t>
            </a:r>
            <a:r>
              <a:rPr lang="en-US" sz="2400" i="1" dirty="0"/>
              <a:t> </a:t>
            </a:r>
            <a:endParaRPr lang="cs-CZ" sz="2400" i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Své pozorování předvedl na schůzce </a:t>
            </a:r>
            <a:r>
              <a:rPr lang="en-US" sz="2400" dirty="0"/>
              <a:t>Royal Society of London.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4101" name="Picture 2" descr="https://encrypted-tbn3.gstatic.com/images?q=tbn:ANd9GcS79GqHLN8LprqpC3_bM7u0rs4xw8Sz3-Rxjd-5-CailfQbKqAV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97275"/>
            <a:ext cx="44592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První mikrofotografie </a:t>
            </a:r>
            <a:r>
              <a:rPr lang="cs-CZ" sz="2400" dirty="0" smtClean="0"/>
              <a:t>rozsivek vznikla kolem </a:t>
            </a:r>
            <a:r>
              <a:rPr lang="cs-CZ" sz="2400" dirty="0"/>
              <a:t>roku 1860 ve Frankfurtu nad Mohanem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József</a:t>
            </a:r>
            <a:r>
              <a:rPr lang="en-US" sz="2400" dirty="0"/>
              <a:t> </a:t>
            </a:r>
            <a:r>
              <a:rPr lang="en-US" sz="2400" dirty="0" err="1" smtClean="0"/>
              <a:t>Pantocsek</a:t>
            </a:r>
            <a:r>
              <a:rPr lang="cs-CZ" sz="2400" dirty="0" smtClean="0"/>
              <a:t>, kvalitní historické fotografie (kolem roku 1884), maďarský vědec 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5125" name="Picture 2" descr="C:\Users\bara\Desktop\material 4 prednaska\PantPhoto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25"/>
            <a:ext cx="38036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C:\Users\bara\Desktop\material 4 prednaska\PantPhoto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54363"/>
            <a:ext cx="37369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C:\Users\bara\Desktop\material 4 prednaska\PantPhoto0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227388"/>
            <a:ext cx="28654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Základní diagnostické znaky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Velikost a tvar </a:t>
            </a:r>
            <a:r>
              <a:rPr lang="cs-CZ" sz="2400" dirty="0" err="1" smtClean="0"/>
              <a:t>frustuly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(pozor na změnu velikosti a tvaru v průběhu životního cyklu)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Počet strií na 10 mikrometrů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Přítomnost, velikost a tvar různých struktur na </a:t>
            </a:r>
            <a:r>
              <a:rPr lang="cs-CZ" sz="2400" dirty="0" err="1" smtClean="0"/>
              <a:t>frustule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(velikost a tvar centrálních/terminálních </a:t>
            </a:r>
            <a:r>
              <a:rPr lang="cs-CZ" sz="2400" dirty="0" err="1" smtClean="0"/>
              <a:t>nodulů</a:t>
            </a:r>
            <a:r>
              <a:rPr lang="cs-CZ" sz="2400" dirty="0" smtClean="0"/>
              <a:t> 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tvar zakončení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, orientace strií…)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73" y="5229200"/>
            <a:ext cx="1636353" cy="1667814"/>
          </a:xfrm>
          <a:prstGeom prst="rect">
            <a:avLst/>
          </a:prstGeom>
        </p:spPr>
      </p:pic>
      <p:pic>
        <p:nvPicPr>
          <p:cNvPr id="8" name="Obrázek 7" descr="Navicula reinhardtii, size reductio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09875"/>
            <a:ext cx="66675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7055769" y="399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Navicula</a:t>
            </a:r>
            <a:r>
              <a:rPr lang="cs-CZ" i="1" dirty="0"/>
              <a:t> </a:t>
            </a:r>
            <a:r>
              <a:rPr lang="cs-CZ" i="1" dirty="0" err="1"/>
              <a:t>reinhardtii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r>
              <a:rPr lang="cs-CZ" altLang="cs-CZ" sz="2400" dirty="0" smtClean="0"/>
              <a:t>,</a:t>
            </a:r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nobryon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9275"/>
            <a:ext cx="40703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Chrysophyceae Řád: Chromulinales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Dinobryon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Carter-Lund</a:t>
            </a:r>
            <a:r>
              <a:rPr lang="cs-CZ" altLang="cs-CZ">
                <a:sym typeface="Symbol" pitchFamily="18" charset="2"/>
              </a:rPr>
              <a:t>Lund</a:t>
            </a:r>
          </a:p>
        </p:txBody>
      </p:sp>
    </p:spTree>
    <p:extLst>
      <p:ext uri="{BB962C8B-B14F-4D97-AF65-F5344CB8AC3E}">
        <p14:creationId xmlns:p14="http://schemas.microsoft.com/office/powerpoint/2010/main" val="9511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ydruru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248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Chrysophyceae Řád: Hydrurales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Hydrurus foetidus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019925" y="616585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 altLang="cs-CZ">
                <a:solidFill>
                  <a:srgbClr val="FFFF00"/>
                </a:solidFill>
                <a:cs typeface="Arial" charset="0"/>
              </a:rPr>
              <a:t> orig. Uher B.</a:t>
            </a:r>
            <a:endParaRPr lang="en-US" altLang="cs-CZ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6_HYDRURUS_FOETIDUS_U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1150"/>
            <a:ext cx="85693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Hydrurus foetidus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19925" y="616585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4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ynur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60350"/>
            <a:ext cx="476726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Synura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Carter-Lund</a:t>
            </a:r>
            <a:r>
              <a:rPr lang="cs-CZ" altLang="cs-CZ">
                <a:sym typeface="Symbol" pitchFamily="18" charset="2"/>
              </a:rPr>
              <a:t>Lund</a:t>
            </a:r>
          </a:p>
        </p:txBody>
      </p:sp>
    </p:spTree>
    <p:extLst>
      <p:ext uri="{BB962C8B-B14F-4D97-AF65-F5344CB8AC3E}">
        <p14:creationId xmlns:p14="http://schemas.microsoft.com/office/powerpoint/2010/main" val="10915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1600</Words>
  <Application>Microsoft Office PowerPoint</Application>
  <PresentationFormat>Předvádění na obrazovce (4:3)</PresentationFormat>
  <Paragraphs>443</Paragraphs>
  <Slides>69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systému Office</vt:lpstr>
      <vt:lpstr>Fylogeneze a diverzita rostlin: 3. přednáška Heterokontophyta (Chromophyta)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Prezentace aplikace PowerPoint</vt:lpstr>
      <vt:lpstr>Synurophyceae</vt:lpstr>
      <vt:lpstr>Odd.: Heterokontophyta Třída: Synurophyceae Řád: Synurales</vt:lpstr>
      <vt:lpstr>Odd.: Heterokontophyta Třída: Synurophyceae Řád: Synurales</vt:lpstr>
      <vt:lpstr>Xanthophyceae </vt:lpstr>
      <vt:lpstr>Odd.: Heterokontophyta Třída: Xanthophyceae  Řád: Mischococcales</vt:lpstr>
      <vt:lpstr>Odd.: Heterokontophyta Třída: Xanthophyceae  Řád: Tribonematales</vt:lpstr>
      <vt:lpstr>Odd.: Heterokontophyta Třída: Xanthophyceae  Řád: Vaucheriales </vt:lpstr>
      <vt:lpstr> fertilní sifony druhu Vaucheria sp.</vt:lpstr>
      <vt:lpstr>Phaeophyceae </vt:lpstr>
      <vt:lpstr>Rodozměna </vt:lpstr>
      <vt:lpstr>Rodozměna </vt:lpstr>
      <vt:lpstr>Rodozměna </vt:lpstr>
      <vt:lpstr>Heteromorfní rodozměna</vt:lpstr>
      <vt:lpstr>Fucus sp.</vt:lpstr>
      <vt:lpstr>Prezentace aplikace PowerPoint</vt:lpstr>
      <vt:lpstr>Prezentace aplikace PowerPoint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Historie diatomologie</vt:lpstr>
      <vt:lpstr>Historie diatomologie</vt:lpstr>
      <vt:lpstr>Základní diagnostické znaky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65</cp:revision>
  <dcterms:created xsi:type="dcterms:W3CDTF">2012-09-10T15:35:35Z</dcterms:created>
  <dcterms:modified xsi:type="dcterms:W3CDTF">2014-09-28T20:11:24Z</dcterms:modified>
</cp:coreProperties>
</file>