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8" r:id="rId2"/>
    <p:sldId id="428" r:id="rId3"/>
    <p:sldId id="429" r:id="rId4"/>
    <p:sldId id="430" r:id="rId5"/>
    <p:sldId id="431" r:id="rId6"/>
    <p:sldId id="432" r:id="rId7"/>
    <p:sldId id="433" r:id="rId8"/>
    <p:sldId id="434" r:id="rId9"/>
    <p:sldId id="435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444" r:id="rId18"/>
    <p:sldId id="445" r:id="rId19"/>
    <p:sldId id="460" r:id="rId20"/>
    <p:sldId id="446" r:id="rId21"/>
    <p:sldId id="447" r:id="rId22"/>
    <p:sldId id="448" r:id="rId23"/>
    <p:sldId id="449" r:id="rId24"/>
    <p:sldId id="450" r:id="rId25"/>
    <p:sldId id="451" r:id="rId26"/>
    <p:sldId id="452" r:id="rId27"/>
    <p:sldId id="453" r:id="rId28"/>
    <p:sldId id="454" r:id="rId29"/>
    <p:sldId id="455" r:id="rId30"/>
    <p:sldId id="456" r:id="rId31"/>
    <p:sldId id="457" r:id="rId32"/>
    <p:sldId id="458" r:id="rId33"/>
    <p:sldId id="459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70" r:id="rId44"/>
    <p:sldId id="471" r:id="rId45"/>
    <p:sldId id="472" r:id="rId46"/>
    <p:sldId id="482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10.10.2014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zp.cz/cz/prehled_akceptovanych_metodik_tekoucich_vod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 a hub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04813"/>
            <a:ext cx="72739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COLEOCHAETOPHYCEAE Řád: Coleochaetales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932363" y="2344738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Coleochaete </a:t>
            </a:r>
            <a:r>
              <a:rPr lang="cs-CZ" altLang="cs-CZ" sz="3200"/>
              <a:t>sp.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56175" y="3645024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8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5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CHAROPHYCEAE Řád: Charales</a:t>
            </a:r>
          </a:p>
        </p:txBody>
      </p:sp>
      <p:pic>
        <p:nvPicPr>
          <p:cNvPr id="13316" name="Picture 7" descr="Cha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9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8"/>
          <p:cNvSpPr>
            <a:spLocks noChangeShapeType="1"/>
          </p:cNvSpPr>
          <p:nvPr/>
        </p:nvSpPr>
        <p:spPr bwMode="auto">
          <a:xfrm flipH="1">
            <a:off x="6300788" y="5661025"/>
            <a:ext cx="719137" cy="144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9"/>
          <p:cNvSpPr>
            <a:spLocks noChangeShapeType="1"/>
          </p:cNvSpPr>
          <p:nvPr/>
        </p:nvSpPr>
        <p:spPr bwMode="auto">
          <a:xfrm flipH="1">
            <a:off x="6084888" y="3357563"/>
            <a:ext cx="7191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H="1" flipV="1">
            <a:off x="5940425" y="3573463"/>
            <a:ext cx="936625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1"/>
          <p:cNvSpPr>
            <a:spLocks noChangeShapeType="1"/>
          </p:cNvSpPr>
          <p:nvPr/>
        </p:nvSpPr>
        <p:spPr bwMode="auto">
          <a:xfrm flipH="1" flipV="1">
            <a:off x="6659563" y="2420938"/>
            <a:ext cx="360362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019925" y="53736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kauloid</a:t>
            </a:r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6877050" y="4149725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nodus</a:t>
            </a:r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6659563" y="2492375"/>
            <a:ext cx="165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internodium</a:t>
            </a:r>
          </a:p>
        </p:txBody>
      </p:sp>
      <p:sp>
        <p:nvSpPr>
          <p:cNvPr id="13324" name="Text Box 16"/>
          <p:cNvSpPr txBox="1">
            <a:spLocks noChangeArrowheads="1"/>
          </p:cNvSpPr>
          <p:nvPr/>
        </p:nvSpPr>
        <p:spPr bwMode="auto">
          <a:xfrm>
            <a:off x="6804025" y="3213100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fyloid</a:t>
            </a:r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>
            <a:off x="5580063" y="1844675"/>
            <a:ext cx="720725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6" name="Text Box 18"/>
          <p:cNvSpPr txBox="1">
            <a:spLocks noChangeArrowheads="1"/>
          </p:cNvSpPr>
          <p:nvPr/>
        </p:nvSpPr>
        <p:spPr bwMode="auto">
          <a:xfrm>
            <a:off x="4356100" y="1484313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apikální meristém</a:t>
            </a:r>
          </a:p>
        </p:txBody>
      </p:sp>
    </p:spTree>
    <p:extLst>
      <p:ext uri="{BB962C8B-B14F-4D97-AF65-F5344CB8AC3E}">
        <p14:creationId xmlns:p14="http://schemas.microsoft.com/office/powerpoint/2010/main" val="32163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h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838"/>
            <a:ext cx="86423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68313" y="692150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Chara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1695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ar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04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Charophyceae Řád: Charales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157788"/>
            <a:ext cx="36004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Chara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 flipH="1">
            <a:off x="6372225" y="1484313"/>
            <a:ext cx="2159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6300788" y="11255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5076825" y="1412875"/>
            <a:ext cx="12239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3708400" y="111760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anteridium - oranžové</a:t>
            </a:r>
          </a:p>
        </p:txBody>
      </p:sp>
    </p:spTree>
    <p:extLst>
      <p:ext uri="{BB962C8B-B14F-4D97-AF65-F5344CB8AC3E}">
        <p14:creationId xmlns:p14="http://schemas.microsoft.com/office/powerpoint/2010/main" val="23683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7" name="Picture 6" descr="698px-Chara_sp_reproductive_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9550"/>
            <a:ext cx="74898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643438" y="5157788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867400" y="5516563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628775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411413" y="126841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</p:spTree>
    <p:extLst>
      <p:ext uri="{BB962C8B-B14F-4D97-AF65-F5344CB8AC3E}">
        <p14:creationId xmlns:p14="http://schemas.microsoft.com/office/powerpoint/2010/main" val="3684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chara5Nitel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76250"/>
            <a:ext cx="6551613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Charophyceae Řád: Charales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6092825"/>
            <a:ext cx="3097213" cy="647700"/>
          </a:xfrm>
        </p:spPr>
        <p:txBody>
          <a:bodyPr/>
          <a:lstStyle/>
          <a:p>
            <a:pPr eaLnBrk="1" hangingPunct="1"/>
            <a:r>
              <a:rPr lang="cs-CZ" altLang="cs-CZ" smtClean="0"/>
              <a:t>a-d </a:t>
            </a:r>
            <a:r>
              <a:rPr lang="cs-CZ" altLang="cs-CZ" i="1" smtClean="0"/>
              <a:t>Nitella </a:t>
            </a:r>
            <a:r>
              <a:rPr lang="cs-CZ" altLang="cs-CZ" smtClean="0"/>
              <a:t>spp.</a:t>
            </a:r>
            <a:endParaRPr lang="cs-CZ" altLang="cs-CZ" i="1" smtClean="0"/>
          </a:p>
        </p:txBody>
      </p:sp>
    </p:spTree>
    <p:extLst>
      <p:ext uri="{BB962C8B-B14F-4D97-AF65-F5344CB8AC3E}">
        <p14:creationId xmlns:p14="http://schemas.microsoft.com/office/powerpoint/2010/main" val="15850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Konjug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5154"/>
            <a:ext cx="3527829" cy="523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chemeClr val="tx2"/>
                </a:solidFill>
              </a:rPr>
              <a:t>Odd.: </a:t>
            </a:r>
            <a:r>
              <a:rPr lang="cs-CZ" altLang="cs-CZ" sz="3200" dirty="0" err="1">
                <a:solidFill>
                  <a:schemeClr val="tx2"/>
                </a:solidFill>
              </a:rPr>
              <a:t>Charophyta</a:t>
            </a:r>
            <a:r>
              <a:rPr lang="cs-CZ" altLang="cs-CZ" sz="3200" dirty="0">
                <a:solidFill>
                  <a:schemeClr val="tx2"/>
                </a:solidFill>
              </a:rPr>
              <a:t> </a:t>
            </a:r>
            <a:br>
              <a:rPr lang="cs-CZ" altLang="cs-CZ" sz="3200" dirty="0">
                <a:solidFill>
                  <a:schemeClr val="tx2"/>
                </a:solidFill>
              </a:rPr>
            </a:br>
            <a:r>
              <a:rPr lang="cs-CZ" altLang="cs-CZ" sz="2400" dirty="0">
                <a:solidFill>
                  <a:schemeClr val="tx2"/>
                </a:solidFill>
              </a:rPr>
              <a:t>Třída: </a:t>
            </a:r>
            <a:r>
              <a:rPr lang="cs-CZ" altLang="cs-CZ" sz="2400" dirty="0" smtClean="0">
                <a:solidFill>
                  <a:schemeClr val="tx2"/>
                </a:solidFill>
              </a:rPr>
              <a:t>ZYGNEMATOPHYCEAE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  <a:endParaRPr lang="cs-CZ" altLang="cs-CZ" sz="1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Konjugace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Nemají bičíky!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</a:t>
            </a:r>
            <a:r>
              <a:rPr lang="cs-CZ" altLang="cs-CZ" sz="2000" dirty="0" smtClean="0">
                <a:latin typeface="Calibri" panose="020F0502020204030204" pitchFamily="34" charset="0"/>
              </a:rPr>
              <a:t>sekundární (vnitřní celulózní, vnější slizovitá)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</p:spTree>
    <p:extLst>
      <p:ext uri="{BB962C8B-B14F-4D97-AF65-F5344CB8AC3E}">
        <p14:creationId xmlns:p14="http://schemas.microsoft.com/office/powerpoint/2010/main" val="17111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6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6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/>
              <a:t> žebříčková (</a:t>
            </a:r>
            <a:r>
              <a:rPr lang="cs-CZ" sz="2400" dirty="0" err="1"/>
              <a:t>skalariformní</a:t>
            </a:r>
            <a:r>
              <a:rPr lang="cs-CZ" sz="2400" dirty="0"/>
              <a:t>) = mezi dvěma různými vlákny; laterální 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4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</a:t>
            </a:r>
            <a:r>
              <a:rPr lang="cs-CZ" altLang="cs-CZ" sz="2400" dirty="0" smtClean="0">
                <a:latin typeface="Calibri" panose="020F0502020204030204" pitchFamily="34" charset="0"/>
              </a:rPr>
              <a:t>typy (nevětvené)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0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IE007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0737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339966"/>
          </a:solidFill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87450" y="5513388"/>
            <a:ext cx="32400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Cosmarium</a:t>
            </a:r>
            <a:r>
              <a:rPr lang="cs-CZ" altLang="cs-CZ" sz="3200"/>
              <a:t> sp.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1331913" y="2492375"/>
            <a:ext cx="1152525" cy="1512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2843213" y="3357563"/>
            <a:ext cx="73025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00113" y="39989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pyrenoid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268538" y="4652963"/>
            <a:ext cx="172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sinus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132138" y="2133600"/>
            <a:ext cx="360362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276600" y="1701800"/>
            <a:ext cx="1584325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716463" y="141287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istmus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779838" y="3429000"/>
            <a:ext cx="647700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067175" y="5084763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chloroplast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6156325" y="1341438"/>
            <a:ext cx="0" cy="935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356100" y="981075"/>
            <a:ext cx="1584325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940425" y="836613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dceřiné části buněk</a:t>
            </a: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 flipV="1">
            <a:off x="7092950" y="5013325"/>
            <a:ext cx="142875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651500" y="5805488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mateřská polovice buňky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1619250" y="1268413"/>
            <a:ext cx="360363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11188" y="908050"/>
            <a:ext cx="2160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mateřská polovice buňky</a:t>
            </a:r>
          </a:p>
        </p:txBody>
      </p:sp>
    </p:spTree>
    <p:extLst>
      <p:ext uri="{BB962C8B-B14F-4D97-AF65-F5344CB8AC3E}">
        <p14:creationId xmlns:p14="http://schemas.microsoft.com/office/powerpoint/2010/main" val="23880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ugeotti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3863"/>
            <a:ext cx="8424862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407670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Mougeotia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ougeotti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9225"/>
            <a:ext cx="869156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407670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Mougeotia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pirogyr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6250"/>
            <a:ext cx="8281988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052513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Spirogyra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pirogyr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07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052513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Spirogyra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948488" y="6237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ygnem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138"/>
            <a:ext cx="8748713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1412875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Zygnema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Kopp R.</a:t>
            </a:r>
            <a:endParaRPr lang="en-US" altLang="cs-CZ">
              <a:cs typeface="Arial" charset="0"/>
            </a:endParaRPr>
          </a:p>
        </p:txBody>
      </p:sp>
      <p:pic>
        <p:nvPicPr>
          <p:cNvPr id="31751" name="Picture 7" descr="Zygn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76350"/>
            <a:ext cx="8893175" cy="546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3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losteriu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73100"/>
            <a:ext cx="78486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936625"/>
          </a:xfrm>
          <a:solidFill>
            <a:srgbClr val="339966"/>
          </a:solidFill>
        </p:spPr>
        <p:txBody>
          <a:bodyPr/>
          <a:lstStyle/>
          <a:p>
            <a:pPr eaLnBrk="1" hangingPunct="1"/>
            <a:r>
              <a:rPr lang="cs-CZ" altLang="cs-CZ" sz="2400" smtClean="0"/>
              <a:t>Odd.: Charophyta Třída: ZYGNEMATOPHYCEAE </a:t>
            </a:r>
            <a:br>
              <a:rPr lang="cs-CZ" altLang="cs-CZ" sz="2400" smtClean="0"/>
            </a:br>
            <a:r>
              <a:rPr lang="cs-CZ" altLang="cs-CZ" sz="2400" smtClean="0"/>
              <a:t>Řád: Desmidiales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67175" y="49418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Closterium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867400" y="616585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losteriu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90500"/>
            <a:ext cx="8674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3132138" y="5734050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 Closterium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8795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icrasterias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27038"/>
            <a:ext cx="8609012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49275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Micrasterias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3850" y="6237288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icrasterias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4788"/>
            <a:ext cx="864235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836613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Micrasterias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948488" y="6237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</a:rPr>
              <a:t>a vláknité </a:t>
            </a:r>
            <a:r>
              <a:rPr lang="cs-CZ" altLang="cs-CZ" sz="2400" dirty="0" smtClean="0">
                <a:latin typeface="Calibri" panose="020F0502020204030204" pitchFamily="34" charset="0"/>
              </a:rPr>
              <a:t>řasy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</a:t>
            </a:r>
            <a:r>
              <a:rPr lang="cs-CZ" altLang="cs-CZ" sz="2400" dirty="0" smtClean="0">
                <a:latin typeface="Calibri" panose="020F0502020204030204" pitchFamily="34" charset="0"/>
              </a:rPr>
              <a:t>)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44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leurotaen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76250"/>
            <a:ext cx="55927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549275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Pleurotaenium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979613" y="630237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orig. Kopp R.</a:t>
            </a:r>
            <a:endParaRPr lang="cs-CZ" altLang="cs-CZ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340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Xanthidiu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04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650" y="69215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Xanthidium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77050" y="623728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Xanthidium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93175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76250"/>
            <a:ext cx="7704138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tx1"/>
                </a:solidFill>
              </a:rPr>
              <a:t>Xanthidium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092950" y="6375400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Využití parožnatek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Dříve jako přírodní hnojivo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Modelové buňky - studie v cytologii (velké buněčné organely)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Bioindikátory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Citlivost na těžké kovy ve vodě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V akvaristice - produkují feromony, které stimulují vodní živočichy k rozmnožování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Základní algologické metody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fytoplanktonu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 smtClean="0"/>
              <a:t>V terénu:</a:t>
            </a:r>
          </a:p>
          <a:p>
            <a:r>
              <a:rPr lang="cs-CZ" altLang="cs-CZ" sz="2400" dirty="0" smtClean="0"/>
              <a:t>Měření: koncentrace kyslíku, pH, průhlednost, teplota, konduktivita (salinita, hustota)</a:t>
            </a:r>
          </a:p>
          <a:p>
            <a:r>
              <a:rPr lang="cs-CZ" altLang="cs-CZ" sz="2400" dirty="0" smtClean="0"/>
              <a:t>Kyslík a pH se mění během dne v důsledku fotosyntézy</a:t>
            </a:r>
          </a:p>
          <a:p>
            <a:r>
              <a:rPr lang="cs-CZ" altLang="cs-CZ" sz="2400" dirty="0" smtClean="0"/>
              <a:t>Průhlednost: </a:t>
            </a:r>
            <a:r>
              <a:rPr lang="cs-CZ" altLang="cs-CZ" sz="2400" dirty="0" err="1" smtClean="0"/>
              <a:t>Secciho</a:t>
            </a:r>
            <a:r>
              <a:rPr lang="cs-CZ" altLang="cs-CZ" sz="2400" dirty="0" smtClean="0"/>
              <a:t> deska</a:t>
            </a:r>
          </a:p>
          <a:p>
            <a:r>
              <a:rPr lang="cs-CZ" altLang="cs-CZ" sz="2400" dirty="0" smtClean="0"/>
              <a:t>Odebrání vzorku pro laboratorní stanovení živin a chlorofylu a</a:t>
            </a:r>
          </a:p>
          <a:p>
            <a:r>
              <a:rPr lang="cs-CZ" altLang="cs-CZ" sz="2400" dirty="0" smtClean="0"/>
              <a:t>Mayerovy lahve (hlubinný odběr)</a:t>
            </a:r>
          </a:p>
          <a:p>
            <a:r>
              <a:rPr lang="cs-CZ" altLang="cs-CZ" sz="2400" dirty="0" smtClean="0"/>
              <a:t>Planktonní sítě (získání určité frakce fytoplanktonu)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4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fytoplanktonu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 smtClean="0"/>
              <a:t>V laboratoři:</a:t>
            </a:r>
          </a:p>
          <a:p>
            <a:r>
              <a:rPr lang="cs-CZ" altLang="cs-CZ" sz="2400" dirty="0" smtClean="0"/>
              <a:t>Sedimentace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- </a:t>
            </a:r>
            <a:r>
              <a:rPr lang="cs-CZ" altLang="cs-CZ" sz="2400" dirty="0" err="1" smtClean="0"/>
              <a:t>Untermöhlova</a:t>
            </a:r>
            <a:r>
              <a:rPr lang="cs-CZ" altLang="cs-CZ" sz="2400" dirty="0" smtClean="0"/>
              <a:t> metoda v sedimentační komůrce o známém objemu a ploše dna</a:t>
            </a:r>
          </a:p>
          <a:p>
            <a:r>
              <a:rPr lang="cs-CZ" altLang="cs-CZ" sz="2400" dirty="0"/>
              <a:t>F</a:t>
            </a:r>
            <a:r>
              <a:rPr lang="cs-CZ" altLang="cs-CZ" sz="2400" dirty="0" smtClean="0"/>
              <a:t>iltrace, centrifugace</a:t>
            </a:r>
          </a:p>
          <a:p>
            <a:r>
              <a:rPr lang="cs-CZ" altLang="cs-CZ" sz="2400" dirty="0" smtClean="0"/>
              <a:t>Kvantifikace (</a:t>
            </a:r>
            <a:r>
              <a:rPr lang="cs-CZ" altLang="cs-CZ" sz="2400" dirty="0" err="1" smtClean="0"/>
              <a:t>Cyrusova</a:t>
            </a:r>
            <a:r>
              <a:rPr lang="cs-CZ" altLang="cs-CZ" sz="2400" dirty="0" smtClean="0"/>
              <a:t> komůrka)</a:t>
            </a:r>
          </a:p>
          <a:p>
            <a:r>
              <a:rPr lang="cs-CZ" altLang="cs-CZ" sz="2400" dirty="0" smtClean="0"/>
              <a:t>Zpracování vzorku do 48 hodin</a:t>
            </a:r>
          </a:p>
          <a:p>
            <a:r>
              <a:rPr lang="cs-CZ" altLang="cs-CZ" sz="2400" dirty="0" smtClean="0"/>
              <a:t>Fixace </a:t>
            </a:r>
            <a:r>
              <a:rPr lang="cs-CZ" altLang="cs-CZ" sz="2400" dirty="0" err="1" smtClean="0"/>
              <a:t>Lugolovým</a:t>
            </a:r>
            <a:r>
              <a:rPr lang="cs-CZ" altLang="cs-CZ" sz="2400" dirty="0" smtClean="0"/>
              <a:t> roztokem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7958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2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>
                <a:hlinkClick r:id="rId2"/>
              </a:rPr>
              <a:t>http://</a:t>
            </a:r>
            <a:r>
              <a:rPr lang="cs-CZ" sz="2400" dirty="0" smtClean="0">
                <a:hlinkClick r:id="rId2"/>
              </a:rPr>
              <a:t>www.mzp.cz/cz/prehled_akceptovanych_metodik_tekoucich_vod</a:t>
            </a:r>
            <a:endParaRPr lang="cs-CZ" sz="2400" dirty="0" smtClean="0"/>
          </a:p>
          <a:p>
            <a:r>
              <a:rPr lang="cs-CZ" sz="2400" dirty="0"/>
              <a:t>V souladu s WFD je termín </a:t>
            </a:r>
            <a:r>
              <a:rPr lang="cs-CZ" sz="2400" dirty="0" err="1"/>
              <a:t>fytobentos</a:t>
            </a:r>
            <a:r>
              <a:rPr lang="cs-CZ" sz="2400" dirty="0"/>
              <a:t> používán pro </a:t>
            </a:r>
            <a:r>
              <a:rPr lang="cs-CZ" sz="2400" dirty="0" smtClean="0"/>
              <a:t>označení </a:t>
            </a:r>
            <a:r>
              <a:rPr lang="cs-CZ" sz="2400" dirty="0"/>
              <a:t>souboru </a:t>
            </a:r>
            <a:r>
              <a:rPr lang="cs-CZ" sz="2400" dirty="0" err="1" smtClean="0"/>
              <a:t>fototrofních</a:t>
            </a:r>
            <a:r>
              <a:rPr lang="cs-CZ" sz="2400" dirty="0"/>
              <a:t> </a:t>
            </a:r>
            <a:r>
              <a:rPr lang="cs-CZ" sz="2400" dirty="0" smtClean="0"/>
              <a:t>mikrofyt </a:t>
            </a:r>
            <a:r>
              <a:rPr lang="cs-CZ" sz="2400" dirty="0"/>
              <a:t>osidlujících dno.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Výběr vhodného podkladu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Oškrab </a:t>
            </a:r>
            <a:r>
              <a:rPr lang="cs-CZ" sz="2400" dirty="0" err="1" smtClean="0"/>
              <a:t>epilitonu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Transport v chladu a temnu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Mikroskopický rozbor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Zhotovení trvalých preparátů rozsivek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Fixace formaldehydem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8130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Odběr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Terénní pomůcky:</a:t>
            </a:r>
          </a:p>
          <a:p>
            <a:r>
              <a:rPr lang="cs-CZ" sz="2400" dirty="0" smtClean="0"/>
              <a:t>rybářské </a:t>
            </a:r>
            <a:r>
              <a:rPr lang="cs-CZ" sz="2400" dirty="0" err="1"/>
              <a:t>holinky</a:t>
            </a:r>
            <a:endParaRPr lang="cs-CZ" sz="2400" dirty="0"/>
          </a:p>
          <a:p>
            <a:r>
              <a:rPr lang="cs-CZ" sz="2400" dirty="0" smtClean="0"/>
              <a:t>nůž</a:t>
            </a:r>
            <a:r>
              <a:rPr lang="cs-CZ" sz="2400" dirty="0"/>
              <a:t>, zabroušená lžíce nebo skalpel, (zubní </a:t>
            </a:r>
            <a:r>
              <a:rPr lang="cs-CZ" sz="2400" dirty="0" smtClean="0"/>
              <a:t>kartáček), pinzeta</a:t>
            </a:r>
            <a:endParaRPr lang="cs-CZ" sz="2400" dirty="0"/>
          </a:p>
          <a:p>
            <a:r>
              <a:rPr lang="cs-CZ" sz="2400" dirty="0" smtClean="0"/>
              <a:t>plastová </a:t>
            </a:r>
            <a:r>
              <a:rPr lang="cs-CZ" sz="2400" dirty="0"/>
              <a:t>miska</a:t>
            </a:r>
          </a:p>
          <a:p>
            <a:r>
              <a:rPr lang="cs-CZ" sz="2400" dirty="0" smtClean="0"/>
              <a:t>plastová lahvička </a:t>
            </a:r>
            <a:r>
              <a:rPr lang="cs-CZ" sz="2400" dirty="0"/>
              <a:t>(</a:t>
            </a:r>
            <a:r>
              <a:rPr lang="cs-CZ" sz="2400" dirty="0" smtClean="0"/>
              <a:t>optimálně 100 </a:t>
            </a:r>
            <a:r>
              <a:rPr lang="cs-CZ" sz="2400" dirty="0"/>
              <a:t>ml) se šroubovacím </a:t>
            </a:r>
            <a:r>
              <a:rPr lang="cs-CZ" sz="2400" dirty="0" smtClean="0"/>
              <a:t>uzávěrem</a:t>
            </a:r>
            <a:endParaRPr lang="cs-CZ" sz="2400" dirty="0"/>
          </a:p>
          <a:p>
            <a:r>
              <a:rPr lang="cs-CZ" sz="2400" dirty="0" smtClean="0"/>
              <a:t>nesmazatelný </a:t>
            </a:r>
            <a:r>
              <a:rPr lang="cs-CZ" sz="2400" dirty="0"/>
              <a:t>fix</a:t>
            </a:r>
          </a:p>
          <a:p>
            <a:r>
              <a:rPr lang="cs-CZ" sz="2400" dirty="0" smtClean="0"/>
              <a:t>chladicí </a:t>
            </a:r>
            <a:r>
              <a:rPr lang="cs-CZ" sz="2400" dirty="0"/>
              <a:t>box</a:t>
            </a:r>
          </a:p>
          <a:p>
            <a:r>
              <a:rPr lang="cs-CZ" sz="2400" dirty="0" smtClean="0"/>
              <a:t>fotoaparát</a:t>
            </a:r>
            <a:endParaRPr lang="cs-CZ" sz="2400" dirty="0"/>
          </a:p>
          <a:p>
            <a:r>
              <a:rPr lang="cs-CZ" sz="2400" dirty="0" smtClean="0"/>
              <a:t>GPS přístroj</a:t>
            </a:r>
            <a:endParaRPr lang="cs-CZ" sz="2400" dirty="0"/>
          </a:p>
          <a:p>
            <a:r>
              <a:rPr lang="pt-BR" sz="2400" dirty="0" smtClean="0"/>
              <a:t>terénní p</a:t>
            </a:r>
            <a:r>
              <a:rPr lang="cs-CZ" sz="2400" dirty="0" smtClean="0"/>
              <a:t>ř</a:t>
            </a:r>
            <a:r>
              <a:rPr lang="pt-BR" sz="2400" dirty="0" smtClean="0"/>
              <a:t>ístroje </a:t>
            </a:r>
            <a:r>
              <a:rPr lang="pt-BR" sz="2400" dirty="0"/>
              <a:t>pro analýzu vody (pH, </a:t>
            </a:r>
            <a:r>
              <a:rPr lang="cs-CZ" sz="2400" dirty="0" smtClean="0"/>
              <a:t>obsah kyslíku</a:t>
            </a:r>
            <a:r>
              <a:rPr lang="pt-BR" sz="2400" dirty="0" smtClean="0"/>
              <a:t>, </a:t>
            </a:r>
            <a:r>
              <a:rPr lang="pt-BR" sz="2400" dirty="0"/>
              <a:t>teplota, vodivost)</a:t>
            </a:r>
          </a:p>
          <a:p>
            <a:r>
              <a:rPr lang="cs-CZ" sz="2400" dirty="0" smtClean="0"/>
              <a:t>gumové </a:t>
            </a:r>
            <a:r>
              <a:rPr lang="cs-CZ" sz="2400" dirty="0"/>
              <a:t>rukavice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3210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Odběr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u="sng" dirty="0" smtClean="0"/>
              <a:t>Vzorkování</a:t>
            </a:r>
          </a:p>
          <a:p>
            <a:pPr marL="0" indent="0">
              <a:buNone/>
            </a:pPr>
            <a:r>
              <a:rPr lang="cs-CZ" sz="2400" b="1" dirty="0" smtClean="0"/>
              <a:t>Vzorkovací období: </a:t>
            </a:r>
          </a:p>
          <a:p>
            <a:pPr marL="0" indent="0">
              <a:buNone/>
            </a:pPr>
            <a:r>
              <a:rPr lang="cs-CZ" sz="2400" dirty="0" smtClean="0"/>
              <a:t>Odběr </a:t>
            </a:r>
            <a:r>
              <a:rPr lang="cs-CZ" sz="2400" dirty="0"/>
              <a:t>vzorku je </a:t>
            </a:r>
            <a:r>
              <a:rPr lang="cs-CZ" sz="2400" dirty="0" smtClean="0"/>
              <a:t>optimálně prováděn </a:t>
            </a:r>
            <a:r>
              <a:rPr lang="cs-CZ" sz="2400" b="1" dirty="0" smtClean="0"/>
              <a:t>čtvrtletně</a:t>
            </a:r>
            <a:r>
              <a:rPr lang="cs-CZ" sz="2400" dirty="0" smtClean="0"/>
              <a:t>, </a:t>
            </a:r>
            <a:r>
              <a:rPr lang="cs-CZ" sz="2400" dirty="0"/>
              <a:t>zimní </a:t>
            </a:r>
            <a:r>
              <a:rPr lang="cs-CZ" sz="2400" dirty="0" smtClean="0"/>
              <a:t>odběr </a:t>
            </a:r>
            <a:r>
              <a:rPr lang="cs-CZ" sz="2400" dirty="0"/>
              <a:t>je možné vynechat. </a:t>
            </a:r>
            <a:endParaRPr lang="cs-CZ" sz="2400" dirty="0" smtClean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Odběry </a:t>
            </a:r>
            <a:r>
              <a:rPr lang="cs-CZ" sz="2400" dirty="0"/>
              <a:t>vzorku se </a:t>
            </a:r>
            <a:r>
              <a:rPr lang="cs-CZ" sz="2400" dirty="0" smtClean="0"/>
              <a:t>provádějí</a:t>
            </a:r>
            <a:r>
              <a:rPr lang="cs-CZ" sz="2400" dirty="0"/>
              <a:t>:</a:t>
            </a:r>
          </a:p>
          <a:p>
            <a:r>
              <a:rPr lang="cs-CZ" sz="2400" dirty="0" smtClean="0"/>
              <a:t>v </a:t>
            </a:r>
            <a:r>
              <a:rPr lang="cs-CZ" sz="2400" dirty="0"/>
              <a:t>jarním období (</a:t>
            </a:r>
            <a:r>
              <a:rPr lang="cs-CZ" sz="2400" dirty="0" smtClean="0"/>
              <a:t>březen </a:t>
            </a:r>
            <a:r>
              <a:rPr lang="cs-CZ" sz="2400" dirty="0"/>
              <a:t>– polovina </a:t>
            </a:r>
            <a:r>
              <a:rPr lang="cs-CZ" sz="2400" dirty="0" smtClean="0"/>
              <a:t>května)</a:t>
            </a:r>
          </a:p>
          <a:p>
            <a:r>
              <a:rPr lang="cs-CZ" sz="2400" dirty="0" smtClean="0"/>
              <a:t>v </a:t>
            </a:r>
            <a:r>
              <a:rPr lang="cs-CZ" sz="2400" dirty="0"/>
              <a:t>letním období (konec č</a:t>
            </a:r>
            <a:r>
              <a:rPr lang="cs-CZ" sz="2400" dirty="0" smtClean="0"/>
              <a:t>ervna </a:t>
            </a:r>
            <a:r>
              <a:rPr lang="cs-CZ" sz="2400" dirty="0"/>
              <a:t>– polovina </a:t>
            </a:r>
            <a:r>
              <a:rPr lang="cs-CZ" sz="2400" dirty="0" smtClean="0"/>
              <a:t>srpna)</a:t>
            </a:r>
          </a:p>
          <a:p>
            <a:r>
              <a:rPr lang="cs-CZ" sz="2400" dirty="0" smtClean="0"/>
              <a:t>v </a:t>
            </a:r>
            <a:r>
              <a:rPr lang="cs-CZ" sz="2400" dirty="0"/>
              <a:t>podzimním období </a:t>
            </a:r>
            <a:r>
              <a:rPr lang="cs-CZ" sz="2400" dirty="0" smtClean="0"/>
              <a:t>(říjen </a:t>
            </a:r>
            <a:r>
              <a:rPr lang="cs-CZ" sz="2400" dirty="0"/>
              <a:t>– polovina listopadu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794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MESOSTIGMATOPHYCEAE Řád: Mesostigmatales</a:t>
            </a:r>
          </a:p>
        </p:txBody>
      </p:sp>
      <p:pic>
        <p:nvPicPr>
          <p:cNvPr id="5124" name="Picture 6" descr="sp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92225"/>
            <a:ext cx="7345362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771775" y="1557338"/>
            <a:ext cx="3527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Mesostigma viride</a:t>
            </a:r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 flipH="1" flipV="1">
            <a:off x="3635375" y="5516563"/>
            <a:ext cx="1008063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4643438" y="587692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Laterálně vyrůstající bičíky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>
            <a:off x="5867400" y="4365625"/>
            <a:ext cx="7921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Line 11"/>
          <p:cNvSpPr>
            <a:spLocks noChangeShapeType="1"/>
          </p:cNvSpPr>
          <p:nvPr/>
        </p:nvSpPr>
        <p:spPr bwMode="auto">
          <a:xfrm>
            <a:off x="5148263" y="4365625"/>
            <a:ext cx="215900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4140200" y="3998913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Mělká prohlubeň</a:t>
            </a:r>
          </a:p>
        </p:txBody>
      </p:sp>
    </p:spTree>
    <p:extLst>
      <p:ext uri="{BB962C8B-B14F-4D97-AF65-F5344CB8AC3E}">
        <p14:creationId xmlns:p14="http://schemas.microsoft.com/office/powerpoint/2010/main" val="6593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Odběr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400" dirty="0" smtClean="0"/>
              <a:t>Výběr reprezentativního- charakteristického úseku toku (s větším množstvím vyjmutelných kamenů)</a:t>
            </a:r>
          </a:p>
          <a:p>
            <a:r>
              <a:rPr lang="cs-CZ" sz="2400" dirty="0" smtClean="0"/>
              <a:t>Označení odběrového úseku (slovní, GPS souřadnice, fotografie)</a:t>
            </a:r>
          </a:p>
          <a:p>
            <a:r>
              <a:rPr lang="cs-CZ" sz="2400" dirty="0" smtClean="0"/>
              <a:t>Výběr podkladu- odebírá se přednostně </a:t>
            </a:r>
            <a:r>
              <a:rPr lang="cs-CZ" sz="2400" dirty="0" err="1" smtClean="0"/>
              <a:t>epiliton</a:t>
            </a:r>
            <a:r>
              <a:rPr lang="cs-CZ" sz="2400" dirty="0" smtClean="0"/>
              <a:t> (nárost </a:t>
            </a:r>
            <a:r>
              <a:rPr lang="cs-CZ" sz="2400" dirty="0"/>
              <a:t>na kamenech; vedle </a:t>
            </a:r>
            <a:r>
              <a:rPr lang="cs-CZ" sz="2400" dirty="0" err="1"/>
              <a:t>fototrofních</a:t>
            </a:r>
            <a:r>
              <a:rPr lang="cs-CZ" sz="2400" dirty="0"/>
              <a:t> </a:t>
            </a:r>
            <a:r>
              <a:rPr lang="cs-CZ" sz="2400" dirty="0" smtClean="0"/>
              <a:t>organismů </a:t>
            </a:r>
            <a:r>
              <a:rPr lang="cs-CZ" sz="2400" dirty="0"/>
              <a:t>(sinic a </a:t>
            </a:r>
            <a:r>
              <a:rPr lang="cs-CZ" sz="2400" dirty="0" smtClean="0"/>
              <a:t>řas</a:t>
            </a:r>
            <a:r>
              <a:rPr lang="cs-CZ" sz="2400" dirty="0"/>
              <a:t>) obsahuje </a:t>
            </a:r>
            <a:r>
              <a:rPr lang="cs-CZ" sz="2400" dirty="0" smtClean="0"/>
              <a:t>i heterotrofní složku</a:t>
            </a:r>
          </a:p>
          <a:p>
            <a:r>
              <a:rPr lang="cs-CZ" sz="2400" dirty="0" smtClean="0"/>
              <a:t>Preferovány kameny o velikosti 10-20 cm (stabilní, umožňují rozvoj společenstva)</a:t>
            </a:r>
          </a:p>
          <a:p>
            <a:r>
              <a:rPr lang="cs-CZ" sz="2400" dirty="0" smtClean="0"/>
              <a:t>Odběr z cca 5 kamenů</a:t>
            </a:r>
          </a:p>
          <a:p>
            <a:r>
              <a:rPr lang="cs-CZ" sz="2400" dirty="0" smtClean="0"/>
              <a:t>Odběr z hlavního proudu řeky</a:t>
            </a:r>
          </a:p>
          <a:p>
            <a:pPr marL="0" indent="0">
              <a:buNone/>
            </a:pPr>
            <a:r>
              <a:rPr lang="cs-CZ" sz="2400" dirty="0" smtClean="0"/>
              <a:t>+ Základní měření: </a:t>
            </a:r>
            <a:r>
              <a:rPr lang="cs-CZ" sz="2400" dirty="0"/>
              <a:t>(teplota </a:t>
            </a:r>
            <a:r>
              <a:rPr lang="cs-CZ" sz="2400" dirty="0" smtClean="0"/>
              <a:t>vody, koncentrace rozpuštěného kyslíku, </a:t>
            </a:r>
            <a:r>
              <a:rPr lang="cs-CZ" sz="2400" dirty="0"/>
              <a:t>pH </a:t>
            </a:r>
            <a:r>
              <a:rPr lang="cs-CZ" sz="2400" dirty="0" smtClean="0"/>
              <a:t>a </a:t>
            </a:r>
            <a:r>
              <a:rPr lang="cs-CZ" sz="2400" dirty="0"/>
              <a:t>elektrická vodivost</a:t>
            </a:r>
            <a:r>
              <a:rPr lang="cs-CZ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74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Vlastní odběr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Odstranění nečistot, detritu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možné dva způsoby: přímý seškrab do vzorkovnice, či oškrábání nárostu do misky + v misce kamen opláchnout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 odběru lze použít: kartáček, skalpel, nůž, lžíci- nutno vždy opláchnout v říční vodě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Odběrová lahvička se neplní až po okraj (ideálně do ¾), aby se nevyčerpal kyslík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Popis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Transport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Zpracování do 48 hodin od odběru, jinak nutná konzervace formaldehydem</a:t>
            </a:r>
          </a:p>
        </p:txBody>
      </p:sp>
    </p:spTree>
    <p:extLst>
      <p:ext uri="{BB962C8B-B14F-4D97-AF65-F5344CB8AC3E}">
        <p14:creationId xmlns:p14="http://schemas.microsoft.com/office/powerpoint/2010/main" val="39726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Zpracování vzorku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Analýza v čerstvém stavu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Determinace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Kvantifikace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Registruje se stav organismů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Fotodokumentace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dirty="0" smtClean="0"/>
              <a:t>Kvantifikace: Kvantitativní </a:t>
            </a:r>
            <a:r>
              <a:rPr lang="cs-CZ" dirty="0"/>
              <a:t>zastoupení jednotlivých druhu se provádí </a:t>
            </a:r>
            <a:r>
              <a:rPr lang="cs-CZ" dirty="0" smtClean="0"/>
              <a:t>při </a:t>
            </a:r>
            <a:r>
              <a:rPr lang="cs-CZ" dirty="0"/>
              <a:t>slabším </a:t>
            </a:r>
            <a:r>
              <a:rPr lang="cs-CZ" dirty="0" smtClean="0"/>
              <a:t>zvětšení</a:t>
            </a:r>
            <a:r>
              <a:rPr lang="cs-CZ" dirty="0"/>
              <a:t>, </a:t>
            </a:r>
            <a:r>
              <a:rPr lang="cs-CZ" dirty="0" smtClean="0"/>
              <a:t>pomocí </a:t>
            </a:r>
            <a:r>
              <a:rPr lang="cs-CZ" dirty="0"/>
              <a:t>odhadní stupnice, která druhy </a:t>
            </a:r>
            <a:r>
              <a:rPr lang="cs-CZ" dirty="0" smtClean="0"/>
              <a:t>zařazuje </a:t>
            </a:r>
            <a:r>
              <a:rPr lang="cs-CZ" dirty="0"/>
              <a:t>do </a:t>
            </a:r>
            <a:r>
              <a:rPr lang="cs-CZ" dirty="0" smtClean="0"/>
              <a:t>určitých intervalů </a:t>
            </a:r>
            <a:r>
              <a:rPr lang="cs-CZ" dirty="0"/>
              <a:t>na základe </a:t>
            </a:r>
            <a:r>
              <a:rPr lang="cs-CZ" dirty="0" smtClean="0"/>
              <a:t>odhadu jejich </a:t>
            </a:r>
            <a:r>
              <a:rPr lang="cs-CZ" dirty="0"/>
              <a:t>abundance v mikroskopickém preparátu analyzovaného vzorku (</a:t>
            </a:r>
            <a:r>
              <a:rPr lang="cs-CZ" dirty="0" smtClean="0"/>
              <a:t>Sládečková </a:t>
            </a:r>
            <a:r>
              <a:rPr lang="cs-CZ" dirty="0"/>
              <a:t>&amp; </a:t>
            </a:r>
            <a:r>
              <a:rPr lang="cs-CZ" dirty="0" smtClean="0"/>
              <a:t>Marvan </a:t>
            </a:r>
            <a:r>
              <a:rPr lang="pl-PL" dirty="0" smtClean="0"/>
              <a:t>1978</a:t>
            </a:r>
            <a:r>
              <a:rPr lang="pl-PL" dirty="0"/>
              <a:t>).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Nejčastěji </a:t>
            </a:r>
            <a:r>
              <a:rPr lang="pl-PL" dirty="0"/>
              <a:t>je používána stupnice:</a:t>
            </a:r>
          </a:p>
          <a:p>
            <a:r>
              <a:rPr lang="cs-CZ" dirty="0"/>
              <a:t>6 - druh </a:t>
            </a:r>
            <a:r>
              <a:rPr lang="cs-CZ" dirty="0" smtClean="0"/>
              <a:t>masově </a:t>
            </a:r>
            <a:r>
              <a:rPr lang="cs-CZ" dirty="0"/>
              <a:t>zastoupený, s pokryvností 90 - 100%</a:t>
            </a:r>
          </a:p>
          <a:p>
            <a:r>
              <a:rPr lang="cs-CZ" dirty="0"/>
              <a:t>5 - druh velmi hojný, s pokryvností 50 - 90%</a:t>
            </a:r>
          </a:p>
          <a:p>
            <a:r>
              <a:rPr lang="pl-PL" dirty="0"/>
              <a:t>4 - druh hojný, s pokryvností 20 - 50%</a:t>
            </a:r>
          </a:p>
          <a:p>
            <a:r>
              <a:rPr lang="pl-PL" dirty="0"/>
              <a:t>3 - druh dost hojný, s pokryvností 5 - 20%</a:t>
            </a:r>
          </a:p>
          <a:p>
            <a:r>
              <a:rPr lang="cs-CZ" dirty="0"/>
              <a:t>2 - druh </a:t>
            </a:r>
            <a:r>
              <a:rPr lang="cs-CZ" dirty="0" smtClean="0"/>
              <a:t>zřídkavý</a:t>
            </a:r>
            <a:r>
              <a:rPr lang="cs-CZ" dirty="0"/>
              <a:t>, s pokryvností 1 - 5%</a:t>
            </a:r>
          </a:p>
          <a:p>
            <a:r>
              <a:rPr lang="cs-CZ" dirty="0"/>
              <a:t>1 - druh velmi </a:t>
            </a:r>
            <a:r>
              <a:rPr lang="cs-CZ" dirty="0" smtClean="0"/>
              <a:t>zřídkavý</a:t>
            </a:r>
            <a:r>
              <a:rPr lang="cs-CZ" dirty="0"/>
              <a:t>, s pokryvností 0,1 - 1%</a:t>
            </a:r>
          </a:p>
          <a:p>
            <a:r>
              <a:rPr lang="pl-PL" dirty="0"/>
              <a:t>+ - druh </a:t>
            </a:r>
            <a:r>
              <a:rPr lang="pl-PL" dirty="0" smtClean="0"/>
              <a:t>ojediněle </a:t>
            </a:r>
            <a:r>
              <a:rPr lang="pl-PL" dirty="0"/>
              <a:t>zastoupený, s pokryvností do 0,1%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451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Metody studia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fytobentosu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Zpracování vzorku rozsivek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Odstranění buněčného obsahu oxidačními činidly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Poté připravení preparátu pomocí uzavíratelných médií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24944"/>
            <a:ext cx="2597721" cy="264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Biologické hodnocení kvality vody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Použití bioindikátorů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Schopnost odrážet  změny prostředí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Schopnost určit stupeň degradace vodního prostředí</a:t>
            </a:r>
          </a:p>
          <a:p>
            <a:pPr eaLnBrk="1" hangingPunct="1"/>
            <a:r>
              <a:rPr lang="cs-CZ" altLang="cs-CZ" sz="2400" dirty="0" smtClean="0"/>
              <a:t>Evropská rámcová směrnice o vodách (2000) – přesně definované požadavky na hodnocení vod v rámci EU: vyhodnocování na základě odchylek od referenčního stavu toku </a:t>
            </a:r>
          </a:p>
          <a:p>
            <a:pPr eaLnBrk="1" hangingPunct="1"/>
            <a:r>
              <a:rPr lang="cs-CZ" altLang="cs-CZ" sz="2400" dirty="0" smtClean="0"/>
              <a:t>Referenční tok – antropogenně nenarušený</a:t>
            </a:r>
          </a:p>
          <a:p>
            <a:pPr eaLnBrk="1" hangingPunct="1"/>
            <a:r>
              <a:rPr lang="cs-CZ" altLang="cs-CZ" sz="2400" dirty="0" smtClean="0"/>
              <a:t>Směrnice zahrnuje </a:t>
            </a:r>
            <a:r>
              <a:rPr lang="cs-CZ" altLang="cs-CZ" sz="2400" dirty="0" err="1" smtClean="0"/>
              <a:t>makrofyta</a:t>
            </a:r>
            <a:r>
              <a:rPr lang="cs-CZ" altLang="cs-CZ" sz="2400" dirty="0" smtClean="0"/>
              <a:t>, ryby, </a:t>
            </a:r>
            <a:r>
              <a:rPr lang="cs-CZ" altLang="cs-CZ" sz="2400" dirty="0" err="1" smtClean="0"/>
              <a:t>fytobentos</a:t>
            </a:r>
            <a:r>
              <a:rPr lang="cs-CZ" altLang="cs-CZ" sz="2400" dirty="0" smtClean="0"/>
              <a:t>, bezobratlé</a:t>
            </a:r>
          </a:p>
          <a:p>
            <a:pPr eaLnBrk="1" hangingPunct="1"/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1572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243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chaetosphaer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MESOSTIGMATOPHYCEAE Řád: Chaetosphaeridiales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63938" y="1628775"/>
            <a:ext cx="52562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Chaetosphaeridium </a:t>
            </a:r>
            <a:r>
              <a:rPr lang="cs-CZ" altLang="cs-CZ" sz="3200"/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21088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klebsormi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KLEBSORMIDIOPHYCEAE Řád: Klebsormidiales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9750" y="2852738"/>
            <a:ext cx="525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Klebsormidium </a:t>
            </a:r>
            <a:r>
              <a:rPr lang="cs-CZ" altLang="cs-CZ" sz="3200"/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40866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Klebsormid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4377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KLEBSORMIDIOPHYCEAE Řád: Klebsormidiales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71550" y="6021388"/>
            <a:ext cx="525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Klebsormidium </a:t>
            </a:r>
            <a:r>
              <a:rPr lang="cs-CZ" altLang="cs-CZ" sz="3200"/>
              <a:t>sp.</a:t>
            </a: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 flipH="1">
            <a:off x="6588125" y="2781300"/>
            <a:ext cx="6477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661150" y="2486025"/>
            <a:ext cx="1439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chloroplast</a:t>
            </a: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flipH="1" flipV="1">
            <a:off x="4932363" y="4076700"/>
            <a:ext cx="719137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4716463" y="465296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Pyrenoid se škrobovými zrnky</a:t>
            </a:r>
          </a:p>
        </p:txBody>
      </p:sp>
    </p:spTree>
    <p:extLst>
      <p:ext uri="{BB962C8B-B14F-4D97-AF65-F5344CB8AC3E}">
        <p14:creationId xmlns:p14="http://schemas.microsoft.com/office/powerpoint/2010/main" val="12708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S98-2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92150"/>
            <a:ext cx="2743200" cy="2011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09800" y="2420938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3400" y="9080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1</a:t>
            </a:r>
            <a:endParaRPr lang="cs-CZ" altLang="cs-CZ" sz="2000" b="1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7338" y="5084763"/>
            <a:ext cx="85344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Obr. 1-6. Charophyta: Obr. 1-3. </a:t>
            </a:r>
            <a:r>
              <a:rPr lang="cs-CZ" altLang="cs-CZ" b="1" i="1"/>
              <a:t>Klebsormidium flaccidum</a:t>
            </a:r>
            <a:r>
              <a:rPr lang="cs-CZ" altLang="cs-CZ"/>
              <a:t>, Obr. 1. Přímá vlákna s nástěnnými chloroplasty; Obr. 2. Vyboulená zoosporangia (šipka); Obr. 3. Prázdná zoosporangia (buňky) se štěrbinou (šipky); Obr. 4-6. </a:t>
            </a:r>
            <a:r>
              <a:rPr lang="cs-CZ" altLang="cs-CZ" b="1" i="1"/>
              <a:t>Klebsormidium crenulatum</a:t>
            </a:r>
            <a:r>
              <a:rPr lang="cs-CZ" altLang="cs-CZ"/>
              <a:t>, Obr. 4. Dospělé vlákno; Obr. 5. Začátek nepravého větvení (šipka); Obr. 6. Fragmentace vlákna.</a:t>
            </a:r>
          </a:p>
        </p:txBody>
      </p:sp>
      <p:pic>
        <p:nvPicPr>
          <p:cNvPr id="9222" name="Picture 6" descr="Klebsormidium3SS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5325"/>
            <a:ext cx="2743200" cy="2012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Klebsormidium2J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692150"/>
            <a:ext cx="2709862" cy="1981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lebsormidium4JSP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857500"/>
            <a:ext cx="2743200" cy="2011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Klebsormidium4JSP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852738"/>
            <a:ext cx="2743200" cy="2012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lebsormidium4JSP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852738"/>
            <a:ext cx="2743200" cy="20113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352800" y="9080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2</a:t>
            </a:r>
            <a:endParaRPr lang="cs-CZ" altLang="cs-CZ" sz="2000" b="1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324600" y="8366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3</a:t>
            </a:r>
            <a:endParaRPr lang="cs-CZ" altLang="cs-CZ" sz="2000" b="1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57200" y="31416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4</a:t>
            </a:r>
            <a:endParaRPr lang="cs-CZ" altLang="cs-CZ" sz="2000" b="1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3352800" y="29972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5</a:t>
            </a:r>
            <a:endParaRPr lang="cs-CZ" altLang="cs-CZ" sz="2000" b="1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248400" y="29972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6</a:t>
            </a:r>
            <a:endParaRPr lang="cs-CZ" altLang="cs-CZ" sz="2000" b="1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029200" y="2420938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8001000" y="2492375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22098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1054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010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3886200" y="1125538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6934200" y="126841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467600" y="10525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1447800" y="36449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3962400" y="3860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858000" y="3716338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304800" y="2420938"/>
            <a:ext cx="91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3048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200400" y="23495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2004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6096000" y="2362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60960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2098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2209800" y="2133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5029200" y="2133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51054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80010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8001000" y="2205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2195513" y="188913"/>
            <a:ext cx="5184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/>
              <a:t>VÝVOJOVÁ STADIA</a:t>
            </a:r>
          </a:p>
        </p:txBody>
      </p:sp>
    </p:spTree>
    <p:extLst>
      <p:ext uri="{BB962C8B-B14F-4D97-AF65-F5344CB8AC3E}">
        <p14:creationId xmlns:p14="http://schemas.microsoft.com/office/powerpoint/2010/main" val="40492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1417</Words>
  <Application>Microsoft Office PowerPoint</Application>
  <PresentationFormat>Předvádění na obrazovce (4:3)</PresentationFormat>
  <Paragraphs>258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systému Office</vt:lpstr>
      <vt:lpstr>Fylogeneze a diverzita řas a hub: 5. přednáška Charophyta</vt:lpstr>
      <vt:lpstr>Oddělení Charophyta, třídy</vt:lpstr>
      <vt:lpstr>Vývojová větev Charophytae,  odd.: CHAROPHYTA</vt:lpstr>
      <vt:lpstr>MESOSTIGMATOPHYCEAE</vt:lpstr>
      <vt:lpstr>MESOSTIGMATOPHYCEAE</vt:lpstr>
      <vt:lpstr>Třída Klebsormidiophyceae</vt:lpstr>
      <vt:lpstr>MESOSTIGMATOPHYCEAE</vt:lpstr>
      <vt:lpstr>MESOSTIGMATOPHYCEAE</vt:lpstr>
      <vt:lpstr>Prezentace aplikace PowerPoint</vt:lpstr>
      <vt:lpstr>MESOSTIGMATOPHYCEAE</vt:lpstr>
      <vt:lpstr>Třída Charophyceae</vt:lpstr>
      <vt:lpstr>MESOSTIGMATOPHYCEAE</vt:lpstr>
      <vt:lpstr>Prezentace aplikace PowerPoint</vt:lpstr>
      <vt:lpstr>Odd.: Charophyta Třída: Charophyceae Řád: Charales</vt:lpstr>
      <vt:lpstr>Prezentace aplikace PowerPoint</vt:lpstr>
      <vt:lpstr>Odd.: Charophyta Třída: Charophyceae Řád: Charales</vt:lpstr>
      <vt:lpstr>MESOSTIGMATOPHYCEAE</vt:lpstr>
      <vt:lpstr>Konjugace</vt:lpstr>
      <vt:lpstr>Třída Zygnematophyceae</vt:lpstr>
      <vt:lpstr>Odd.: Charophyta Třída: Zygnematophyceae Řád: Desmidiales</vt:lpstr>
      <vt:lpstr>Odd.: Charophyta Třída: Zygnematophyceae Řád: Zygnematales</vt:lpstr>
      <vt:lpstr>Prezentace aplikace PowerPoint</vt:lpstr>
      <vt:lpstr>Odd.: Charophyta Třída: Zygnematophyceae Řád: Zygnematales</vt:lpstr>
      <vt:lpstr>Prezentace aplikace PowerPoint</vt:lpstr>
      <vt:lpstr>Odd.: Charophyta Třída: Zygnematophyceae Řád: Zygnematales</vt:lpstr>
      <vt:lpstr>Odd.: Charophyta Třída: ZYGNEMATOPHYCEAE  Řád: Desmidiales</vt:lpstr>
      <vt:lpstr>Prezentace aplikace PowerPoint</vt:lpstr>
      <vt:lpstr>Odd.: Charophyta Třída: Zygnematophyceae Řád: Desmidiales</vt:lpstr>
      <vt:lpstr>Prezentace aplikace PowerPoint</vt:lpstr>
      <vt:lpstr>Odd.: Charophyta Třída: Zygnematophyceae Řád: Desmidiales</vt:lpstr>
      <vt:lpstr>Odd.: Charophyta Třída: Zygnematophyceae Řád: Desmidiales</vt:lpstr>
      <vt:lpstr>Prezentace aplikace PowerPoint</vt:lpstr>
      <vt:lpstr>Využití parožnatek</vt:lpstr>
      <vt:lpstr>Základní algologické metody</vt:lpstr>
      <vt:lpstr>Metody studia fytoplanktonu</vt:lpstr>
      <vt:lpstr>Metody studia fytoplanktonu</vt:lpstr>
      <vt:lpstr>Metody studia fytobentosu</vt:lpstr>
      <vt:lpstr>Odběr fytobentosu</vt:lpstr>
      <vt:lpstr>Odběr fytobentosu</vt:lpstr>
      <vt:lpstr>Odběr fytobentosu</vt:lpstr>
      <vt:lpstr>Metody studia fytobentosu</vt:lpstr>
      <vt:lpstr>Metody studia fytobentosu</vt:lpstr>
      <vt:lpstr>Metody studia fytobentosu</vt:lpstr>
      <vt:lpstr>Metody studia fytobentosu</vt:lpstr>
      <vt:lpstr>Biologické hodnocení kvality vody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112</cp:revision>
  <dcterms:created xsi:type="dcterms:W3CDTF">2012-09-10T15:35:35Z</dcterms:created>
  <dcterms:modified xsi:type="dcterms:W3CDTF">2014-10-10T10:01:41Z</dcterms:modified>
</cp:coreProperties>
</file>