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9" r:id="rId3"/>
    <p:sldId id="282" r:id="rId4"/>
    <p:sldId id="261" r:id="rId5"/>
    <p:sldId id="258" r:id="rId6"/>
    <p:sldId id="427" r:id="rId7"/>
    <p:sldId id="428" r:id="rId8"/>
    <p:sldId id="294" r:id="rId9"/>
    <p:sldId id="270"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1" r:id="rId23"/>
    <p:sldId id="372" r:id="rId24"/>
    <p:sldId id="295" r:id="rId25"/>
    <p:sldId id="271" r:id="rId26"/>
    <p:sldId id="429" r:id="rId27"/>
    <p:sldId id="274" r:id="rId28"/>
    <p:sldId id="275" r:id="rId29"/>
    <p:sldId id="276" r:id="rId30"/>
    <p:sldId id="277" r:id="rId31"/>
    <p:sldId id="272" r:id="rId32"/>
    <p:sldId id="273" r:id="rId33"/>
    <p:sldId id="283" r:id="rId34"/>
    <p:sldId id="284" r:id="rId35"/>
    <p:sldId id="285" r:id="rId36"/>
    <p:sldId id="286" r:id="rId37"/>
    <p:sldId id="287" r:id="rId38"/>
    <p:sldId id="288" r:id="rId39"/>
    <p:sldId id="289" r:id="rId40"/>
    <p:sldId id="290" r:id="rId41"/>
    <p:sldId id="291" r:id="rId42"/>
    <p:sldId id="292" r:id="rId43"/>
    <p:sldId id="280" r:id="rId44"/>
    <p:sldId id="281" r:id="rId45"/>
    <p:sldId id="293" r:id="rId46"/>
  </p:sldIdLst>
  <p:sldSz cx="9144000" cy="6858000" type="screen4x3"/>
  <p:notesSz cx="6794500" cy="9906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08" autoAdjust="0"/>
  </p:normalViewPr>
  <p:slideViewPr>
    <p:cSldViewPr>
      <p:cViewPr varScale="1">
        <p:scale>
          <a:sx n="103" d="100"/>
          <a:sy n="103" d="100"/>
        </p:scale>
        <p:origin x="-17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pPr>
              <a:defRPr/>
            </a:pPr>
            <a:fld id="{FD5D5CE4-940E-4662-9742-512A01F89065}" type="datetimeFigureOut">
              <a:rPr lang="cs-CZ"/>
              <a:pPr>
                <a:defRPr/>
              </a:pPr>
              <a:t>14.9.2014</a:t>
            </a:fld>
            <a:endParaRPr lang="cs-CZ"/>
          </a:p>
        </p:txBody>
      </p:sp>
      <p:sp>
        <p:nvSpPr>
          <p:cNvPr id="4" name="Zástupný symbol pro obrázek snímku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pPr>
              <a:defRPr/>
            </a:pPr>
            <a:fld id="{EAD78A5E-B852-4E5E-A3A5-94349B5A14AA}"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nanopatentsandinnovations.blogspot.cz/2010/06/crystal-fibers-with-unique-internal.html" TargetMode="External"/><Relationship Id="rId3" Type="http://schemas.openxmlformats.org/officeDocument/2006/relationships/hyperlink" Target="http://www.gbmicroscope.com/" TargetMode="External"/><Relationship Id="rId7" Type="http://schemas.openxmlformats.org/officeDocument/2006/relationships/hyperlink" Target="http://www.gereports.com/wearable-airborne-chemical-sensor-wins-nih-award/"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physics.ucsd.edu/~des/DSmithSinglePolymerRelaxation.pdf" TargetMode="External"/><Relationship Id="rId5" Type="http://schemas.openxmlformats.org/officeDocument/2006/relationships/hyperlink" Target="http://www.basesciences.com/view/130174/CELL_BIOLOGY__Lightsheet_microscopes_reveal_cells_in_action_" TargetMode="External"/><Relationship Id="rId4" Type="http://schemas.openxmlformats.org/officeDocument/2006/relationships/hyperlink" Target="http://www.sciencephoto.com/media/116415/enlarge" TargetMode="External"/><Relationship Id="rId9" Type="http://schemas.openxmlformats.org/officeDocument/2006/relationships/hyperlink" Target="http://www.nature.com/nmat/journal/v10/n1/full/nmat2904.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yzika.jreichl.com/main.article/view/726-foto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technet.idnes.cz/teorie-relativity-je-spravna-potvrdila-sonda-fermi-fhf-/tec_vesmir.aspx?c=A091110_172954_tec_vesmir_vse" TargetMode="External"/><Relationship Id="rId4" Type="http://schemas.openxmlformats.org/officeDocument/2006/relationships/hyperlink" Target="http://optics.upol.cz/userfiles/file/OPT_PO_CAST_I.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ecodedscience.com/pascual-jordan-forgotten-quantum-pioneer/1413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ixiq.com/article/water-drop-lenses-how-to-set-up-the-sho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bizarrelabs.com/micro.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uslimheritage.com/topics/default.cfm?articleid=100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cs.wikipedia.org/wiki/1723" TargetMode="External"/><Relationship Id="rId3" Type="http://schemas.openxmlformats.org/officeDocument/2006/relationships/hyperlink" Target="http://en.wikipedia.org/wiki/Netherlands" TargetMode="External"/><Relationship Id="rId7" Type="http://schemas.openxmlformats.org/officeDocument/2006/relationships/hyperlink" Target="http://cs.wikipedia.org/wiki/163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Compound_microscope" TargetMode="External"/><Relationship Id="rId11" Type="http://schemas.openxmlformats.org/officeDocument/2006/relationships/hyperlink" Target="http://cs.wikipedia.org/wiki/Mikrobiologie" TargetMode="External"/><Relationship Id="rId5" Type="http://schemas.openxmlformats.org/officeDocument/2006/relationships/hyperlink" Target="http://en.wikipedia.org/wiki/Optical_telescope" TargetMode="External"/><Relationship Id="rId10" Type="http://schemas.openxmlformats.org/officeDocument/2006/relationships/hyperlink" Target="http://cs.wikipedia.org/wiki/1676" TargetMode="External"/><Relationship Id="rId4" Type="http://schemas.openxmlformats.org/officeDocument/2006/relationships/hyperlink" Target="http://en.wikipedia.org/wiki/Middelburg" TargetMode="External"/><Relationship Id="rId9" Type="http://schemas.openxmlformats.org/officeDocument/2006/relationships/hyperlink" Target="http://cs.wikipedia.org/wiki/Mikroorganism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49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smtClean="0"/>
              <a:t>Zdroje: </a:t>
            </a:r>
          </a:p>
          <a:p>
            <a:pPr eaLnBrk="1" hangingPunct="1">
              <a:spcBef>
                <a:spcPct val="0"/>
              </a:spcBef>
            </a:pPr>
            <a:r>
              <a:rPr lang="cs-CZ" altLang="cs-CZ" smtClean="0"/>
              <a:t>Horní řada:</a:t>
            </a:r>
          </a:p>
          <a:p>
            <a:pPr eaLnBrk="1" hangingPunct="1">
              <a:spcBef>
                <a:spcPct val="0"/>
              </a:spcBef>
            </a:pPr>
            <a:r>
              <a:rPr lang="cs-CZ" altLang="cs-CZ" smtClean="0"/>
              <a:t>1:</a:t>
            </a:r>
            <a:r>
              <a:rPr lang="cs-CZ" altLang="cs-CZ" smtClean="0">
                <a:hlinkClick r:id="rId3"/>
              </a:rPr>
              <a:t>http://www.gbmicroscope.com/</a:t>
            </a:r>
            <a:endParaRPr lang="cs-CZ" altLang="cs-CZ" smtClean="0"/>
          </a:p>
          <a:p>
            <a:pPr eaLnBrk="1" hangingPunct="1">
              <a:spcBef>
                <a:spcPct val="0"/>
              </a:spcBef>
            </a:pPr>
            <a:r>
              <a:rPr lang="cs-CZ" altLang="cs-CZ" smtClean="0"/>
              <a:t>2:</a:t>
            </a:r>
            <a:r>
              <a:rPr lang="cs-CZ" altLang="cs-CZ" smtClean="0">
                <a:hlinkClick r:id="rId4"/>
              </a:rPr>
              <a:t>http://www.sciencephoto.com/media/116415/enlarge</a:t>
            </a:r>
            <a:endParaRPr lang="cs-CZ" altLang="cs-CZ" smtClean="0"/>
          </a:p>
          <a:p>
            <a:pPr eaLnBrk="1" hangingPunct="1">
              <a:spcBef>
                <a:spcPct val="0"/>
              </a:spcBef>
            </a:pPr>
            <a:r>
              <a:rPr lang="cs-CZ" altLang="cs-CZ" smtClean="0"/>
              <a:t>3:</a:t>
            </a:r>
            <a:r>
              <a:rPr lang="cs-CZ" altLang="cs-CZ" smtClean="0">
                <a:hlinkClick r:id="rId5"/>
              </a:rPr>
              <a:t>http://www.basesciences.com/view/130174/CELL_BIOLOGY__Lightsheet_microscopes_reveal_cells_in_action_</a:t>
            </a:r>
            <a:endParaRPr lang="cs-CZ" altLang="cs-CZ" smtClean="0"/>
          </a:p>
          <a:p>
            <a:pPr eaLnBrk="1" hangingPunct="1">
              <a:spcBef>
                <a:spcPct val="0"/>
              </a:spcBef>
            </a:pPr>
            <a:r>
              <a:rPr lang="cs-CZ" altLang="cs-CZ" smtClean="0"/>
              <a:t>spodní řada:</a:t>
            </a:r>
          </a:p>
          <a:p>
            <a:pPr eaLnBrk="1" hangingPunct="1">
              <a:spcBef>
                <a:spcPct val="0"/>
              </a:spcBef>
            </a:pPr>
            <a:r>
              <a:rPr lang="cs-CZ" altLang="cs-CZ" smtClean="0"/>
              <a:t>Obr.1: </a:t>
            </a:r>
            <a:r>
              <a:rPr lang="en-US" altLang="cs-CZ" b="1" smtClean="0"/>
              <a:t>Relaxation of a Single DNA Molecule Observed by Optical Microscopy</a:t>
            </a:r>
            <a:r>
              <a:rPr lang="en-US" altLang="cs-CZ" smtClean="0"/>
              <a:t>  </a:t>
            </a:r>
            <a:r>
              <a:rPr lang="cs-CZ" altLang="cs-CZ" smtClean="0"/>
              <a:t>- </a:t>
            </a:r>
            <a:r>
              <a:rPr lang="en-US" altLang="cs-CZ" smtClean="0"/>
              <a:t>    T. T. Perkins, S. R. Quake, D. E. Smith, S. Chu, </a:t>
            </a:r>
            <a:r>
              <a:rPr lang="en-US" altLang="cs-CZ" u="sng" smtClean="0"/>
              <a:t>Science</a:t>
            </a:r>
            <a:r>
              <a:rPr lang="en-US" altLang="cs-CZ" smtClean="0"/>
              <a:t> 264, 822 (1994)  (</a:t>
            </a:r>
            <a:r>
              <a:rPr lang="en-US" altLang="cs-CZ" b="1" u="sng" smtClean="0">
                <a:hlinkClick r:id="rId6"/>
              </a:rPr>
              <a:t>PDF file</a:t>
            </a:r>
            <a:r>
              <a:rPr lang="en-US" altLang="cs-CZ" smtClean="0"/>
              <a:t>)</a:t>
            </a:r>
            <a:endParaRPr lang="cs-CZ" altLang="cs-CZ" smtClean="0"/>
          </a:p>
          <a:p>
            <a:pPr eaLnBrk="1" hangingPunct="1">
              <a:spcBef>
                <a:spcPct val="0"/>
              </a:spcBef>
            </a:pPr>
            <a:r>
              <a:rPr lang="cs-CZ" altLang="cs-CZ" smtClean="0"/>
              <a:t>Obr.2.: </a:t>
            </a:r>
            <a:r>
              <a:rPr lang="cs-CZ" altLang="cs-CZ" smtClean="0">
                <a:hlinkClick r:id="rId7"/>
              </a:rPr>
              <a:t>http://www.gereports.com/wearable-airborne-chemical-sensor-wins-nih-award/</a:t>
            </a:r>
            <a:endParaRPr lang="cs-CZ" altLang="cs-CZ" smtClean="0"/>
          </a:p>
          <a:p>
            <a:pPr eaLnBrk="1" hangingPunct="1">
              <a:spcBef>
                <a:spcPct val="0"/>
              </a:spcBef>
            </a:pPr>
            <a:r>
              <a:rPr lang="cs-CZ" altLang="cs-CZ" smtClean="0"/>
              <a:t>Obr.3: </a:t>
            </a:r>
            <a:r>
              <a:rPr lang="cs-CZ" altLang="cs-CZ" smtClean="0">
                <a:hlinkClick r:id="rId8"/>
              </a:rPr>
              <a:t>http://nanopatentsandinnovations.blogspot.cz/2010/06/crystal-fibers-with-unique-internal.html</a:t>
            </a:r>
            <a:r>
              <a:rPr lang="cs-CZ" altLang="cs-CZ" smtClean="0"/>
              <a:t> (Yu, X., Zhang, Y., Kwok, Y.C. &amp; Shum, P. Highly sensitive photonic crystal fiber based absorption spectroscopy. </a:t>
            </a:r>
            <a:r>
              <a:rPr lang="cs-CZ" altLang="cs-CZ" i="1" smtClean="0"/>
              <a:t>Sensors and Actuators B: Chemical</a:t>
            </a:r>
            <a:r>
              <a:rPr lang="cs-CZ" altLang="cs-CZ" smtClean="0"/>
              <a:t> </a:t>
            </a:r>
            <a:r>
              <a:rPr lang="cs-CZ" altLang="cs-CZ" b="1" smtClean="0"/>
              <a:t>145</a:t>
            </a:r>
            <a:r>
              <a:rPr lang="cs-CZ" altLang="cs-CZ" smtClean="0"/>
              <a:t>,</a:t>
            </a:r>
            <a:r>
              <a:rPr lang="cs-CZ" altLang="cs-CZ" b="1" smtClean="0"/>
              <a:t> </a:t>
            </a:r>
            <a:r>
              <a:rPr lang="cs-CZ" altLang="cs-CZ" smtClean="0"/>
              <a:t>110–113 (2010).)</a:t>
            </a:r>
          </a:p>
          <a:p>
            <a:pPr eaLnBrk="1" hangingPunct="1">
              <a:spcBef>
                <a:spcPct val="0"/>
              </a:spcBef>
            </a:pPr>
            <a:r>
              <a:rPr lang="cs-CZ" altLang="cs-CZ" smtClean="0"/>
              <a:t>Obr.4: </a:t>
            </a:r>
            <a:r>
              <a:rPr lang="cs-CZ" altLang="cs-CZ" smtClean="0">
                <a:hlinkClick r:id="rId9"/>
              </a:rPr>
              <a:t>http://www.nature.com/nmat/journal/v10/n1/full/nmat2904.html</a:t>
            </a:r>
            <a:endParaRPr lang="cs-CZ" altLang="cs-CZ" smtClean="0"/>
          </a:p>
          <a:p>
            <a:pPr eaLnBrk="1" hangingPunct="1">
              <a:spcBef>
                <a:spcPct val="0"/>
              </a:spcBef>
            </a:pPr>
            <a:endParaRPr lang="cs-CZ" altLang="cs-CZ" smtClean="0"/>
          </a:p>
          <a:p>
            <a:pPr eaLnBrk="1" hangingPunct="1">
              <a:spcBef>
                <a:spcPct val="0"/>
              </a:spcBef>
            </a:pPr>
            <a:endParaRPr lang="cs-CZ" altLang="cs-CZ" smtClean="0"/>
          </a:p>
          <a:p>
            <a:pPr eaLnBrk="1" hangingPunct="1">
              <a:spcBef>
                <a:spcPct val="0"/>
              </a:spcBef>
            </a:pPr>
            <a:endParaRPr lang="cs-CZ" altLang="cs-CZ" smtClean="0"/>
          </a:p>
          <a:p>
            <a:pPr eaLnBrk="1" hangingPunct="1">
              <a:spcBef>
                <a:spcPct val="0"/>
              </a:spcBef>
            </a:pPr>
            <a:endParaRPr lang="cs-CZ" altLang="cs-CZ" smtClean="0"/>
          </a:p>
          <a:p>
            <a:pPr eaLnBrk="1" hangingPunct="1">
              <a:spcBef>
                <a:spcPct val="0"/>
              </a:spcBef>
            </a:pPr>
            <a:endParaRPr lang="cs-CZ" altLang="cs-CZ" smtClean="0"/>
          </a:p>
        </p:txBody>
      </p:sp>
      <p:sp>
        <p:nvSpPr>
          <p:cNvPr id="14950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DD80DF-BCD6-4BBF-A9B5-6D0191E3CD10}" type="slidenum">
              <a:rPr lang="cs-CZ" altLang="cs-CZ" smtClean="0"/>
              <a:pPr/>
              <a:t>2</a:t>
            </a:fld>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87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http://www.history-of-the-microscope.org/images/Zacharias-Jansen.jpg</a:t>
            </a:r>
          </a:p>
          <a:p>
            <a:endParaRPr lang="cs-CZ" altLang="cs-CZ" smtClean="0"/>
          </a:p>
          <a:p>
            <a:endParaRPr lang="cs-CZ" altLang="cs-CZ" smtClean="0"/>
          </a:p>
        </p:txBody>
      </p:sp>
      <p:sp>
        <p:nvSpPr>
          <p:cNvPr id="15872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083ED0-2019-4778-A0B2-C51371F05C43}" type="slidenum">
              <a:rPr lang="cs-CZ" altLang="cs-CZ" smtClean="0"/>
              <a:pPr/>
              <a:t>14</a:t>
            </a:fld>
            <a:endParaRPr lang="cs-CZ" alt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9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https://encrypted-tbn3.gstatic.com/images?q=tbn:ANd9GcRskVjLaZrpawKaLiP4hBqXY776At1pIkJJQqKBGgxDTsF5l_T2</a:t>
            </a:r>
          </a:p>
          <a:p>
            <a:endParaRPr lang="cs-CZ" altLang="cs-CZ" smtClean="0"/>
          </a:p>
          <a:p>
            <a:endParaRPr lang="cs-CZ" altLang="cs-CZ" smtClean="0"/>
          </a:p>
        </p:txBody>
      </p:sp>
      <p:sp>
        <p:nvSpPr>
          <p:cNvPr id="159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262DDD-2AFE-44F8-9683-967EE3D2C3AB}" type="slidenum">
              <a:rPr lang="cs-CZ" altLang="cs-CZ" smtClean="0"/>
              <a:pPr/>
              <a:t>15</a:t>
            </a:fld>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0771"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a:p>
            <a:endParaRPr lang="cs-CZ" altLang="cs-CZ" smtClean="0"/>
          </a:p>
          <a:p>
            <a:r>
              <a:rPr lang="cs-CZ" altLang="cs-CZ" smtClean="0"/>
              <a:t>https://encrypted-tbn3.gstatic.com/images?q=tbn:ANd9GcTOHI3r6vVHS0qgYYXf7_gsDfJZvPrZGTbdcMGBm1w0z9l9LEEENg</a:t>
            </a:r>
          </a:p>
        </p:txBody>
      </p:sp>
      <p:sp>
        <p:nvSpPr>
          <p:cNvPr id="16077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5AF07C-5466-42BA-A696-1A7074ACAB30}" type="slidenum">
              <a:rPr lang="cs-CZ" altLang="cs-CZ" smtClean="0"/>
              <a:pPr/>
              <a:t>16</a:t>
            </a:fld>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1795"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a:p>
            <a:r>
              <a:rPr lang="cs-CZ" altLang="cs-CZ" smtClean="0"/>
              <a:t>Znamka: https://encrypted-tbn1.gstatic.com/images?q=tbn:ANd9GcQBAAICTGnI62RFJa15-NslchNqDUV32KDsdVPTGVCeVanMX15wZw</a:t>
            </a:r>
          </a:p>
          <a:p>
            <a:endParaRPr lang="cs-CZ" altLang="cs-CZ" smtClean="0"/>
          </a:p>
          <a:p>
            <a:endParaRPr lang="cs-CZ" altLang="cs-CZ" smtClean="0"/>
          </a:p>
          <a:p>
            <a:r>
              <a:rPr lang="cs-CZ" altLang="cs-CZ" smtClean="0"/>
              <a:t>Sperime: https://encrypted-tbn2.gstatic.com/images?q=tbn:ANd9GcSr_KCPjo9IEqmnSWc7YzGSzqL3gHYteerCoqToeYNIu0_a356E</a:t>
            </a:r>
          </a:p>
        </p:txBody>
      </p:sp>
      <p:sp>
        <p:nvSpPr>
          <p:cNvPr id="16179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24EC0-F43E-4568-A553-E3887F69E94B}" type="slidenum">
              <a:rPr lang="cs-CZ" altLang="cs-CZ" smtClean="0"/>
              <a:pPr/>
              <a:t>19</a:t>
            </a:fld>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28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https://encrypted-tbn0.gstatic.com/images?q=tbn:ANd9GcSJ8kHXnpWoUmFclVnlI0A2J7G_pnD1LiUSl-ljPjaSP5kei7-GkA</a:t>
            </a:r>
          </a:p>
          <a:p>
            <a:endParaRPr lang="cs-CZ" altLang="cs-CZ" smtClean="0"/>
          </a:p>
          <a:p>
            <a:r>
              <a:rPr lang="cs-CZ" altLang="cs-CZ" smtClean="0"/>
              <a:t>http://microscopist.net/images/LinksGBAmici.jpg</a:t>
            </a:r>
          </a:p>
          <a:p>
            <a:endParaRPr lang="cs-CZ" altLang="cs-CZ" smtClean="0"/>
          </a:p>
          <a:p>
            <a:r>
              <a:rPr lang="cs-CZ" altLang="cs-CZ" smtClean="0"/>
              <a:t>http://www.google.com/imgres?um=1&amp;hl=en&amp;client=firefox-a&amp;sa=N&amp;rls=org.mozilla:cs:official&amp;authuser=0&amp;biw=764&amp;bih=451&amp;tbm=isch&amp;tbnid=2xdbqqlhkbu5ZM:&amp;imgrefurl=http://www.jena.de/sixcms/detail.php%3Fid%3D8923%26_nav_id1%3D5668%26_nav_id2%3D5807%26_nav_id3%3D6407%26_lang%3Dde%26_img_id%3D28379&amp;docid=KttNHsg99Cla0M&amp;imgurl=http://www.jena.de/fm/430/thumbnails/Ernst%252520Abbe-klein.9661.jpg.9662.jpg&amp;w=460&amp;h=617&amp;ei=IbRhUPjDO9H3sgbHvIDQBw&amp;zoom=1&amp;iact=hc&amp;vpx=489&amp;vpy=52&amp;dur=393&amp;hovh=260&amp;hovw=194&amp;tx=74&amp;ty=194&amp;sig=115274178565231660146&amp;page=1&amp;tbnh=121&amp;tbnw=96&amp;start=0&amp;ndsp=10&amp;ved=1t:429,r:3,s:0,i:83</a:t>
            </a:r>
          </a:p>
          <a:p>
            <a:endParaRPr lang="cs-CZ" altLang="cs-CZ" smtClean="0"/>
          </a:p>
          <a:p>
            <a:endParaRPr lang="cs-CZ" altLang="cs-CZ" smtClean="0"/>
          </a:p>
          <a:p>
            <a:endParaRPr lang="cs-CZ" altLang="cs-CZ" smtClean="0"/>
          </a:p>
        </p:txBody>
      </p:sp>
      <p:sp>
        <p:nvSpPr>
          <p:cNvPr id="16282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411B30-2491-495D-A026-5D48F9D9E4A6}" type="slidenum">
              <a:rPr lang="cs-CZ" altLang="cs-CZ" smtClean="0"/>
              <a:pPr/>
              <a:t>22</a:t>
            </a:fld>
            <a:endParaRPr lang="cs-CZ" alt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Adresa </a:t>
            </a:r>
            <a:r>
              <a:rPr lang="cs-CZ" altLang="cs-CZ" dirty="0" err="1" smtClean="0"/>
              <a:t>obrazku</a:t>
            </a:r>
            <a:r>
              <a:rPr lang="cs-CZ" altLang="cs-CZ" dirty="0" smtClean="0"/>
              <a:t>: https://scontent-b-ams.xx.fbcdn.net/hphotos-prn2/1378835_688521294502218_2126006851_n.jpg</a:t>
            </a:r>
          </a:p>
          <a:p>
            <a:endParaRPr lang="cs-CZ" altLang="cs-CZ" dirty="0" smtClean="0"/>
          </a:p>
          <a:p>
            <a:r>
              <a:rPr lang="cs-CZ" altLang="cs-CZ" dirty="0" smtClean="0"/>
              <a:t>http://www.</a:t>
            </a:r>
            <a:r>
              <a:rPr lang="cs-CZ" altLang="cs-CZ" dirty="0" err="1" smtClean="0"/>
              <a:t>geekosystem.com</a:t>
            </a:r>
            <a:r>
              <a:rPr lang="cs-CZ" altLang="cs-CZ" dirty="0" smtClean="0"/>
              <a:t>/</a:t>
            </a:r>
            <a:r>
              <a:rPr lang="cs-CZ" altLang="cs-CZ" dirty="0" err="1" smtClean="0"/>
              <a:t>smartphone</a:t>
            </a:r>
            <a:r>
              <a:rPr lang="cs-CZ" altLang="cs-CZ" dirty="0" smtClean="0"/>
              <a:t>-</a:t>
            </a:r>
            <a:r>
              <a:rPr lang="cs-CZ" altLang="cs-CZ" dirty="0" err="1" smtClean="0"/>
              <a:t>microscope</a:t>
            </a:r>
            <a:r>
              <a:rPr lang="cs-CZ" altLang="cs-CZ" dirty="0" smtClean="0"/>
              <a:t>-</a:t>
            </a:r>
            <a:r>
              <a:rPr lang="cs-CZ" altLang="cs-CZ" dirty="0" err="1" smtClean="0"/>
              <a:t>diy</a:t>
            </a:r>
            <a:r>
              <a:rPr lang="cs-CZ" altLang="cs-CZ" dirty="0" smtClean="0"/>
              <a:t>/</a:t>
            </a:r>
          </a:p>
          <a:p>
            <a:r>
              <a:rPr lang="cs-CZ" altLang="cs-CZ" dirty="0" smtClean="0"/>
              <a:t>http://www.</a:t>
            </a:r>
            <a:r>
              <a:rPr lang="cs-CZ" altLang="cs-CZ" dirty="0" err="1" smtClean="0"/>
              <a:t>instructables.com</a:t>
            </a:r>
            <a:r>
              <a:rPr lang="cs-CZ" altLang="cs-CZ" dirty="0" smtClean="0"/>
              <a:t>/id/10-</a:t>
            </a:r>
            <a:r>
              <a:rPr lang="cs-CZ" altLang="cs-CZ" dirty="0" err="1" smtClean="0"/>
              <a:t>Smartphone</a:t>
            </a:r>
            <a:r>
              <a:rPr lang="cs-CZ" altLang="cs-CZ" dirty="0" smtClean="0"/>
              <a:t>-to-</a:t>
            </a:r>
            <a:r>
              <a:rPr lang="cs-CZ" altLang="cs-CZ" dirty="0" err="1" smtClean="0"/>
              <a:t>digital</a:t>
            </a:r>
            <a:r>
              <a:rPr lang="cs-CZ" altLang="cs-CZ" dirty="0" smtClean="0"/>
              <a:t>-</a:t>
            </a:r>
            <a:r>
              <a:rPr lang="cs-CZ" altLang="cs-CZ" dirty="0" err="1" smtClean="0"/>
              <a:t>microscope</a:t>
            </a:r>
            <a:r>
              <a:rPr lang="cs-CZ" altLang="cs-CZ" dirty="0" smtClean="0"/>
              <a:t>-</a:t>
            </a:r>
            <a:r>
              <a:rPr lang="cs-CZ" altLang="cs-CZ" dirty="0" err="1" smtClean="0"/>
              <a:t>conversion</a:t>
            </a:r>
            <a:r>
              <a:rPr lang="cs-CZ" altLang="cs-CZ" dirty="0" smtClean="0"/>
              <a:t>/</a:t>
            </a:r>
          </a:p>
          <a:p>
            <a:endParaRPr lang="cs-CZ" altLang="cs-CZ" dirty="0" smtClean="0"/>
          </a:p>
          <a:p>
            <a:endParaRPr lang="cs-CZ" altLang="cs-CZ" dirty="0"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EE8090-580A-4998-8842-C51E26A09C52}" type="slidenum">
              <a:rPr lang="cs-CZ" altLang="cs-CZ" smtClean="0"/>
              <a:pPr/>
              <a:t>24</a:t>
            </a:fld>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48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schéma Köhlerova osvětlení, které má navíc jednu čočku zvanou kolektor. Kolektor mění dráhu světelných paprsků. Tato úprava vede k tomu, že vlákna</a:t>
            </a:r>
          </a:p>
          <a:p>
            <a:r>
              <a:rPr lang="cs-CZ" altLang="cs-CZ" smtClean="0"/>
              <a:t>ž</a:t>
            </a:r>
            <a:r>
              <a:rPr lang="pt-BR" altLang="cs-CZ" smtClean="0"/>
              <a:t>árovky se zobrazí do předmětové roviny</a:t>
            </a:r>
            <a:r>
              <a:rPr lang="cs-CZ" altLang="cs-CZ" smtClean="0"/>
              <a:t> kondenzoru, a proto se nezobrazí v rovině pozorovaného vzorku. Z tohoto důvodu Köhlerovo osvětlení poskytne rovnoměrnější osvětlení vzorku, které je požadováno pro pozorování mikroskopem.</a:t>
            </a:r>
          </a:p>
          <a:p>
            <a:endParaRPr lang="cs-CZ" altLang="cs-CZ" smtClean="0"/>
          </a:p>
          <a:p>
            <a:endParaRPr lang="cs-CZ" altLang="cs-CZ" smtClean="0"/>
          </a:p>
          <a:p>
            <a:r>
              <a:rPr lang="cs-CZ" altLang="cs-CZ" smtClean="0"/>
              <a:t>[1] KEPRT E.: </a:t>
            </a:r>
            <a:r>
              <a:rPr lang="cs-CZ" altLang="cs-CZ" i="1" smtClean="0"/>
              <a:t>Teorie optických přístrojů II., Teorie a konstrukce mikroskopu, SPN Praha </a:t>
            </a:r>
            <a:r>
              <a:rPr lang="cs-CZ" altLang="cs-CZ" smtClean="0"/>
              <a:t>1966, 222 stran.</a:t>
            </a:r>
          </a:p>
          <a:p>
            <a:r>
              <a:rPr lang="cs-CZ" altLang="cs-CZ" smtClean="0"/>
              <a:t>[2] FUKA J., HAVELKA B.: </a:t>
            </a:r>
            <a:r>
              <a:rPr lang="cs-CZ" altLang="cs-CZ" i="1" smtClean="0"/>
              <a:t>Optika a atomová fyzika: Optika, SPN Praha 1961, 845 stran.</a:t>
            </a:r>
            <a:endParaRPr lang="cs-CZ" altLang="cs-CZ" smtClean="0"/>
          </a:p>
        </p:txBody>
      </p:sp>
      <p:sp>
        <p:nvSpPr>
          <p:cNvPr id="16486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5347C-EB3D-4E63-A17A-BB0CD32EE9A8}" type="slidenum">
              <a:rPr lang="cs-CZ" altLang="cs-CZ" smtClean="0"/>
              <a:pPr/>
              <a:t>43</a:t>
            </a:fld>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5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b="1" smtClean="0"/>
              <a:t>Výsledkem Köhlerova nastavení je rovnoměrné a maximální osvětlení průhledného preparátu, ležícího v předmětové rovině. Současně by měla být dosažena nejlepší kombinace mezi rozlišovací schopností a kontrastem.</a:t>
            </a:r>
            <a:endParaRPr lang="cs-CZ" altLang="cs-CZ" smtClean="0"/>
          </a:p>
        </p:txBody>
      </p:sp>
      <p:sp>
        <p:nvSpPr>
          <p:cNvPr id="1658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C928AE-5004-4066-8D69-3F47ED746D95}" type="slidenum">
              <a:rPr lang="cs-CZ" altLang="cs-CZ" smtClean="0"/>
              <a:pPr/>
              <a:t>44</a:t>
            </a:fld>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cs-CZ" altLang="cs-CZ" sz="2800" dirty="0" smtClean="0"/>
              <a:t>dva různé kontrastní mechanismy pro rozlišení vazeb:</a:t>
            </a:r>
          </a:p>
          <a:p>
            <a:pPr lvl="1">
              <a:defRPr/>
            </a:pPr>
            <a:r>
              <a:rPr lang="cs-CZ" altLang="cs-CZ" sz="2400" dirty="0" smtClean="0"/>
              <a:t> První spočívá v měření malého rozdílu sil nad vazbami.</a:t>
            </a:r>
          </a:p>
          <a:p>
            <a:pPr lvl="1">
              <a:defRPr/>
            </a:pPr>
            <a:r>
              <a:rPr lang="cs-CZ" altLang="cs-CZ" sz="2400" dirty="0" smtClean="0"/>
              <a:t>druhý kontrastní mechanismus - měření pomocí AFM vykazovaly vazby rozdílné délky  (příčinou tohoto rozdílu je ohnutí molekuly oxidu uhelnatého na konci hrotu mikroskopu)</a:t>
            </a:r>
          </a:p>
          <a:p>
            <a:pPr lvl="1">
              <a:defRPr/>
            </a:pPr>
            <a:endParaRPr lang="cs-CZ" altLang="cs-CZ" sz="2400" dirty="0" smtClean="0"/>
          </a:p>
          <a:p>
            <a:pPr lvl="1">
              <a:defRPr/>
            </a:pPr>
            <a:r>
              <a:rPr lang="cs-CZ" altLang="cs-CZ" sz="2400" dirty="0" smtClean="0"/>
              <a:t>Obr.: http://www.nanotech-now.com/images/Art_Gallery/AS-AFM.jpg</a:t>
            </a:r>
          </a:p>
          <a:p>
            <a:pPr lvl="1">
              <a:defRPr/>
            </a:pPr>
            <a:endParaRPr lang="cs-CZ" altLang="cs-CZ" sz="2400" dirty="0" smtClean="0"/>
          </a:p>
          <a:p>
            <a:pPr>
              <a:defRPr/>
            </a:pPr>
            <a:endParaRPr lang="cs-CZ" dirty="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7E5394-74CA-4BB3-A193-C2BBD7E0DF68}" type="slidenum">
              <a:rPr lang="cs-CZ" altLang="cs-CZ" smtClean="0"/>
              <a:pPr/>
              <a:t>3</a:t>
            </a:fld>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155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u="sng" smtClean="0">
                <a:hlinkClick r:id="rId3"/>
              </a:rPr>
              <a:t>zDROJ?: </a:t>
            </a:r>
            <a:r>
              <a:rPr lang="cs-CZ" altLang="cs-CZ" smtClean="0">
                <a:hlinkClick r:id="rId3"/>
              </a:rPr>
              <a:t>http://fyzika.jreichl.com/main.article/view/726-foton</a:t>
            </a:r>
            <a:endParaRPr lang="cs-CZ" altLang="cs-CZ" smtClean="0"/>
          </a:p>
          <a:p>
            <a:pPr eaLnBrk="1" hangingPunct="1">
              <a:spcBef>
                <a:spcPct val="0"/>
              </a:spcBef>
            </a:pPr>
            <a:r>
              <a:rPr lang="cs-CZ" altLang="cs-CZ" smtClean="0">
                <a:hlinkClick r:id="rId4"/>
              </a:rPr>
              <a:t>http://optics.upol.cz/userfiles/file/OPT_PO_CAST_I.pdf</a:t>
            </a:r>
            <a:endParaRPr lang="cs-CZ" altLang="cs-CZ" smtClean="0"/>
          </a:p>
          <a:p>
            <a:pPr eaLnBrk="1" hangingPunct="1">
              <a:spcBef>
                <a:spcPct val="0"/>
              </a:spcBef>
            </a:pPr>
            <a:endParaRPr lang="cs-CZ" altLang="cs-CZ" smtClean="0"/>
          </a:p>
          <a:p>
            <a:pPr eaLnBrk="1" hangingPunct="1">
              <a:spcBef>
                <a:spcPct val="0"/>
              </a:spcBef>
            </a:pPr>
            <a:endParaRPr lang="cs-CZ" altLang="cs-CZ" smtClean="0"/>
          </a:p>
          <a:p>
            <a:pPr eaLnBrk="1" hangingPunct="1">
              <a:spcBef>
                <a:spcPct val="0"/>
              </a:spcBef>
            </a:pPr>
            <a:r>
              <a:rPr lang="cs-CZ" altLang="cs-CZ" smtClean="0"/>
              <a:t>Obrazek vpravo nahoře: </a:t>
            </a:r>
            <a:r>
              <a:rPr lang="cs-CZ" altLang="cs-CZ" smtClean="0">
                <a:hlinkClick r:id="rId5"/>
              </a:rPr>
              <a:t>http://technet.idnes.cz/teorie-relativity-je-spravna-potvrdila-sonda-fermi-fhf-/tec_vesmir.aspx?c=A091110_172954_tec_vesmir_vse</a:t>
            </a:r>
            <a:endParaRPr lang="cs-CZ" altLang="cs-CZ" smtClean="0"/>
          </a:p>
          <a:p>
            <a:pPr eaLnBrk="1" hangingPunct="1">
              <a:spcBef>
                <a:spcPct val="0"/>
              </a:spcBef>
            </a:pPr>
            <a:endParaRPr lang="cs-CZ" altLang="cs-CZ" smtClean="0"/>
          </a:p>
          <a:p>
            <a:pPr eaLnBrk="1" hangingPunct="1">
              <a:spcBef>
                <a:spcPct val="0"/>
              </a:spcBef>
            </a:pPr>
            <a:endParaRPr lang="cs-CZ" altLang="cs-CZ" smtClean="0"/>
          </a:p>
          <a:p>
            <a:pPr eaLnBrk="1" hangingPunct="1">
              <a:spcBef>
                <a:spcPct val="0"/>
              </a:spcBef>
            </a:pPr>
            <a:endParaRPr lang="cs-CZ" altLang="cs-CZ" smtClean="0"/>
          </a:p>
          <a:p>
            <a:pPr eaLnBrk="1" hangingPunct="1">
              <a:spcBef>
                <a:spcPct val="0"/>
              </a:spcBef>
            </a:pPr>
            <a:endParaRPr lang="cs-CZ" altLang="cs-CZ" smtClean="0"/>
          </a:p>
        </p:txBody>
      </p:sp>
      <p:sp>
        <p:nvSpPr>
          <p:cNvPr id="15155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DC8835-B047-48D4-877E-380D39D78F1E}" type="slidenum">
              <a:rPr lang="cs-CZ" altLang="cs-CZ" smtClean="0"/>
              <a:pPr/>
              <a:t>4</a:t>
            </a:fld>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257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smtClean="0"/>
              <a:t>Zdroj obr: </a:t>
            </a:r>
            <a:r>
              <a:rPr lang="cs-CZ" altLang="cs-CZ" smtClean="0">
                <a:hlinkClick r:id="rId3"/>
              </a:rPr>
              <a:t>http://decodedscience.com/pascual-jordan-forgotten-quantum-pioneer/14132</a:t>
            </a:r>
            <a:endParaRPr lang="cs-CZ" altLang="cs-CZ" smtClean="0"/>
          </a:p>
          <a:p>
            <a:pPr eaLnBrk="1" hangingPunct="1">
              <a:spcBef>
                <a:spcPct val="0"/>
              </a:spcBef>
            </a:pPr>
            <a:endParaRPr lang="cs-CZ" altLang="cs-CZ" smtClean="0"/>
          </a:p>
        </p:txBody>
      </p:sp>
      <p:sp>
        <p:nvSpPr>
          <p:cNvPr id="15258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67F9E-44C6-4042-910D-C093533E06EC}" type="slidenum">
              <a:rPr lang="cs-CZ" altLang="cs-CZ" smtClean="0"/>
              <a:pPr/>
              <a:t>5</a:t>
            </a:fld>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r>
              <a:rPr lang="cs-CZ" smtClean="0"/>
              <a:t>Zdroj: http://kfrserver.natur.cuni.cz/studium/prednasky/mikro/ppt/3_mikroskop1.pdf</a:t>
            </a:r>
          </a:p>
          <a:p>
            <a:endParaRPr lang="cs-CZ" smtClean="0"/>
          </a:p>
          <a:p>
            <a:endParaRPr lang="cs-CZ"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AB10A0-C189-4413-B249-1826EDB9664F}" type="slidenum">
              <a:rPr lang="cs-CZ" smtClean="0"/>
              <a:pPr/>
              <a:t>6</a:t>
            </a:fld>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cs-CZ" smtClean="0"/>
              <a:t>Zdroj obr: http://cs.wikipedia.org/wiki/Difrakce</a:t>
            </a:r>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A2EA09-CD0B-4C73-834F-60E45D732178}" type="slidenum">
              <a:rPr lang="cs-CZ" smtClean="0"/>
              <a:pPr/>
              <a:t>7</a:t>
            </a:fld>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565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smtClean="0">
                <a:hlinkClick r:id="rId3"/>
              </a:rPr>
              <a:t>http://www.pixiq.com/article/water-drop-lenses-how-to-set-up-the-shots</a:t>
            </a:r>
            <a:endParaRPr lang="cs-CZ" altLang="cs-CZ" smtClean="0"/>
          </a:p>
          <a:p>
            <a:pPr eaLnBrk="1" hangingPunct="1">
              <a:spcBef>
                <a:spcPct val="0"/>
              </a:spcBef>
            </a:pPr>
            <a:endParaRPr lang="cs-CZ" altLang="cs-CZ" smtClean="0"/>
          </a:p>
          <a:p>
            <a:pPr eaLnBrk="1" hangingPunct="1">
              <a:spcBef>
                <a:spcPct val="0"/>
              </a:spcBef>
            </a:pPr>
            <a:r>
              <a:rPr lang="cs-CZ" altLang="cs-CZ" smtClean="0">
                <a:hlinkClick r:id="rId4"/>
              </a:rPr>
              <a:t>Jak si udelat mikroskop s kapkou! http://bizarrelabs.com/micro.htm</a:t>
            </a:r>
            <a:endParaRPr lang="cs-CZ" altLang="cs-CZ" smtClean="0"/>
          </a:p>
        </p:txBody>
      </p:sp>
      <p:sp>
        <p:nvSpPr>
          <p:cNvPr id="15565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5414B4-A8F3-458B-B0D0-8030F59BDC2B}" type="slidenum">
              <a:rPr lang="cs-CZ" altLang="cs-CZ" smtClean="0"/>
              <a:pPr/>
              <a:t>9</a:t>
            </a:fld>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56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smtClean="0">
                <a:hlinkClick r:id="rId3"/>
              </a:rPr>
              <a:t>http://muslimheritage.com/topics/default.cfm?articleid=1008</a:t>
            </a:r>
            <a:endParaRPr lang="cs-CZ" altLang="cs-CZ" smtClean="0"/>
          </a:p>
          <a:p>
            <a:pPr eaLnBrk="1" hangingPunct="1">
              <a:spcBef>
                <a:spcPct val="0"/>
              </a:spcBef>
            </a:pPr>
            <a:endParaRPr lang="cs-CZ" altLang="cs-CZ" smtClean="0"/>
          </a:p>
        </p:txBody>
      </p:sp>
      <p:sp>
        <p:nvSpPr>
          <p:cNvPr id="15667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1CB403-DA72-4061-B553-315CD787DC3F}" type="slidenum">
              <a:rPr lang="cs-CZ" altLang="cs-CZ" smtClean="0"/>
              <a:pPr/>
              <a:t>11</a:t>
            </a:fld>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cs-CZ" dirty="0" smtClean="0"/>
              <a:t>Obr. http://www.</a:t>
            </a:r>
            <a:r>
              <a:rPr lang="cs-CZ" dirty="0" err="1" smtClean="0"/>
              <a:t>google.com</a:t>
            </a:r>
            <a:r>
              <a:rPr lang="cs-CZ" dirty="0" smtClean="0"/>
              <a:t>/</a:t>
            </a:r>
            <a:r>
              <a:rPr lang="cs-CZ" dirty="0" err="1" smtClean="0"/>
              <a:t>imgres</a:t>
            </a:r>
            <a:r>
              <a:rPr lang="cs-CZ" dirty="0" smtClean="0"/>
              <a:t>?um=1&amp;</a:t>
            </a:r>
            <a:r>
              <a:rPr lang="cs-CZ" dirty="0" err="1" smtClean="0"/>
              <a:t>hl</a:t>
            </a:r>
            <a:r>
              <a:rPr lang="cs-CZ" dirty="0" smtClean="0"/>
              <a:t>=</a:t>
            </a:r>
            <a:r>
              <a:rPr lang="cs-CZ" dirty="0" err="1" smtClean="0"/>
              <a:t>en</a:t>
            </a:r>
            <a:r>
              <a:rPr lang="cs-CZ" dirty="0" smtClean="0"/>
              <a:t>&amp;</a:t>
            </a:r>
            <a:r>
              <a:rPr lang="cs-CZ" dirty="0" err="1" smtClean="0"/>
              <a:t>client</a:t>
            </a:r>
            <a:r>
              <a:rPr lang="cs-CZ" dirty="0" smtClean="0"/>
              <a:t>=</a:t>
            </a:r>
            <a:r>
              <a:rPr lang="cs-CZ" dirty="0" err="1" smtClean="0"/>
              <a:t>firefox</a:t>
            </a:r>
            <a:r>
              <a:rPr lang="cs-CZ" dirty="0" smtClean="0"/>
              <a:t>-a&amp;</a:t>
            </a:r>
            <a:r>
              <a:rPr lang="cs-CZ" dirty="0" err="1" smtClean="0"/>
              <a:t>sa</a:t>
            </a:r>
            <a:r>
              <a:rPr lang="cs-CZ" dirty="0" smtClean="0"/>
              <a:t>=N&amp;</a:t>
            </a:r>
            <a:r>
              <a:rPr lang="cs-CZ" dirty="0" err="1" smtClean="0"/>
              <a:t>rls</a:t>
            </a:r>
            <a:r>
              <a:rPr lang="cs-CZ" dirty="0" smtClean="0"/>
              <a:t>=</a:t>
            </a:r>
            <a:r>
              <a:rPr lang="cs-CZ" dirty="0" err="1" smtClean="0"/>
              <a:t>org.mozilla</a:t>
            </a:r>
            <a:r>
              <a:rPr lang="cs-CZ" dirty="0" smtClean="0"/>
              <a:t>:</a:t>
            </a:r>
            <a:r>
              <a:rPr lang="cs-CZ" dirty="0" err="1" smtClean="0"/>
              <a:t>cs</a:t>
            </a:r>
            <a:r>
              <a:rPr lang="cs-CZ" dirty="0" smtClean="0"/>
              <a:t>:</a:t>
            </a:r>
            <a:r>
              <a:rPr lang="cs-CZ" dirty="0" err="1" smtClean="0"/>
              <a:t>official</a:t>
            </a:r>
            <a:r>
              <a:rPr lang="cs-CZ" dirty="0" smtClean="0"/>
              <a:t>&amp;</a:t>
            </a:r>
            <a:r>
              <a:rPr lang="cs-CZ" dirty="0" err="1" smtClean="0"/>
              <a:t>channel</a:t>
            </a:r>
            <a:r>
              <a:rPr lang="cs-CZ" dirty="0" smtClean="0"/>
              <a:t>=</a:t>
            </a:r>
            <a:r>
              <a:rPr lang="cs-CZ" dirty="0" err="1" smtClean="0"/>
              <a:t>fflb</a:t>
            </a:r>
            <a:r>
              <a:rPr lang="cs-CZ" dirty="0" smtClean="0"/>
              <a:t>&amp;</a:t>
            </a:r>
            <a:r>
              <a:rPr lang="cs-CZ" dirty="0" err="1" smtClean="0"/>
              <a:t>authuser</a:t>
            </a:r>
            <a:r>
              <a:rPr lang="cs-CZ" dirty="0" smtClean="0"/>
              <a:t>=0&amp;</a:t>
            </a:r>
            <a:r>
              <a:rPr lang="cs-CZ" dirty="0" err="1" smtClean="0"/>
              <a:t>biw</a:t>
            </a:r>
            <a:r>
              <a:rPr lang="cs-CZ" dirty="0" smtClean="0"/>
              <a:t>=764&amp;</a:t>
            </a:r>
            <a:r>
              <a:rPr lang="cs-CZ" dirty="0" err="1" smtClean="0"/>
              <a:t>bih</a:t>
            </a:r>
            <a:r>
              <a:rPr lang="cs-CZ" dirty="0" smtClean="0"/>
              <a:t>=451&amp;</a:t>
            </a:r>
            <a:r>
              <a:rPr lang="cs-CZ" dirty="0" err="1" smtClean="0"/>
              <a:t>tbm</a:t>
            </a:r>
            <a:r>
              <a:rPr lang="cs-CZ" dirty="0" smtClean="0"/>
              <a:t>=</a:t>
            </a:r>
            <a:r>
              <a:rPr lang="cs-CZ" dirty="0" err="1" smtClean="0"/>
              <a:t>isch</a:t>
            </a:r>
            <a:r>
              <a:rPr lang="cs-CZ" dirty="0" smtClean="0"/>
              <a:t>&amp;</a:t>
            </a:r>
            <a:r>
              <a:rPr lang="cs-CZ" dirty="0" err="1" smtClean="0"/>
              <a:t>tbnid</a:t>
            </a:r>
            <a:r>
              <a:rPr lang="cs-CZ" dirty="0" smtClean="0"/>
              <a:t>=</a:t>
            </a:r>
            <a:r>
              <a:rPr lang="cs-CZ" dirty="0" err="1" smtClean="0"/>
              <a:t>NGQsDsrATVGe</a:t>
            </a:r>
            <a:r>
              <a:rPr lang="cs-CZ" dirty="0" smtClean="0"/>
              <a:t>-M:&amp;</a:t>
            </a:r>
            <a:r>
              <a:rPr lang="cs-CZ" dirty="0" err="1" smtClean="0"/>
              <a:t>imgrefurl</a:t>
            </a:r>
            <a:r>
              <a:rPr lang="cs-CZ" dirty="0" smtClean="0"/>
              <a:t>=http://creationscience4kids.com/2012/04/27/</a:t>
            </a:r>
            <a:r>
              <a:rPr lang="cs-CZ" dirty="0" err="1" smtClean="0"/>
              <a:t>ancient</a:t>
            </a:r>
            <a:r>
              <a:rPr lang="cs-CZ" dirty="0" smtClean="0"/>
              <a:t>-</a:t>
            </a:r>
            <a:r>
              <a:rPr lang="cs-CZ" dirty="0" err="1" smtClean="0"/>
              <a:t>optics</a:t>
            </a:r>
            <a:r>
              <a:rPr lang="cs-CZ" dirty="0" smtClean="0"/>
              <a:t>/&amp;</a:t>
            </a:r>
            <a:r>
              <a:rPr lang="cs-CZ" dirty="0" err="1" smtClean="0"/>
              <a:t>docid</a:t>
            </a:r>
            <a:r>
              <a:rPr lang="cs-CZ" dirty="0" smtClean="0"/>
              <a:t>=y3WVUGobKwUeOM&amp;</a:t>
            </a:r>
            <a:r>
              <a:rPr lang="cs-CZ" dirty="0" err="1" smtClean="0"/>
              <a:t>imgurl</a:t>
            </a:r>
            <a:r>
              <a:rPr lang="cs-CZ" dirty="0" smtClean="0"/>
              <a:t>=http://farm1.static.flickr.com/114/289428138_d9c1239ebc.jpg&amp;w=499&amp;h=500&amp;</a:t>
            </a:r>
            <a:r>
              <a:rPr lang="cs-CZ" dirty="0" err="1" smtClean="0"/>
              <a:t>ei</a:t>
            </a:r>
            <a:r>
              <a:rPr lang="cs-CZ" dirty="0" smtClean="0"/>
              <a:t>=F65hUIb7C9HotQbkmoDIAg&amp;zoom=1&amp;</a:t>
            </a:r>
            <a:r>
              <a:rPr lang="cs-CZ" dirty="0" err="1" smtClean="0"/>
              <a:t>iact</a:t>
            </a:r>
            <a:r>
              <a:rPr lang="cs-CZ" dirty="0" smtClean="0"/>
              <a:t>=</a:t>
            </a:r>
            <a:r>
              <a:rPr lang="cs-CZ" dirty="0" err="1" smtClean="0"/>
              <a:t>rc</a:t>
            </a:r>
            <a:r>
              <a:rPr lang="cs-CZ" dirty="0" smtClean="0"/>
              <a:t>&amp;dur=398&amp;</a:t>
            </a:r>
            <a:r>
              <a:rPr lang="cs-CZ" dirty="0" err="1" smtClean="0"/>
              <a:t>sig</a:t>
            </a:r>
            <a:r>
              <a:rPr lang="cs-CZ" dirty="0" smtClean="0"/>
              <a:t>=115274178565231660146&amp;</a:t>
            </a:r>
            <a:r>
              <a:rPr lang="cs-CZ" dirty="0" err="1" smtClean="0"/>
              <a:t>page</a:t>
            </a:r>
            <a:r>
              <a:rPr lang="cs-CZ" dirty="0" smtClean="0"/>
              <a:t>=7&amp;</a:t>
            </a:r>
            <a:r>
              <a:rPr lang="cs-CZ" dirty="0" err="1" smtClean="0"/>
              <a:t>tbnh</a:t>
            </a:r>
            <a:r>
              <a:rPr lang="cs-CZ" dirty="0" smtClean="0"/>
              <a:t>=132&amp;</a:t>
            </a:r>
            <a:r>
              <a:rPr lang="cs-CZ" dirty="0" err="1" smtClean="0"/>
              <a:t>tbnw</a:t>
            </a:r>
            <a:r>
              <a:rPr lang="cs-CZ" dirty="0" smtClean="0"/>
              <a:t>=144&amp;start=71&amp;</a:t>
            </a:r>
            <a:r>
              <a:rPr lang="cs-CZ" dirty="0" err="1" smtClean="0"/>
              <a:t>ndsp</a:t>
            </a:r>
            <a:r>
              <a:rPr lang="cs-CZ" dirty="0" smtClean="0"/>
              <a:t>=12&amp;</a:t>
            </a:r>
            <a:r>
              <a:rPr lang="cs-CZ" dirty="0" err="1" smtClean="0"/>
              <a:t>ved</a:t>
            </a:r>
            <a:r>
              <a:rPr lang="cs-CZ" dirty="0" smtClean="0"/>
              <a:t>=1t:429,r:6,s:71,i:334&amp;</a:t>
            </a:r>
            <a:r>
              <a:rPr lang="cs-CZ" dirty="0" err="1" smtClean="0"/>
              <a:t>tx</a:t>
            </a:r>
            <a:r>
              <a:rPr lang="cs-CZ" dirty="0" smtClean="0"/>
              <a:t>=70&amp;ty=39</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cs-CZ" dirty="0" smtClean="0"/>
              <a:t>Seneca znal zvětšující účinky skleněných nádob naplněných vodou. První skutečně zvětšující skla se objevila nejspíš v 11. století v Káhiře v dílně slavného arabského optika </a:t>
            </a:r>
            <a:r>
              <a:rPr lang="cs-CZ" dirty="0" err="1" smtClean="0"/>
              <a:t>Alhazena</a:t>
            </a:r>
            <a:r>
              <a:rPr lang="cs-CZ" dirty="0" smtClean="0"/>
              <a:t> (Abu </a:t>
            </a:r>
            <a:r>
              <a:rPr lang="cs-CZ" dirty="0" err="1" smtClean="0"/>
              <a:t>Ali</a:t>
            </a:r>
            <a:r>
              <a:rPr lang="cs-CZ" dirty="0" smtClean="0"/>
              <a:t> </a:t>
            </a:r>
            <a:r>
              <a:rPr lang="cs-CZ" dirty="0" err="1" smtClean="0"/>
              <a:t>al</a:t>
            </a:r>
            <a:r>
              <a:rPr lang="cs-CZ" dirty="0" smtClean="0"/>
              <a:t> </a:t>
            </a:r>
            <a:r>
              <a:rPr lang="cs-CZ" dirty="0" err="1" smtClean="0"/>
              <a:t>Hasana</a:t>
            </a:r>
            <a:r>
              <a:rPr lang="cs-CZ" dirty="0" smtClean="0"/>
              <a:t> </a:t>
            </a:r>
            <a:r>
              <a:rPr lang="cs-CZ" dirty="0" err="1" smtClean="0"/>
              <a:t>ben</a:t>
            </a:r>
            <a:r>
              <a:rPr lang="cs-CZ" dirty="0" smtClean="0"/>
              <a:t> </a:t>
            </a:r>
            <a:r>
              <a:rPr lang="cs-CZ" dirty="0" err="1" smtClean="0"/>
              <a:t>al</a:t>
            </a:r>
            <a:r>
              <a:rPr lang="cs-CZ" dirty="0" smtClean="0"/>
              <a:t> Hostina). Sloužila ke čtení posvátného písma mohamedánů, koránu. Jeho ploskovypuklé zvětšovací sklo se pokládalo přímo na stránku knihy. Nezávisle na </a:t>
            </a:r>
            <a:r>
              <a:rPr lang="cs-CZ" dirty="0" err="1" smtClean="0"/>
              <a:t>Alhazenovi</a:t>
            </a:r>
            <a:r>
              <a:rPr lang="cs-CZ" dirty="0" smtClean="0"/>
              <a:t> objevil zvětšovací sklo mnich </a:t>
            </a:r>
            <a:r>
              <a:rPr lang="cs-CZ" dirty="0" err="1" smtClean="0"/>
              <a:t>Roger</a:t>
            </a:r>
            <a:r>
              <a:rPr lang="cs-CZ" dirty="0" smtClean="0"/>
              <a:t> </a:t>
            </a:r>
            <a:r>
              <a:rPr lang="cs-CZ" dirty="0" err="1" smtClean="0"/>
              <a:t>Bacon</a:t>
            </a:r>
            <a:r>
              <a:rPr lang="cs-CZ" dirty="0" smtClean="0"/>
              <a:t>. Bylo používáno podobně jako </a:t>
            </a:r>
            <a:r>
              <a:rPr lang="cs-CZ" dirty="0" err="1" smtClean="0"/>
              <a:t>Alhazenovo</a:t>
            </a:r>
            <a:r>
              <a:rPr lang="cs-CZ" dirty="0" smtClean="0"/>
              <a:t> sklo, ke čtení Bible. K výrobě lup se používal křemen nebo beryl. Postupně se tato čtenářská pomůcka oddálila od papíru a vzniky brýle (beryl – </a:t>
            </a:r>
            <a:r>
              <a:rPr lang="cs-CZ" dirty="0" err="1" smtClean="0"/>
              <a:t>brille</a:t>
            </a:r>
            <a:r>
              <a:rPr lang="cs-CZ" dirty="0" smtClean="0"/>
              <a:t> – brýle). </a:t>
            </a:r>
            <a:br>
              <a:rPr lang="cs-CZ" dirty="0" smtClean="0"/>
            </a:br>
            <a:r>
              <a:rPr lang="cs-CZ" dirty="0" smtClean="0"/>
              <a:t/>
            </a:r>
            <a:br>
              <a:rPr lang="cs-CZ" dirty="0" smtClean="0"/>
            </a:br>
            <a:r>
              <a:rPr lang="cs-CZ" dirty="0" smtClean="0"/>
              <a:t>Lupa je nejjednodušší optický přístroj. Tvoří ji spojka s malou ohniskovou vzdáleností opatřená držadlem. Tato čočka je však příliš vypuklá, a proto zkresluje obraz. Přímky se mění v křivky a obrazy mají několik barevných obrysů. Proto jednoduchou čočku lze užít jako lupu jen asi pro čtyřnásobné zvětšení. Lupou získáme obraz zdánlivý, zvětšený a vzpřímený.</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cs-CZ" dirty="0" err="1" smtClean="0"/>
              <a:t>Stephen</a:t>
            </a:r>
            <a:r>
              <a:rPr lang="cs-CZ" dirty="0" smtClean="0"/>
              <a:t> </a:t>
            </a:r>
            <a:r>
              <a:rPr lang="cs-CZ" dirty="0" err="1" smtClean="0"/>
              <a:t>Gray</a:t>
            </a:r>
            <a:r>
              <a:rPr lang="cs-CZ" dirty="0" smtClean="0"/>
              <a:t> –</a:t>
            </a:r>
            <a:r>
              <a:rPr lang="cs-CZ" dirty="0" err="1" smtClean="0"/>
              <a:t>angličan</a:t>
            </a:r>
            <a:r>
              <a:rPr lang="cs-CZ" dirty="0" smtClean="0"/>
              <a:t>,  </a:t>
            </a:r>
            <a:r>
              <a:rPr lang="cs-CZ" dirty="0" err="1" smtClean="0"/>
              <a:t>vodni</a:t>
            </a:r>
            <a:r>
              <a:rPr lang="cs-CZ" dirty="0" smtClean="0"/>
              <a:t> mikroskop, použil kapku vody jako zvětšovací čočku</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en-US" b="1" dirty="0" smtClean="0"/>
              <a:t>Zacharias Jansen</a:t>
            </a:r>
            <a:r>
              <a:rPr lang="en-US" dirty="0" smtClean="0"/>
              <a:t> (1580 -1638) was a </a:t>
            </a:r>
            <a:r>
              <a:rPr lang="en-US" dirty="0" smtClean="0">
                <a:hlinkClick r:id="rId3" tooltip="Netherlands"/>
              </a:rPr>
              <a:t>Dutch</a:t>
            </a:r>
            <a:r>
              <a:rPr lang="en-US" dirty="0" smtClean="0"/>
              <a:t> spectacle-maker from </a:t>
            </a:r>
            <a:r>
              <a:rPr lang="en-US" dirty="0" smtClean="0">
                <a:hlinkClick r:id="rId4"/>
              </a:rPr>
              <a:t>Middelburg</a:t>
            </a:r>
            <a:r>
              <a:rPr lang="en-US" dirty="0" smtClean="0"/>
              <a:t> associated with the invention of the first </a:t>
            </a:r>
            <a:r>
              <a:rPr lang="en-US" dirty="0" smtClean="0">
                <a:hlinkClick r:id="rId5"/>
              </a:rPr>
              <a:t>optical telescope</a:t>
            </a:r>
            <a:r>
              <a:rPr lang="en-US" dirty="0" smtClean="0"/>
              <a:t>. Jansen is sometimes also credited for inventing the first truly </a:t>
            </a:r>
            <a:r>
              <a:rPr lang="en-US" dirty="0" smtClean="0">
                <a:hlinkClick r:id="rId6" tooltip="Compound microscope"/>
              </a:rPr>
              <a:t>compound microscope</a:t>
            </a:r>
            <a:r>
              <a:rPr lang="en-US" dirty="0" smtClean="0"/>
              <a:t>. However, the origin of the microscope, just like the origin of the telescope, is a matter of debate.</a:t>
            </a:r>
          </a:p>
          <a:p>
            <a:pPr eaLnBrk="1" fontAlgn="auto" hangingPunct="1">
              <a:spcBef>
                <a:spcPts val="0"/>
              </a:spcBef>
              <a:spcAft>
                <a:spcPts val="0"/>
              </a:spcAft>
              <a:defRPr/>
            </a:pPr>
            <a:r>
              <a:rPr lang="en-US" dirty="0" smtClean="0"/>
              <a:t>His name is also spelled as </a:t>
            </a:r>
            <a:r>
              <a:rPr lang="en-US" b="1" dirty="0" smtClean="0"/>
              <a:t>Zacharias Janssen</a:t>
            </a:r>
            <a:r>
              <a:rPr lang="en-US" dirty="0" smtClean="0"/>
              <a:t> or </a:t>
            </a:r>
            <a:r>
              <a:rPr lang="en-US" b="1" dirty="0" err="1" smtClean="0"/>
              <a:t>Sacharias</a:t>
            </a:r>
            <a:r>
              <a:rPr lang="en-US" b="1" dirty="0" smtClean="0"/>
              <a:t> Jansen</a:t>
            </a:r>
            <a:r>
              <a:rPr lang="en-US" dirty="0" smtClean="0"/>
              <a:t>.</a:t>
            </a:r>
            <a:r>
              <a:rPr lang="cs-CZ" dirty="0" smtClean="0"/>
              <a:t> </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en-US" dirty="0" smtClean="0"/>
              <a:t>Jansen is associated with invention of the a single-lens (simple) optical microscope and the compound (2 or more lens) 9x magnification optical microscope, probably with the help of his father in 1595</a:t>
            </a:r>
            <a:r>
              <a:rPr lang="cs-CZ" dirty="0" smtClean="0"/>
              <a:t> </a:t>
            </a:r>
            <a:r>
              <a:rPr lang="en-US" dirty="0" smtClean="0"/>
              <a:t>while trying to find a way to make magnification even greater, to help people with seriously poor eyesight. Jansen's attribution to these discoveries is debatable since there is no concrete evidence as to the actual inventor. Also Jansen's date of birth may be as late a 1590 making him 5 years old at the claimed time of invention.</a:t>
            </a:r>
          </a:p>
          <a:p>
            <a:pPr eaLnBrk="1" fontAlgn="auto" hangingPunct="1">
              <a:spcBef>
                <a:spcPts val="0"/>
              </a:spcBef>
              <a:spcAft>
                <a:spcPts val="0"/>
              </a:spcAft>
              <a:defRPr/>
            </a:pPr>
            <a:endParaRPr lang="cs-CZ" dirty="0" smtClean="0"/>
          </a:p>
          <a:p>
            <a:pPr eaLnBrk="1" fontAlgn="auto" hangingPunct="1">
              <a:spcBef>
                <a:spcPts val="0"/>
              </a:spcBef>
              <a:spcAft>
                <a:spcPts val="0"/>
              </a:spcAft>
              <a:defRPr/>
            </a:pPr>
            <a:endParaRPr lang="cs-CZ" dirty="0" smtClean="0"/>
          </a:p>
          <a:p>
            <a:pPr eaLnBrk="1" fontAlgn="auto" hangingPunct="1">
              <a:spcBef>
                <a:spcPts val="0"/>
              </a:spcBef>
              <a:spcAft>
                <a:spcPts val="0"/>
              </a:spcAft>
              <a:defRPr/>
            </a:pPr>
            <a:r>
              <a:rPr lang="cs-CZ" dirty="0" smtClean="0"/>
              <a:t>Antoni van </a:t>
            </a:r>
            <a:r>
              <a:rPr lang="cs-CZ" dirty="0" err="1" smtClean="0"/>
              <a:t>Leeuwenhoek</a:t>
            </a:r>
            <a:r>
              <a:rPr lang="cs-CZ" dirty="0" smtClean="0"/>
              <a:t> (</a:t>
            </a:r>
            <a:r>
              <a:rPr lang="sv-SE" dirty="0" smtClean="0">
                <a:hlinkClick r:id="rId7"/>
              </a:rPr>
              <a:t>1632</a:t>
            </a:r>
            <a:r>
              <a:rPr lang="sv-SE" dirty="0" smtClean="0"/>
              <a:t>–</a:t>
            </a:r>
            <a:r>
              <a:rPr lang="sv-SE" dirty="0" smtClean="0">
                <a:hlinkClick r:id="rId8"/>
              </a:rPr>
              <a:t>1723</a:t>
            </a:r>
            <a:r>
              <a:rPr lang="cs-CZ" dirty="0" smtClean="0"/>
              <a:t>) - Stal se objevitelem </a:t>
            </a:r>
            <a:r>
              <a:rPr lang="cs-CZ" dirty="0" smtClean="0">
                <a:hlinkClick r:id="rId9" tooltip="Mikroorganismus"/>
              </a:rPr>
              <a:t>mikroorganismů</a:t>
            </a:r>
            <a:r>
              <a:rPr lang="cs-CZ" dirty="0" smtClean="0"/>
              <a:t>: </a:t>
            </a:r>
            <a:r>
              <a:rPr lang="cs-CZ" dirty="0" smtClean="0">
                <a:hlinkClick r:id="rId10"/>
              </a:rPr>
              <a:t>1676</a:t>
            </a:r>
            <a:r>
              <a:rPr lang="cs-CZ" dirty="0" smtClean="0"/>
              <a:t>, krevních buněk, spermií, svalových vláken a dalších mikroskopických útvarů a je nazývám „otcem </a:t>
            </a:r>
            <a:r>
              <a:rPr lang="cs-CZ" dirty="0" smtClean="0">
                <a:hlinkClick r:id="rId11"/>
              </a:rPr>
              <a:t>mikrobiologie</a:t>
            </a:r>
            <a:r>
              <a:rPr lang="cs-CZ" dirty="0" smtClean="0"/>
              <a:t>“.</a:t>
            </a:r>
          </a:p>
          <a:p>
            <a:pPr eaLnBrk="1" fontAlgn="auto" hangingPunct="1">
              <a:spcBef>
                <a:spcPts val="0"/>
              </a:spcBef>
              <a:spcAft>
                <a:spcPts val="0"/>
              </a:spcAft>
              <a:defRPr/>
            </a:pPr>
            <a:r>
              <a:rPr lang="cs-CZ" dirty="0" smtClean="0"/>
              <a:t>Objevil jednoduchou metodu, jak vyrábět přesné skleněné kuličky nepatrných rozměrů, které používal jako čočky svých přístrojů, a tak překonal úroveň tehdy dostupné mikroskopické techniky. Tajemství výroby si ovšem celý život držel pro sebe, aby si zajistil vědecké prvenství a prestiž.  </a:t>
            </a:r>
          </a:p>
          <a:p>
            <a:pPr eaLnBrk="1" fontAlgn="auto" hangingPunct="1">
              <a:spcBef>
                <a:spcPts val="0"/>
              </a:spcBef>
              <a:spcAft>
                <a:spcPts val="0"/>
              </a:spcAft>
              <a:defRPr/>
            </a:pPr>
            <a:r>
              <a:rPr lang="cs-CZ" dirty="0" smtClean="0"/>
              <a:t>Jejich optickou část tvořila jediná čočka zasazená do mosazné destičky, vzorek se umisťoval na hrot před čočku a jeho pozice se dala nastavit dvojicí šroubů. Mikroskop se držel v ruce těsně u oka. Zatímco složitější přístroje ostatních konstruktérů dosahovaly s bídou padesátinásobného zvětšení, </a:t>
            </a:r>
            <a:r>
              <a:rPr lang="cs-CZ" dirty="0" err="1" smtClean="0"/>
              <a:t>Leeuwenhoekovy</a:t>
            </a:r>
            <a:r>
              <a:rPr lang="cs-CZ" dirty="0" smtClean="0"/>
              <a:t> mikroskopy zvětšovaly až 270krát.</a:t>
            </a:r>
          </a:p>
          <a:p>
            <a:pPr eaLnBrk="1" fontAlgn="auto" hangingPunct="1">
              <a:spcBef>
                <a:spcPts val="0"/>
              </a:spcBef>
              <a:spcAft>
                <a:spcPts val="0"/>
              </a:spcAft>
              <a:defRPr/>
            </a:pPr>
            <a:endParaRPr lang="cs-CZ" dirty="0" smtClean="0"/>
          </a:p>
        </p:txBody>
      </p:sp>
      <p:sp>
        <p:nvSpPr>
          <p:cNvPr id="15770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38E620-88F2-4203-95EC-491085C51505}" type="slidenum">
              <a:rPr lang="cs-CZ" altLang="cs-CZ" smtClean="0"/>
              <a:pPr/>
              <a:t>12</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3B7C320E-9632-4EEA-9135-FD0DA5D9E22D}" type="datetimeFigureOut">
              <a:rPr lang="cs-CZ"/>
              <a:pPr>
                <a:defRPr/>
              </a:pPr>
              <a:t>14.9.2014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79D5510-C975-4F8C-A760-62BC4E69A1C7}"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C77600F-5AD5-42AF-963C-4532CF6D5957}" type="datetimeFigureOut">
              <a:rPr lang="cs-CZ"/>
              <a:pPr>
                <a:defRPr/>
              </a:pPr>
              <a:t>14.9.2014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91B61CF-F549-46BE-89B6-17209F943395}"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140EB25-A436-482A-9414-06EB82C90EB4}" type="datetimeFigureOut">
              <a:rPr lang="cs-CZ"/>
              <a:pPr>
                <a:defRPr/>
              </a:pPr>
              <a:t>14.9.2014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F5333D4-8454-4109-8EED-55B97F13A56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7E86A445-FF21-473E-80F1-E94CED283411}" type="datetimeFigureOut">
              <a:rPr lang="cs-CZ"/>
              <a:pPr>
                <a:defRPr/>
              </a:pPr>
              <a:t>14.9.2014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42AEC19-B472-4424-8904-C96F03516565}"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E54877A4-1317-4E2D-BF24-728F926B4E96}" type="datetimeFigureOut">
              <a:rPr lang="cs-CZ"/>
              <a:pPr>
                <a:defRPr/>
              </a:pPr>
              <a:t>14.9.2014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89C7C5F-D119-4B13-BDD5-A68B867A8940}"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FB8D5A2C-BC39-46FC-B627-C2DE157DEDB6}" type="datetimeFigureOut">
              <a:rPr lang="cs-CZ"/>
              <a:pPr>
                <a:defRPr/>
              </a:pPr>
              <a:t>14.9.2014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2FB660B-66EC-49FD-9530-D9F070842D86}"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47102BDB-0CDC-434E-83E6-84EAF0318E4C}" type="datetimeFigureOut">
              <a:rPr lang="cs-CZ"/>
              <a:pPr>
                <a:defRPr/>
              </a:pPr>
              <a:t>14.9.2014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76F6B9D-47C2-4699-A6D4-EDAEB20BCFBD}"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F44C6003-F9DC-4A1E-A0EE-52BA2AC9DDE0}" type="datetimeFigureOut">
              <a:rPr lang="cs-CZ"/>
              <a:pPr>
                <a:defRPr/>
              </a:pPr>
              <a:t>14.9.2014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BCB6962F-C0EC-428D-8F89-81371A9CA4A3}"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5079E1B-C95F-4B14-96B5-6B02C4EE881D}" type="datetimeFigureOut">
              <a:rPr lang="cs-CZ"/>
              <a:pPr>
                <a:defRPr/>
              </a:pPr>
              <a:t>14.9.2014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7FD847EB-66F1-4F08-848B-280F7F0159C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4CD1E28-8F5D-4BFC-AEE7-4F89C505A4CA}" type="datetimeFigureOut">
              <a:rPr lang="cs-CZ"/>
              <a:pPr>
                <a:defRPr/>
              </a:pPr>
              <a:t>14.9.2014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C114C98-7EAE-4E43-9A82-38D9D513760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27846CFA-B137-493E-BDB7-8329780710EA}" type="datetimeFigureOut">
              <a:rPr lang="cs-CZ"/>
              <a:pPr>
                <a:defRPr/>
              </a:pPr>
              <a:t>14.9.2014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77A263E-E4A2-4098-B183-CC389BE1DDC8}"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C1C7EB5-9EF8-4C33-8598-AAF7E3E7E1C0}" type="datetimeFigureOut">
              <a:rPr lang="cs-CZ"/>
              <a:pPr>
                <a:defRPr/>
              </a:pPr>
              <a:t>14.9.2014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DEBE25-8AEC-4B85-806D-5B65A326FB3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ooks.google.cz/books?id=1KITAAAAYAAJ&amp;pg=PA674&amp;dq=british+museum+lens+layard&amp;hl=c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hyperlink" Target="http://microscopist.net/Links.html" TargetMode="Externa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instructables.com/id/10-Smartphone-to-digital-microscope-convers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n.rocketnews24.com/2012/03/15/it-really-works-turn-your-iphone-into-a-microscope-with-just-a-drop-of-water/" TargetMode="External"/><Relationship Id="rId7" Type="http://schemas.openxmlformats.org/officeDocument/2006/relationships/image" Target="../media/image59.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blogs.scientificamerican.com/compound-eye/2012/03/12/transform-your-iphone-into-a-microscope-just-add-water/" TargetMode="Externa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video" Target="file:///H:\vyuka\000kontrastni%20a%20zobrazovacimetody%20podzim%202013\1.%20blok\dom&#225;c&#237;_laserov&#253;_mikroskop_1280x720.mp4" TargetMode="External"/><Relationship Id="rId4" Type="http://schemas.openxmlformats.org/officeDocument/2006/relationships/hyperlink" Target="http://www.rozhlas.cz/meteor/magazin/_zprava/domaci-laserovy-mikroskop-video--1080634"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hyperlink" Target="https://is.muni.cz/auth/th/209747/pedf_b/?lang=cs" TargetMode="External"/><Relationship Id="rId7" Type="http://schemas.openxmlformats.org/officeDocument/2006/relationships/hyperlink" Target="http://www.youtube.com/watch?v=Efiss38x2C8" TargetMode="External"/><Relationship Id="rId2" Type="http://schemas.openxmlformats.org/officeDocument/2006/relationships/hyperlink" Target="http://clanky.rvp.cz/clanek/r/GCCAC/2622/MIKROSKOP-Z-KAPKY-VODY.html/" TargetMode="Externa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hyperlink" Target="http://gammacephei.wordpress.com/2011/12/24/laser-microscopy-in-20-minut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google.cz/url?sa=t&amp;rct=j&amp;q=&amp;esrc=s&amp;source=web&amp;cd=2&amp;ved=0CDoQFjAB&amp;url=http%3A%2F%2Fwww.olympus.cz%2Fmicroscopy%2Fen%2Fmicroscopy%2Fhidden_misd%2Fdownload_jsp.jsp%3Flink%3D%2Fmedical%2Frmt%2Fmedia%2Fcontent%2Fcontent_misd%2Fdocuments_2%2Fmanuals_2%2FCX31__manual_001_V1_SK_20100129.pdf&amp;ei=OilsUv6PMoWStAaIkICgDA&amp;usg=AFQjCNF3VcQsPqU7HvnrKUGfn357pAss5g&amp;bvm=bv.55123115,d.Yms&amp;cad=rj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virtual.itg.uiuc.edu/training/LM_tutori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www.pf.jcu.cz/stru/katedry/fyzika/prof/Tesar/diplomky/obr_dopl_optika/optika/mikroskopy/optik_soustava/faze.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4.bp.blogspot.com/-x_Z-L6NMlhc/T75j3Z-2htI/AAAAAAAAL9w/JxcL8hRAYyU/s1600/3235875052_8903bafd6d_o.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432770" y="-387424"/>
            <a:ext cx="11625624" cy="7454932"/>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Nadpis 1"/>
          <p:cNvSpPr>
            <a:spLocks noGrp="1"/>
          </p:cNvSpPr>
          <p:nvPr>
            <p:ph type="ctrTitle"/>
          </p:nvPr>
        </p:nvSpPr>
        <p:spPr>
          <a:xfrm>
            <a:off x="1042988" y="1484313"/>
            <a:ext cx="7058025" cy="1900237"/>
          </a:xfrm>
          <a:solidFill>
            <a:schemeClr val="accent5">
              <a:lumMod val="60000"/>
              <a:lumOff val="40000"/>
              <a:alpha val="19000"/>
            </a:schemeClr>
          </a:solidFill>
        </p:spPr>
        <p:txBody>
          <a:bodyPr/>
          <a:lstStyle/>
          <a:p>
            <a:pPr eaLnBrk="1" hangingPunct="1">
              <a:defRPr/>
            </a:pPr>
            <a:r>
              <a:rPr lang="cs-CZ" altLang="cs-CZ" b="1" dirty="0" smtClean="0"/>
              <a:t>Bi4170: Optické kontrastní a zobrazovací metody</a:t>
            </a:r>
            <a:br>
              <a:rPr lang="cs-CZ" altLang="cs-CZ" b="1" dirty="0" smtClean="0"/>
            </a:br>
            <a:r>
              <a:rPr lang="cs-CZ" altLang="cs-CZ" b="1" dirty="0" smtClean="0"/>
              <a:t>1. úvod</a:t>
            </a:r>
            <a:endParaRPr lang="cs-CZ" altLang="cs-CZ" dirty="0" smtClean="0"/>
          </a:p>
        </p:txBody>
      </p:sp>
      <p:sp>
        <p:nvSpPr>
          <p:cNvPr id="3" name="Podnadpis 2"/>
          <p:cNvSpPr>
            <a:spLocks noGrp="1"/>
          </p:cNvSpPr>
          <p:nvPr>
            <p:ph type="subTitle" idx="1"/>
          </p:nvPr>
        </p:nvSpPr>
        <p:spPr>
          <a:solidFill>
            <a:schemeClr val="accent5">
              <a:lumMod val="60000"/>
              <a:lumOff val="40000"/>
              <a:alpha val="19000"/>
            </a:schemeClr>
          </a:solidFill>
        </p:spPr>
        <p:txBody>
          <a:bodyPr rtlCol="0">
            <a:normAutofit/>
          </a:bodyPr>
          <a:lstStyle/>
          <a:p>
            <a:pPr eaLnBrk="1" fontAlgn="auto" hangingPunct="1">
              <a:spcAft>
                <a:spcPts val="0"/>
              </a:spcAft>
              <a:buFont typeface="Arial" pitchFamily="34" charset="0"/>
              <a:buNone/>
              <a:defRPr/>
            </a:pPr>
            <a:r>
              <a:rPr lang="cs-CZ" dirty="0" smtClean="0">
                <a:solidFill>
                  <a:schemeClr val="tx1"/>
                </a:solidFill>
              </a:rPr>
              <a:t>Šárka Mašová</a:t>
            </a:r>
          </a:p>
          <a:p>
            <a:pPr eaLnBrk="1" fontAlgn="auto" hangingPunct="1">
              <a:spcAft>
                <a:spcPts val="0"/>
              </a:spcAft>
              <a:buFont typeface="Arial" pitchFamily="34" charset="0"/>
              <a:buNone/>
              <a:defRPr/>
            </a:pPr>
            <a:r>
              <a:rPr lang="cs-CZ" dirty="0" err="1" smtClean="0">
                <a:solidFill>
                  <a:schemeClr val="tx1"/>
                </a:solidFill>
              </a:rPr>
              <a:t>masova</a:t>
            </a:r>
            <a:r>
              <a:rPr lang="en-US" dirty="0" smtClean="0">
                <a:solidFill>
                  <a:schemeClr val="tx1"/>
                </a:solidFill>
              </a:rPr>
              <a:t>@</a:t>
            </a:r>
            <a:r>
              <a:rPr lang="cs-CZ" dirty="0" err="1" smtClean="0">
                <a:solidFill>
                  <a:schemeClr val="tx1"/>
                </a:solidFill>
              </a:rPr>
              <a:t>sci.muni.cz</a:t>
            </a:r>
            <a:endParaRPr lang="cs-CZ" dirty="0" smtClean="0">
              <a:solidFill>
                <a:schemeClr val="tx1"/>
              </a:solidFill>
            </a:endParaRPr>
          </a:p>
        </p:txBody>
      </p:sp>
      <p:sp>
        <p:nvSpPr>
          <p:cNvPr id="2" name="Rectangle 1"/>
          <p:cNvSpPr/>
          <p:nvPr/>
        </p:nvSpPr>
        <p:spPr>
          <a:xfrm>
            <a:off x="2627313" y="5786438"/>
            <a:ext cx="3816350" cy="522287"/>
          </a:xfrm>
          <a:prstGeom prst="rect">
            <a:avLst/>
          </a:prstGeom>
          <a:solidFill>
            <a:schemeClr val="accent5">
              <a:lumMod val="60000"/>
              <a:lumOff val="40000"/>
              <a:alpha val="19000"/>
            </a:schemeClr>
          </a:solidFill>
        </p:spPr>
        <p:txBody>
          <a:bodyPr>
            <a:spAutoFit/>
          </a:bodyPr>
          <a:lstStyle/>
          <a:p>
            <a:pPr algn="ctr">
              <a:defRPr/>
            </a:pPr>
            <a:r>
              <a:rPr lang="cs-CZ" sz="2800" dirty="0"/>
              <a:t>Podzim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altLang="cs-CZ" smtClean="0"/>
              <a:t>Historie</a:t>
            </a:r>
          </a:p>
        </p:txBody>
      </p:sp>
      <p:sp>
        <p:nvSpPr>
          <p:cNvPr id="12291" name="Zástupný symbol pro obsah 2"/>
          <p:cNvSpPr>
            <a:spLocks noGrp="1"/>
          </p:cNvSpPr>
          <p:nvPr>
            <p:ph idx="1"/>
          </p:nvPr>
        </p:nvSpPr>
        <p:spPr>
          <a:xfrm>
            <a:off x="457200" y="1341438"/>
            <a:ext cx="8229600" cy="4525962"/>
          </a:xfrm>
        </p:spPr>
        <p:txBody>
          <a:bodyPr/>
          <a:lstStyle/>
          <a:p>
            <a:pPr eaLnBrk="1" hangingPunct="1"/>
            <a:r>
              <a:rPr lang="cs-CZ" altLang="cs-CZ" smtClean="0"/>
              <a:t>Nimrudská  čočka: nejstarší předmět sloužící podobně jako dnešní brýlové  čočky </a:t>
            </a:r>
          </a:p>
        </p:txBody>
      </p:sp>
      <p:pic>
        <p:nvPicPr>
          <p:cNvPr id="12292" name="Picture 2" descr="http://www.muslimheritage.com/uploads/Fig_1_Nimrod_lens_found_in_Nimrod_palace.JPG"/>
          <p:cNvPicPr>
            <a:picLocks noChangeAspect="1" noChangeArrowheads="1"/>
          </p:cNvPicPr>
          <p:nvPr/>
        </p:nvPicPr>
        <p:blipFill>
          <a:blip r:embed="rId2" cstate="print"/>
          <a:srcRect/>
          <a:stretch>
            <a:fillRect/>
          </a:stretch>
        </p:blipFill>
        <p:spPr bwMode="auto">
          <a:xfrm>
            <a:off x="611188" y="2636838"/>
            <a:ext cx="786765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algn="l" eaLnBrk="1" hangingPunct="1"/>
            <a:r>
              <a:rPr lang="cs-CZ" altLang="cs-CZ" sz="3600" b="1" smtClean="0"/>
              <a:t>Nimrudská  čočka</a:t>
            </a:r>
          </a:p>
        </p:txBody>
      </p:sp>
      <p:sp>
        <p:nvSpPr>
          <p:cNvPr id="13315" name="Zástupný symbol pro obsah 2"/>
          <p:cNvSpPr>
            <a:spLocks noGrp="1"/>
          </p:cNvSpPr>
          <p:nvPr>
            <p:ph idx="1"/>
          </p:nvPr>
        </p:nvSpPr>
        <p:spPr>
          <a:xfrm>
            <a:off x="457200" y="2565400"/>
            <a:ext cx="8229600" cy="3560763"/>
          </a:xfrm>
        </p:spPr>
        <p:txBody>
          <a:bodyPr/>
          <a:lstStyle/>
          <a:p>
            <a:pPr eaLnBrk="1" hangingPunct="1"/>
            <a:r>
              <a:rPr lang="cs-CZ" altLang="cs-CZ" sz="2800" smtClean="0"/>
              <a:t>krystal</a:t>
            </a:r>
          </a:p>
          <a:p>
            <a:pPr eaLnBrk="1" hangingPunct="1"/>
            <a:r>
              <a:rPr lang="cs-CZ" altLang="cs-CZ" sz="2800" smtClean="0"/>
              <a:t>archeolog: Sir </a:t>
            </a:r>
            <a:r>
              <a:rPr lang="cs-CZ" altLang="cs-CZ" sz="2800" smtClean="0">
                <a:hlinkClick r:id="rId3"/>
              </a:rPr>
              <a:t>A. H. Layard</a:t>
            </a:r>
            <a:r>
              <a:rPr lang="cs-CZ" altLang="cs-CZ" sz="2800" smtClean="0"/>
              <a:t> (1850)</a:t>
            </a:r>
          </a:p>
          <a:p>
            <a:pPr eaLnBrk="1" hangingPunct="1"/>
            <a:r>
              <a:rPr lang="cs-CZ" altLang="cs-CZ" sz="2800" smtClean="0"/>
              <a:t>v oblasti Asýrie - Nimrud (dnešní Írák)</a:t>
            </a:r>
          </a:p>
          <a:p>
            <a:pPr eaLnBrk="1" hangingPunct="1"/>
            <a:r>
              <a:rPr lang="cs-CZ" altLang="cs-CZ" sz="2800" smtClean="0"/>
              <a:t>odhadované stáří - asi 3000 let.</a:t>
            </a:r>
          </a:p>
          <a:p>
            <a:pPr eaLnBrk="1" hangingPunct="1"/>
            <a:r>
              <a:rPr lang="cs-CZ" altLang="cs-CZ" sz="2800" smtClean="0"/>
              <a:t> možné použití: zvětšovací sklo, podpalování ohňů, sklo z dalekohledu</a:t>
            </a:r>
          </a:p>
          <a:p>
            <a:pPr eaLnBrk="1" hangingPunct="1"/>
            <a:endParaRPr lang="cs-CZ" altLang="cs-CZ" sz="2800" smtClean="0"/>
          </a:p>
        </p:txBody>
      </p:sp>
      <p:pic>
        <p:nvPicPr>
          <p:cNvPr id="13316" name="Picture 2" descr="http://news.nationalgeographic.com/news/2003/06/photogalleries/nimrud/images/primary/iraqcalah_n.jpg"/>
          <p:cNvPicPr>
            <a:picLocks noChangeAspect="1" noChangeArrowheads="1"/>
          </p:cNvPicPr>
          <p:nvPr/>
        </p:nvPicPr>
        <p:blipFill>
          <a:blip r:embed="rId4" cstate="print"/>
          <a:srcRect/>
          <a:stretch>
            <a:fillRect/>
          </a:stretch>
        </p:blipFill>
        <p:spPr bwMode="auto">
          <a:xfrm>
            <a:off x="5940425" y="1052513"/>
            <a:ext cx="2735263" cy="2371725"/>
          </a:xfrm>
          <a:prstGeom prst="rect">
            <a:avLst/>
          </a:prstGeom>
          <a:noFill/>
          <a:ln w="9525">
            <a:noFill/>
            <a:miter lim="800000"/>
            <a:headEnd/>
            <a:tailEnd/>
          </a:ln>
        </p:spPr>
      </p:pic>
      <p:pic>
        <p:nvPicPr>
          <p:cNvPr id="13317" name="Picture 4" descr="Nimrud lens British Museum.jpg"/>
          <p:cNvPicPr>
            <a:picLocks noChangeAspect="1" noChangeArrowheads="1"/>
          </p:cNvPicPr>
          <p:nvPr/>
        </p:nvPicPr>
        <p:blipFill>
          <a:blip r:embed="rId5" cstate="print"/>
          <a:srcRect/>
          <a:stretch>
            <a:fillRect/>
          </a:stretch>
        </p:blipFill>
        <p:spPr bwMode="auto">
          <a:xfrm>
            <a:off x="2555875" y="1196975"/>
            <a:ext cx="1905000" cy="1695450"/>
          </a:xfrm>
          <a:prstGeom prst="rect">
            <a:avLst/>
          </a:prstGeom>
          <a:noFill/>
          <a:ln w="9525">
            <a:noFill/>
            <a:miter lim="800000"/>
            <a:headEnd/>
            <a:tailEnd/>
          </a:ln>
        </p:spPr>
      </p:pic>
      <p:sp>
        <p:nvSpPr>
          <p:cNvPr id="13318" name="Obdélník 5"/>
          <p:cNvSpPr>
            <a:spLocks noChangeArrowheads="1"/>
          </p:cNvSpPr>
          <p:nvPr/>
        </p:nvSpPr>
        <p:spPr bwMode="auto">
          <a:xfrm>
            <a:off x="5219700" y="5172075"/>
            <a:ext cx="3529013" cy="1570038"/>
          </a:xfrm>
          <a:prstGeom prst="rect">
            <a:avLst/>
          </a:prstGeom>
          <a:noFill/>
          <a:ln w="9525">
            <a:solidFill>
              <a:schemeClr val="tx1"/>
            </a:solidFill>
            <a:miter lim="800000"/>
            <a:headEnd/>
            <a:tailEnd/>
          </a:ln>
        </p:spPr>
        <p:txBody>
          <a:bodyPr>
            <a:spAutoFit/>
          </a:bodyPr>
          <a:lstStyle/>
          <a:p>
            <a:r>
              <a:rPr lang="cs-CZ" altLang="cs-CZ" sz="1600"/>
              <a:t>rozměry </a:t>
            </a:r>
          </a:p>
          <a:p>
            <a:r>
              <a:rPr lang="cs-CZ" altLang="cs-CZ" sz="1600"/>
              <a:t>Průměr: 1,25 cm </a:t>
            </a:r>
          </a:p>
          <a:p>
            <a:r>
              <a:rPr lang="cs-CZ" altLang="cs-CZ" sz="1600"/>
              <a:t>Tloušťka: 0,25 cm (max.) </a:t>
            </a:r>
          </a:p>
          <a:p>
            <a:r>
              <a:rPr lang="cs-CZ" altLang="cs-CZ" sz="1600"/>
              <a:t>Délka: 4,2 cm </a:t>
            </a:r>
          </a:p>
          <a:p>
            <a:r>
              <a:rPr lang="cs-CZ" altLang="cs-CZ" sz="1600"/>
              <a:t>Šířka: 3.45 cm </a:t>
            </a:r>
          </a:p>
          <a:p>
            <a:r>
              <a:rPr lang="cs-CZ" altLang="cs-CZ" sz="1600"/>
              <a:t>Délka: 12 cm (ohnisková vzdálenost)</a:t>
            </a:r>
          </a:p>
        </p:txBody>
      </p:sp>
      <p:sp>
        <p:nvSpPr>
          <p:cNvPr id="13319" name="Obdélník 6"/>
          <p:cNvSpPr>
            <a:spLocks noChangeArrowheads="1"/>
          </p:cNvSpPr>
          <p:nvPr/>
        </p:nvSpPr>
        <p:spPr bwMode="auto">
          <a:xfrm>
            <a:off x="539750" y="5732463"/>
            <a:ext cx="4572000" cy="923925"/>
          </a:xfrm>
          <a:prstGeom prst="rect">
            <a:avLst/>
          </a:prstGeom>
          <a:noFill/>
          <a:ln w="9525">
            <a:noFill/>
            <a:miter lim="800000"/>
            <a:headEnd/>
            <a:tailEnd/>
          </a:ln>
        </p:spPr>
        <p:txBody>
          <a:bodyPr>
            <a:spAutoFit/>
          </a:bodyPr>
          <a:lstStyle/>
          <a:p>
            <a:r>
              <a:rPr lang="cs-CZ" altLang="cs-CZ"/>
              <a:t>http://www.britishmuseum.org/research/search_the_collection_database/search_object_details.aspx?objectid=369215&amp;partid=1: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1"/>
          </p:nvPr>
        </p:nvSpPr>
        <p:spPr>
          <a:xfrm>
            <a:off x="323850" y="333375"/>
            <a:ext cx="8496300" cy="4525963"/>
          </a:xfrm>
        </p:spPr>
        <p:txBody>
          <a:bodyPr/>
          <a:lstStyle/>
          <a:p>
            <a:pPr eaLnBrk="1" hangingPunct="1"/>
            <a:r>
              <a:rPr lang="cs-CZ" altLang="cs-CZ" smtClean="0"/>
              <a:t>Starověk (3. stol. př. n. l.)</a:t>
            </a:r>
          </a:p>
          <a:p>
            <a:pPr eaLnBrk="1" hangingPunct="1"/>
            <a:r>
              <a:rPr lang="cs-CZ" altLang="cs-CZ" smtClean="0"/>
              <a:t>Počátky optiky – zrcadla z mědi a bronzu</a:t>
            </a:r>
          </a:p>
          <a:p>
            <a:pPr eaLnBrk="1" hangingPunct="1"/>
            <a:r>
              <a:rPr lang="cs-CZ" altLang="cs-CZ" smtClean="0"/>
              <a:t>První teorie o původu světla a vidění</a:t>
            </a:r>
          </a:p>
          <a:p>
            <a:pPr eaLnBrk="1" hangingPunct="1"/>
            <a:r>
              <a:rPr lang="cs-CZ" altLang="cs-CZ" smtClean="0"/>
              <a:t>(řečtí filozofové-Pythagoras, Démokritos, Platón; studium lomu světla (Eukleidos, Ptolemaios)</a:t>
            </a:r>
          </a:p>
          <a:p>
            <a:pPr eaLnBrk="1" hangingPunct="1"/>
            <a:r>
              <a:rPr lang="cs-CZ" altLang="cs-CZ" smtClean="0"/>
              <a:t>Řekové: skleněné koule </a:t>
            </a:r>
          </a:p>
          <a:p>
            <a:pPr eaLnBrk="1" hangingPunct="1">
              <a:buFont typeface="Arial" charset="0"/>
              <a:buNone/>
            </a:pPr>
            <a:r>
              <a:rPr lang="cs-CZ" altLang="cs-CZ" smtClean="0"/>
              <a:t>                            naplněné vodou</a:t>
            </a:r>
          </a:p>
          <a:p>
            <a:pPr eaLnBrk="1" hangingPunct="1"/>
            <a:r>
              <a:rPr lang="cs-CZ" altLang="cs-CZ" smtClean="0"/>
              <a:t>Plinius – skleněné čočky</a:t>
            </a:r>
          </a:p>
          <a:p>
            <a:pPr eaLnBrk="1" hangingPunct="1"/>
            <a:endParaRPr lang="cs-CZ" altLang="cs-CZ" smtClean="0"/>
          </a:p>
        </p:txBody>
      </p:sp>
      <p:pic>
        <p:nvPicPr>
          <p:cNvPr id="14339" name="Picture 6" descr="http://farm1.static.flickr.com/114/289428138_d9c1239ebc.jpg"/>
          <p:cNvPicPr>
            <a:picLocks noChangeAspect="1" noChangeArrowheads="1"/>
          </p:cNvPicPr>
          <p:nvPr/>
        </p:nvPicPr>
        <p:blipFill>
          <a:blip r:embed="rId3" cstate="print"/>
          <a:srcRect/>
          <a:stretch>
            <a:fillRect/>
          </a:stretch>
        </p:blipFill>
        <p:spPr bwMode="auto">
          <a:xfrm>
            <a:off x="5867400" y="3716338"/>
            <a:ext cx="2894013" cy="290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endParaRPr lang="cs-CZ" altLang="cs-CZ" smtClean="0"/>
          </a:p>
        </p:txBody>
      </p:sp>
      <p:sp>
        <p:nvSpPr>
          <p:cNvPr id="15363" name="Zástupný symbol pro obsah 2"/>
          <p:cNvSpPr>
            <a:spLocks noGrp="1"/>
          </p:cNvSpPr>
          <p:nvPr>
            <p:ph idx="1"/>
          </p:nvPr>
        </p:nvSpPr>
        <p:spPr/>
        <p:txBody>
          <a:bodyPr/>
          <a:lstStyle/>
          <a:p>
            <a:r>
              <a:rPr lang="cs-CZ" altLang="cs-CZ" sz="2800" smtClean="0"/>
              <a:t>Mikroskop složený z objektivu a okuláru se zrodil na přelomu 16. a 17. století</a:t>
            </a:r>
          </a:p>
          <a:p>
            <a:r>
              <a:rPr lang="cs-CZ" altLang="cs-CZ" sz="2800" smtClean="0"/>
              <a:t>Spolehlivě není znám ani rok vynálezu, ani jméno vynálezce: ?Galileo Galilei (hvězdář) vs. otec a syn Hans a Zacharias Jansenové (výrobci brýlí)</a:t>
            </a:r>
          </a:p>
        </p:txBody>
      </p:sp>
      <p:pic>
        <p:nvPicPr>
          <p:cNvPr id="4" name="Picture 4" descr="janssen"/>
          <p:cNvPicPr>
            <a:picLocks noChangeAspect="1" noChangeArrowheads="1"/>
          </p:cNvPicPr>
          <p:nvPr/>
        </p:nvPicPr>
        <p:blipFill>
          <a:blip r:embed="rId2" cstate="print"/>
          <a:srcRect/>
          <a:stretch>
            <a:fillRect/>
          </a:stretch>
        </p:blipFill>
        <p:spPr bwMode="auto">
          <a:xfrm>
            <a:off x="3059113" y="3906838"/>
            <a:ext cx="5029200"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1042988" y="274638"/>
            <a:ext cx="8229600" cy="1143000"/>
          </a:xfrm>
        </p:spPr>
        <p:txBody>
          <a:bodyPr/>
          <a:lstStyle/>
          <a:p>
            <a:r>
              <a:rPr lang="cs-CZ" altLang="cs-CZ" b="1" smtClean="0"/>
              <a:t>Hans a Zacharias Jansenové</a:t>
            </a:r>
          </a:p>
        </p:txBody>
      </p:sp>
      <p:sp>
        <p:nvSpPr>
          <p:cNvPr id="16387" name="Zástupný symbol pro obsah 2"/>
          <p:cNvSpPr>
            <a:spLocks noGrp="1"/>
          </p:cNvSpPr>
          <p:nvPr>
            <p:ph idx="1"/>
          </p:nvPr>
        </p:nvSpPr>
        <p:spPr/>
        <p:txBody>
          <a:bodyPr/>
          <a:lstStyle/>
          <a:p>
            <a:r>
              <a:rPr lang="cs-CZ" altLang="cs-CZ" smtClean="0"/>
              <a:t>poprvé zkonstruovali </a:t>
            </a:r>
          </a:p>
          <a:p>
            <a:pPr>
              <a:buFont typeface="Arial" charset="0"/>
              <a:buNone/>
            </a:pPr>
            <a:r>
              <a:rPr lang="cs-CZ" altLang="cs-CZ" smtClean="0"/>
              <a:t>    mikroskop složený </a:t>
            </a:r>
          </a:p>
          <a:p>
            <a:pPr>
              <a:buFont typeface="Arial" charset="0"/>
              <a:buNone/>
            </a:pPr>
            <a:r>
              <a:rPr lang="cs-CZ" altLang="cs-CZ" smtClean="0"/>
              <a:t>     z více čoček</a:t>
            </a:r>
          </a:p>
          <a:p>
            <a:r>
              <a:rPr lang="cs-CZ" altLang="cs-CZ" smtClean="0"/>
              <a:t>Mikroskop zvětšoval 60× (jejich krajan Jan Swammerdam (1637-1680) – pozoroval červené krvinky)</a:t>
            </a:r>
          </a:p>
          <a:p>
            <a:r>
              <a:rPr lang="cs-CZ" altLang="cs-CZ" smtClean="0"/>
              <a:t>O vynálezu existuje pouze záznam z pozdější doby v dílech spisovatelů Pierre Borela (1620-1671) a Willema Boreela (1591-1668).</a:t>
            </a:r>
          </a:p>
          <a:p>
            <a:endParaRPr lang="cs-CZ" altLang="cs-CZ" smtClean="0"/>
          </a:p>
        </p:txBody>
      </p:sp>
      <p:pic>
        <p:nvPicPr>
          <p:cNvPr id="16388" name="Picture 2" descr="http://www.history-of-the-microscope.org/images/possible-design-of-the-first-microscope1.jpg"/>
          <p:cNvPicPr>
            <a:picLocks noChangeAspect="1" noChangeArrowheads="1"/>
          </p:cNvPicPr>
          <p:nvPr/>
        </p:nvPicPr>
        <p:blipFill>
          <a:blip r:embed="rId3" cstate="print"/>
          <a:srcRect/>
          <a:stretch>
            <a:fillRect/>
          </a:stretch>
        </p:blipFill>
        <p:spPr bwMode="auto">
          <a:xfrm>
            <a:off x="4572000" y="1196975"/>
            <a:ext cx="4286250" cy="2190750"/>
          </a:xfrm>
          <a:prstGeom prst="rect">
            <a:avLst/>
          </a:prstGeom>
          <a:noFill/>
          <a:ln w="9525">
            <a:noFill/>
            <a:miter lim="800000"/>
            <a:headEnd/>
            <a:tailEnd/>
          </a:ln>
        </p:spPr>
      </p:pic>
      <p:pic>
        <p:nvPicPr>
          <p:cNvPr id="16389" name="Picture 4" descr="https://encrypted-tbn0.gstatic.com/images?q=tbn:ANd9GcSkkQArmyE8Z0Tn3-fUSwg3_DMs3wJYY0DIShwi11r02RVz6QhE"/>
          <p:cNvPicPr>
            <a:picLocks noChangeAspect="1" noChangeArrowheads="1"/>
          </p:cNvPicPr>
          <p:nvPr/>
        </p:nvPicPr>
        <p:blipFill>
          <a:blip r:embed="rId4" cstate="print"/>
          <a:srcRect/>
          <a:stretch>
            <a:fillRect/>
          </a:stretch>
        </p:blipFill>
        <p:spPr bwMode="auto">
          <a:xfrm>
            <a:off x="179388" y="90488"/>
            <a:ext cx="141922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201613" y="274638"/>
            <a:ext cx="8229601" cy="1143000"/>
          </a:xfrm>
        </p:spPr>
        <p:txBody>
          <a:bodyPr/>
          <a:lstStyle/>
          <a:p>
            <a:r>
              <a:rPr lang="cs-CZ" altLang="cs-CZ" smtClean="0"/>
              <a:t>Galileo Galiei (1564-1642)</a:t>
            </a:r>
          </a:p>
        </p:txBody>
      </p:sp>
      <p:sp>
        <p:nvSpPr>
          <p:cNvPr id="17411" name="Zástupný symbol pro obsah 2"/>
          <p:cNvSpPr>
            <a:spLocks noGrp="1"/>
          </p:cNvSpPr>
          <p:nvPr>
            <p:ph idx="1"/>
          </p:nvPr>
        </p:nvSpPr>
        <p:spPr/>
        <p:txBody>
          <a:bodyPr/>
          <a:lstStyle/>
          <a:p>
            <a:r>
              <a:rPr lang="cs-CZ" altLang="cs-CZ" smtClean="0"/>
              <a:t>Různé údaje:</a:t>
            </a:r>
          </a:p>
          <a:p>
            <a:pPr lvl="1"/>
            <a:r>
              <a:rPr lang="cs-CZ" altLang="cs-CZ" smtClean="0"/>
              <a:t>1609: zkonstruoval první mikroskop složený ze spojky a rozptylky, nazval ho </a:t>
            </a:r>
            <a:r>
              <a:rPr lang="cs-CZ" altLang="cs-CZ" i="1" smtClean="0"/>
              <a:t>occhiolino</a:t>
            </a:r>
            <a:r>
              <a:rPr lang="cs-CZ" altLang="cs-CZ" smtClean="0"/>
              <a:t> </a:t>
            </a:r>
          </a:p>
          <a:p>
            <a:pPr lvl="1"/>
            <a:r>
              <a:rPr lang="cs-CZ" altLang="cs-CZ" smtClean="0"/>
              <a:t>1610: obrátil dalekohled okulárem dopředu a pozoroval jím muší oko</a:t>
            </a:r>
          </a:p>
          <a:p>
            <a:r>
              <a:rPr lang="cs-CZ" altLang="cs-CZ" smtClean="0"/>
              <a:t>1612: Galileo Galiei předvádí své </a:t>
            </a:r>
            <a:r>
              <a:rPr lang="cs-CZ" altLang="cs-CZ" i="1" smtClean="0"/>
              <a:t>occhiolino</a:t>
            </a:r>
            <a:r>
              <a:rPr lang="cs-CZ" altLang="cs-CZ" smtClean="0"/>
              <a:t> polskému králi Zikmundovi III.</a:t>
            </a:r>
          </a:p>
          <a:p>
            <a:endParaRPr lang="cs-CZ" altLang="cs-CZ" smtClean="0"/>
          </a:p>
        </p:txBody>
      </p:sp>
      <p:pic>
        <p:nvPicPr>
          <p:cNvPr id="17412" name="Picture 2" descr="https://encrypted-tbn3.gstatic.com/images?q=tbn:ANd9GcRskVjLaZrpawKaLiP4hBqXY776At1pIkJJQqKBGgxDTsF5l_T2"/>
          <p:cNvPicPr>
            <a:picLocks noChangeAspect="1" noChangeArrowheads="1"/>
          </p:cNvPicPr>
          <p:nvPr/>
        </p:nvPicPr>
        <p:blipFill>
          <a:blip r:embed="rId3" cstate="print"/>
          <a:srcRect/>
          <a:stretch>
            <a:fillRect/>
          </a:stretch>
        </p:blipFill>
        <p:spPr bwMode="auto">
          <a:xfrm>
            <a:off x="7380288" y="188913"/>
            <a:ext cx="150495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s://encrypted-tbn1.gstatic.com/images?q=tbn:ANd9GcRPYSIlJCKQ8Oa4JX3GhAupYo7k_zuPx8cpn7KIzwlgeJgyuhUZsw"/>
          <p:cNvPicPr>
            <a:picLocks noChangeAspect="1" noChangeArrowheads="1"/>
          </p:cNvPicPr>
          <p:nvPr/>
        </p:nvPicPr>
        <p:blipFill>
          <a:blip r:embed="rId3" cstate="print"/>
          <a:srcRect/>
          <a:stretch>
            <a:fillRect/>
          </a:stretch>
        </p:blipFill>
        <p:spPr bwMode="auto">
          <a:xfrm>
            <a:off x="5380038" y="1357313"/>
            <a:ext cx="2936875" cy="2143125"/>
          </a:xfrm>
          <a:prstGeom prst="rect">
            <a:avLst/>
          </a:prstGeom>
          <a:noFill/>
          <a:ln w="9525">
            <a:noFill/>
            <a:miter lim="800000"/>
            <a:headEnd/>
            <a:tailEnd/>
          </a:ln>
        </p:spPr>
      </p:pic>
      <p:sp>
        <p:nvSpPr>
          <p:cNvPr id="18435" name="Nadpis 1"/>
          <p:cNvSpPr>
            <a:spLocks noGrp="1"/>
          </p:cNvSpPr>
          <p:nvPr>
            <p:ph type="title"/>
          </p:nvPr>
        </p:nvSpPr>
        <p:spPr>
          <a:xfrm>
            <a:off x="34925" y="274638"/>
            <a:ext cx="8229600" cy="1143000"/>
          </a:xfrm>
        </p:spPr>
        <p:txBody>
          <a:bodyPr/>
          <a:lstStyle/>
          <a:p>
            <a:r>
              <a:rPr lang="cs-CZ" altLang="cs-CZ" smtClean="0"/>
              <a:t>Cornelius Drebbel (1572-1633) </a:t>
            </a:r>
          </a:p>
        </p:txBody>
      </p:sp>
      <p:sp>
        <p:nvSpPr>
          <p:cNvPr id="18436" name="Zástupný symbol pro obsah 2"/>
          <p:cNvSpPr>
            <a:spLocks noGrp="1"/>
          </p:cNvSpPr>
          <p:nvPr>
            <p:ph idx="1"/>
          </p:nvPr>
        </p:nvSpPr>
        <p:spPr>
          <a:xfrm>
            <a:off x="457200" y="1600200"/>
            <a:ext cx="5122863" cy="1252538"/>
          </a:xfrm>
        </p:spPr>
        <p:txBody>
          <a:bodyPr/>
          <a:lstStyle/>
          <a:p>
            <a:r>
              <a:rPr lang="cs-CZ" altLang="cs-CZ" smtClean="0"/>
              <a:t>1619 - předvádí v Londýně mikroskop založený na dvou spojných čočkách</a:t>
            </a:r>
          </a:p>
        </p:txBody>
      </p:sp>
      <p:sp>
        <p:nvSpPr>
          <p:cNvPr id="4" name="Nadpis 1"/>
          <p:cNvSpPr txBox="1">
            <a:spLocks/>
          </p:cNvSpPr>
          <p:nvPr/>
        </p:nvSpPr>
        <p:spPr bwMode="auto">
          <a:xfrm>
            <a:off x="468313" y="3284538"/>
            <a:ext cx="8229600" cy="1143000"/>
          </a:xfrm>
          <a:prstGeom prst="rect">
            <a:avLst/>
          </a:prstGeom>
          <a:noFill/>
          <a:ln w="9525">
            <a:noFill/>
            <a:miter lim="800000"/>
            <a:headEnd/>
            <a:tailEnd/>
          </a:ln>
        </p:spPr>
        <p:txBody>
          <a:bodyPr anchor="ctr"/>
          <a:lstStyle/>
          <a:p>
            <a:pPr algn="ctr" eaLnBrk="0" hangingPunct="0">
              <a:defRPr/>
            </a:pPr>
            <a:r>
              <a:rPr lang="cs-CZ" sz="4400" dirty="0" err="1">
                <a:latin typeface="+mn-lt"/>
                <a:cs typeface="+mn-cs"/>
              </a:rPr>
              <a:t>Giovanni</a:t>
            </a:r>
            <a:r>
              <a:rPr lang="cs-CZ" sz="4400" dirty="0">
                <a:latin typeface="+mn-lt"/>
                <a:cs typeface="+mn-cs"/>
              </a:rPr>
              <a:t> </a:t>
            </a:r>
            <a:r>
              <a:rPr lang="cs-CZ" sz="4400" dirty="0" err="1">
                <a:latin typeface="+mn-lt"/>
                <a:cs typeface="+mn-cs"/>
              </a:rPr>
              <a:t>Faber</a:t>
            </a:r>
            <a:r>
              <a:rPr lang="cs-CZ" sz="4400" dirty="0">
                <a:latin typeface="+mn-lt"/>
                <a:cs typeface="+mn-cs"/>
              </a:rPr>
              <a:t> z </a:t>
            </a:r>
            <a:r>
              <a:rPr lang="cs-CZ" sz="4400" dirty="0" err="1">
                <a:latin typeface="+mn-lt"/>
                <a:cs typeface="+mn-cs"/>
              </a:rPr>
              <a:t>Bambergu</a:t>
            </a:r>
            <a:r>
              <a:rPr lang="cs-CZ" sz="4400" dirty="0">
                <a:latin typeface="+mn-lt"/>
                <a:cs typeface="+mn-cs"/>
              </a:rPr>
              <a:t> </a:t>
            </a:r>
            <a:r>
              <a:rPr lang="cs-CZ" sz="2400" dirty="0">
                <a:latin typeface="+mn-lt"/>
                <a:cs typeface="+mn-cs"/>
              </a:rPr>
              <a:t>(1574-1629)</a:t>
            </a:r>
            <a:endParaRPr lang="cs-CZ" sz="4400" dirty="0">
              <a:latin typeface="+mj-lt"/>
              <a:ea typeface="+mj-ea"/>
              <a:cs typeface="+mj-cs"/>
            </a:endParaRPr>
          </a:p>
        </p:txBody>
      </p:sp>
      <p:sp>
        <p:nvSpPr>
          <p:cNvPr id="5" name="Zástupný symbol pro obsah 2"/>
          <p:cNvSpPr txBox="1">
            <a:spLocks/>
          </p:cNvSpPr>
          <p:nvPr/>
        </p:nvSpPr>
        <p:spPr bwMode="auto">
          <a:xfrm>
            <a:off x="468313" y="4581525"/>
            <a:ext cx="8229600" cy="1252538"/>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cs-CZ" sz="3200" dirty="0"/>
              <a:t>osobní lékař papeže Urbana VIII.</a:t>
            </a:r>
            <a:endParaRPr lang="cs-CZ" sz="3200" dirty="0">
              <a:latin typeface="+mn-lt"/>
              <a:cs typeface="+mn-cs"/>
            </a:endParaRPr>
          </a:p>
          <a:p>
            <a:pPr marL="342900" indent="-342900" eaLnBrk="0" hangingPunct="0">
              <a:spcBef>
                <a:spcPct val="20000"/>
              </a:spcBef>
              <a:buFont typeface="Arial" charset="0"/>
              <a:buChar char="•"/>
              <a:defRPr/>
            </a:pPr>
            <a:r>
              <a:rPr lang="cs-CZ" sz="3200" dirty="0">
                <a:latin typeface="+mn-lt"/>
                <a:cs typeface="+mn-cs"/>
              </a:rPr>
              <a:t>1625 používá poprvé slovo mikroskop odvozené od slova teleskop.</a:t>
            </a:r>
          </a:p>
        </p:txBody>
      </p:sp>
      <p:pic>
        <p:nvPicPr>
          <p:cNvPr id="18439" name="Picture 2" descr="https://encrypted-tbn3.gstatic.com/images?q=tbn:ANd9GcRubXbHL8STgZTq1Y7kshJ3rgCEPQ-USUtYq8nmV0SF6kliZl8n"/>
          <p:cNvPicPr>
            <a:picLocks noChangeAspect="1" noChangeArrowheads="1"/>
          </p:cNvPicPr>
          <p:nvPr/>
        </p:nvPicPr>
        <p:blipFill>
          <a:blip r:embed="rId4" cstate="print"/>
          <a:srcRect/>
          <a:stretch>
            <a:fillRect/>
          </a:stretch>
        </p:blipFill>
        <p:spPr bwMode="auto">
          <a:xfrm>
            <a:off x="7812088" y="188913"/>
            <a:ext cx="1028700" cy="1409700"/>
          </a:xfrm>
          <a:prstGeom prst="rect">
            <a:avLst/>
          </a:prstGeom>
          <a:noFill/>
          <a:ln w="9525">
            <a:noFill/>
            <a:miter lim="800000"/>
            <a:headEnd/>
            <a:tailEnd/>
          </a:ln>
        </p:spPr>
      </p:pic>
      <p:pic>
        <p:nvPicPr>
          <p:cNvPr id="18440" name="Picture 6" descr="https://encrypted-tbn3.gstatic.com/images?q=tbn:ANd9GcTOHI3r6vVHS0qgYYXf7_gsDfJZvPrZGTbdcMGBm1w0z9l9LEEENg"/>
          <p:cNvPicPr>
            <a:picLocks noChangeAspect="1" noChangeArrowheads="1"/>
          </p:cNvPicPr>
          <p:nvPr/>
        </p:nvPicPr>
        <p:blipFill>
          <a:blip r:embed="rId5" cstate="print"/>
          <a:srcRect/>
          <a:stretch>
            <a:fillRect/>
          </a:stretch>
        </p:blipFill>
        <p:spPr bwMode="auto">
          <a:xfrm>
            <a:off x="7164388" y="4292600"/>
            <a:ext cx="1685925"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01_F08b"/>
          <p:cNvPicPr>
            <a:picLocks noChangeAspect="1" noChangeArrowheads="1"/>
          </p:cNvPicPr>
          <p:nvPr/>
        </p:nvPicPr>
        <p:blipFill>
          <a:blip r:embed="rId2" cstate="print"/>
          <a:srcRect/>
          <a:stretch>
            <a:fillRect/>
          </a:stretch>
        </p:blipFill>
        <p:spPr bwMode="auto">
          <a:xfrm>
            <a:off x="1187450" y="2924175"/>
            <a:ext cx="3478213" cy="3644900"/>
          </a:xfrm>
          <a:prstGeom prst="rect">
            <a:avLst/>
          </a:prstGeom>
          <a:noFill/>
          <a:ln w="9525">
            <a:noFill/>
            <a:miter lim="800000"/>
            <a:headEnd/>
            <a:tailEnd/>
          </a:ln>
        </p:spPr>
      </p:pic>
      <p:sp>
        <p:nvSpPr>
          <p:cNvPr id="19459" name="Nadpis 1"/>
          <p:cNvSpPr>
            <a:spLocks noGrp="1"/>
          </p:cNvSpPr>
          <p:nvPr>
            <p:ph type="title"/>
          </p:nvPr>
        </p:nvSpPr>
        <p:spPr/>
        <p:txBody>
          <a:bodyPr/>
          <a:lstStyle/>
          <a:p>
            <a:r>
              <a:rPr lang="cs-CZ" altLang="cs-CZ" b="1" smtClean="0"/>
              <a:t>Robert Hook </a:t>
            </a:r>
            <a:r>
              <a:rPr lang="cs-CZ" altLang="cs-CZ" smtClean="0"/>
              <a:t>(1635-1703)</a:t>
            </a:r>
          </a:p>
        </p:txBody>
      </p:sp>
      <p:sp>
        <p:nvSpPr>
          <p:cNvPr id="19460" name="Zástupný symbol pro obsah 2"/>
          <p:cNvSpPr>
            <a:spLocks noGrp="1"/>
          </p:cNvSpPr>
          <p:nvPr>
            <p:ph idx="1"/>
          </p:nvPr>
        </p:nvSpPr>
        <p:spPr>
          <a:xfrm>
            <a:off x="468313" y="1412875"/>
            <a:ext cx="4762500" cy="4525963"/>
          </a:xfrm>
        </p:spPr>
        <p:txBody>
          <a:bodyPr/>
          <a:lstStyle/>
          <a:p>
            <a:r>
              <a:rPr lang="cs-CZ" altLang="cs-CZ" sz="2400" smtClean="0"/>
              <a:t>1665 traktát </a:t>
            </a:r>
            <a:r>
              <a:rPr lang="cs-CZ" altLang="cs-CZ" sz="2400" i="1" smtClean="0"/>
              <a:t>Micrographia </a:t>
            </a:r>
            <a:r>
              <a:rPr lang="cs-CZ" altLang="cs-CZ" sz="2400" smtClean="0"/>
              <a:t>(o mikroskopickém pozorování rostlinných tkání a struktury minerálů)</a:t>
            </a:r>
          </a:p>
          <a:p>
            <a:endParaRPr lang="cs-CZ" altLang="cs-CZ" sz="2400" smtClean="0"/>
          </a:p>
        </p:txBody>
      </p:sp>
      <p:pic>
        <p:nvPicPr>
          <p:cNvPr id="19461" name="Picture 3" descr="01_F08a"/>
          <p:cNvPicPr>
            <a:picLocks noChangeAspect="1" noChangeArrowheads="1"/>
          </p:cNvPicPr>
          <p:nvPr/>
        </p:nvPicPr>
        <p:blipFill>
          <a:blip r:embed="rId3" cstate="print"/>
          <a:srcRect/>
          <a:stretch>
            <a:fillRect/>
          </a:stretch>
        </p:blipFill>
        <p:spPr bwMode="auto">
          <a:xfrm>
            <a:off x="5435600" y="1341438"/>
            <a:ext cx="316865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b="1" smtClean="0"/>
              <a:t>Robert Hook</a:t>
            </a:r>
            <a:endParaRPr lang="cs-CZ" altLang="cs-CZ" smtClean="0"/>
          </a:p>
        </p:txBody>
      </p:sp>
      <p:sp>
        <p:nvSpPr>
          <p:cNvPr id="20483" name="Zástupný symbol pro obsah 2"/>
          <p:cNvSpPr>
            <a:spLocks noGrp="1"/>
          </p:cNvSpPr>
          <p:nvPr>
            <p:ph idx="1"/>
          </p:nvPr>
        </p:nvSpPr>
        <p:spPr>
          <a:xfrm>
            <a:off x="250825" y="1135063"/>
            <a:ext cx="3827463" cy="4525962"/>
          </a:xfrm>
        </p:spPr>
        <p:txBody>
          <a:bodyPr/>
          <a:lstStyle/>
          <a:p>
            <a:r>
              <a:rPr lang="en-US" altLang="cs-CZ" sz="4000" smtClean="0"/>
              <a:t>1655 –</a:t>
            </a:r>
            <a:r>
              <a:rPr lang="cs-CZ" altLang="cs-CZ" sz="4000" smtClean="0"/>
              <a:t> použil složený mikroskop k pozorování korku – dírky v něm nazval „buňky“</a:t>
            </a:r>
            <a:endParaRPr lang="cs-CZ" altLang="cs-CZ" sz="2400" smtClean="0"/>
          </a:p>
        </p:txBody>
      </p:sp>
      <p:pic>
        <p:nvPicPr>
          <p:cNvPr id="20484" name="Picture 3" descr="hookecork"/>
          <p:cNvPicPr>
            <a:picLocks noChangeAspect="1" noChangeArrowheads="1"/>
          </p:cNvPicPr>
          <p:nvPr/>
        </p:nvPicPr>
        <p:blipFill>
          <a:blip r:embed="rId2" cstate="print"/>
          <a:srcRect/>
          <a:stretch>
            <a:fillRect/>
          </a:stretch>
        </p:blipFill>
        <p:spPr bwMode="auto">
          <a:xfrm>
            <a:off x="4211638" y="1557338"/>
            <a:ext cx="4572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36513" y="333375"/>
            <a:ext cx="7402513" cy="1143000"/>
          </a:xfrm>
        </p:spPr>
        <p:txBody>
          <a:bodyPr/>
          <a:lstStyle/>
          <a:p>
            <a:r>
              <a:rPr lang="cs-CZ" altLang="cs-CZ" sz="3600" b="1" smtClean="0"/>
              <a:t>Antony </a:t>
            </a:r>
            <a:r>
              <a:rPr lang="nl-NL" altLang="cs-CZ" sz="3600" b="1" smtClean="0"/>
              <a:t>van Leeuwenhoek </a:t>
            </a:r>
            <a:r>
              <a:rPr lang="cs-CZ" altLang="cs-CZ" sz="3600" b="1" smtClean="0"/>
              <a:t/>
            </a:r>
            <a:br>
              <a:rPr lang="cs-CZ" altLang="cs-CZ" sz="3600" b="1" smtClean="0"/>
            </a:br>
            <a:r>
              <a:rPr lang="nl-NL" altLang="cs-CZ" sz="3600" b="1" smtClean="0"/>
              <a:t>z Leydenu </a:t>
            </a:r>
            <a:r>
              <a:rPr lang="cs-CZ" altLang="cs-CZ" sz="3600" b="1" smtClean="0"/>
              <a:t> </a:t>
            </a:r>
            <a:r>
              <a:rPr lang="nl-NL" altLang="cs-CZ" sz="3600" b="1" smtClean="0"/>
              <a:t>(1632</a:t>
            </a:r>
            <a:r>
              <a:rPr lang="cs-CZ" altLang="cs-CZ" sz="3600" b="1" smtClean="0"/>
              <a:t>-</a:t>
            </a:r>
            <a:r>
              <a:rPr lang="nl-NL" altLang="cs-CZ" sz="3600" b="1" smtClean="0"/>
              <a:t>1723)</a:t>
            </a:r>
            <a:endParaRPr lang="cs-CZ" altLang="cs-CZ" sz="3600" b="1" smtClean="0"/>
          </a:p>
        </p:txBody>
      </p:sp>
      <p:sp>
        <p:nvSpPr>
          <p:cNvPr id="21507" name="Zástupný symbol pro obsah 2"/>
          <p:cNvSpPr>
            <a:spLocks noGrp="1"/>
          </p:cNvSpPr>
          <p:nvPr>
            <p:ph idx="1"/>
          </p:nvPr>
        </p:nvSpPr>
        <p:spPr/>
        <p:txBody>
          <a:bodyPr/>
          <a:lstStyle/>
          <a:p>
            <a:r>
              <a:rPr lang="cs-CZ" altLang="cs-CZ" smtClean="0"/>
              <a:t>obchodník se suknem</a:t>
            </a:r>
          </a:p>
          <a:p>
            <a:r>
              <a:rPr lang="cs-CZ" altLang="cs-CZ" smtClean="0"/>
              <a:t>Zpočátku amatérský brusič čoček</a:t>
            </a:r>
          </a:p>
          <a:p>
            <a:r>
              <a:rPr lang="cs-CZ" altLang="cs-CZ" smtClean="0"/>
              <a:t>Za život prý vyrobil </a:t>
            </a:r>
            <a:r>
              <a:rPr lang="cs-CZ" altLang="cs-CZ" b="1" smtClean="0"/>
              <a:t>500 </a:t>
            </a:r>
            <a:r>
              <a:rPr lang="cs-CZ" altLang="cs-CZ" smtClean="0"/>
              <a:t>mikroksopů s 1 silně zvětšující čočkou</a:t>
            </a:r>
          </a:p>
          <a:p>
            <a:r>
              <a:rPr lang="cs-CZ" altLang="cs-CZ" smtClean="0"/>
              <a:t>Rozlišovací schopnost jeho čoček lepší než tehdejší složené mikroskopy (do vynálezu JJ Listera 1829 – achromatický objektiv)</a:t>
            </a:r>
          </a:p>
          <a:p>
            <a:r>
              <a:rPr lang="cs-CZ" altLang="cs-CZ" smtClean="0"/>
              <a:t>popsal chování lidských spermií</a:t>
            </a:r>
          </a:p>
          <a:p>
            <a:r>
              <a:rPr lang="cs-CZ" altLang="cs-CZ" smtClean="0"/>
              <a:t>první viděl jednobuněčné organismy</a:t>
            </a:r>
          </a:p>
          <a:p>
            <a:endParaRPr lang="cs-CZ" altLang="cs-CZ" smtClean="0"/>
          </a:p>
          <a:p>
            <a:endParaRPr lang="cs-CZ" altLang="cs-CZ" smtClean="0"/>
          </a:p>
          <a:p>
            <a:endParaRPr lang="cs-CZ" altLang="cs-CZ" smtClean="0"/>
          </a:p>
        </p:txBody>
      </p:sp>
      <p:pic>
        <p:nvPicPr>
          <p:cNvPr id="21508" name="Picture 2" descr="https://encrypted-tbn1.gstatic.com/images?q=tbn:ANd9GcQBAAICTGnI62RFJa15-NslchNqDUV32KDsdVPTGVCeVanMX15wZw"/>
          <p:cNvPicPr>
            <a:picLocks noChangeAspect="1" noChangeArrowheads="1"/>
          </p:cNvPicPr>
          <p:nvPr/>
        </p:nvPicPr>
        <p:blipFill>
          <a:blip r:embed="rId3" cstate="print"/>
          <a:srcRect/>
          <a:stretch>
            <a:fillRect/>
          </a:stretch>
        </p:blipFill>
        <p:spPr bwMode="auto">
          <a:xfrm>
            <a:off x="6948488" y="260350"/>
            <a:ext cx="1847850" cy="2466975"/>
          </a:xfrm>
          <a:prstGeom prst="rect">
            <a:avLst/>
          </a:prstGeom>
          <a:noFill/>
          <a:ln w="9525">
            <a:noFill/>
            <a:miter lim="800000"/>
            <a:headEnd/>
            <a:tailEnd/>
          </a:ln>
        </p:spPr>
      </p:pic>
      <p:pic>
        <p:nvPicPr>
          <p:cNvPr id="21509" name="Picture 4" descr="https://encrypted-tbn2.gstatic.com/images?q=tbn:ANd9GcSr_KCPjo9IEqmnSWc7YzGSzqL3gHYteerCoqToeYNIu0_a356E"/>
          <p:cNvPicPr>
            <a:picLocks noChangeAspect="1" noChangeArrowheads="1"/>
          </p:cNvPicPr>
          <p:nvPr/>
        </p:nvPicPr>
        <p:blipFill>
          <a:blip r:embed="rId4" cstate="print"/>
          <a:srcRect/>
          <a:stretch>
            <a:fillRect/>
          </a:stretch>
        </p:blipFill>
        <p:spPr bwMode="auto">
          <a:xfrm>
            <a:off x="7092950" y="4883150"/>
            <a:ext cx="1735138"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CELL BIOLOGY  Light-sheet microscopes reveal cells in action"/>
          <p:cNvPicPr>
            <a:picLocks noChangeAspect="1" noChangeArrowheads="1"/>
          </p:cNvPicPr>
          <p:nvPr/>
        </p:nvPicPr>
        <p:blipFill>
          <a:blip r:embed="rId3" cstate="print"/>
          <a:srcRect/>
          <a:stretch>
            <a:fillRect/>
          </a:stretch>
        </p:blipFill>
        <p:spPr bwMode="auto">
          <a:xfrm>
            <a:off x="7451725" y="115888"/>
            <a:ext cx="1570038" cy="1501775"/>
          </a:xfrm>
          <a:prstGeom prst="rect">
            <a:avLst/>
          </a:prstGeom>
          <a:noFill/>
          <a:ln w="9525">
            <a:noFill/>
            <a:miter lim="800000"/>
            <a:headEnd/>
            <a:tailEnd/>
          </a:ln>
        </p:spPr>
      </p:pic>
      <p:sp>
        <p:nvSpPr>
          <p:cNvPr id="4099" name="Nadpis 1"/>
          <p:cNvSpPr>
            <a:spLocks noGrp="1"/>
          </p:cNvSpPr>
          <p:nvPr>
            <p:ph type="title"/>
          </p:nvPr>
        </p:nvSpPr>
        <p:spPr>
          <a:xfrm>
            <a:off x="468313" y="630238"/>
            <a:ext cx="8229600" cy="1143000"/>
          </a:xfrm>
        </p:spPr>
        <p:txBody>
          <a:bodyPr/>
          <a:lstStyle/>
          <a:p>
            <a:pPr eaLnBrk="1" hangingPunct="1"/>
            <a:r>
              <a:rPr lang="cs-CZ" altLang="cs-CZ" smtClean="0"/>
              <a:t>Proč světelná mikroskopie</a:t>
            </a:r>
            <a:r>
              <a:rPr lang="cs-CZ" altLang="cs-CZ" smtClean="0">
                <a:solidFill>
                  <a:schemeClr val="bg1"/>
                </a:solidFill>
              </a:rPr>
              <a:t>?</a:t>
            </a:r>
          </a:p>
        </p:txBody>
      </p:sp>
      <p:sp>
        <p:nvSpPr>
          <p:cNvPr id="4100" name="Zástupný symbol pro obsah 2"/>
          <p:cNvSpPr>
            <a:spLocks noGrp="1"/>
          </p:cNvSpPr>
          <p:nvPr>
            <p:ph idx="1"/>
          </p:nvPr>
        </p:nvSpPr>
        <p:spPr>
          <a:xfrm>
            <a:off x="457200" y="1423988"/>
            <a:ext cx="8229600" cy="4525962"/>
          </a:xfrm>
        </p:spPr>
        <p:txBody>
          <a:bodyPr/>
          <a:lstStyle/>
          <a:p>
            <a:pPr eaLnBrk="1" hangingPunct="1"/>
            <a:r>
              <a:rPr lang="cs-CZ" altLang="cs-CZ" sz="2800" smtClean="0"/>
              <a:t>V současné době je optická mikroskopie, jednou z hlavních metod požívaných ve výzkumu a diagnostice v nejrůznějších oborech (fyzika, chemie, průmyslová výroba, biologie a medicína).</a:t>
            </a:r>
          </a:p>
          <a:p>
            <a:pPr eaLnBrk="1" hangingPunct="1"/>
            <a:endParaRPr lang="cs-CZ" altLang="cs-CZ" sz="2800" smtClean="0"/>
          </a:p>
        </p:txBody>
      </p:sp>
      <p:pic>
        <p:nvPicPr>
          <p:cNvPr id="4101" name="Obrázek 3" descr="ScienceCover.jpg"/>
          <p:cNvPicPr>
            <a:picLocks noChangeAspect="1"/>
          </p:cNvPicPr>
          <p:nvPr/>
        </p:nvPicPr>
        <p:blipFill>
          <a:blip r:embed="rId4" cstate="print"/>
          <a:srcRect/>
          <a:stretch>
            <a:fillRect/>
          </a:stretch>
        </p:blipFill>
        <p:spPr bwMode="auto">
          <a:xfrm>
            <a:off x="179388" y="3357563"/>
            <a:ext cx="2560637" cy="3360737"/>
          </a:xfrm>
          <a:prstGeom prst="rect">
            <a:avLst/>
          </a:prstGeom>
          <a:noFill/>
          <a:ln w="9525">
            <a:noFill/>
            <a:miter lim="800000"/>
            <a:headEnd/>
            <a:tailEnd/>
          </a:ln>
        </p:spPr>
      </p:pic>
      <p:pic>
        <p:nvPicPr>
          <p:cNvPr id="4102" name="Obrázek 5" descr="Potyrailo03-microsensor.jpg"/>
          <p:cNvPicPr>
            <a:picLocks noChangeAspect="1"/>
          </p:cNvPicPr>
          <p:nvPr/>
        </p:nvPicPr>
        <p:blipFill>
          <a:blip r:embed="rId5" cstate="print"/>
          <a:srcRect/>
          <a:stretch>
            <a:fillRect/>
          </a:stretch>
        </p:blipFill>
        <p:spPr bwMode="auto">
          <a:xfrm>
            <a:off x="2843213" y="3357563"/>
            <a:ext cx="1524000" cy="1143000"/>
          </a:xfrm>
          <a:prstGeom prst="rect">
            <a:avLst/>
          </a:prstGeom>
          <a:noFill/>
          <a:ln w="9525">
            <a:noFill/>
            <a:miter lim="800000"/>
            <a:headEnd/>
            <a:tailEnd/>
          </a:ln>
        </p:spPr>
      </p:pic>
      <p:pic>
        <p:nvPicPr>
          <p:cNvPr id="4103" name="Picture 2" descr="http://www.nature.com/nmat/journal/v10/n1/images_article/nmat2904-f2.jpg"/>
          <p:cNvPicPr>
            <a:picLocks noChangeAspect="1" noChangeArrowheads="1"/>
          </p:cNvPicPr>
          <p:nvPr/>
        </p:nvPicPr>
        <p:blipFill>
          <a:blip r:embed="rId6" cstate="print"/>
          <a:srcRect/>
          <a:stretch>
            <a:fillRect/>
          </a:stretch>
        </p:blipFill>
        <p:spPr bwMode="auto">
          <a:xfrm>
            <a:off x="4716463" y="3327400"/>
            <a:ext cx="4130675" cy="3305175"/>
          </a:xfrm>
          <a:prstGeom prst="rect">
            <a:avLst/>
          </a:prstGeom>
          <a:noFill/>
          <a:ln w="9525">
            <a:noFill/>
            <a:miter lim="800000"/>
            <a:headEnd/>
            <a:tailEnd/>
          </a:ln>
        </p:spPr>
      </p:pic>
      <p:pic>
        <p:nvPicPr>
          <p:cNvPr id="4104" name="Picture 4" descr="http://4.bp.blogspot.com/_vfImvyorvjQ/TAuiq51vZlI/AAAAAAAAFCM/18E8M69Xsxk/s320/optical.jpg"/>
          <p:cNvPicPr>
            <a:picLocks noChangeAspect="1" noChangeArrowheads="1"/>
          </p:cNvPicPr>
          <p:nvPr/>
        </p:nvPicPr>
        <p:blipFill>
          <a:blip r:embed="rId7" cstate="print"/>
          <a:srcRect/>
          <a:stretch>
            <a:fillRect/>
          </a:stretch>
        </p:blipFill>
        <p:spPr bwMode="auto">
          <a:xfrm>
            <a:off x="2843213" y="4652963"/>
            <a:ext cx="1873250" cy="1854200"/>
          </a:xfrm>
          <a:prstGeom prst="rect">
            <a:avLst/>
          </a:prstGeom>
          <a:noFill/>
          <a:ln w="9525">
            <a:noFill/>
            <a:miter lim="800000"/>
            <a:headEnd/>
            <a:tailEnd/>
          </a:ln>
        </p:spPr>
      </p:pic>
      <p:pic>
        <p:nvPicPr>
          <p:cNvPr id="4105" name="Picture 6" descr="http://img1.cdn.tradejob.net/Y201112M1184250T6G1229842/W750H305/Goodbrother+Lighting+Group,LTD.jpg"/>
          <p:cNvPicPr>
            <a:picLocks noChangeAspect="1" noChangeArrowheads="1"/>
          </p:cNvPicPr>
          <p:nvPr/>
        </p:nvPicPr>
        <p:blipFill>
          <a:blip r:embed="rId8" cstate="print"/>
          <a:srcRect/>
          <a:stretch>
            <a:fillRect/>
          </a:stretch>
        </p:blipFill>
        <p:spPr bwMode="auto">
          <a:xfrm>
            <a:off x="0" y="0"/>
            <a:ext cx="2195513" cy="892175"/>
          </a:xfrm>
          <a:prstGeom prst="rect">
            <a:avLst/>
          </a:prstGeom>
          <a:noFill/>
          <a:ln w="9525">
            <a:noFill/>
            <a:miter lim="800000"/>
            <a:headEnd/>
            <a:tailEnd/>
          </a:ln>
        </p:spPr>
      </p:pic>
      <p:pic>
        <p:nvPicPr>
          <p:cNvPr id="4106" name="Picture 10" descr="http://www.sciencephoto.com/image/116415/large/C0052346-Sunflower_stem_section-SPL.jpg"/>
          <p:cNvPicPr>
            <a:picLocks noChangeAspect="1" noChangeArrowheads="1"/>
          </p:cNvPicPr>
          <p:nvPr/>
        </p:nvPicPr>
        <p:blipFill>
          <a:blip r:embed="rId9" cstate="print"/>
          <a:srcRect t="36920" b="41664"/>
          <a:stretch>
            <a:fillRect/>
          </a:stretch>
        </p:blipFill>
        <p:spPr bwMode="auto">
          <a:xfrm>
            <a:off x="2332038" y="115888"/>
            <a:ext cx="504825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endParaRPr lang="cs-CZ" altLang="cs-CZ" smtClean="0"/>
          </a:p>
        </p:txBody>
      </p:sp>
      <p:sp>
        <p:nvSpPr>
          <p:cNvPr id="22531" name="Zástupný symbol pro obsah 2"/>
          <p:cNvSpPr>
            <a:spLocks noGrp="1"/>
          </p:cNvSpPr>
          <p:nvPr>
            <p:ph idx="1"/>
          </p:nvPr>
        </p:nvSpPr>
        <p:spPr/>
        <p:txBody>
          <a:bodyPr/>
          <a:lstStyle/>
          <a:p>
            <a:pPr eaLnBrk="1" hangingPunct="1"/>
            <a:endParaRPr lang="cs-CZ" altLang="cs-CZ" smtClean="0"/>
          </a:p>
        </p:txBody>
      </p:sp>
      <p:pic>
        <p:nvPicPr>
          <p:cNvPr id="22532" name="Picture 4" descr="Av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endParaRPr lang="cs-CZ" altLang="cs-CZ" smtClean="0"/>
          </a:p>
        </p:txBody>
      </p:sp>
      <p:sp>
        <p:nvSpPr>
          <p:cNvPr id="23555" name="Zástupný symbol pro obsah 2"/>
          <p:cNvSpPr>
            <a:spLocks noGrp="1"/>
          </p:cNvSpPr>
          <p:nvPr>
            <p:ph idx="1"/>
          </p:nvPr>
        </p:nvSpPr>
        <p:spPr>
          <a:xfrm>
            <a:off x="914400" y="5661025"/>
            <a:ext cx="8229600" cy="896938"/>
          </a:xfrm>
        </p:spPr>
        <p:txBody>
          <a:bodyPr/>
          <a:lstStyle/>
          <a:p>
            <a:pPr eaLnBrk="1" hangingPunct="1"/>
            <a:r>
              <a:rPr lang="cs-CZ" altLang="cs-CZ" sz="2400" smtClean="0"/>
              <a:t>Půvpdní kresby mikroorganismů</a:t>
            </a:r>
          </a:p>
        </p:txBody>
      </p:sp>
      <p:pic>
        <p:nvPicPr>
          <p:cNvPr id="23556" name="Picture 2" descr="figure 1-9a"/>
          <p:cNvPicPr>
            <a:picLocks noChangeAspect="1" noChangeArrowheads="1"/>
          </p:cNvPicPr>
          <p:nvPr/>
        </p:nvPicPr>
        <p:blipFill>
          <a:blip r:embed="rId2" cstate="print"/>
          <a:srcRect/>
          <a:stretch>
            <a:fillRect/>
          </a:stretch>
        </p:blipFill>
        <p:spPr bwMode="auto">
          <a:xfrm>
            <a:off x="323850" y="188913"/>
            <a:ext cx="6402388" cy="4297362"/>
          </a:xfrm>
          <a:prstGeom prst="rect">
            <a:avLst/>
          </a:prstGeom>
          <a:noFill/>
          <a:ln w="9525">
            <a:noFill/>
            <a:miter lim="800000"/>
            <a:headEnd/>
            <a:tailEnd/>
          </a:ln>
        </p:spPr>
      </p:pic>
      <p:pic>
        <p:nvPicPr>
          <p:cNvPr id="23557" name="Picture 2" descr="figure 1-9b"/>
          <p:cNvPicPr>
            <a:picLocks noChangeAspect="1" noChangeArrowheads="1"/>
          </p:cNvPicPr>
          <p:nvPr/>
        </p:nvPicPr>
        <p:blipFill>
          <a:blip r:embed="rId3" cstate="print"/>
          <a:srcRect/>
          <a:stretch>
            <a:fillRect/>
          </a:stretch>
        </p:blipFill>
        <p:spPr bwMode="auto">
          <a:xfrm>
            <a:off x="5435600" y="1341438"/>
            <a:ext cx="3311525" cy="510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323850" y="341313"/>
            <a:ext cx="8229600" cy="1143000"/>
          </a:xfrm>
        </p:spPr>
        <p:txBody>
          <a:bodyPr/>
          <a:lstStyle/>
          <a:p>
            <a:r>
              <a:rPr lang="cs-CZ" altLang="cs-CZ" sz="4000" smtClean="0"/>
              <a:t>Marcello Malpighi (1628 - 1694)</a:t>
            </a:r>
          </a:p>
        </p:txBody>
      </p:sp>
      <p:sp>
        <p:nvSpPr>
          <p:cNvPr id="24579" name="Zástupný symbol pro obsah 2"/>
          <p:cNvSpPr>
            <a:spLocks noGrp="1"/>
          </p:cNvSpPr>
          <p:nvPr>
            <p:ph idx="1"/>
          </p:nvPr>
        </p:nvSpPr>
        <p:spPr/>
        <p:txBody>
          <a:bodyPr/>
          <a:lstStyle/>
          <a:p>
            <a:r>
              <a:rPr lang="cs-CZ" altLang="cs-CZ" sz="2800" smtClean="0"/>
              <a:t>1661 nalezl díky mikroskopu krevní kapiláry</a:t>
            </a:r>
          </a:p>
          <a:p>
            <a:endParaRPr lang="cs-CZ" altLang="cs-CZ" smtClean="0"/>
          </a:p>
          <a:p>
            <a:endParaRPr lang="cs-CZ" altLang="cs-CZ" smtClean="0"/>
          </a:p>
          <a:p>
            <a:r>
              <a:rPr lang="cs-CZ" altLang="cs-CZ" smtClean="0"/>
              <a:t>italský přírodovědec</a:t>
            </a:r>
          </a:p>
          <a:p>
            <a:r>
              <a:rPr lang="cs-CZ" altLang="cs-CZ" smtClean="0"/>
              <a:t>Díky němu tvar mikroskopu, jak ho </a:t>
            </a:r>
          </a:p>
          <a:p>
            <a:pPr>
              <a:buFont typeface="Arial" charset="0"/>
              <a:buNone/>
            </a:pPr>
            <a:r>
              <a:rPr lang="cs-CZ" altLang="cs-CZ" smtClean="0"/>
              <a:t>    známe dnes</a:t>
            </a:r>
          </a:p>
        </p:txBody>
      </p:sp>
      <p:sp>
        <p:nvSpPr>
          <p:cNvPr id="4" name="Obdélník 3"/>
          <p:cNvSpPr/>
          <p:nvPr/>
        </p:nvSpPr>
        <p:spPr>
          <a:xfrm>
            <a:off x="1620838" y="5876925"/>
            <a:ext cx="7415212" cy="954088"/>
          </a:xfrm>
          <a:prstGeom prst="rect">
            <a:avLst/>
          </a:prstGeom>
        </p:spPr>
        <p:txBody>
          <a:bodyPr>
            <a:spAutoFit/>
          </a:bodyPr>
          <a:lstStyle/>
          <a:p>
            <a:pPr>
              <a:defRPr/>
            </a:pPr>
            <a:r>
              <a:rPr lang="cs-CZ" dirty="0"/>
              <a:t>V</a:t>
            </a:r>
            <a:r>
              <a:rPr lang="cs-CZ" sz="1600" dirty="0"/>
              <a:t> </a:t>
            </a:r>
            <a:r>
              <a:rPr lang="cs-CZ" sz="2800" dirty="0">
                <a:latin typeface="+mn-lt"/>
                <a:cs typeface="+mn-cs"/>
              </a:rPr>
              <a:t>druhé polovině devatenáctého století zkonstruoval optické zařízení mikroskopu</a:t>
            </a:r>
          </a:p>
        </p:txBody>
      </p:sp>
      <p:sp>
        <p:nvSpPr>
          <p:cNvPr id="5" name="Nadpis 1"/>
          <p:cNvSpPr txBox="1">
            <a:spLocks/>
          </p:cNvSpPr>
          <p:nvPr/>
        </p:nvSpPr>
        <p:spPr bwMode="auto">
          <a:xfrm>
            <a:off x="395288" y="2276475"/>
            <a:ext cx="8229600" cy="1143000"/>
          </a:xfrm>
          <a:prstGeom prst="rect">
            <a:avLst/>
          </a:prstGeom>
          <a:noFill/>
          <a:ln w="9525">
            <a:noFill/>
            <a:miter lim="800000"/>
            <a:headEnd/>
            <a:tailEnd/>
          </a:ln>
        </p:spPr>
        <p:txBody>
          <a:bodyPr anchor="ctr"/>
          <a:lstStyle/>
          <a:p>
            <a:pPr algn="ctr" eaLnBrk="0" hangingPunct="0">
              <a:defRPr/>
            </a:pPr>
            <a:r>
              <a:rPr lang="cs-CZ" sz="4400" dirty="0" err="1">
                <a:latin typeface="+mj-lt"/>
                <a:ea typeface="+mj-ea"/>
                <a:cs typeface="+mj-cs"/>
              </a:rPr>
              <a:t>Giovanni</a:t>
            </a:r>
            <a:r>
              <a:rPr lang="cs-CZ" sz="4400" dirty="0">
                <a:latin typeface="+mj-lt"/>
                <a:ea typeface="+mj-ea"/>
                <a:cs typeface="+mj-cs"/>
              </a:rPr>
              <a:t> B. </a:t>
            </a:r>
            <a:r>
              <a:rPr lang="cs-CZ" sz="4400" dirty="0" err="1">
                <a:latin typeface="+mj-lt"/>
                <a:ea typeface="+mj-ea"/>
                <a:cs typeface="+mj-cs"/>
              </a:rPr>
              <a:t>Amici</a:t>
            </a:r>
            <a:r>
              <a:rPr lang="cs-CZ" sz="4400" dirty="0">
                <a:latin typeface="+mj-lt"/>
                <a:ea typeface="+mj-ea"/>
                <a:cs typeface="+mj-cs"/>
              </a:rPr>
              <a:t> (1768 – 1863) </a:t>
            </a:r>
          </a:p>
        </p:txBody>
      </p:sp>
      <p:sp>
        <p:nvSpPr>
          <p:cNvPr id="6" name="Nadpis 1"/>
          <p:cNvSpPr txBox="1">
            <a:spLocks/>
          </p:cNvSpPr>
          <p:nvPr/>
        </p:nvSpPr>
        <p:spPr bwMode="auto">
          <a:xfrm>
            <a:off x="395288" y="4941888"/>
            <a:ext cx="8229600" cy="1143000"/>
          </a:xfrm>
          <a:prstGeom prst="rect">
            <a:avLst/>
          </a:prstGeom>
          <a:noFill/>
          <a:ln w="9525">
            <a:noFill/>
            <a:miter lim="800000"/>
            <a:headEnd/>
            <a:tailEnd/>
          </a:ln>
        </p:spPr>
        <p:txBody>
          <a:bodyPr anchor="ctr"/>
          <a:lstStyle/>
          <a:p>
            <a:pPr algn="ctr" eaLnBrk="0" hangingPunct="0">
              <a:defRPr/>
            </a:pPr>
            <a:r>
              <a:rPr lang="cs-CZ" sz="4400" dirty="0">
                <a:latin typeface="+mj-lt"/>
                <a:ea typeface="+mj-ea"/>
                <a:cs typeface="+mj-cs"/>
              </a:rPr>
              <a:t>Ernst </a:t>
            </a:r>
            <a:r>
              <a:rPr lang="cs-CZ" sz="4400" dirty="0" err="1">
                <a:latin typeface="+mj-lt"/>
                <a:ea typeface="+mj-ea"/>
                <a:cs typeface="+mj-cs"/>
              </a:rPr>
              <a:t>Abbe</a:t>
            </a:r>
            <a:r>
              <a:rPr lang="cs-CZ" sz="4400" dirty="0">
                <a:latin typeface="+mj-lt"/>
                <a:ea typeface="+mj-ea"/>
                <a:cs typeface="+mj-cs"/>
              </a:rPr>
              <a:t> (1840 – 1905) </a:t>
            </a:r>
          </a:p>
        </p:txBody>
      </p:sp>
      <p:pic>
        <p:nvPicPr>
          <p:cNvPr id="24583" name="Picture 2" descr="https://encrypted-tbn0.gstatic.com/images?q=tbn:ANd9GcSJ8kHXnpWoUmFclVnlI0A2J7G_pnD1LiUSl-ljPjaSP5kei7-GkA"/>
          <p:cNvPicPr>
            <a:picLocks noChangeAspect="1" noChangeArrowheads="1"/>
          </p:cNvPicPr>
          <p:nvPr/>
        </p:nvPicPr>
        <p:blipFill>
          <a:blip r:embed="rId3" cstate="print"/>
          <a:srcRect/>
          <a:stretch>
            <a:fillRect/>
          </a:stretch>
        </p:blipFill>
        <p:spPr bwMode="auto">
          <a:xfrm>
            <a:off x="7235825" y="333375"/>
            <a:ext cx="1676400" cy="2085975"/>
          </a:xfrm>
          <a:prstGeom prst="rect">
            <a:avLst/>
          </a:prstGeom>
          <a:noFill/>
          <a:ln w="9525">
            <a:noFill/>
            <a:miter lim="800000"/>
            <a:headEnd/>
            <a:tailEnd/>
          </a:ln>
        </p:spPr>
      </p:pic>
      <p:pic>
        <p:nvPicPr>
          <p:cNvPr id="24584" name="Picture 4" descr="http://microscopist.net/images/LinksGBAmici.jpg"/>
          <p:cNvPicPr>
            <a:picLocks noChangeAspect="1" noChangeArrowheads="1"/>
          </p:cNvPicPr>
          <p:nvPr/>
        </p:nvPicPr>
        <p:blipFill>
          <a:blip r:embed="rId4" cstate="print"/>
          <a:srcRect/>
          <a:stretch>
            <a:fillRect/>
          </a:stretch>
        </p:blipFill>
        <p:spPr bwMode="auto">
          <a:xfrm>
            <a:off x="6659563" y="3213100"/>
            <a:ext cx="1390650" cy="1905000"/>
          </a:xfrm>
          <a:prstGeom prst="rect">
            <a:avLst/>
          </a:prstGeom>
          <a:noFill/>
          <a:ln w="9525">
            <a:noFill/>
            <a:miter lim="800000"/>
            <a:headEnd/>
            <a:tailEnd/>
          </a:ln>
        </p:spPr>
      </p:pic>
      <p:pic>
        <p:nvPicPr>
          <p:cNvPr id="24585" name="Picture 6" descr="https://encrypted-tbn3.gstatic.com/images?q=tbn:ANd9GcRkTe7m55TWbSesTkFxCV_ZLKpWs-pMbCuQB7qd6LGxrGJSKiOUtg"/>
          <p:cNvPicPr>
            <a:picLocks noChangeAspect="1" noChangeArrowheads="1"/>
          </p:cNvPicPr>
          <p:nvPr/>
        </p:nvPicPr>
        <p:blipFill>
          <a:blip r:embed="rId5" cstate="print"/>
          <a:srcRect/>
          <a:stretch>
            <a:fillRect/>
          </a:stretch>
        </p:blipFill>
        <p:spPr bwMode="auto">
          <a:xfrm>
            <a:off x="250825" y="5157788"/>
            <a:ext cx="1203325" cy="16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r>
              <a:rPr lang="cs-CZ" altLang="cs-CZ" smtClean="0"/>
              <a:t>Historické mikroskopy – přehled:</a:t>
            </a:r>
          </a:p>
        </p:txBody>
      </p:sp>
      <p:sp>
        <p:nvSpPr>
          <p:cNvPr id="25603" name="Zástupný symbol pro obsah 2"/>
          <p:cNvSpPr>
            <a:spLocks noGrp="1"/>
          </p:cNvSpPr>
          <p:nvPr>
            <p:ph idx="1"/>
          </p:nvPr>
        </p:nvSpPr>
        <p:spPr>
          <a:xfrm>
            <a:off x="457200" y="1600200"/>
            <a:ext cx="8229600" cy="676275"/>
          </a:xfrm>
        </p:spPr>
        <p:txBody>
          <a:bodyPr/>
          <a:lstStyle/>
          <a:p>
            <a:r>
              <a:rPr lang="cs-CZ" altLang="cs-CZ" smtClean="0">
                <a:hlinkClick r:id="rId2"/>
              </a:rPr>
              <a:t>http://microscopist.net/Links.html</a:t>
            </a:r>
            <a:endParaRPr lang="cs-CZ" altLang="cs-CZ" smtClean="0"/>
          </a:p>
          <a:p>
            <a:endParaRPr lang="cs-CZ" altLang="cs-CZ" smtClean="0"/>
          </a:p>
        </p:txBody>
      </p:sp>
      <p:pic>
        <p:nvPicPr>
          <p:cNvPr id="25604" name="Picture 2" descr="http://microscopist.net/images/LinksGeorge.jpg"/>
          <p:cNvPicPr>
            <a:picLocks noChangeAspect="1" noChangeArrowheads="1"/>
          </p:cNvPicPr>
          <p:nvPr/>
        </p:nvPicPr>
        <p:blipFill>
          <a:blip r:embed="rId3" cstate="print"/>
          <a:srcRect/>
          <a:stretch>
            <a:fillRect/>
          </a:stretch>
        </p:blipFill>
        <p:spPr bwMode="auto">
          <a:xfrm>
            <a:off x="395288" y="2492375"/>
            <a:ext cx="952500" cy="1352550"/>
          </a:xfrm>
          <a:prstGeom prst="rect">
            <a:avLst/>
          </a:prstGeom>
          <a:noFill/>
          <a:ln w="9525">
            <a:noFill/>
            <a:miter lim="800000"/>
            <a:headEnd/>
            <a:tailEnd/>
          </a:ln>
        </p:spPr>
      </p:pic>
      <p:pic>
        <p:nvPicPr>
          <p:cNvPr id="25605" name="Picture 4" descr="http://microscopist.net/images/LinksBononiaemicroscope.jpg"/>
          <p:cNvPicPr>
            <a:picLocks noChangeAspect="1" noChangeArrowheads="1"/>
          </p:cNvPicPr>
          <p:nvPr/>
        </p:nvPicPr>
        <p:blipFill>
          <a:blip r:embed="rId4" cstate="print"/>
          <a:srcRect/>
          <a:stretch>
            <a:fillRect/>
          </a:stretch>
        </p:blipFill>
        <p:spPr bwMode="auto">
          <a:xfrm>
            <a:off x="1619250" y="2492375"/>
            <a:ext cx="952500" cy="1571625"/>
          </a:xfrm>
          <a:prstGeom prst="rect">
            <a:avLst/>
          </a:prstGeom>
          <a:noFill/>
          <a:ln w="9525">
            <a:noFill/>
            <a:miter lim="800000"/>
            <a:headEnd/>
            <a:tailEnd/>
          </a:ln>
        </p:spPr>
      </p:pic>
      <p:pic>
        <p:nvPicPr>
          <p:cNvPr id="25606" name="Picture 6" descr="http://microscopist.net/images/LinksLundy.jpg"/>
          <p:cNvPicPr>
            <a:picLocks noChangeAspect="1" noChangeArrowheads="1"/>
          </p:cNvPicPr>
          <p:nvPr/>
        </p:nvPicPr>
        <p:blipFill>
          <a:blip r:embed="rId5" cstate="print"/>
          <a:srcRect/>
          <a:stretch>
            <a:fillRect/>
          </a:stretch>
        </p:blipFill>
        <p:spPr bwMode="auto">
          <a:xfrm>
            <a:off x="7667625" y="2420938"/>
            <a:ext cx="952500" cy="1638300"/>
          </a:xfrm>
          <a:prstGeom prst="rect">
            <a:avLst/>
          </a:prstGeom>
          <a:noFill/>
          <a:ln w="9525">
            <a:noFill/>
            <a:miter lim="800000"/>
            <a:headEnd/>
            <a:tailEnd/>
          </a:ln>
        </p:spPr>
      </p:pic>
      <p:pic>
        <p:nvPicPr>
          <p:cNvPr id="25607" name="Picture 8" descr="http://microscopist.net/images/LinksOptischer.jpg"/>
          <p:cNvPicPr>
            <a:picLocks noChangeAspect="1" noChangeArrowheads="1"/>
          </p:cNvPicPr>
          <p:nvPr/>
        </p:nvPicPr>
        <p:blipFill>
          <a:blip r:embed="rId6" cstate="print"/>
          <a:srcRect/>
          <a:stretch>
            <a:fillRect/>
          </a:stretch>
        </p:blipFill>
        <p:spPr bwMode="auto">
          <a:xfrm>
            <a:off x="6156325" y="2636838"/>
            <a:ext cx="952500" cy="2181225"/>
          </a:xfrm>
          <a:prstGeom prst="rect">
            <a:avLst/>
          </a:prstGeom>
          <a:noFill/>
          <a:ln w="9525">
            <a:noFill/>
            <a:miter lim="800000"/>
            <a:headEnd/>
            <a:tailEnd/>
          </a:ln>
        </p:spPr>
      </p:pic>
      <p:pic>
        <p:nvPicPr>
          <p:cNvPr id="25608" name="Picture 10" descr="http://microscopist.net/images/LinksUAz.jpg"/>
          <p:cNvPicPr>
            <a:picLocks noChangeAspect="1" noChangeArrowheads="1"/>
          </p:cNvPicPr>
          <p:nvPr/>
        </p:nvPicPr>
        <p:blipFill>
          <a:blip r:embed="rId7" cstate="print"/>
          <a:srcRect/>
          <a:stretch>
            <a:fillRect/>
          </a:stretch>
        </p:blipFill>
        <p:spPr bwMode="auto">
          <a:xfrm>
            <a:off x="4787900" y="2852738"/>
            <a:ext cx="952500" cy="1714500"/>
          </a:xfrm>
          <a:prstGeom prst="rect">
            <a:avLst/>
          </a:prstGeom>
          <a:noFill/>
          <a:ln w="9525">
            <a:noFill/>
            <a:miter lim="800000"/>
            <a:headEnd/>
            <a:tailEnd/>
          </a:ln>
        </p:spPr>
      </p:pic>
      <p:pic>
        <p:nvPicPr>
          <p:cNvPr id="25609" name="Picture 12" descr="http://microscopist.net/images/LinksGemmary.jpg"/>
          <p:cNvPicPr>
            <a:picLocks noChangeAspect="1" noChangeArrowheads="1"/>
          </p:cNvPicPr>
          <p:nvPr/>
        </p:nvPicPr>
        <p:blipFill>
          <a:blip r:embed="rId8" cstate="print"/>
          <a:srcRect/>
          <a:stretch>
            <a:fillRect/>
          </a:stretch>
        </p:blipFill>
        <p:spPr bwMode="auto">
          <a:xfrm>
            <a:off x="3059113" y="3716338"/>
            <a:ext cx="1238250"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cs-CZ" altLang="cs-CZ" smtClean="0"/>
              <a:t>Mikroskop ze smartphonu</a:t>
            </a:r>
          </a:p>
        </p:txBody>
      </p:sp>
      <p:sp>
        <p:nvSpPr>
          <p:cNvPr id="26627" name="Content Placeholder 2"/>
          <p:cNvSpPr>
            <a:spLocks noGrp="1"/>
          </p:cNvSpPr>
          <p:nvPr>
            <p:ph idx="1"/>
          </p:nvPr>
        </p:nvSpPr>
        <p:spPr/>
        <p:txBody>
          <a:bodyPr/>
          <a:lstStyle/>
          <a:p>
            <a:endParaRPr lang="cs-CZ" altLang="cs-CZ" smtClean="0"/>
          </a:p>
        </p:txBody>
      </p:sp>
      <p:pic>
        <p:nvPicPr>
          <p:cNvPr id="26628" name="Picture 2" descr="https://scontent-b-ams.xx.fbcdn.net/hphotos-prn2/1378835_688521294502218_2126006851_n.jpg"/>
          <p:cNvPicPr>
            <a:picLocks noChangeAspect="1" noChangeArrowheads="1"/>
          </p:cNvPicPr>
          <p:nvPr/>
        </p:nvPicPr>
        <p:blipFill>
          <a:blip r:embed="rId3" cstate="print"/>
          <a:srcRect/>
          <a:stretch>
            <a:fillRect/>
          </a:stretch>
        </p:blipFill>
        <p:spPr bwMode="auto">
          <a:xfrm>
            <a:off x="1331913" y="1336675"/>
            <a:ext cx="5905500" cy="4829175"/>
          </a:xfrm>
          <a:prstGeom prst="rect">
            <a:avLst/>
          </a:prstGeom>
          <a:noFill/>
          <a:ln w="9525">
            <a:noFill/>
            <a:miter lim="800000"/>
            <a:headEnd/>
            <a:tailEnd/>
          </a:ln>
        </p:spPr>
      </p:pic>
      <p:sp>
        <p:nvSpPr>
          <p:cNvPr id="26629" name="Rectangle 3"/>
          <p:cNvSpPr>
            <a:spLocks noChangeArrowheads="1"/>
          </p:cNvSpPr>
          <p:nvPr/>
        </p:nvSpPr>
        <p:spPr bwMode="auto">
          <a:xfrm>
            <a:off x="250825" y="6170613"/>
            <a:ext cx="8569325" cy="646112"/>
          </a:xfrm>
          <a:prstGeom prst="rect">
            <a:avLst/>
          </a:prstGeom>
          <a:noFill/>
          <a:ln w="9525">
            <a:noFill/>
            <a:miter lim="800000"/>
            <a:headEnd/>
            <a:tailEnd/>
          </a:ln>
        </p:spPr>
        <p:txBody>
          <a:bodyPr>
            <a:spAutoFit/>
          </a:bodyPr>
          <a:lstStyle/>
          <a:p>
            <a:pPr algn="ctr"/>
            <a:r>
              <a:rPr lang="cs-CZ" altLang="cs-CZ" dirty="0"/>
              <a:t>Návod: </a:t>
            </a:r>
            <a:r>
              <a:rPr lang="cs-CZ" altLang="cs-CZ" dirty="0">
                <a:hlinkClick r:id="rId4"/>
              </a:rPr>
              <a:t>http://www.</a:t>
            </a:r>
            <a:r>
              <a:rPr lang="cs-CZ" altLang="cs-CZ" dirty="0" err="1">
                <a:hlinkClick r:id="rId4"/>
              </a:rPr>
              <a:t>instructables.com</a:t>
            </a:r>
            <a:r>
              <a:rPr lang="cs-CZ" altLang="cs-CZ" dirty="0">
                <a:hlinkClick r:id="rId4"/>
              </a:rPr>
              <a:t>/id/10-</a:t>
            </a:r>
            <a:r>
              <a:rPr lang="cs-CZ" altLang="cs-CZ" dirty="0" err="1">
                <a:hlinkClick r:id="rId4"/>
              </a:rPr>
              <a:t>Smartphone</a:t>
            </a:r>
            <a:r>
              <a:rPr lang="cs-CZ" altLang="cs-CZ" dirty="0">
                <a:hlinkClick r:id="rId4"/>
              </a:rPr>
              <a:t>-to-</a:t>
            </a:r>
            <a:r>
              <a:rPr lang="cs-CZ" altLang="cs-CZ" dirty="0" err="1">
                <a:hlinkClick r:id="rId4"/>
              </a:rPr>
              <a:t>digital</a:t>
            </a:r>
            <a:r>
              <a:rPr lang="cs-CZ" altLang="cs-CZ" dirty="0">
                <a:hlinkClick r:id="rId4"/>
              </a:rPr>
              <a:t>-</a:t>
            </a:r>
            <a:r>
              <a:rPr lang="cs-CZ" altLang="cs-CZ" dirty="0" err="1">
                <a:hlinkClick r:id="rId4"/>
              </a:rPr>
              <a:t>microscope</a:t>
            </a:r>
            <a:r>
              <a:rPr lang="cs-CZ" altLang="cs-CZ" dirty="0">
                <a:hlinkClick r:id="rId4"/>
              </a:rPr>
              <a:t>-</a:t>
            </a:r>
            <a:r>
              <a:rPr lang="cs-CZ" altLang="cs-CZ" dirty="0" err="1">
                <a:hlinkClick r:id="rId4"/>
              </a:rPr>
              <a:t>conversion</a:t>
            </a:r>
            <a:r>
              <a:rPr lang="cs-CZ" altLang="cs-CZ" dirty="0" smtClean="0">
                <a:hlinkClick r:id="rId4"/>
              </a:rPr>
              <a:t>/</a:t>
            </a:r>
            <a:r>
              <a:rPr lang="cs-CZ" altLang="cs-CZ" dirty="0" smtClean="0"/>
              <a:t> </a:t>
            </a:r>
            <a:endParaRPr lang="cs-CZ" alt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descr="http://sociorocketnewsen.files.wordpress.com/2012/03/img_5048.jpg?w=580&amp;h=43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5295" y="3661423"/>
            <a:ext cx="3990305" cy="2992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7651" name="Nadpis 1"/>
          <p:cNvSpPr>
            <a:spLocks noGrp="1"/>
          </p:cNvSpPr>
          <p:nvPr>
            <p:ph type="title"/>
          </p:nvPr>
        </p:nvSpPr>
        <p:spPr/>
        <p:txBody>
          <a:bodyPr/>
          <a:lstStyle/>
          <a:p>
            <a:pPr eaLnBrk="1" hangingPunct="1"/>
            <a:r>
              <a:rPr lang="cs-CZ" altLang="cs-CZ" sz="2400" smtClean="0"/>
              <a:t>Návrh na domácí pokus: </a:t>
            </a:r>
            <a:r>
              <a:rPr lang="cs-CZ" altLang="cs-CZ" sz="3200" smtClean="0"/>
              <a:t>stačí přidat kapku vody …</a:t>
            </a:r>
            <a:r>
              <a:rPr lang="cs-CZ" altLang="cs-CZ" sz="2400" smtClean="0"/>
              <a:t> </a:t>
            </a:r>
          </a:p>
        </p:txBody>
      </p:sp>
      <p:sp>
        <p:nvSpPr>
          <p:cNvPr id="27652" name="Zástupný symbol pro obsah 2"/>
          <p:cNvSpPr>
            <a:spLocks noGrp="1"/>
          </p:cNvSpPr>
          <p:nvPr>
            <p:ph idx="1"/>
          </p:nvPr>
        </p:nvSpPr>
        <p:spPr>
          <a:xfrm>
            <a:off x="457200" y="1341438"/>
            <a:ext cx="8229600" cy="4525962"/>
          </a:xfrm>
        </p:spPr>
        <p:txBody>
          <a:bodyPr/>
          <a:lstStyle/>
          <a:p>
            <a:pPr eaLnBrk="1" hangingPunct="1"/>
            <a:r>
              <a:rPr lang="cs-CZ" altLang="cs-CZ" sz="1800" dirty="0" smtClean="0">
                <a:hlinkClick r:id="rId3"/>
              </a:rPr>
              <a:t>http://en.rocketnews24.com/2012/03/15/</a:t>
            </a:r>
            <a:r>
              <a:rPr lang="cs-CZ" altLang="cs-CZ" sz="1800" dirty="0" err="1" smtClean="0">
                <a:hlinkClick r:id="rId3"/>
              </a:rPr>
              <a:t>it</a:t>
            </a:r>
            <a:r>
              <a:rPr lang="cs-CZ" altLang="cs-CZ" sz="1800" dirty="0" smtClean="0">
                <a:hlinkClick r:id="rId3"/>
              </a:rPr>
              <a:t>-</a:t>
            </a:r>
            <a:r>
              <a:rPr lang="cs-CZ" altLang="cs-CZ" sz="1800" dirty="0" err="1" smtClean="0">
                <a:hlinkClick r:id="rId3"/>
              </a:rPr>
              <a:t>really</a:t>
            </a:r>
            <a:r>
              <a:rPr lang="cs-CZ" altLang="cs-CZ" sz="1800" dirty="0" smtClean="0">
                <a:hlinkClick r:id="rId3"/>
              </a:rPr>
              <a:t>-</a:t>
            </a:r>
            <a:r>
              <a:rPr lang="cs-CZ" altLang="cs-CZ" sz="1800" dirty="0" err="1" smtClean="0">
                <a:hlinkClick r:id="rId3"/>
              </a:rPr>
              <a:t>works</a:t>
            </a:r>
            <a:r>
              <a:rPr lang="cs-CZ" altLang="cs-CZ" sz="1800" dirty="0" smtClean="0">
                <a:hlinkClick r:id="rId3"/>
              </a:rPr>
              <a:t>-</a:t>
            </a:r>
            <a:r>
              <a:rPr lang="cs-CZ" altLang="cs-CZ" sz="1800" dirty="0" err="1" smtClean="0">
                <a:hlinkClick r:id="rId3"/>
              </a:rPr>
              <a:t>turn</a:t>
            </a:r>
            <a:r>
              <a:rPr lang="cs-CZ" altLang="cs-CZ" sz="1800" dirty="0" smtClean="0">
                <a:hlinkClick r:id="rId3"/>
              </a:rPr>
              <a:t>-</a:t>
            </a:r>
            <a:r>
              <a:rPr lang="cs-CZ" altLang="cs-CZ" sz="1800" dirty="0" err="1" smtClean="0">
                <a:hlinkClick r:id="rId3"/>
              </a:rPr>
              <a:t>your</a:t>
            </a:r>
            <a:r>
              <a:rPr lang="cs-CZ" altLang="cs-CZ" sz="1800" dirty="0" smtClean="0">
                <a:hlinkClick r:id="rId3"/>
              </a:rPr>
              <a:t>-</a:t>
            </a:r>
            <a:r>
              <a:rPr lang="cs-CZ" altLang="cs-CZ" sz="1800" dirty="0" err="1" smtClean="0">
                <a:hlinkClick r:id="rId3"/>
              </a:rPr>
              <a:t>iphone</a:t>
            </a:r>
            <a:r>
              <a:rPr lang="cs-CZ" altLang="cs-CZ" sz="1800" dirty="0" smtClean="0">
                <a:hlinkClick r:id="rId3"/>
              </a:rPr>
              <a:t>-</a:t>
            </a:r>
            <a:r>
              <a:rPr lang="cs-CZ" altLang="cs-CZ" sz="1800" dirty="0" err="1" smtClean="0">
                <a:hlinkClick r:id="rId3"/>
              </a:rPr>
              <a:t>into</a:t>
            </a:r>
            <a:r>
              <a:rPr lang="cs-CZ" altLang="cs-CZ" sz="1800" dirty="0" smtClean="0">
                <a:hlinkClick r:id="rId3"/>
              </a:rPr>
              <a:t>-a-</a:t>
            </a:r>
            <a:r>
              <a:rPr lang="cs-CZ" altLang="cs-CZ" sz="1800" dirty="0" err="1" smtClean="0">
                <a:hlinkClick r:id="rId3"/>
              </a:rPr>
              <a:t>microscope</a:t>
            </a:r>
            <a:r>
              <a:rPr lang="cs-CZ" altLang="cs-CZ" sz="1800" dirty="0" smtClean="0">
                <a:hlinkClick r:id="rId3"/>
              </a:rPr>
              <a:t>-</a:t>
            </a:r>
            <a:r>
              <a:rPr lang="cs-CZ" altLang="cs-CZ" sz="1800" dirty="0" err="1" smtClean="0">
                <a:hlinkClick r:id="rId3"/>
              </a:rPr>
              <a:t>with</a:t>
            </a:r>
            <a:r>
              <a:rPr lang="cs-CZ" altLang="cs-CZ" sz="1800" dirty="0" smtClean="0">
                <a:hlinkClick r:id="rId3"/>
              </a:rPr>
              <a:t>-just-a-drop-</a:t>
            </a:r>
            <a:r>
              <a:rPr lang="cs-CZ" altLang="cs-CZ" sz="1800" dirty="0" err="1" smtClean="0">
                <a:hlinkClick r:id="rId3"/>
              </a:rPr>
              <a:t>of</a:t>
            </a:r>
            <a:r>
              <a:rPr lang="cs-CZ" altLang="cs-CZ" sz="1800" dirty="0" smtClean="0">
                <a:hlinkClick r:id="rId3"/>
              </a:rPr>
              <a:t>-</a:t>
            </a:r>
            <a:r>
              <a:rPr lang="cs-CZ" altLang="cs-CZ" sz="1800" dirty="0" err="1" smtClean="0">
                <a:hlinkClick r:id="rId3"/>
              </a:rPr>
              <a:t>water</a:t>
            </a:r>
            <a:r>
              <a:rPr lang="cs-CZ" altLang="cs-CZ" sz="1800" dirty="0" smtClean="0">
                <a:hlinkClick r:id="rId3"/>
              </a:rPr>
              <a:t>/</a:t>
            </a:r>
            <a:endParaRPr lang="cs-CZ" altLang="cs-CZ" sz="1800" dirty="0" smtClean="0"/>
          </a:p>
          <a:p>
            <a:pPr eaLnBrk="1" hangingPunct="1"/>
            <a:endParaRPr lang="cs-CZ" altLang="cs-CZ" dirty="0" smtClean="0"/>
          </a:p>
        </p:txBody>
      </p:sp>
      <p:pic>
        <p:nvPicPr>
          <p:cNvPr id="13316" name="Picture 2" descr="http://sociorocketnewsen.files.wordpress.com/2012/03/img_503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157" t="22594" r="36131" b="11366"/>
          <a:stretch>
            <a:fillRect/>
          </a:stretch>
        </p:blipFill>
        <p:spPr bwMode="auto">
          <a:xfrm>
            <a:off x="539750" y="2420938"/>
            <a:ext cx="2303463" cy="2736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7" name="Picture 4" descr="http://sociorocketnewsen.files.wordpress.com/2012/03/img_503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10426" t="38234" r="46559" b="20056"/>
          <a:stretch>
            <a:fillRect/>
          </a:stretch>
        </p:blipFill>
        <p:spPr bwMode="auto">
          <a:xfrm>
            <a:off x="3059113" y="2420938"/>
            <a:ext cx="2376487" cy="1728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8" name="Picture 6" descr="http://sociorocketnewsen.files.wordpress.com/2012/03/img_505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96272" y="4254202"/>
            <a:ext cx="3124200"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9" name="Picture 8" descr="http://sociorocketnewsen.files.wordpress.com/2012/03/img_502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51500" y="1699568"/>
            <a:ext cx="3265488" cy="2449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251520" y="188640"/>
            <a:ext cx="8712968" cy="646331"/>
          </a:xfrm>
          <a:prstGeom prst="rect">
            <a:avLst/>
          </a:prstGeom>
        </p:spPr>
        <p:txBody>
          <a:bodyPr wrap="square">
            <a:spAutoFit/>
          </a:bodyPr>
          <a:lstStyle/>
          <a:p>
            <a:r>
              <a:rPr lang="cs-CZ" dirty="0" smtClean="0">
                <a:hlinkClick r:id="rId2"/>
              </a:rPr>
              <a:t>http://blogs.scientificamerican.com/compound-eye/2012/03/12/transform-your-iphone-into-a-microscope-just-add-water/</a:t>
            </a:r>
            <a:r>
              <a:rPr lang="cs-CZ" dirty="0" smtClean="0"/>
              <a:t> </a:t>
            </a:r>
            <a:endParaRPr lang="cs-CZ" dirty="0"/>
          </a:p>
        </p:txBody>
      </p:sp>
      <p:pic>
        <p:nvPicPr>
          <p:cNvPr id="234498" name="Picture 2" descr="http://blogs.scientificamerican.com/compound-eye/files/2012/03/iPhone_water_lens.jpg"/>
          <p:cNvPicPr>
            <a:picLocks noChangeAspect="1" noChangeArrowheads="1"/>
          </p:cNvPicPr>
          <p:nvPr/>
        </p:nvPicPr>
        <p:blipFill>
          <a:blip r:embed="rId3" cstate="print"/>
          <a:srcRect/>
          <a:stretch>
            <a:fillRect/>
          </a:stretch>
        </p:blipFill>
        <p:spPr bwMode="auto">
          <a:xfrm>
            <a:off x="251520" y="980728"/>
            <a:ext cx="3619500" cy="5381626"/>
          </a:xfrm>
          <a:prstGeom prst="rect">
            <a:avLst/>
          </a:prstGeom>
          <a:noFill/>
        </p:spPr>
      </p:pic>
      <p:pic>
        <p:nvPicPr>
          <p:cNvPr id="234500" name="Picture 4" descr="http://blogs.scientificamerican.com/compound-eye/files/2012/03/iPhone_water1.jpg"/>
          <p:cNvPicPr>
            <a:picLocks noChangeAspect="1" noChangeArrowheads="1"/>
          </p:cNvPicPr>
          <p:nvPr/>
        </p:nvPicPr>
        <p:blipFill>
          <a:blip r:embed="rId4" cstate="print"/>
          <a:srcRect/>
          <a:stretch>
            <a:fillRect/>
          </a:stretch>
        </p:blipFill>
        <p:spPr bwMode="auto">
          <a:xfrm>
            <a:off x="3923928" y="980729"/>
            <a:ext cx="4922912" cy="3642956"/>
          </a:xfrm>
          <a:prstGeom prst="rect">
            <a:avLst/>
          </a:prstGeom>
          <a:noFill/>
        </p:spPr>
      </p:pic>
      <p:sp>
        <p:nvSpPr>
          <p:cNvPr id="7" name="Obdélník 6"/>
          <p:cNvSpPr/>
          <p:nvPr/>
        </p:nvSpPr>
        <p:spPr>
          <a:xfrm>
            <a:off x="3995936" y="1052736"/>
            <a:ext cx="4968552" cy="646331"/>
          </a:xfrm>
          <a:prstGeom prst="rect">
            <a:avLst/>
          </a:prstGeom>
        </p:spPr>
        <p:txBody>
          <a:bodyPr wrap="square">
            <a:spAutoFit/>
          </a:bodyPr>
          <a:lstStyle/>
          <a:p>
            <a:r>
              <a:rPr lang="en-US" dirty="0"/>
              <a:t>Crocus flower as seen by an </a:t>
            </a:r>
            <a:r>
              <a:rPr lang="en-US" dirty="0" err="1"/>
              <a:t>iPhone</a:t>
            </a:r>
            <a:r>
              <a:rPr lang="en-US" dirty="0"/>
              <a:t> 4s through a water droplet.</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defRPr/>
            </a:pPr>
            <a:r>
              <a:rPr lang="cs-CZ" altLang="cs-CZ" u="sng" dirty="0" smtClean="0">
                <a:effectLst>
                  <a:outerShdw blurRad="38100" dist="38100" dir="2700000" algn="tl">
                    <a:srgbClr val="000000">
                      <a:alpha val="43137"/>
                    </a:srgbClr>
                  </a:outerShdw>
                </a:effectLst>
              </a:rPr>
              <a:t>Mikroskop z kapky vody </a:t>
            </a:r>
            <a:r>
              <a:rPr lang="cs-CZ" altLang="cs-CZ" sz="2800" dirty="0" smtClean="0"/>
              <a:t>– s vodní čočkou</a:t>
            </a:r>
            <a:endParaRPr lang="cs-CZ" altLang="cs-CZ" dirty="0" smtClean="0"/>
          </a:p>
        </p:txBody>
      </p:sp>
      <p:sp>
        <p:nvSpPr>
          <p:cNvPr id="28675" name="Zástupný symbol pro obsah 2"/>
          <p:cNvSpPr>
            <a:spLocks noGrp="1"/>
          </p:cNvSpPr>
          <p:nvPr>
            <p:ph idx="1"/>
          </p:nvPr>
        </p:nvSpPr>
        <p:spPr/>
        <p:txBody>
          <a:bodyPr/>
          <a:lstStyle/>
          <a:p>
            <a:r>
              <a:rPr lang="cs-CZ" altLang="cs-CZ" smtClean="0"/>
              <a:t>Zvětšení kolem 110 (1,5 mm průměr vodní čočky) až 80 (2,0 mm průměr vodní čočky).</a:t>
            </a:r>
          </a:p>
        </p:txBody>
      </p:sp>
      <p:pic>
        <p:nvPicPr>
          <p:cNvPr id="28676" name="Obrázek 3" descr="microscope"/>
          <p:cNvPicPr>
            <a:picLocks noChangeAspect="1" noChangeArrowheads="1"/>
          </p:cNvPicPr>
          <p:nvPr/>
        </p:nvPicPr>
        <p:blipFill>
          <a:blip r:embed="rId2" cstate="print"/>
          <a:srcRect/>
          <a:stretch>
            <a:fillRect/>
          </a:stretch>
        </p:blipFill>
        <p:spPr bwMode="auto">
          <a:xfrm>
            <a:off x="2195513" y="2852738"/>
            <a:ext cx="3889375" cy="309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altLang="cs-CZ" sz="3600" b="1" u="sng" smtClean="0"/>
              <a:t>Návod na sestavení vodního mikroskopu</a:t>
            </a:r>
          </a:p>
        </p:txBody>
      </p:sp>
      <p:sp>
        <p:nvSpPr>
          <p:cNvPr id="29699" name="Zástupný symbol pro obsah 2"/>
          <p:cNvSpPr>
            <a:spLocks noGrp="1"/>
          </p:cNvSpPr>
          <p:nvPr>
            <p:ph idx="1"/>
          </p:nvPr>
        </p:nvSpPr>
        <p:spPr/>
        <p:txBody>
          <a:bodyPr/>
          <a:lstStyle/>
          <a:p>
            <a:r>
              <a:rPr lang="cs-CZ" altLang="cs-CZ" b="1" smtClean="0"/>
              <a:t>Materiál a nástroje: </a:t>
            </a:r>
            <a:r>
              <a:rPr lang="cs-CZ" altLang="cs-CZ" smtClean="0"/>
              <a:t>Plastová láhev o objemu 1,5 l. černý popisovač, pravítko,párátka, malý zásovbík na vodu a nůžky</a:t>
            </a:r>
          </a:p>
          <a:p>
            <a:endParaRPr lang="cs-CZ" altLang="cs-CZ" smtClean="0"/>
          </a:p>
          <a:p>
            <a:endParaRPr lang="cs-CZ" altLang="cs-CZ" smtClean="0"/>
          </a:p>
        </p:txBody>
      </p:sp>
      <p:graphicFrame>
        <p:nvGraphicFramePr>
          <p:cNvPr id="4" name="Tabulka 3"/>
          <p:cNvGraphicFramePr>
            <a:graphicFrameLocks noGrp="1"/>
          </p:cNvGraphicFramePr>
          <p:nvPr/>
        </p:nvGraphicFramePr>
        <p:xfrm>
          <a:off x="1284288" y="5445125"/>
          <a:ext cx="7104063" cy="854075"/>
        </p:xfrm>
        <a:graphic>
          <a:graphicData uri="http://schemas.openxmlformats.org/drawingml/2006/table">
            <a:tbl>
              <a:tblPr/>
              <a:tblGrid>
                <a:gridCol w="2368021"/>
                <a:gridCol w="2368021"/>
                <a:gridCol w="2368021"/>
              </a:tblGrid>
              <a:tr h="213519">
                <a:tc>
                  <a:txBody>
                    <a:bodyPr/>
                    <a:lstStyle/>
                    <a:p>
                      <a:pPr algn="ctr">
                        <a:spcAft>
                          <a:spcPts val="0"/>
                        </a:spcAft>
                      </a:pPr>
                      <a:endParaRPr lang="cs-CZ" sz="1400" kern="100" dirty="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ctr">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ctr">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r>
              <a:tr h="640556">
                <a:tc>
                  <a:txBody>
                    <a:bodyPr/>
                    <a:lstStyle/>
                    <a:p>
                      <a:pPr algn="just">
                        <a:spcAft>
                          <a:spcPts val="0"/>
                        </a:spcAft>
                      </a:pPr>
                      <a:r>
                        <a:rPr lang="cs-CZ" sz="1400" kern="100" dirty="0">
                          <a:latin typeface="+mn-lt"/>
                          <a:ea typeface="MS Mincho"/>
                        </a:rPr>
                        <a:t>Rozřízněte 1,5l láhev jak je ukázáno na obrázku.</a:t>
                      </a:r>
                    </a:p>
                  </a:txBody>
                  <a:tcPr marL="53706" marR="53706"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dirty="0">
                          <a:latin typeface="+mn-lt"/>
                          <a:ea typeface="MS Mincho"/>
                        </a:rPr>
                        <a:t>Zahlaďte horní a dolní okraj láhve. Měly by zůstat pouze dvě drážky</a:t>
                      </a:r>
                      <a:r>
                        <a:rPr lang="cs-CZ" sz="1400" kern="100" dirty="0" smtClean="0">
                          <a:latin typeface="+mn-lt"/>
                          <a:ea typeface="MS Mincho"/>
                        </a:rPr>
                        <a:t>.</a:t>
                      </a:r>
                      <a:endParaRPr lang="cs-CZ" sz="1400" kern="100" dirty="0">
                        <a:latin typeface="+mn-lt"/>
                        <a:ea typeface="MS Mincho"/>
                      </a:endParaRPr>
                    </a:p>
                  </a:txBody>
                  <a:tcPr marL="53706" marR="53706"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dirty="0">
                          <a:latin typeface="+mn-lt"/>
                          <a:ea typeface="MS Mincho"/>
                        </a:rPr>
                        <a:t>Přeřízněte kolmo v protilehlých rozích část láhve. Měly by vzniknout dva L tvary.</a:t>
                      </a:r>
                    </a:p>
                  </a:txBody>
                  <a:tcPr marL="53706" marR="53706"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r>
            </a:tbl>
          </a:graphicData>
        </a:graphic>
      </p:graphicFrame>
      <p:pic>
        <p:nvPicPr>
          <p:cNvPr id="29713" name="obrázek 4" descr="how to cut bottle 02"/>
          <p:cNvPicPr>
            <a:picLocks noChangeAspect="1" noChangeArrowheads="1"/>
          </p:cNvPicPr>
          <p:nvPr/>
        </p:nvPicPr>
        <p:blipFill>
          <a:blip r:embed="rId2" cstate="print">
            <a:clrChange>
              <a:clrFrom>
                <a:srgbClr val="FFFFFF"/>
              </a:clrFrom>
              <a:clrTo>
                <a:srgbClr val="FFFFFF">
                  <a:alpha val="0"/>
                </a:srgbClr>
              </a:clrTo>
            </a:clrChange>
            <a:lum bright="-18000"/>
          </a:blip>
          <a:srcRect/>
          <a:stretch>
            <a:fillRect/>
          </a:stretch>
        </p:blipFill>
        <p:spPr bwMode="auto">
          <a:xfrm>
            <a:off x="1476375" y="4005263"/>
            <a:ext cx="2019300" cy="1114425"/>
          </a:xfrm>
          <a:prstGeom prst="rect">
            <a:avLst/>
          </a:prstGeom>
          <a:noFill/>
          <a:ln w="9525">
            <a:noFill/>
            <a:miter lim="800000"/>
            <a:headEnd/>
            <a:tailEnd/>
          </a:ln>
        </p:spPr>
      </p:pic>
      <p:pic>
        <p:nvPicPr>
          <p:cNvPr id="29714" name="obrázek 5" descr="01"/>
          <p:cNvPicPr>
            <a:picLocks noChangeAspect="1" noChangeArrowheads="1"/>
          </p:cNvPicPr>
          <p:nvPr/>
        </p:nvPicPr>
        <p:blipFill>
          <a:blip r:embed="rId3" cstate="print">
            <a:lum bright="12000" contrast="42000"/>
          </a:blip>
          <a:srcRect/>
          <a:stretch>
            <a:fillRect/>
          </a:stretch>
        </p:blipFill>
        <p:spPr bwMode="auto">
          <a:xfrm>
            <a:off x="3924300" y="3789363"/>
            <a:ext cx="2019300" cy="1504950"/>
          </a:xfrm>
          <a:prstGeom prst="rect">
            <a:avLst/>
          </a:prstGeom>
          <a:noFill/>
          <a:ln w="9525">
            <a:noFill/>
            <a:miter lim="800000"/>
            <a:headEnd/>
            <a:tailEnd/>
          </a:ln>
        </p:spPr>
      </p:pic>
      <p:pic>
        <p:nvPicPr>
          <p:cNvPr id="29715" name="obrázek 6" descr="02a"/>
          <p:cNvPicPr>
            <a:picLocks noChangeAspect="1" noChangeArrowheads="1"/>
          </p:cNvPicPr>
          <p:nvPr/>
        </p:nvPicPr>
        <p:blipFill>
          <a:blip r:embed="rId4" cstate="print"/>
          <a:srcRect/>
          <a:stretch>
            <a:fillRect/>
          </a:stretch>
        </p:blipFill>
        <p:spPr bwMode="auto">
          <a:xfrm>
            <a:off x="6300788" y="3789363"/>
            <a:ext cx="201930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endParaRPr lang="cs-CZ" altLang="cs-CZ" smtClean="0"/>
          </a:p>
        </p:txBody>
      </p:sp>
      <p:graphicFrame>
        <p:nvGraphicFramePr>
          <p:cNvPr id="4" name="Zástupný symbol pro obsah 3"/>
          <p:cNvGraphicFramePr>
            <a:graphicFrameLocks noGrp="1"/>
          </p:cNvGraphicFramePr>
          <p:nvPr>
            <p:ph idx="1"/>
          </p:nvPr>
        </p:nvGraphicFramePr>
        <p:xfrm>
          <a:off x="323850" y="2492375"/>
          <a:ext cx="7127874" cy="1493838"/>
        </p:xfrm>
        <a:graphic>
          <a:graphicData uri="http://schemas.openxmlformats.org/drawingml/2006/table">
            <a:tbl>
              <a:tblPr/>
              <a:tblGrid>
                <a:gridCol w="2375958"/>
                <a:gridCol w="2375958"/>
                <a:gridCol w="2375958"/>
              </a:tblGrid>
              <a:tr h="213405">
                <a:tc>
                  <a:txBody>
                    <a:bodyPr/>
                    <a:lstStyle/>
                    <a:p>
                      <a:pPr algn="just">
                        <a:spcAft>
                          <a:spcPts val="0"/>
                        </a:spcAft>
                      </a:pPr>
                      <a:endParaRPr lang="cs-CZ" sz="1400" kern="100" dirty="0">
                        <a:latin typeface="+mn-lt"/>
                        <a:ea typeface="MS Mincho"/>
                      </a:endParaRPr>
                    </a:p>
                  </a:txBody>
                  <a:tcPr marL="0" marR="0"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just">
                        <a:spcAft>
                          <a:spcPts val="0"/>
                        </a:spcAft>
                      </a:pPr>
                      <a:endParaRPr lang="cs-CZ" sz="1400" kern="100">
                        <a:latin typeface="+mn-lt"/>
                        <a:ea typeface="MS Mincho"/>
                      </a:endParaRPr>
                    </a:p>
                  </a:txBody>
                  <a:tcPr marL="0" marR="0"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just">
                        <a:spcAft>
                          <a:spcPts val="0"/>
                        </a:spcAft>
                      </a:pPr>
                      <a:endParaRPr lang="cs-CZ" sz="1400" kern="100">
                        <a:latin typeface="+mn-lt"/>
                        <a:ea typeface="MS Mincho"/>
                      </a:endParaRPr>
                    </a:p>
                  </a:txBody>
                  <a:tcPr marL="0" marR="0"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r>
              <a:tr h="1280433">
                <a:tc>
                  <a:txBody>
                    <a:bodyPr/>
                    <a:lstStyle/>
                    <a:p>
                      <a:pPr algn="just">
                        <a:spcAft>
                          <a:spcPts val="0"/>
                        </a:spcAft>
                      </a:pPr>
                      <a:r>
                        <a:rPr lang="cs-CZ" sz="1400" kern="100">
                          <a:latin typeface="+mn-lt"/>
                          <a:ea typeface="MS Mincho"/>
                        </a:rPr>
                        <a:t>Vyberte si jeden tvar L a upravte ho jak je uvedeno na obrázku výše.</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dirty="0">
                          <a:latin typeface="+mn-lt"/>
                          <a:ea typeface="MS Mincho"/>
                        </a:rPr>
                        <a:t>Zahněte pásek jak je na obrázku výše, aby vznikla část pro umístění kapky.</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dirty="0">
                          <a:latin typeface="+mn-lt"/>
                          <a:ea typeface="MS Mincho"/>
                        </a:rPr>
                        <a:t>Zadní stranu pásku nabarvěte černým lihovým popisovačem.  Ponechte 1.5 mm kruh průhledný kruh ve středu začerněné části.  Zahákněte pravý konec pásku za bázi.</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r>
            </a:tbl>
          </a:graphicData>
        </a:graphic>
      </p:graphicFrame>
      <p:pic>
        <p:nvPicPr>
          <p:cNvPr id="30736" name="obrázek 7" descr="01c"/>
          <p:cNvPicPr>
            <a:picLocks noChangeAspect="1" noChangeArrowheads="1"/>
          </p:cNvPicPr>
          <p:nvPr/>
        </p:nvPicPr>
        <p:blipFill>
          <a:blip r:embed="rId2" cstate="print"/>
          <a:srcRect/>
          <a:stretch>
            <a:fillRect/>
          </a:stretch>
        </p:blipFill>
        <p:spPr bwMode="auto">
          <a:xfrm>
            <a:off x="468313" y="260350"/>
            <a:ext cx="2019300" cy="2124075"/>
          </a:xfrm>
          <a:prstGeom prst="rect">
            <a:avLst/>
          </a:prstGeom>
          <a:noFill/>
          <a:ln w="9525">
            <a:noFill/>
            <a:miter lim="800000"/>
            <a:headEnd/>
            <a:tailEnd/>
          </a:ln>
        </p:spPr>
      </p:pic>
      <p:pic>
        <p:nvPicPr>
          <p:cNvPr id="30737" name="obrázek 8" descr="03c"/>
          <p:cNvPicPr>
            <a:picLocks noChangeAspect="1" noChangeArrowheads="1"/>
          </p:cNvPicPr>
          <p:nvPr/>
        </p:nvPicPr>
        <p:blipFill>
          <a:blip r:embed="rId3" cstate="print"/>
          <a:srcRect/>
          <a:stretch>
            <a:fillRect/>
          </a:stretch>
        </p:blipFill>
        <p:spPr bwMode="auto">
          <a:xfrm>
            <a:off x="2843213" y="549275"/>
            <a:ext cx="2019300" cy="1847850"/>
          </a:xfrm>
          <a:prstGeom prst="rect">
            <a:avLst/>
          </a:prstGeom>
          <a:noFill/>
          <a:ln w="9525">
            <a:noFill/>
            <a:miter lim="800000"/>
            <a:headEnd/>
            <a:tailEnd/>
          </a:ln>
        </p:spPr>
      </p:pic>
      <p:pic>
        <p:nvPicPr>
          <p:cNvPr id="30738" name="obrázek 9" descr="04a"/>
          <p:cNvPicPr>
            <a:picLocks noChangeAspect="1" noChangeArrowheads="1"/>
          </p:cNvPicPr>
          <p:nvPr/>
        </p:nvPicPr>
        <p:blipFill>
          <a:blip r:embed="rId4" cstate="print"/>
          <a:srcRect/>
          <a:stretch>
            <a:fillRect/>
          </a:stretch>
        </p:blipFill>
        <p:spPr bwMode="auto">
          <a:xfrm>
            <a:off x="5364163" y="692150"/>
            <a:ext cx="2019300" cy="1895475"/>
          </a:xfrm>
          <a:prstGeom prst="rect">
            <a:avLst/>
          </a:prstGeom>
          <a:noFill/>
          <a:ln w="9525">
            <a:noFill/>
            <a:miter lim="800000"/>
            <a:headEnd/>
            <a:tailEnd/>
          </a:ln>
        </p:spPr>
      </p:pic>
      <p:graphicFrame>
        <p:nvGraphicFramePr>
          <p:cNvPr id="8" name="Tabulka 7"/>
          <p:cNvGraphicFramePr>
            <a:graphicFrameLocks noGrp="1"/>
          </p:cNvGraphicFramePr>
          <p:nvPr/>
        </p:nvGraphicFramePr>
        <p:xfrm>
          <a:off x="323850" y="5732463"/>
          <a:ext cx="8280401" cy="1066800"/>
        </p:xfrm>
        <a:graphic>
          <a:graphicData uri="http://schemas.openxmlformats.org/drawingml/2006/table">
            <a:tbl>
              <a:tblPr/>
              <a:tblGrid>
                <a:gridCol w="2760707"/>
                <a:gridCol w="2758987"/>
                <a:gridCol w="2760707"/>
              </a:tblGrid>
              <a:tr h="159224">
                <a:tc>
                  <a:txBody>
                    <a:bodyPr/>
                    <a:lstStyle/>
                    <a:p>
                      <a:pPr algn="ctr">
                        <a:spcAft>
                          <a:spcPts val="0"/>
                        </a:spcAft>
                      </a:pPr>
                      <a:endParaRPr lang="cs-CZ" sz="1400" kern="100" dirty="0">
                        <a:latin typeface="+mj-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ctr">
                        <a:spcAft>
                          <a:spcPts val="0"/>
                        </a:spcAft>
                      </a:pPr>
                      <a:endParaRPr lang="cs-CZ" sz="1400" kern="100">
                        <a:latin typeface="+mj-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ctr">
                        <a:spcAft>
                          <a:spcPts val="0"/>
                        </a:spcAft>
                      </a:pPr>
                      <a:endParaRPr lang="cs-CZ" sz="1400" kern="100">
                        <a:latin typeface="+mj-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r>
              <a:tr h="636896">
                <a:tc>
                  <a:txBody>
                    <a:bodyPr/>
                    <a:lstStyle/>
                    <a:p>
                      <a:pPr algn="just">
                        <a:spcAft>
                          <a:spcPts val="0"/>
                        </a:spcAft>
                      </a:pPr>
                      <a:r>
                        <a:rPr lang="cs-CZ" sz="1400" kern="100">
                          <a:latin typeface="+mj-lt"/>
                          <a:ea typeface="MS Mincho"/>
                        </a:rPr>
                        <a:t>Obraťte mikroskop.</a:t>
                      </a:r>
                    </a:p>
                  </a:txBody>
                  <a:tcPr marL="53703" marR="53703"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just">
                        <a:spcAft>
                          <a:spcPts val="0"/>
                        </a:spcAft>
                      </a:pPr>
                      <a:r>
                        <a:rPr lang="cs-CZ" sz="1400" kern="100">
                          <a:latin typeface="+mj-lt"/>
                          <a:ea typeface="MS Mincho"/>
                        </a:rPr>
                        <a:t>Umístěte pozorovaný objekt (např tenkou rostlinnou tkáň - epidermis cibule) právě nad dírku v černém pásku.</a:t>
                      </a:r>
                    </a:p>
                  </a:txBody>
                  <a:tcPr marL="53703" marR="53703"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marL="539750" indent="0" algn="l">
                        <a:spcAft>
                          <a:spcPts val="0"/>
                        </a:spcAft>
                      </a:pPr>
                      <a:r>
                        <a:rPr lang="cs-CZ" sz="1400" kern="100" dirty="0">
                          <a:latin typeface="+mj-lt"/>
                          <a:ea typeface="MS Mincho"/>
                        </a:rPr>
                        <a:t>Přidejte kapku vody (</a:t>
                      </a:r>
                      <a:r>
                        <a:rPr lang="cs-CZ" sz="1400" kern="100" dirty="0" err="1">
                          <a:latin typeface="+mj-lt"/>
                          <a:ea typeface="MS Mincho"/>
                        </a:rPr>
                        <a:t>např</a:t>
                      </a:r>
                      <a:r>
                        <a:rPr lang="cs-CZ" sz="1400" kern="100" dirty="0">
                          <a:latin typeface="+mj-lt"/>
                          <a:ea typeface="MS Mincho"/>
                        </a:rPr>
                        <a:t> </a:t>
                      </a:r>
                      <a:r>
                        <a:rPr lang="cs-CZ" sz="1400" kern="100" dirty="0" smtClean="0">
                          <a:latin typeface="+mj-lt"/>
                          <a:ea typeface="MS Mincho"/>
                        </a:rPr>
                        <a:t>.párátkem</a:t>
                      </a:r>
                      <a:r>
                        <a:rPr lang="cs-CZ" sz="1400" kern="100" dirty="0">
                          <a:latin typeface="+mj-lt"/>
                          <a:ea typeface="MS Mincho"/>
                        </a:rPr>
                        <a:t>).</a:t>
                      </a:r>
                    </a:p>
                  </a:txBody>
                  <a:tcPr marL="53703" marR="53703"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r>
            </a:tbl>
          </a:graphicData>
        </a:graphic>
      </p:graphicFrame>
      <p:pic>
        <p:nvPicPr>
          <p:cNvPr id="30752" name="obrázek 10" descr="07b"/>
          <p:cNvPicPr>
            <a:picLocks noChangeAspect="1" noChangeArrowheads="1"/>
          </p:cNvPicPr>
          <p:nvPr/>
        </p:nvPicPr>
        <p:blipFill>
          <a:blip r:embed="rId5" cstate="print"/>
          <a:srcRect/>
          <a:stretch>
            <a:fillRect/>
          </a:stretch>
        </p:blipFill>
        <p:spPr bwMode="auto">
          <a:xfrm>
            <a:off x="395288" y="4221163"/>
            <a:ext cx="2019300" cy="1400175"/>
          </a:xfrm>
          <a:prstGeom prst="rect">
            <a:avLst/>
          </a:prstGeom>
          <a:noFill/>
          <a:ln w="9525">
            <a:noFill/>
            <a:miter lim="800000"/>
            <a:headEnd/>
            <a:tailEnd/>
          </a:ln>
        </p:spPr>
      </p:pic>
      <p:pic>
        <p:nvPicPr>
          <p:cNvPr id="30753" name="obrázek 11" descr="07c"/>
          <p:cNvPicPr>
            <a:picLocks noChangeAspect="1" noChangeArrowheads="1"/>
          </p:cNvPicPr>
          <p:nvPr/>
        </p:nvPicPr>
        <p:blipFill>
          <a:blip r:embed="rId6" cstate="print"/>
          <a:srcRect/>
          <a:stretch>
            <a:fillRect/>
          </a:stretch>
        </p:blipFill>
        <p:spPr bwMode="auto">
          <a:xfrm>
            <a:off x="3416300" y="4184650"/>
            <a:ext cx="2019300" cy="1476375"/>
          </a:xfrm>
          <a:prstGeom prst="rect">
            <a:avLst/>
          </a:prstGeom>
          <a:noFill/>
          <a:ln w="9525">
            <a:noFill/>
            <a:miter lim="800000"/>
            <a:headEnd/>
            <a:tailEnd/>
          </a:ln>
        </p:spPr>
      </p:pic>
      <p:pic>
        <p:nvPicPr>
          <p:cNvPr id="30754" name="obrázek 12" descr="07c1"/>
          <p:cNvPicPr>
            <a:picLocks noChangeAspect="1" noChangeArrowheads="1"/>
          </p:cNvPicPr>
          <p:nvPr/>
        </p:nvPicPr>
        <p:blipFill>
          <a:blip r:embed="rId7" cstate="print"/>
          <a:srcRect/>
          <a:stretch>
            <a:fillRect/>
          </a:stretch>
        </p:blipFill>
        <p:spPr bwMode="auto">
          <a:xfrm>
            <a:off x="6300788" y="4149725"/>
            <a:ext cx="201930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cs-CZ" altLang="cs-CZ" smtClean="0"/>
              <a:t>Vývoj a pokrok</a:t>
            </a:r>
          </a:p>
        </p:txBody>
      </p:sp>
      <p:sp>
        <p:nvSpPr>
          <p:cNvPr id="5123" name="Zástupný symbol pro obsah 2"/>
          <p:cNvSpPr>
            <a:spLocks noGrp="1"/>
          </p:cNvSpPr>
          <p:nvPr>
            <p:ph idx="1"/>
          </p:nvPr>
        </p:nvSpPr>
        <p:spPr>
          <a:xfrm>
            <a:off x="457200" y="2133600"/>
            <a:ext cx="8229600" cy="3705225"/>
          </a:xfrm>
        </p:spPr>
        <p:txBody>
          <a:bodyPr/>
          <a:lstStyle/>
          <a:p>
            <a:r>
              <a:rPr lang="cs-CZ" altLang="cs-CZ" sz="2800" smtClean="0"/>
              <a:t>chemické vazby v jednotlivých molekulách pomocí metody známé pod názvem bezkontaktní mikroskopie atomárních sil (AFM)</a:t>
            </a:r>
          </a:p>
          <a:p>
            <a:r>
              <a:rPr lang="cs-CZ" altLang="cs-CZ" sz="2800" smtClean="0"/>
              <a:t>AMF: hrot zakončen 1 molekulou oxidu uhelnatého (CO) - osciluje s miniaturní amplitudou nad pozorovaným vzorkem (měří síly mezi hrotem a vzorkem (např. molekulou) a vytváří se obraz)</a:t>
            </a:r>
          </a:p>
          <a:p>
            <a:r>
              <a:rPr lang="cs-CZ" altLang="cs-CZ" sz="2800" smtClean="0"/>
              <a:t> Zakončení hrotu oxidem uhelnatým funguje jako silná lupa, která odhaluje atomární strukturu molekuly včetně jejích vazeb. </a:t>
            </a:r>
          </a:p>
        </p:txBody>
      </p:sp>
      <p:sp>
        <p:nvSpPr>
          <p:cNvPr id="5124" name="Obdélník 3"/>
          <p:cNvSpPr>
            <a:spLocks noChangeArrowheads="1"/>
          </p:cNvSpPr>
          <p:nvPr/>
        </p:nvSpPr>
        <p:spPr bwMode="auto">
          <a:xfrm>
            <a:off x="323850" y="1412875"/>
            <a:ext cx="8280400" cy="646113"/>
          </a:xfrm>
          <a:prstGeom prst="rect">
            <a:avLst/>
          </a:prstGeom>
          <a:noFill/>
          <a:ln w="9525">
            <a:noFill/>
            <a:miter lim="800000"/>
            <a:headEnd/>
            <a:tailEnd/>
          </a:ln>
        </p:spPr>
        <p:txBody>
          <a:bodyPr>
            <a:spAutoFit/>
          </a:bodyPr>
          <a:lstStyle/>
          <a:p>
            <a:r>
              <a:rPr lang="cs-CZ" altLang="cs-CZ"/>
              <a:t>http://scienceworld.cz/aktuality/mikroskop-zachytil-chemicke-vazby-v-molekulach-7024</a:t>
            </a:r>
          </a:p>
        </p:txBody>
      </p:sp>
      <p:pic>
        <p:nvPicPr>
          <p:cNvPr id="5126" name="Picture 6" descr="http://www.nanotech-now.com/images/Art_Gallery/AS-AFM.jpg"/>
          <p:cNvPicPr>
            <a:picLocks noChangeAspect="1" noChangeArrowheads="1"/>
          </p:cNvPicPr>
          <p:nvPr/>
        </p:nvPicPr>
        <p:blipFill>
          <a:blip r:embed="rId3" cstate="print"/>
          <a:srcRect/>
          <a:stretch>
            <a:fillRect/>
          </a:stretch>
        </p:blipFill>
        <p:spPr bwMode="auto">
          <a:xfrm>
            <a:off x="341313" y="33338"/>
            <a:ext cx="4716462" cy="353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endParaRPr lang="cs-CZ" altLang="cs-CZ" smtClean="0"/>
          </a:p>
        </p:txBody>
      </p:sp>
      <p:graphicFrame>
        <p:nvGraphicFramePr>
          <p:cNvPr id="4" name="Zástupný symbol pro obsah 3"/>
          <p:cNvGraphicFramePr>
            <a:graphicFrameLocks noGrp="1"/>
          </p:cNvGraphicFramePr>
          <p:nvPr>
            <p:ph idx="1"/>
          </p:nvPr>
        </p:nvGraphicFramePr>
        <p:xfrm>
          <a:off x="323850" y="3933825"/>
          <a:ext cx="8351838" cy="1920876"/>
        </p:xfrm>
        <a:graphic>
          <a:graphicData uri="http://schemas.openxmlformats.org/drawingml/2006/table">
            <a:tbl>
              <a:tblPr/>
              <a:tblGrid>
                <a:gridCol w="2784524"/>
                <a:gridCol w="2782790"/>
                <a:gridCol w="2784524"/>
              </a:tblGrid>
              <a:tr h="213431">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w="12700" cap="flat" cmpd="sng" algn="ctr">
                      <a:solidFill>
                        <a:srgbClr val="CCFFFF"/>
                      </a:solidFill>
                      <a:prstDash val="solid"/>
                      <a:round/>
                      <a:headEnd type="none" w="med" len="med"/>
                      <a:tailEnd type="none" w="med" len="med"/>
                    </a:lnT>
                    <a:lnB>
                      <a:noFill/>
                    </a:lnB>
                  </a:tcPr>
                </a:tc>
              </a:tr>
              <a:tr h="213431">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a:noFill/>
                    </a:lnB>
                  </a:tcPr>
                </a:tc>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a:noFill/>
                    </a:lnB>
                  </a:tcPr>
                </a:tc>
                <a:tc>
                  <a:txBody>
                    <a:bodyPr/>
                    <a:lstStyle/>
                    <a:p>
                      <a:pPr algn="l">
                        <a:spcAft>
                          <a:spcPts val="0"/>
                        </a:spcAft>
                      </a:pPr>
                      <a:endParaRPr lang="cs-CZ" sz="1400" kern="100">
                        <a:latin typeface="+mn-lt"/>
                        <a:ea typeface="MS Mincho"/>
                      </a:endParaRPr>
                    </a:p>
                  </a:txBody>
                  <a:tcPr marL="0" marR="0" marT="0" marB="0" anchor="ctr">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a:noFill/>
                    </a:lnB>
                  </a:tcPr>
                </a:tc>
              </a:tr>
              <a:tr h="1494014">
                <a:tc>
                  <a:txBody>
                    <a:bodyPr/>
                    <a:lstStyle/>
                    <a:p>
                      <a:pPr algn="l">
                        <a:spcAft>
                          <a:spcPts val="0"/>
                        </a:spcAft>
                      </a:pPr>
                      <a:r>
                        <a:rPr lang="cs-CZ" sz="1400" kern="100">
                          <a:latin typeface="+mn-lt"/>
                          <a:ea typeface="MS Mincho"/>
                        </a:rPr>
                        <a:t>Přikryjte tkáň 8 mm x 10 mm rovným plastovým "krycím sklíčkem", který lze vystřihnout ze stejné láhve.</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l">
                        <a:spcAft>
                          <a:spcPts val="0"/>
                        </a:spcAft>
                      </a:pPr>
                      <a:r>
                        <a:rPr lang="cs-CZ" sz="1400" kern="100">
                          <a:latin typeface="+mn-lt"/>
                          <a:ea typeface="MS Mincho"/>
                        </a:rPr>
                        <a:t>Opět otočte mikroskop. Za použití např. párátka umístěte malou kapku vody 1.5 až 2.0 mm v průměru a avytvořte tak vodní čočku nad dírkou v černém pásku.</a:t>
                      </a:r>
                    </a:p>
                    <a:p>
                      <a:pPr algn="l">
                        <a:spcAft>
                          <a:spcPts val="0"/>
                        </a:spcAft>
                      </a:pPr>
                      <a:r>
                        <a:rPr lang="cs-CZ" sz="1400" kern="100">
                          <a:latin typeface="+mn-lt"/>
                          <a:ea typeface="MS Mincho"/>
                        </a:rPr>
                        <a:t>Pokuste se několikrát o dokonalou kapku.</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c>
                  <a:txBody>
                    <a:bodyPr/>
                    <a:lstStyle/>
                    <a:p>
                      <a:pPr algn="l">
                        <a:spcAft>
                          <a:spcPts val="0"/>
                        </a:spcAft>
                      </a:pPr>
                      <a:r>
                        <a:rPr lang="cs-CZ" sz="1400" kern="100" dirty="0">
                          <a:latin typeface="+mn-lt"/>
                          <a:ea typeface="MS Mincho"/>
                        </a:rPr>
                        <a:t>Namiřte vodní čočku k svému oku a dno báze ke zdroji světla. Vyrovnejte zaostření lehkým mačkáním a uvolňováním pásku s kapkou.</a:t>
                      </a:r>
                    </a:p>
                  </a:txBody>
                  <a:tcPr marL="53968" marR="53968" marT="0" marB="0">
                    <a:lnL w="12700" cap="flat" cmpd="sng" algn="ctr">
                      <a:solidFill>
                        <a:srgbClr val="CCFFFF"/>
                      </a:solidFill>
                      <a:prstDash val="solid"/>
                      <a:round/>
                      <a:headEnd type="none" w="med" len="med"/>
                      <a:tailEnd type="none" w="med" len="med"/>
                    </a:lnL>
                    <a:lnR w="12700" cap="flat" cmpd="sng" algn="ctr">
                      <a:solidFill>
                        <a:srgbClr val="CCFFFF"/>
                      </a:solidFill>
                      <a:prstDash val="solid"/>
                      <a:round/>
                      <a:headEnd type="none" w="med" len="med"/>
                      <a:tailEnd type="none" w="med" len="med"/>
                    </a:lnR>
                    <a:lnT>
                      <a:noFill/>
                    </a:lnT>
                    <a:lnB w="12700" cap="flat" cmpd="sng" algn="ctr">
                      <a:solidFill>
                        <a:srgbClr val="CCFFFF"/>
                      </a:solidFill>
                      <a:prstDash val="solid"/>
                      <a:round/>
                      <a:headEnd type="none" w="med" len="med"/>
                      <a:tailEnd type="none" w="med" len="med"/>
                    </a:lnB>
                  </a:tcPr>
                </a:tc>
              </a:tr>
            </a:tbl>
          </a:graphicData>
        </a:graphic>
      </p:graphicFrame>
      <p:pic>
        <p:nvPicPr>
          <p:cNvPr id="31763" name="obrázek 13" descr="07d"/>
          <p:cNvPicPr>
            <a:picLocks noChangeAspect="1" noChangeArrowheads="1"/>
          </p:cNvPicPr>
          <p:nvPr/>
        </p:nvPicPr>
        <p:blipFill>
          <a:blip r:embed="rId2" cstate="print"/>
          <a:srcRect/>
          <a:stretch>
            <a:fillRect/>
          </a:stretch>
        </p:blipFill>
        <p:spPr bwMode="auto">
          <a:xfrm>
            <a:off x="611188" y="1484313"/>
            <a:ext cx="2019300" cy="1476375"/>
          </a:xfrm>
          <a:prstGeom prst="rect">
            <a:avLst/>
          </a:prstGeom>
          <a:noFill/>
          <a:ln w="9525">
            <a:noFill/>
            <a:miter lim="800000"/>
            <a:headEnd/>
            <a:tailEnd/>
          </a:ln>
        </p:spPr>
      </p:pic>
      <p:pic>
        <p:nvPicPr>
          <p:cNvPr id="31764" name="obrázek 14" descr="08"/>
          <p:cNvPicPr>
            <a:picLocks noChangeAspect="1" noChangeArrowheads="1"/>
          </p:cNvPicPr>
          <p:nvPr/>
        </p:nvPicPr>
        <p:blipFill>
          <a:blip r:embed="rId3" cstate="print"/>
          <a:srcRect l="7570" r="7570" b="15880"/>
          <a:stretch>
            <a:fillRect/>
          </a:stretch>
        </p:blipFill>
        <p:spPr bwMode="auto">
          <a:xfrm>
            <a:off x="3419475" y="1484313"/>
            <a:ext cx="1971675" cy="1524000"/>
          </a:xfrm>
          <a:prstGeom prst="rect">
            <a:avLst/>
          </a:prstGeom>
          <a:noFill/>
          <a:ln w="9525">
            <a:noFill/>
            <a:miter lim="800000"/>
            <a:headEnd/>
            <a:tailEnd/>
          </a:ln>
        </p:spPr>
      </p:pic>
      <p:pic>
        <p:nvPicPr>
          <p:cNvPr id="31765" name="obrázek 15" descr="how to use"/>
          <p:cNvPicPr>
            <a:picLocks noChangeAspect="1" noChangeArrowheads="1"/>
          </p:cNvPicPr>
          <p:nvPr/>
        </p:nvPicPr>
        <p:blipFill>
          <a:blip r:embed="rId4" cstate="print"/>
          <a:srcRect/>
          <a:stretch>
            <a:fillRect/>
          </a:stretch>
        </p:blipFill>
        <p:spPr bwMode="auto">
          <a:xfrm>
            <a:off x="6156325" y="2060575"/>
            <a:ext cx="2019300" cy="1514475"/>
          </a:xfrm>
          <a:prstGeom prst="rect">
            <a:avLst/>
          </a:prstGeom>
          <a:noFill/>
          <a:ln w="9525">
            <a:noFill/>
            <a:miter lim="800000"/>
            <a:headEnd/>
            <a:tailEnd/>
          </a:ln>
        </p:spPr>
      </p:pic>
      <p:pic>
        <p:nvPicPr>
          <p:cNvPr id="31766" name="obrázek 16" descr="sample and cover"/>
          <p:cNvPicPr>
            <a:picLocks noChangeAspect="1" noChangeArrowheads="1"/>
          </p:cNvPicPr>
          <p:nvPr/>
        </p:nvPicPr>
        <p:blipFill>
          <a:blip r:embed="rId5" cstate="print"/>
          <a:srcRect/>
          <a:stretch>
            <a:fillRect/>
          </a:stretch>
        </p:blipFill>
        <p:spPr bwMode="auto">
          <a:xfrm>
            <a:off x="900113" y="3284538"/>
            <a:ext cx="1190625" cy="895350"/>
          </a:xfrm>
          <a:prstGeom prst="rect">
            <a:avLst/>
          </a:prstGeom>
          <a:noFill/>
          <a:ln w="9525">
            <a:noFill/>
            <a:miter lim="800000"/>
            <a:headEnd/>
            <a:tailEnd/>
          </a:ln>
        </p:spPr>
      </p:pic>
      <p:pic>
        <p:nvPicPr>
          <p:cNvPr id="31767" name="obrázek 17" descr="10e"/>
          <p:cNvPicPr>
            <a:picLocks noChangeAspect="1" noChangeArrowheads="1"/>
          </p:cNvPicPr>
          <p:nvPr/>
        </p:nvPicPr>
        <p:blipFill>
          <a:blip r:embed="rId6" cstate="print"/>
          <a:srcRect/>
          <a:stretch>
            <a:fillRect/>
          </a:stretch>
        </p:blipFill>
        <p:spPr bwMode="auto">
          <a:xfrm>
            <a:off x="3419475" y="3357563"/>
            <a:ext cx="199072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0" y="630238"/>
            <a:ext cx="9251950" cy="1143000"/>
          </a:xfrm>
        </p:spPr>
        <p:txBody>
          <a:bodyPr/>
          <a:lstStyle/>
          <a:p>
            <a:r>
              <a:rPr lang="cs-CZ" altLang="cs-CZ" b="1" smtClean="0"/>
              <a:t>Domácí laserový projekční mikroskop </a:t>
            </a:r>
            <a:br>
              <a:rPr lang="cs-CZ" altLang="cs-CZ" b="1" smtClean="0"/>
            </a:br>
            <a:r>
              <a:rPr lang="cs-CZ" altLang="cs-CZ" sz="3600" b="1" smtClean="0"/>
              <a:t>(VIDEO)</a:t>
            </a:r>
            <a:r>
              <a:rPr lang="cs-CZ" altLang="cs-CZ" b="1" smtClean="0"/>
              <a:t/>
            </a:r>
            <a:br>
              <a:rPr lang="cs-CZ" altLang="cs-CZ" b="1" smtClean="0"/>
            </a:br>
            <a:endParaRPr lang="cs-CZ" altLang="cs-CZ" smtClean="0"/>
          </a:p>
        </p:txBody>
      </p:sp>
      <p:pic>
        <p:nvPicPr>
          <p:cNvPr id="4" name="domácí_laserový_mikroskop_1280x720.mp4">
            <a:hlinkClick r:id="" action="ppaction://media"/>
          </p:cNvPr>
          <p:cNvPicPr>
            <a:picLocks noGrp="1" noRot="1" noChangeAspect="1"/>
          </p:cNvPicPr>
          <p:nvPr>
            <p:ph idx="1"/>
            <a:videoFile r:link="rId1"/>
          </p:nvPr>
        </p:nvPicPr>
        <p:blipFill>
          <a:blip r:embed="rId3" cstate="print"/>
          <a:srcRect/>
          <a:stretch>
            <a:fillRect/>
          </a:stretch>
        </p:blipFill>
        <p:spPr>
          <a:xfrm>
            <a:off x="1692275" y="2133600"/>
            <a:ext cx="5759450" cy="4319588"/>
          </a:xfrm>
        </p:spPr>
      </p:pic>
      <p:sp>
        <p:nvSpPr>
          <p:cNvPr id="32772" name="Obdélník 4"/>
          <p:cNvSpPr>
            <a:spLocks noChangeArrowheads="1"/>
          </p:cNvSpPr>
          <p:nvPr/>
        </p:nvSpPr>
        <p:spPr bwMode="auto">
          <a:xfrm>
            <a:off x="395288" y="1752600"/>
            <a:ext cx="8353425" cy="307975"/>
          </a:xfrm>
          <a:prstGeom prst="rect">
            <a:avLst/>
          </a:prstGeom>
          <a:noFill/>
          <a:ln w="9525">
            <a:noFill/>
            <a:miter lim="800000"/>
            <a:headEnd/>
            <a:tailEnd/>
          </a:ln>
        </p:spPr>
        <p:txBody>
          <a:bodyPr>
            <a:spAutoFit/>
          </a:bodyPr>
          <a:lstStyle/>
          <a:p>
            <a:r>
              <a:rPr lang="cs-CZ" altLang="cs-CZ" sz="1400">
                <a:hlinkClick r:id="rId4"/>
              </a:rPr>
              <a:t>http://www.rozhlas.cz/meteor/magazin/_zprava/domaci-laserovy-mikroskop-video--1080634</a:t>
            </a:r>
            <a:endParaRPr lang="cs-CZ" altLang="cs-CZ" sz="14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sz="4000" smtClean="0"/>
              <a:t>Návody na laserový kapkový mikroskop</a:t>
            </a:r>
          </a:p>
        </p:txBody>
      </p:sp>
      <p:sp>
        <p:nvSpPr>
          <p:cNvPr id="33795" name="Zástupný symbol pro obsah 2"/>
          <p:cNvSpPr>
            <a:spLocks noGrp="1"/>
          </p:cNvSpPr>
          <p:nvPr>
            <p:ph idx="1"/>
          </p:nvPr>
        </p:nvSpPr>
        <p:spPr/>
        <p:txBody>
          <a:bodyPr/>
          <a:lstStyle/>
          <a:p>
            <a:r>
              <a:rPr lang="cs-CZ" altLang="cs-CZ" sz="2000" smtClean="0">
                <a:hlinkClick r:id="rId2"/>
              </a:rPr>
              <a:t>http://clanky.rvp.cz/clanek/r/GCCAC/2622/MIKROSKOP-Z-KAPKY-VODY.html/</a:t>
            </a:r>
            <a:endParaRPr lang="cs-CZ" altLang="cs-CZ" sz="2000" smtClean="0"/>
          </a:p>
          <a:p>
            <a:r>
              <a:rPr lang="cs-CZ" altLang="cs-CZ" sz="2000" smtClean="0">
                <a:hlinkClick r:id="rId3"/>
              </a:rPr>
              <a:t>https://is.muni.cz/auth/th/209747/pedf_b/?lang=cs</a:t>
            </a:r>
            <a:endParaRPr lang="cs-CZ" altLang="cs-CZ" sz="2000" smtClean="0"/>
          </a:p>
        </p:txBody>
      </p:sp>
      <p:pic>
        <p:nvPicPr>
          <p:cNvPr id="33796" name="Picture 2" descr="DSCF1550"/>
          <p:cNvPicPr>
            <a:picLocks noChangeAspect="1" noChangeArrowheads="1"/>
          </p:cNvPicPr>
          <p:nvPr/>
        </p:nvPicPr>
        <p:blipFill>
          <a:blip r:embed="rId4" cstate="print"/>
          <a:srcRect/>
          <a:stretch>
            <a:fillRect/>
          </a:stretch>
        </p:blipFill>
        <p:spPr bwMode="auto">
          <a:xfrm>
            <a:off x="395288" y="2781300"/>
            <a:ext cx="2484437" cy="1863725"/>
          </a:xfrm>
          <a:prstGeom prst="rect">
            <a:avLst/>
          </a:prstGeom>
          <a:noFill/>
          <a:ln w="9525">
            <a:noFill/>
            <a:miter lim="800000"/>
            <a:headEnd/>
            <a:tailEnd/>
          </a:ln>
        </p:spPr>
      </p:pic>
      <p:pic>
        <p:nvPicPr>
          <p:cNvPr id="33797" name="Picture 4" descr=" "/>
          <p:cNvPicPr>
            <a:picLocks noChangeAspect="1" noChangeArrowheads="1"/>
          </p:cNvPicPr>
          <p:nvPr/>
        </p:nvPicPr>
        <p:blipFill>
          <a:blip r:embed="rId5" cstate="print"/>
          <a:srcRect/>
          <a:stretch>
            <a:fillRect/>
          </a:stretch>
        </p:blipFill>
        <p:spPr bwMode="auto">
          <a:xfrm>
            <a:off x="3644900" y="2781300"/>
            <a:ext cx="1790700" cy="2381250"/>
          </a:xfrm>
          <a:prstGeom prst="rect">
            <a:avLst/>
          </a:prstGeom>
          <a:noFill/>
          <a:ln w="9525">
            <a:noFill/>
            <a:miter lim="800000"/>
            <a:headEnd/>
            <a:tailEnd/>
          </a:ln>
        </p:spPr>
      </p:pic>
      <p:pic>
        <p:nvPicPr>
          <p:cNvPr id="33798" name="Picture 6" descr=" "/>
          <p:cNvPicPr>
            <a:picLocks noChangeAspect="1" noChangeArrowheads="1"/>
          </p:cNvPicPr>
          <p:nvPr/>
        </p:nvPicPr>
        <p:blipFill>
          <a:blip r:embed="rId6" cstate="print"/>
          <a:srcRect/>
          <a:stretch>
            <a:fillRect/>
          </a:stretch>
        </p:blipFill>
        <p:spPr bwMode="auto">
          <a:xfrm>
            <a:off x="6156325" y="2781300"/>
            <a:ext cx="2381250" cy="1971675"/>
          </a:xfrm>
          <a:prstGeom prst="rect">
            <a:avLst/>
          </a:prstGeom>
          <a:noFill/>
          <a:ln w="9525">
            <a:noFill/>
            <a:miter lim="800000"/>
            <a:headEnd/>
            <a:tailEnd/>
          </a:ln>
        </p:spPr>
      </p:pic>
      <p:sp>
        <p:nvSpPr>
          <p:cNvPr id="33799" name="Obdélník 6"/>
          <p:cNvSpPr>
            <a:spLocks noChangeArrowheads="1"/>
          </p:cNvSpPr>
          <p:nvPr/>
        </p:nvSpPr>
        <p:spPr bwMode="auto">
          <a:xfrm>
            <a:off x="323850" y="6211888"/>
            <a:ext cx="4968875" cy="369887"/>
          </a:xfrm>
          <a:prstGeom prst="rect">
            <a:avLst/>
          </a:prstGeom>
          <a:noFill/>
          <a:ln w="9525">
            <a:noFill/>
            <a:miter lim="800000"/>
            <a:headEnd/>
            <a:tailEnd/>
          </a:ln>
        </p:spPr>
        <p:txBody>
          <a:bodyPr>
            <a:spAutoFit/>
          </a:bodyPr>
          <a:lstStyle/>
          <a:p>
            <a:r>
              <a:rPr lang="cs-CZ" altLang="cs-CZ">
                <a:hlinkClick r:id="rId7"/>
              </a:rPr>
              <a:t>http://www.youtube.com/watch?v=Efiss38x2C8</a:t>
            </a:r>
            <a:endParaRPr lang="cs-CZ" altLang="cs-CZ"/>
          </a:p>
        </p:txBody>
      </p:sp>
      <p:pic>
        <p:nvPicPr>
          <p:cNvPr id="36872" name="Picture 8" descr="http://gammacephei.files.wordpress.com/2011/12/composite_laser.png"/>
          <p:cNvPicPr>
            <a:picLocks noChangeAspect="1" noChangeArrowheads="1"/>
          </p:cNvPicPr>
          <p:nvPr/>
        </p:nvPicPr>
        <p:blipFill>
          <a:blip r:embed="rId8" cstate="print"/>
          <a:srcRect/>
          <a:stretch>
            <a:fillRect/>
          </a:stretch>
        </p:blipFill>
        <p:spPr bwMode="auto">
          <a:xfrm>
            <a:off x="1979613" y="1341438"/>
            <a:ext cx="6945312" cy="4367212"/>
          </a:xfrm>
          <a:prstGeom prst="rect">
            <a:avLst/>
          </a:prstGeom>
          <a:noFill/>
          <a:ln w="9525">
            <a:noFill/>
            <a:miter lim="800000"/>
            <a:headEnd/>
            <a:tailEnd/>
          </a:ln>
        </p:spPr>
      </p:pic>
      <p:sp>
        <p:nvSpPr>
          <p:cNvPr id="33801" name="Obdélník 8"/>
          <p:cNvSpPr>
            <a:spLocks noChangeArrowheads="1"/>
          </p:cNvSpPr>
          <p:nvPr/>
        </p:nvSpPr>
        <p:spPr bwMode="auto">
          <a:xfrm>
            <a:off x="323850" y="5867400"/>
            <a:ext cx="8569325" cy="369888"/>
          </a:xfrm>
          <a:prstGeom prst="rect">
            <a:avLst/>
          </a:prstGeom>
          <a:noFill/>
          <a:ln w="9525">
            <a:noFill/>
            <a:miter lim="800000"/>
            <a:headEnd/>
            <a:tailEnd/>
          </a:ln>
        </p:spPr>
        <p:txBody>
          <a:bodyPr>
            <a:spAutoFit/>
          </a:bodyPr>
          <a:lstStyle/>
          <a:p>
            <a:r>
              <a:rPr lang="cs-CZ" altLang="cs-CZ">
                <a:hlinkClick r:id="rId9"/>
              </a:rPr>
              <a:t>http://gammacephei.wordpress.com/2011/12/24/laser-microscopy-in-20-minutes/</a:t>
            </a:r>
            <a:endParaRPr lang="cs-CZ"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altLang="cs-CZ" sz="4000" smtClean="0"/>
              <a:t>Biologický mikroskop </a:t>
            </a:r>
            <a:r>
              <a:rPr lang="cs-CZ" altLang="cs-CZ" sz="4000" smtClean="0">
                <a:hlinkClick r:id="rId2"/>
              </a:rPr>
              <a:t>Olympus CX31</a:t>
            </a:r>
            <a:endParaRPr lang="cs-CZ" altLang="cs-CZ" sz="4000" smtClean="0"/>
          </a:p>
        </p:txBody>
      </p:sp>
      <p:sp>
        <p:nvSpPr>
          <p:cNvPr id="34819" name="Zástupný symbol pro obsah 2"/>
          <p:cNvSpPr>
            <a:spLocks noGrp="1"/>
          </p:cNvSpPr>
          <p:nvPr>
            <p:ph idx="1"/>
          </p:nvPr>
        </p:nvSpPr>
        <p:spPr>
          <a:xfrm>
            <a:off x="457200" y="1600200"/>
            <a:ext cx="3827463" cy="4205288"/>
          </a:xfrm>
        </p:spPr>
        <p:txBody>
          <a:bodyPr/>
          <a:lstStyle/>
          <a:p>
            <a:endParaRPr lang="cs-CZ" altLang="cs-CZ" sz="1600" smtClean="0"/>
          </a:p>
        </p:txBody>
      </p:sp>
      <p:pic>
        <p:nvPicPr>
          <p:cNvPr id="34820" name="Picture 2" descr="http://www.sci.muni.cz/%7Eanatomy/mikroskop/Olympus01.gif"/>
          <p:cNvPicPr>
            <a:picLocks noChangeAspect="1" noChangeArrowheads="1"/>
          </p:cNvPicPr>
          <p:nvPr/>
        </p:nvPicPr>
        <p:blipFill>
          <a:blip r:embed="rId3" cstate="print"/>
          <a:srcRect/>
          <a:stretch>
            <a:fillRect/>
          </a:stretch>
        </p:blipFill>
        <p:spPr bwMode="auto">
          <a:xfrm>
            <a:off x="5095875" y="1557338"/>
            <a:ext cx="40481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altLang="cs-CZ" b="1" smtClean="0"/>
              <a:t>Uvedení mikroskopu do provozu</a:t>
            </a:r>
            <a:endParaRPr lang="cs-CZ" altLang="cs-CZ" smtClean="0"/>
          </a:p>
        </p:txBody>
      </p:sp>
      <p:sp>
        <p:nvSpPr>
          <p:cNvPr id="35843" name="Zástupný symbol pro obsah 2"/>
          <p:cNvSpPr>
            <a:spLocks noGrp="1"/>
          </p:cNvSpPr>
          <p:nvPr>
            <p:ph idx="1"/>
          </p:nvPr>
        </p:nvSpPr>
        <p:spPr>
          <a:xfrm>
            <a:off x="457200" y="1600200"/>
            <a:ext cx="6346825" cy="4525963"/>
          </a:xfrm>
        </p:spPr>
        <p:txBody>
          <a:bodyPr/>
          <a:lstStyle/>
          <a:p>
            <a:r>
              <a:rPr lang="cs-CZ" altLang="cs-CZ" sz="2400" smtClean="0"/>
              <a:t>Před zapnutím mikroskopu kolébkovým spínačem (1) se přesvědčte, že napětí přiváděné ke světelnému zdroji je staženo na minimum, tedy že otočný potenciometr (2) je nastaven na hodnotu 1. </a:t>
            </a:r>
          </a:p>
          <a:p>
            <a:r>
              <a:rPr lang="cs-CZ" altLang="cs-CZ" sz="2400" smtClean="0"/>
              <a:t>Teprve po zapnutí spínače (1) je možné zvyšovat napětí (otáčení potenciometru ve směru šipky) a tedy intenzitu emitovaného světla. </a:t>
            </a:r>
          </a:p>
          <a:p>
            <a:r>
              <a:rPr lang="cs-CZ" altLang="cs-CZ" sz="2400" smtClean="0"/>
              <a:t>Otočný potenciometr používejte i v průběhu mikroskopování k úpravě světelné intenzity, např. vždy při změně objektivu.</a:t>
            </a:r>
          </a:p>
        </p:txBody>
      </p:sp>
      <p:pic>
        <p:nvPicPr>
          <p:cNvPr id="35844" name="Picture 2" descr="http://www.sci.muni.cz/%7Eanatomy/mikroskop/Olympus03.gif"/>
          <p:cNvPicPr>
            <a:picLocks noChangeAspect="1" noChangeArrowheads="1"/>
          </p:cNvPicPr>
          <p:nvPr/>
        </p:nvPicPr>
        <p:blipFill>
          <a:blip r:embed="rId2" cstate="print"/>
          <a:srcRect/>
          <a:stretch>
            <a:fillRect/>
          </a:stretch>
        </p:blipFill>
        <p:spPr bwMode="auto">
          <a:xfrm>
            <a:off x="6659563" y="3644900"/>
            <a:ext cx="231457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altLang="cs-CZ" smtClean="0"/>
          </a:p>
        </p:txBody>
      </p:sp>
      <p:sp>
        <p:nvSpPr>
          <p:cNvPr id="36867" name="Zástupný symbol pro obsah 2"/>
          <p:cNvSpPr>
            <a:spLocks noGrp="1"/>
          </p:cNvSpPr>
          <p:nvPr>
            <p:ph idx="1"/>
          </p:nvPr>
        </p:nvSpPr>
        <p:spPr/>
        <p:txBody>
          <a:bodyPr/>
          <a:lstStyle/>
          <a:p>
            <a:r>
              <a:rPr lang="cs-CZ" altLang="cs-CZ" smtClean="0"/>
              <a:t>Na pracovní stolek mikroskopu vložte připravený preparát tak, že pomocí páčky (1) odkloníte držák preparátu (3). Zaostřete na preparát pomocí ostřícího šroubu (2).</a:t>
            </a:r>
          </a:p>
        </p:txBody>
      </p:sp>
      <p:pic>
        <p:nvPicPr>
          <p:cNvPr id="36868" name="Picture 2" descr="http://www.sci.muni.cz/%7Eanatomy/mikroskop/Olympus04.gif"/>
          <p:cNvPicPr>
            <a:picLocks noChangeAspect="1" noChangeArrowheads="1"/>
          </p:cNvPicPr>
          <p:nvPr/>
        </p:nvPicPr>
        <p:blipFill>
          <a:blip r:embed="rId2" cstate="print"/>
          <a:srcRect/>
          <a:stretch>
            <a:fillRect/>
          </a:stretch>
        </p:blipFill>
        <p:spPr bwMode="auto">
          <a:xfrm>
            <a:off x="4787900" y="3476625"/>
            <a:ext cx="41148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altLang="cs-CZ" smtClean="0"/>
          </a:p>
        </p:txBody>
      </p:sp>
      <p:sp>
        <p:nvSpPr>
          <p:cNvPr id="37891" name="Zástupný symbol pro obsah 2"/>
          <p:cNvSpPr>
            <a:spLocks noGrp="1"/>
          </p:cNvSpPr>
          <p:nvPr>
            <p:ph idx="1"/>
          </p:nvPr>
        </p:nvSpPr>
        <p:spPr/>
        <p:txBody>
          <a:bodyPr/>
          <a:lstStyle/>
          <a:p>
            <a:r>
              <a:rPr lang="cs-CZ" altLang="cs-CZ" smtClean="0"/>
              <a:t>Pro posouvání preparátu po pracovním stolku mikroskopu používejte mechanismus křížového posunu (viz šipky).</a:t>
            </a:r>
          </a:p>
        </p:txBody>
      </p:sp>
      <p:pic>
        <p:nvPicPr>
          <p:cNvPr id="37892" name="Picture 2" descr="http://www.sci.muni.cz/%7Eanatomy/mikroskop/Olympus05.gif"/>
          <p:cNvPicPr>
            <a:picLocks noChangeAspect="1" noChangeArrowheads="1"/>
          </p:cNvPicPr>
          <p:nvPr/>
        </p:nvPicPr>
        <p:blipFill>
          <a:blip r:embed="rId2" cstate="print"/>
          <a:srcRect/>
          <a:stretch>
            <a:fillRect/>
          </a:stretch>
        </p:blipFill>
        <p:spPr bwMode="auto">
          <a:xfrm>
            <a:off x="5003800" y="2708275"/>
            <a:ext cx="336232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endParaRPr lang="cs-CZ" altLang="cs-CZ" smtClean="0"/>
          </a:p>
        </p:txBody>
      </p:sp>
      <p:sp>
        <p:nvSpPr>
          <p:cNvPr id="38915" name="Zástupný symbol pro obsah 2"/>
          <p:cNvSpPr>
            <a:spLocks noGrp="1"/>
          </p:cNvSpPr>
          <p:nvPr>
            <p:ph idx="1"/>
          </p:nvPr>
        </p:nvSpPr>
        <p:spPr/>
        <p:txBody>
          <a:bodyPr/>
          <a:lstStyle/>
          <a:p>
            <a:r>
              <a:rPr lang="cs-CZ" altLang="cs-CZ" smtClean="0"/>
              <a:t>Pro jemné doostření preparátu používejte šroub jemného zaostření (1).</a:t>
            </a:r>
          </a:p>
        </p:txBody>
      </p:sp>
      <p:pic>
        <p:nvPicPr>
          <p:cNvPr id="38916" name="Picture 2" descr="http://www.sci.muni.cz/%7Eanatomy/mikroskop/Olympus04B.gif"/>
          <p:cNvPicPr>
            <a:picLocks noChangeAspect="1" noChangeArrowheads="1"/>
          </p:cNvPicPr>
          <p:nvPr/>
        </p:nvPicPr>
        <p:blipFill>
          <a:blip r:embed="rId2" cstate="print"/>
          <a:srcRect/>
          <a:stretch>
            <a:fillRect/>
          </a:stretch>
        </p:blipFill>
        <p:spPr bwMode="auto">
          <a:xfrm>
            <a:off x="4067175" y="2997200"/>
            <a:ext cx="399097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250825" y="274638"/>
            <a:ext cx="8713788" cy="1143000"/>
          </a:xfrm>
        </p:spPr>
        <p:txBody>
          <a:bodyPr/>
          <a:lstStyle/>
          <a:p>
            <a:r>
              <a:rPr lang="cs-CZ" altLang="cs-CZ" sz="4000" smtClean="0"/>
              <a:t>Centrování a nastavení výšky kondenzoru</a:t>
            </a:r>
          </a:p>
        </p:txBody>
      </p:sp>
      <p:sp>
        <p:nvSpPr>
          <p:cNvPr id="39939" name="Zástupný symbol pro obsah 2"/>
          <p:cNvSpPr>
            <a:spLocks noGrp="1"/>
          </p:cNvSpPr>
          <p:nvPr>
            <p:ph idx="1"/>
          </p:nvPr>
        </p:nvSpPr>
        <p:spPr>
          <a:xfrm>
            <a:off x="457200" y="1196975"/>
            <a:ext cx="8229600" cy="2879725"/>
          </a:xfrm>
        </p:spPr>
        <p:txBody>
          <a:bodyPr/>
          <a:lstStyle/>
          <a:p>
            <a:r>
              <a:rPr lang="cs-CZ" altLang="cs-CZ" smtClean="0"/>
              <a:t>Pro centrování použijte objektiv 10×. Zaostřete na preparát a přivřete kolektorovou clonu (1) téměř k minimu.  </a:t>
            </a:r>
          </a:p>
          <a:p>
            <a:r>
              <a:rPr lang="cs-CZ" altLang="cs-CZ" smtClean="0"/>
              <a:t>Otevřete na maximum aperturní clonu páčkou na přední straně kondenzoru. </a:t>
            </a:r>
          </a:p>
        </p:txBody>
      </p:sp>
      <p:pic>
        <p:nvPicPr>
          <p:cNvPr id="39940" name="Picture 2" descr="http://www.sci.muni.cz/%7Eanatomy/mikroskop/Olympus08.gif"/>
          <p:cNvPicPr>
            <a:picLocks noChangeAspect="1" noChangeArrowheads="1"/>
          </p:cNvPicPr>
          <p:nvPr/>
        </p:nvPicPr>
        <p:blipFill>
          <a:blip r:embed="rId2" cstate="print"/>
          <a:srcRect/>
          <a:stretch>
            <a:fillRect/>
          </a:stretch>
        </p:blipFill>
        <p:spPr bwMode="auto">
          <a:xfrm>
            <a:off x="5181600" y="3716338"/>
            <a:ext cx="3962400" cy="2905125"/>
          </a:xfrm>
          <a:prstGeom prst="rect">
            <a:avLst/>
          </a:prstGeom>
          <a:noFill/>
          <a:ln w="9525">
            <a:noFill/>
            <a:miter lim="800000"/>
            <a:headEnd/>
            <a:tailEnd/>
          </a:ln>
        </p:spPr>
      </p:pic>
      <p:sp>
        <p:nvSpPr>
          <p:cNvPr id="39941" name="Zástupný symbol pro obsah 2"/>
          <p:cNvSpPr txBox="1">
            <a:spLocks/>
          </p:cNvSpPr>
          <p:nvPr/>
        </p:nvSpPr>
        <p:spPr bwMode="auto">
          <a:xfrm>
            <a:off x="179388" y="3978275"/>
            <a:ext cx="5545137" cy="2879725"/>
          </a:xfrm>
          <a:prstGeom prst="rect">
            <a:avLst/>
          </a:prstGeom>
          <a:noFill/>
          <a:ln w="9525">
            <a:noFill/>
            <a:miter lim="800000"/>
            <a:headEnd/>
            <a:tailEnd/>
          </a:ln>
        </p:spPr>
        <p:txBody>
          <a:bodyPr/>
          <a:lstStyle/>
          <a:p>
            <a:pPr indent="441325">
              <a:buFont typeface="Arial" charset="0"/>
              <a:buChar char="•"/>
            </a:pPr>
            <a:r>
              <a:rPr lang="cs-CZ" altLang="cs-CZ" sz="2400"/>
              <a:t>Nastavte výšku kondenzoru pomocí šroubu (2) do takové pozice, v níž hrana kolektorové clony pozorovaná v okuláru bude co nejvíce zaostřená (bude viditelný nejmenší barevný rozptyl světla, téměř v horní poloze kondenzoru).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endParaRPr lang="cs-CZ" altLang="cs-CZ" smtClean="0"/>
          </a:p>
        </p:txBody>
      </p:sp>
      <p:sp>
        <p:nvSpPr>
          <p:cNvPr id="40963" name="Zástupný symbol pro obsah 2"/>
          <p:cNvSpPr>
            <a:spLocks noGrp="1"/>
          </p:cNvSpPr>
          <p:nvPr>
            <p:ph idx="1"/>
          </p:nvPr>
        </p:nvSpPr>
        <p:spPr>
          <a:xfrm>
            <a:off x="457200" y="1600200"/>
            <a:ext cx="8229600" cy="4133850"/>
          </a:xfrm>
        </p:spPr>
        <p:txBody>
          <a:bodyPr/>
          <a:lstStyle/>
          <a:p>
            <a:r>
              <a:rPr lang="cs-CZ" altLang="cs-CZ" sz="2400" smtClean="0"/>
              <a:t>Pomocí centrovacích šroubů vycentrujte kondenzor tak, aby obraz kolektorové clony byl ve středu zorného pole okuláru. </a:t>
            </a:r>
          </a:p>
          <a:p>
            <a:r>
              <a:rPr lang="cs-CZ" altLang="cs-CZ" sz="2400" smtClean="0"/>
              <a:t>Jako kontrolu použijte postupné otevírání kolektorové clony, kdy postupně se rozšiřující světlé pole musí přesně vyplnit zorné pole - v případě potřeby lze pozici kondenzoru jemně zkorigovat centrovacími šrouby.</a:t>
            </a:r>
          </a:p>
        </p:txBody>
      </p:sp>
      <p:pic>
        <p:nvPicPr>
          <p:cNvPr id="40964" name="Picture 2" descr="http://www.sci.muni.cz/%7Eanatomy/mikroskop/Olympus08.gif"/>
          <p:cNvPicPr>
            <a:picLocks noChangeAspect="1" noChangeArrowheads="1"/>
          </p:cNvPicPr>
          <p:nvPr/>
        </p:nvPicPr>
        <p:blipFill>
          <a:blip r:embed="rId2" cstate="print"/>
          <a:srcRect/>
          <a:stretch>
            <a:fillRect/>
          </a:stretch>
        </p:blipFill>
        <p:spPr bwMode="auto">
          <a:xfrm>
            <a:off x="-180975" y="3952875"/>
            <a:ext cx="3962400" cy="2905125"/>
          </a:xfrm>
          <a:prstGeom prst="rect">
            <a:avLst/>
          </a:prstGeom>
          <a:noFill/>
          <a:ln w="9525">
            <a:noFill/>
            <a:miter lim="800000"/>
            <a:headEnd/>
            <a:tailEnd/>
          </a:ln>
        </p:spPr>
      </p:pic>
      <p:pic>
        <p:nvPicPr>
          <p:cNvPr id="40965" name="Picture 4" descr="http://www.sci.muni.cz/%7Eanatomy/mikroskop/Olympus09.gif"/>
          <p:cNvPicPr>
            <a:picLocks noChangeAspect="1" noChangeArrowheads="1"/>
          </p:cNvPicPr>
          <p:nvPr/>
        </p:nvPicPr>
        <p:blipFill>
          <a:blip r:embed="rId3" cstate="print"/>
          <a:srcRect/>
          <a:stretch>
            <a:fillRect/>
          </a:stretch>
        </p:blipFill>
        <p:spPr bwMode="auto">
          <a:xfrm>
            <a:off x="4643438" y="3573463"/>
            <a:ext cx="3600450" cy="2905125"/>
          </a:xfrm>
          <a:prstGeom prst="rect">
            <a:avLst/>
          </a:prstGeom>
          <a:noFill/>
          <a:ln w="9525">
            <a:noFill/>
            <a:miter lim="800000"/>
            <a:headEnd/>
            <a:tailEnd/>
          </a:ln>
        </p:spPr>
      </p:pic>
      <p:pic>
        <p:nvPicPr>
          <p:cNvPr id="40966" name="Picture 6" descr="https://encrypted-tbn2.gstatic.com/images?q=tbn:ANd9GcRJLoIw7JvotYx7hUWjX4n3C02l5IXvjSbX7ZMm29ahhCY4u7n5"/>
          <p:cNvPicPr>
            <a:picLocks noChangeAspect="1" noChangeArrowheads="1"/>
          </p:cNvPicPr>
          <p:nvPr/>
        </p:nvPicPr>
        <p:blipFill>
          <a:blip r:embed="rId4" cstate="print"/>
          <a:srcRect/>
          <a:stretch>
            <a:fillRect/>
          </a:stretch>
        </p:blipFill>
        <p:spPr bwMode="auto">
          <a:xfrm>
            <a:off x="2555875" y="333375"/>
            <a:ext cx="43434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Picture 16" descr="http://i.idnes.cz/09/112/gal/VSE2f0999_grb_photon_race.jpg"/>
          <p:cNvPicPr>
            <a:picLocks noChangeAspect="1" noChangeArrowheads="1"/>
          </p:cNvPicPr>
          <p:nvPr/>
        </p:nvPicPr>
        <p:blipFill>
          <a:blip r:embed="rId3" cstate="print"/>
          <a:srcRect/>
          <a:stretch>
            <a:fillRect/>
          </a:stretch>
        </p:blipFill>
        <p:spPr bwMode="auto">
          <a:xfrm>
            <a:off x="6300788" y="-171400"/>
            <a:ext cx="3023740" cy="2044311"/>
          </a:xfrm>
          <a:prstGeom prst="rect">
            <a:avLst/>
          </a:prstGeom>
          <a:ln>
            <a:noFill/>
          </a:ln>
          <a:effectLst>
            <a:softEdge rad="112500"/>
          </a:effectLst>
        </p:spPr>
      </p:pic>
      <p:sp>
        <p:nvSpPr>
          <p:cNvPr id="6147" name="Zástupný symbol pro obsah 2"/>
          <p:cNvSpPr>
            <a:spLocks noGrp="1"/>
          </p:cNvSpPr>
          <p:nvPr>
            <p:ph idx="1"/>
          </p:nvPr>
        </p:nvSpPr>
        <p:spPr>
          <a:xfrm>
            <a:off x="0" y="1082675"/>
            <a:ext cx="8686800" cy="4856163"/>
          </a:xfrm>
        </p:spPr>
        <p:txBody>
          <a:bodyPr/>
          <a:lstStyle/>
          <a:p>
            <a:pPr eaLnBrk="1" hangingPunct="1"/>
            <a:r>
              <a:rPr lang="cs-CZ" altLang="cs-CZ" sz="2400" smtClean="0"/>
              <a:t>Fyzikálně se je podařilo objevit až ve 20. století</a:t>
            </a:r>
          </a:p>
          <a:p>
            <a:pPr eaLnBrk="1" hangingPunct="1"/>
            <a:endParaRPr lang="cs-CZ" altLang="cs-CZ" sz="2400" smtClean="0"/>
          </a:p>
          <a:p>
            <a:pPr eaLnBrk="1" hangingPunct="1"/>
            <a:r>
              <a:rPr lang="cs-CZ" altLang="cs-CZ" sz="2400" smtClean="0"/>
              <a:t>Objev fotonů souvisí s historií výzkumu podstaty světla. </a:t>
            </a:r>
          </a:p>
          <a:p>
            <a:pPr eaLnBrk="1" hangingPunct="1"/>
            <a:r>
              <a:rPr lang="cs-CZ" altLang="cs-CZ" sz="2400" smtClean="0"/>
              <a:t>Od 17. do 19. století - dvě teorie vysvětlující vlastnosti světla</a:t>
            </a:r>
          </a:p>
          <a:p>
            <a:pPr lvl="1" eaLnBrk="1" hangingPunct="1"/>
            <a:r>
              <a:rPr lang="cs-CZ" altLang="cs-CZ" sz="1800" smtClean="0"/>
              <a:t>1. Newtonova (korpuskulární) teorie - chápe světlo jako proud částic </a:t>
            </a:r>
          </a:p>
          <a:p>
            <a:pPr lvl="1" eaLnBrk="1" hangingPunct="1"/>
            <a:r>
              <a:rPr lang="cs-CZ" altLang="cs-CZ" sz="1800" smtClean="0"/>
              <a:t>2. Huygensova (vlnová) teorie - světlo chápe jako vlnění světového éteru</a:t>
            </a:r>
          </a:p>
          <a:p>
            <a:pPr eaLnBrk="1" hangingPunct="1"/>
            <a:endParaRPr lang="cs-CZ" altLang="cs-CZ" sz="2400" smtClean="0"/>
          </a:p>
        </p:txBody>
      </p:sp>
      <p:sp>
        <p:nvSpPr>
          <p:cNvPr id="6148" name="Nadpis 1"/>
          <p:cNvSpPr>
            <a:spLocks noGrp="1"/>
          </p:cNvSpPr>
          <p:nvPr>
            <p:ph type="title"/>
          </p:nvPr>
        </p:nvSpPr>
        <p:spPr>
          <a:xfrm>
            <a:off x="96838" y="279400"/>
            <a:ext cx="8229600" cy="1143000"/>
          </a:xfrm>
        </p:spPr>
        <p:txBody>
          <a:bodyPr/>
          <a:lstStyle/>
          <a:p>
            <a:pPr eaLnBrk="1" hangingPunct="1"/>
            <a:r>
              <a:rPr lang="cs-CZ" altLang="cs-CZ" smtClean="0"/>
              <a:t>Co je světlo?</a:t>
            </a:r>
          </a:p>
        </p:txBody>
      </p:sp>
      <p:sp>
        <p:nvSpPr>
          <p:cNvPr id="6" name="Vývojový diagram: rozhodnutí 5"/>
          <p:cNvSpPr/>
          <p:nvPr/>
        </p:nvSpPr>
        <p:spPr>
          <a:xfrm>
            <a:off x="2916238" y="4365625"/>
            <a:ext cx="2592387" cy="107950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b="1" dirty="0"/>
              <a:t>SVĚTLO</a:t>
            </a:r>
            <a:endParaRPr lang="cs-CZ" b="1" dirty="0"/>
          </a:p>
        </p:txBody>
      </p:sp>
      <p:sp>
        <p:nvSpPr>
          <p:cNvPr id="6150" name="Obdélník 7"/>
          <p:cNvSpPr>
            <a:spLocks noChangeArrowheads="1"/>
          </p:cNvSpPr>
          <p:nvPr/>
        </p:nvSpPr>
        <p:spPr bwMode="auto">
          <a:xfrm>
            <a:off x="5940425" y="4941888"/>
            <a:ext cx="1800225" cy="368300"/>
          </a:xfrm>
          <a:prstGeom prst="rect">
            <a:avLst/>
          </a:prstGeom>
          <a:noFill/>
          <a:ln w="9525">
            <a:noFill/>
            <a:miter lim="800000"/>
            <a:headEnd/>
            <a:tailEnd/>
          </a:ln>
        </p:spPr>
        <p:txBody>
          <a:bodyPr>
            <a:spAutoFit/>
          </a:bodyPr>
          <a:lstStyle/>
          <a:p>
            <a:r>
              <a:rPr lang="cs-CZ" altLang="cs-CZ"/>
              <a:t>J. C. Maxwell</a:t>
            </a:r>
          </a:p>
        </p:txBody>
      </p:sp>
      <p:pic>
        <p:nvPicPr>
          <p:cNvPr id="6151" name="Picture 2" descr="https://encrypted-tbn0.google.com/images?q=tbn:ANd9GcQLGa5xZ4k_qdoWeEzES985Ib2XGrqvtjZlqZYRj00XNhwXcXF2TA"/>
          <p:cNvPicPr>
            <a:picLocks noChangeAspect="1" noChangeArrowheads="1"/>
          </p:cNvPicPr>
          <p:nvPr/>
        </p:nvPicPr>
        <p:blipFill>
          <a:blip r:embed="rId4" cstate="print"/>
          <a:srcRect l="5878" r="7498" b="8015"/>
          <a:stretch>
            <a:fillRect/>
          </a:stretch>
        </p:blipFill>
        <p:spPr bwMode="auto">
          <a:xfrm>
            <a:off x="179388" y="4005263"/>
            <a:ext cx="1039812" cy="1511300"/>
          </a:xfrm>
          <a:prstGeom prst="rect">
            <a:avLst/>
          </a:prstGeom>
          <a:noFill/>
          <a:ln w="9525">
            <a:noFill/>
            <a:miter lim="800000"/>
            <a:headEnd/>
            <a:tailEnd/>
          </a:ln>
        </p:spPr>
      </p:pic>
      <p:sp>
        <p:nvSpPr>
          <p:cNvPr id="6152" name="Obdélník 10"/>
          <p:cNvSpPr>
            <a:spLocks noChangeArrowheads="1"/>
          </p:cNvSpPr>
          <p:nvPr/>
        </p:nvSpPr>
        <p:spPr bwMode="auto">
          <a:xfrm>
            <a:off x="107950" y="5516563"/>
            <a:ext cx="1196975" cy="369887"/>
          </a:xfrm>
          <a:prstGeom prst="rect">
            <a:avLst/>
          </a:prstGeom>
          <a:noFill/>
          <a:ln w="9525">
            <a:noFill/>
            <a:miter lim="800000"/>
            <a:headEnd/>
            <a:tailEnd/>
          </a:ln>
        </p:spPr>
        <p:txBody>
          <a:bodyPr wrap="none">
            <a:spAutoFit/>
          </a:bodyPr>
          <a:lstStyle/>
          <a:p>
            <a:r>
              <a:rPr lang="cs-CZ" altLang="cs-CZ"/>
              <a:t>M. Planck</a:t>
            </a:r>
          </a:p>
        </p:txBody>
      </p:sp>
      <p:sp>
        <p:nvSpPr>
          <p:cNvPr id="12" name="Oválný popisek 11"/>
          <p:cNvSpPr/>
          <p:nvPr/>
        </p:nvSpPr>
        <p:spPr>
          <a:xfrm>
            <a:off x="1331913" y="3716338"/>
            <a:ext cx="1439862" cy="1081087"/>
          </a:xfrm>
          <a:prstGeom prst="wedgeEllipseCallout">
            <a:avLst>
              <a:gd name="adj1" fmla="val -53058"/>
              <a:gd name="adj2" fmla="val 4374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2"/>
                </a:solidFill>
              </a:rPr>
              <a:t>proud částic (fotonů)</a:t>
            </a:r>
          </a:p>
        </p:txBody>
      </p:sp>
      <p:sp>
        <p:nvSpPr>
          <p:cNvPr id="13" name="Oválný popisek 12"/>
          <p:cNvSpPr/>
          <p:nvPr/>
        </p:nvSpPr>
        <p:spPr>
          <a:xfrm>
            <a:off x="4427538" y="3500438"/>
            <a:ext cx="1512887" cy="936625"/>
          </a:xfrm>
          <a:prstGeom prst="wedgeEllipseCallout">
            <a:avLst>
              <a:gd name="adj1" fmla="val 70129"/>
              <a:gd name="adj2" fmla="val 1908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2"/>
                </a:solidFill>
              </a:rPr>
              <a:t>EM</a:t>
            </a:r>
          </a:p>
          <a:p>
            <a:pPr algn="ctr">
              <a:defRPr/>
            </a:pPr>
            <a:r>
              <a:rPr lang="cs-CZ" dirty="0">
                <a:solidFill>
                  <a:schemeClr val="tx2"/>
                </a:solidFill>
              </a:rPr>
              <a:t>vlnění</a:t>
            </a:r>
          </a:p>
        </p:txBody>
      </p:sp>
      <p:sp>
        <p:nvSpPr>
          <p:cNvPr id="6155" name="AutoShape 4" descr="data:image/jpeg;base64,/9j/4AAQSkZJRgABAQAAAQABAAD/2wCEAAkGBhQSERUUExQVFBUWGBcXGBcYFxcXGBcXGhgXGBUYGBgdHCYeGhwkHBccHy8gIycpLCwsFR4xNTAqNSYsLCkBCQoKBQUFDQUFDSkYEhgpKSkpKSkpKSkpKSkpKSkpKSkpKSkpKSkpKSkpKSkpKSkpKSkpKSkpKSkpKSkpKSkpKf/AABEIAPsAyQMBIgACEQEDEQH/xAAcAAACAwEBAQEAAAAAAAAAAAADBAIFBgEHAAj/xAA6EAABAwIEAwYEBQMEAwEAAAABAAIRAyEEEjFBBVFhBhMicYGRMqGx8BRCwdHhB1JiIzNy8RWispL/xAAUAQEAAAAAAAAAAAAAAAAAAAAA/8QAFBEBAAAAAAAAAAAAAAAAAAAAAP/aAAwDAQACEQMRAD8AymMPjd5n6lKVB1TOO+I+Z+qVcUC7nbaqOaNvVfOEFdeyyCDqiGV0hdFNBEFfZ1wtUUBWuUygsRGhBKYRBWtEbz1XBRMTyRsPgHv+FpKBZzlGTCtT2erD8nsQo/8Ag6o1Y72QVgUXFWVfg9QflP1SJoEFBLDsR5XGCG7qLggl3i6KiCFNosgIx6mEJoU2lARhhfB6hCjCAzXXU5S7HXRM4QM4lviPmUs5qYri5QoQLVWyhOCahQeyUCpC5IsjOpobmIAuHqutpKeSUamICAYZdP0cCLEGb9f0QaNMxmvOm2/qvR+xvYlxAqVpg6NiEFFwjgTTcU3Fx5jw+gOy0dLgtYNhuUegW1pcPawWACJ3YQYFvCMSPzB3m0fWJRPw9YCRY8oBC3FSkEq+iI0QYHE4h7f9ygHf5NEH2VZ+FoVCSBfoMrgeomD7L0PEYUHZUuN4Uw3LR7IMRjOF5RA05/oQqythzy816MxjGmLRrfdDxGBo1JE5XHS8IPNjQKhELRcV4OaU5gcvMSff91SmkDMFAFjkUCyF3cKUIJNauFfNXUA12FIU1LKgari6A4JisguagCQvipEL4tQcyKBpooK6TdApUw5cY0Fk6zBtiJBPr9UTCUmOOpnylXFHDl5a1jGsJ1dFzcXQaD+n/YljorVASAbBwi+5helwALWhKcMwwpUmsGwHqeaLUqoO1KiAXob6qCaiBhz0B71E4hLV66CVV1lV4m6PUrJKo9AtXo2VTjqZDtcpO+xO07equy+youLMc4ENcAQQReL9PVBOnibEVBl56+4ixB5hZ3E8KDHlzB4TryCuqVDOQcpY4/E1pblJ3MSm8RwPw2YTOwff0GhQZPF4e367JU07K5x+ADbDNINwZt72VPUERqD93QDyLoC7K5KD4KX3ooovdlAasbqEItVQhAF8arrV1zV8GIDMwpLSQD+529FzhnB6ldxjT6fcJ/gtSXgWjX9fktBw6sGk5f8Abbckb9B5lAhS7JCiZLhpMD5k9ArHstgg/Eh14Gg9/sKVXGteXBwtB1OvnH5dPZWHYzxPqO2tG3Myg2hqWSdfEL6pVVdiK6Arq646skRW6ouaUBTXQH1TKYpUJUK+HM2QV2IqpU1pTmJoHkqpxIcgbNSAqHFUjnBk/wCUAkeoBkcwVZ4uuA2+ioqdfxEzF4nNlIOoIPyQWWGpTUP+28EbsdtzH9w6qAp1A6XM8J0exlp6g/Cellb4LCMe0k3Bi8QA7mOV0qc7K4YHOa1wMOaQCx4s4RoWkjTS+yBSrjxdtYB2wflB9HLPY+hDoDRB0v8A/J38loeIUHNgvDS1/wCdoOVw/wAh+UpFuEhrhOZurN95jzAsgzhpRuouTeMAJkc0pEoJMU8yg3qp5UDT2qBR6iHZAPIpMaphiI1tkEqTANB187GfnC1XBKjSwBxaAGy6NB0PWFlmMkQi0qxptO19P1Py9kGt4wabaX91pAAgeZ5qXYnEBlB9V1sxt5LK1eKuhwAzCAP5J6K4p1g3BNe74SXOA6aCyBzjPbplPS5Vfhe3LKouCCsrxbjDi1zm0xDdTFgSJDZvLjCqcJinkd5lIbMX0mJjSyD0r/yk3CDU7UNp3cV92f4aKuHDxN5tyi0eizvaHAZX+RQXQ/qEBsB7pzDduMx/LHmvOq+Jy2+Gfv3RRjWNcG1M7HH/AIu0O7bEe6D1elxpjxsk8YGm4WJpVCyHNeMp0c0nKTyI1adoKtMDxQzDigssY05T7+yy9ag5xORzZHiALmz5OBOhFvRa2s4EdIXn/aRwZVEDxCwcADIOocDY9EGx4LxXu4a5mVrwA4CIzGASDJB28kfGY0Pa95B8BNg6MxiBB1FxtyKyHB+PvptFN7DJMkub+Q6HLFhJCfxHGqNB+Z9yHTlFwb2MctUGu4fjWVf9INLTJI1ym17bCbJPiNFjPhAbcg+fkqut/UGhEsac7rz/AGgbn1WfHafvnSZGaR53+/dAXFmDbQ3n6pcBMYsbRCDCDoCl3fn7rimgaqKICK9t18GIPgVLKu9ypwgi0Qim40XAESmxAF1MQ4R+WLSI8+cz8lr6nCBWw1FgkANH8rNYmkBTJnxGwt7legdncv4enOzQPkgzlbgLKdIsYxsEDMHXDo3PVUT+zzqhFOBlBkNAho52Xo2Opg2aNUDBYEN8zZATgvCG0MLlG0n1N1jOPcKdVmLL0bE04pBoWdqMAJ+/VB5u3gDg8S0Ei15iFYVeAh1QValIOcIuCYdGmYD0Wvq4cOuAl6mBJ0MIMnxLhYJdUByOOobGU8pbokMGx83HTRbSrwrcmUlWwzWIONrkMg/RZ3jnCHYj4LFt/MdPvcK4BLjqrngnCxmmXc5ALYGmtwdjvog864bwZ9GtL6m4BD3Ccu4cJInQapPi9d3euD2NP+Wov9F6Pjm0gC002FxzFoLnAkTcC9um1hCzvH8DTqNNRsQ1uh2/dBhPwpIcW30uOU3RcLhzLbmdY5Jnh1UiqLSHEjLtpf6rQ4PAZXlzGgTqTtdAN8wPJDTWIbc+aWcEHwKL3iCxGhA7VRGLjwpU9PVASbLjioyvs9kEolOYSkSYADp57QlA5NYauWjUAxYnYoLH8OWkeEGdREuHpp/2rXhOMhsW1P1Wbr8Ucwy4y0nU62AMAan6XVhwXife3+UXAnQ8zZBr6JkKFLGtzFzjDW/VLVKpywNSkuOcHH4UlxcHjxAtMXgxPTz5oL3GceoZR42+6qavd1wSyoCeUrzFuKaDlJLfmR5JvBYJwINKu5xJ+E6D1/ZBrMDjCXFhN2lM4jFQu0uDFjA43cfiPVLVzKBOvxJyqcRiC46pnGM5JR9PLqY6m3p1/kIC0TBImBlkmYyt3M/eyusPXqPpwwuLIMBsAz4jIGxEC5gXtusk/EkFxJaWGA1x0mbEtFyATJ6gSrT8S9lQxJJho8PwNMjQbeAn1HNAZmFy+Aw59y1xMlrZBDSdz0FhKz3aqoWsbTAkuuY3g3+avMVj20v9Z4h421ccxMS29wImDv6rMtLsRVc9xOQm3JsWAHsgLwbgzyQXCBO+0C6unHK2C7MYI9JXwqwzLNkpVEoB1ilywph4QssIBFsFFlTcxQQPubdclSqC6i1t0Esy+z6KDrLoKCeZWFItAEtBBmZOp2b8lVtdf76Jijg3OAIsOZtpef5QLcVLi7vJaARMECIEWJJ8rJjgOPPfNBIII0AgAncD1VjheHBxbIztI2lwnXxA3HPfmr3AcPZQzVC2Is1oBJ5DX4dTaLSJugvcNSa27jFteuzfOyquL9oqWQuLwMptvYSD0Em/QBYztd2hquIAa5rcxcHA6TEbbTE81i6der3Zz5oOvONb+hKC5xAFWrVrWgBwY3SSCLkHmXLVdkMXS7v4CIDjmloLvEQ1p5EZ9f8AFZKlWhou74gZyi5Eb7/D8kpisbUs1joFobpqRm9Tqg9pwePbVGXY5nNn+wZRJHqqnH4SDnbBaeVz/K83wXbN9MgVR4vFJuNY39BboFfcK7TRTYGhpAcS6TLnGCSABcwIPVBY4vENF4E9LmD01ss5xHiElrWlouRLiNRdw5A7X0TmNruzAtgyCRebnQTYi/K/RIYvDNqhzshgiOcHclhHwyI1B0M7IKylUFR8hrn0yYhxDS5wuYaDJi2h39E6zFBodlqGA9pLpyiImGkmTrFwTqkcQ008ksc5xYR8MgScpzEG7rBwGgMKGJpyYDiDTqPYGlsyIu8iNTAvzKA+I4mw54pgw6XuDnEudPhsQb6myssE05Rm1/gbLOMcKT4Dw49TIsCAIvcGB7q+wT/9MH0vr0QPEIZC+fUQw5B8VyYUnGQhlAQclHIuMKNmQMP3UW2K6RK+JQde3fqhliM24XGG3VAGi6CZv9PVXGDxDYktHL7JO2qr6NIlwDdTbQH6q+wfA88TDhHjIOQAHeAI05QgLwHEueS5tNs/3GSYJ/QAcplWlWnUqGXloa0OOVvKSQSNA4xKJgcMB4aQDaYBnUQYtMa35m99EbEuLWllMAtnkBqZ/j0QZTj3DIpBzYc0uJ6ujNZuwG//AEhUeCsFMuafiaXim8D4QTEm+a14N9CtU/Bd4Gl3gDXAgaZG5YaOtjJ5SmG0mwHuYIO9pE+EAc+g/wAkGewfAKYLfDNsuYlsOJykQBoCQf8A9ckvjOwhaXRSZdxJcToPiuLxBJHkIMrbUeG03ibvYRBa6PSbW576Ku4hhRTLaTXVCW5pDXuBM6AmSbCT6eiDz7EdhWPc3JGV7mw6MwME2jW8ifLQ6BXGdm3iQwhxBLQGwTGrhAvN5vuIkL1WlS8NRs5i1wyxJJp5i0DMdzEmFUYrDBlMNcPFnHhaAcpgCSdbE5o6RZBiMG7OQBUaS8NGVxe14LYm0QdPO+yHj8OHzmpkZDYl8OzatDibEGIgRGy1WO4SWw95pFwjxm20lwFrxoQDcDzWS4phqoc1jqneMucwcZ1BAfpFjN7XlBlMZRdTGdpzAwSc59ROYXE6jklMTWqQZfUhwA8QI8IykSQdYy+kLT4rg+djssWLiwOAD5i4DxAqWPrCzfESYFMnf8rbOuQDm8gPodLgth2TkbrqRG1/2GvJajhtKGi8m87wfRUNFwaQ4EEFvmWk6yNoidwZ9FfYIt0abTOnp5ILEmyEURwsoFBKbKDuY9VIFRQdBRcyFKlKB5wuvnfVQqFfB9kE6KlSokmPZCYLp2hgXE2tvMxAG8oLLg/DRnEuvsINyba8rrR4fh7Q12R1iCJEkC4zH1/VVWEYwuABa58/lF9N3EADVWeIxgBLB+RpJ/sDoGVsbxYnyQFoBgplrSWtyi58Mx+adSZH6KNOvbLRBJsASRALZlx6AadXKkq4oNl3iqOnK1hO8ugxz5eqvWhz3R8LM0DKcu3incjX2CCZcTTMuzxma52kukTFtNh0BTDw1stkkERAuABlEiN5klUnFsW0llJju7N3B40sdI6x9EGrxZ7AWs8T6j8pBtk1kmRABIHQgINbhqtnDU2FvQEehnTmp4TCHM55DTIBzDXcEW+usLOYDtDTNQ0gQ1xflaSTlLmxm6iRHuJtK1lN5cCDodLedj6ifQhBW06LqbcrJgHX8w2N/IyPZAos8bg50ueJIAAAMwXN3AIAnWCnKdMsZla7O5sSIh0G4tNxE2lIYqiWvBBJHiJaRDmZj4uXhEm40m+yBN9MuaAC3KBlIcAQQMw8Tdv+QtBOkLIY/AUmOgZ25pdY5nMEOgagxqQ4aTdaLE4xpfkpw1zmS27oO8Furevrqs72idORxzWaWuLL2N2uEWtOo5BBnX12u+FxIc2QQ4WLGyA9kC4jW2mqo8ZhalW4h5sczdXNdqHaaALSB7XNDXAZyM9g1hiYvsdPkqx+EbTu/wAIAiQdbzm5ggxYygRwTby6JHhLX/2xYXA3VrTZpIA8ovvM8rqup47u6ry9zXl2kCRHO/3orppDmAtggibIOMfZfNUBr9URzUESNCpZlCLLsXCCW6llUS5czoHXn91Gn181F2qPh8M5xGUT97oC0qJOnNWhzGGNBmNREAmdeZiY5KeG4VA8ZkcgnaeLY0SGc7ebtT0hBPh2BNMBwAk2nXKBrHMyCfZMY54kARBN3ETMjlziR6hcdXAM2aCCRJtc2Eam/wBfNVlao55IZORpN5Akh0GZ8tfJAR+U3HicQ7wi7i53haenxTPVFZjA0uAcRlaXlzpywCQ4WEgmPmkMBR7p+d8d6ZAptMl+US62x8P8Su4mi5zWSGgObJkm7zmAFjpNzOl+SBbHYv4HNaKoOmTMLkierTPp+lZxTHYiHnJUpuiwmQWi+3iE2ulsfWcXimG5DlgxYHwy3LtEiNeqq+INYHFga5r2gE1BcBzRJLcuk3HKRtdBoeD4mnUbSa85XZnOzzBh0RmHUb/4nmt3gcWGP7sGpLQAXWLTJtmHOBOvOLrxvBYvNWFQPAFMjxu8IeORAuDrpzWtPFA17Kjaj/E5stJBIafC4CLOadeVpgFB6fUxrX084cCBJll7gkgj1BtbcbqsxfF2mWv8Lw03iWuDpadJMAQPRJcDxoaxvdx3ZmBOoNySI2MX0g81X8SptLoa8DM5xBmLz4iwi+xMRr5kIEsbRbTqtcycpa8B+pa6DDQdxJHXRVVeqcrS0tJdGwLQ60gHUTMwdDOib49xFhZIkm4a7STIBJHWNOqzFHEOFImYcZ+EmAb5S4f3boJY2iDV+KHE2dUEhw3HTaD1UMU1jswdcABoZm67bwdfUxzTGMqtY1rXR3hac5BaZGxuOmiDRqAEuIGY2kCwtcW01/RBQ8TwIpHe4B3EG1o5fup8KxpbabTpyVlxFgLTsJkzGvMHl+5VEwgusf5QbClDhmC69tlX8OeRcK1yB4lpvyQALYQyjOpkahDcg+U4Qcynm6n2QXNDh4HxH0VjSIA8NlF4ndV9d5Z+/wC6C5FSRr9zdRGIt4tA0wN53+Q+arsDxKZEff2E1iK9iRMax9UHMVxFziabgTlgugxabAdBASuJ4m5jXNOQ07jzA0nmTf3UPxrQ2TcmQL/CNB9Uq+maxMmIuSTIggC+6DvCaIa59Wm51Sp+SbAS0gTe7toTFTij3HxB0BrTe4JJPwy2zhbSLj3TYMlpa6dWtIbYdT5aWNkGliBc5+6eSS4EvyuBdYBoN9hMIO4khpBkF4YHuABAkOgSNtZsslieJOa45fECLkggX1gbcrLRca4rDhkALyGkvMHSzYvYAc1kqlnG9ifEBym6BinjyAQyRyP1ExMQVdcNxRNOCA+q0FzC6/hBl0c3CJ9Ssw4XtdWHDKsOmYmdudvdBv8AhPFKgpZ3vptdF8oFm5hYsbaDvuvsaH1KjsjvD8QNpaRAOtozEOvchZDDPLGOzuk5g2QTod4121GllpsLxA1gWFxdAylp0DYkmYjbrpsgSxmNqGnD4Lg6DlvDr5baC4AlToYfvZZkaw+FwI0LrE5hsZJBIsrLE9nc5gMZldaWmCCIJLiLG43urHhfZ+ABlgA6zreIkmQBHuSgpsR2dykARDhlcQTEAD2/kpKnhBSfIZaLwbGLSZvI5L0unw0AC2x6mJtr036Kl7XcKDMPUe3wkS48iTvPOZ9kHlvGcS5jnCIHoQeVhtGxlUlOrcGw8rQnsSSSZvOqU7qDogv+FVZFttRzVuxpBBGipuDmBKv6buf/AGgZNbOyDqkX0CRLfbdSr1sgJCUwOOOfzQSNIypZfL3VrmY7Vc/BtQEHEPv2XauJzDqkcfTINkthMZBgoDVZY4FOYbieu7Y8Q39FCs2WlVVJ90D2P8N9Wu0P0KWFUnS3P6LuGxcE0n/A7/1dsUJ1B1Nxa7XbyKDmLLWAhsOJsZFvKLhV+OMgSbwOUAbhdxTSXTtslbm0oOiucuWYGvn5pZzBzTAo7KJw/ugQe0TCLTdtAP1+qM7BTqEVlERyQW/CqOcEFxDPzf3DTxAbwfqtXwjBhlRkkQbE28Yve3msNhsQRIaf+1qOznEQH06bjADhc7Gbkn1+SD1Ghw0HUkbkDc7EcrJungIb8Ivtt1+gT2BojKTt+idFMRbp80FVS4eOVlRf1Dp5cE/TZbVtBY3+qVQDCFvNwH6/og8GqNuTCXrUE7VYglqA/DDsrmmLb9FU4BsFXuGIIAQAxFOQqpstcPNaSphlU43DQZQNsq2RPxKSFXwoffjmguq9UOtzVe/C3lFewgooNroIUqh0Sj2Q/wCadLVCnTDqon5bwgi/g/eeIkNaNXH6DmvqrBPMbTqR16KxxtUkAXDf7eXolMtkFTiKMzZDZglbjDhcbRhBXUuHkpoYGysmUt0Y4eQgoamGSVXCHmr6tR+SrMVYoEBh4KZoGCLobhbVRZYoPXP6fdrs0Yes6Townf8AxP6L0Klh43JGw2HkvzhhMWWuBBII0P0XuPYntUMVRGY/6jbO68j6oNUAvKv6tY6XMpg6Au9/CPoV6nWqQ2ei/P8A2x4v3+Je7abf8RZv7+qDL1wlbyExiHQYQMqBmnY+as8O6CFTd5pzVhRxFwgvM5IQq9DMPJdw9SyI7psgpqrIsUv3f3CvMRSDmm1wqnukGgZlceqjUw0BKUnkFNlxhArXEJKpWLXDS36Jh75KBXZdBcE5mhw3189182hAv6JXhGKE5CbOFv8AlsnDU5oId2hll02GyVFzLoJULeiNMr6jTRe7hAhXoKmx2FiVoX05VbjqaCiLFF7EYNuiNpSgUZZaPsnx84Wu14Ph0cObd/39FSnC+SlTEQg9z7W8fa3BFzXf7gytI5OFz7SV4finZnEq1xnEn/h2Mc6QJyjk0n79FQuqIAPp30QyIRXVChVZKCDfKfv7901R20SrYRWVEF1h32hPU3KooVVZ0XoJboP4VNBkGUbKgQxNIhco1Snsc23ukKeqAVTVRqaJmqPv2SrtEA6QOaeV/XZXAq5mh3M36OVdSHhKa4Y6Q4HQifUaFA0x6KGz+qTzafe6aYUDLCpPMqH7rs2Qcak8VRnp05pwIFY6oM3XZDyjU2r7GC67htUEjTQqdLxQnmjT75pU/EfIoBYl5cdUsYlW1Ef6UQL5pty0VDiD9UBgwdF85iXaVOboBvYVDDyFInVfMNkD1JqtaGiq8P8AsrKggeaeqJdK7oyD/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sp>
        <p:nvSpPr>
          <p:cNvPr id="6156" name="AutoShape 6" descr="data:image/jpeg;base64,/9j/4AAQSkZJRgABAQAAAQABAAD/2wCEAAkGBhQSERUUExQVFBUWGBcXGBcYFxcXGBcXGhgXGBUYGBgdHCYeGhwkHBccHy8gIycpLCwsFR4xNTAqNSYsLCkBCQoKBQUFDQUFDSkYEhgpKSkpKSkpKSkpKSkpKSkpKSkpKSkpKSkpKSkpKSkpKSkpKSkpKSkpKSkpKSkpKSkpKf/AABEIAPsAyQMBIgACEQEDEQH/xAAcAAACAwEBAQEAAAAAAAAAAAADBAIFBgEHAAj/xAA6EAABAwIEAwYEBQMEAwEAAAABAAIRAyEEEjFBBVFhBhMicYGRMqGx8BRCwdHhB1JiIzNy8RWispL/xAAUAQEAAAAAAAAAAAAAAAAAAAAA/8QAFBEBAAAAAAAAAAAAAAAAAAAAAP/aAAwDAQACEQMRAD8AymMPjd5n6lKVB1TOO+I+Z+qVcUC7nbaqOaNvVfOEFdeyyCDqiGV0hdFNBEFfZ1wtUUBWuUygsRGhBKYRBWtEbz1XBRMTyRsPgHv+FpKBZzlGTCtT2erD8nsQo/8Ag6o1Y72QVgUXFWVfg9QflP1SJoEFBLDsR5XGCG7qLggl3i6KiCFNosgIx6mEJoU2lARhhfB6hCjCAzXXU5S7HXRM4QM4lviPmUs5qYri5QoQLVWyhOCahQeyUCpC5IsjOpobmIAuHqutpKeSUamICAYZdP0cCLEGb9f0QaNMxmvOm2/qvR+xvYlxAqVpg6NiEFFwjgTTcU3Fx5jw+gOy0dLgtYNhuUegW1pcPawWACJ3YQYFvCMSPzB3m0fWJRPw9YCRY8oBC3FSkEq+iI0QYHE4h7f9ygHf5NEH2VZ+FoVCSBfoMrgeomD7L0PEYUHZUuN4Uw3LR7IMRjOF5RA05/oQqythzy816MxjGmLRrfdDxGBo1JE5XHS8IPNjQKhELRcV4OaU5gcvMSff91SmkDMFAFjkUCyF3cKUIJNauFfNXUA12FIU1LKgari6A4JisguagCQvipEL4tQcyKBpooK6TdApUw5cY0Fk6zBtiJBPr9UTCUmOOpnylXFHDl5a1jGsJ1dFzcXQaD+n/YljorVASAbBwi+5helwALWhKcMwwpUmsGwHqeaLUqoO1KiAXob6qCaiBhz0B71E4hLV66CVV1lV4m6PUrJKo9AtXo2VTjqZDtcpO+xO07equy+youLMc4ENcAQQReL9PVBOnibEVBl56+4ixB5hZ3E8KDHlzB4TryCuqVDOQcpY4/E1pblJ3MSm8RwPw2YTOwff0GhQZPF4e367JU07K5x+ADbDNINwZt72VPUERqD93QDyLoC7K5KD4KX3ooovdlAasbqEItVQhAF8arrV1zV8GIDMwpLSQD+529FzhnB6ldxjT6fcJ/gtSXgWjX9fktBw6sGk5f8Abbckb9B5lAhS7JCiZLhpMD5k9ArHstgg/Eh14Gg9/sKVXGteXBwtB1OvnH5dPZWHYzxPqO2tG3Myg2hqWSdfEL6pVVdiK6Arq646skRW6ouaUBTXQH1TKYpUJUK+HM2QV2IqpU1pTmJoHkqpxIcgbNSAqHFUjnBk/wCUAkeoBkcwVZ4uuA2+ioqdfxEzF4nNlIOoIPyQWWGpTUP+28EbsdtzH9w6qAp1A6XM8J0exlp6g/Cellb4LCMe0k3Bi8QA7mOV0qc7K4YHOa1wMOaQCx4s4RoWkjTS+yBSrjxdtYB2wflB9HLPY+hDoDRB0v8A/J38loeIUHNgvDS1/wCdoOVw/wAh+UpFuEhrhOZurN95jzAsgzhpRuouTeMAJkc0pEoJMU8yg3qp5UDT2qBR6iHZAPIpMaphiI1tkEqTANB187GfnC1XBKjSwBxaAGy6NB0PWFlmMkQi0qxptO19P1Py9kGt4wabaX91pAAgeZ5qXYnEBlB9V1sxt5LK1eKuhwAzCAP5J6K4p1g3BNe74SXOA6aCyBzjPbplPS5Vfhe3LKouCCsrxbjDi1zm0xDdTFgSJDZvLjCqcJinkd5lIbMX0mJjSyD0r/yk3CDU7UNp3cV92f4aKuHDxN5tyi0eizvaHAZX+RQXQ/qEBsB7pzDduMx/LHmvOq+Jy2+Gfv3RRjWNcG1M7HH/AIu0O7bEe6D1elxpjxsk8YGm4WJpVCyHNeMp0c0nKTyI1adoKtMDxQzDigssY05T7+yy9ag5xORzZHiALmz5OBOhFvRa2s4EdIXn/aRwZVEDxCwcADIOocDY9EGx4LxXu4a5mVrwA4CIzGASDJB28kfGY0Pa95B8BNg6MxiBB1FxtyKyHB+PvptFN7DJMkub+Q6HLFhJCfxHGqNB+Z9yHTlFwb2MctUGu4fjWVf9INLTJI1ym17bCbJPiNFjPhAbcg+fkqut/UGhEsac7rz/AGgbn1WfHafvnSZGaR53+/dAXFmDbQ3n6pcBMYsbRCDCDoCl3fn7rimgaqKICK9t18GIPgVLKu9ypwgi0Qim40XAESmxAF1MQ4R+WLSI8+cz8lr6nCBWw1FgkANH8rNYmkBTJnxGwt7legdncv4enOzQPkgzlbgLKdIsYxsEDMHXDo3PVUT+zzqhFOBlBkNAho52Xo2Opg2aNUDBYEN8zZATgvCG0MLlG0n1N1jOPcKdVmLL0bE04pBoWdqMAJ+/VB5u3gDg8S0Ei15iFYVeAh1QValIOcIuCYdGmYD0Wvq4cOuAl6mBJ0MIMnxLhYJdUByOOobGU8pbokMGx83HTRbSrwrcmUlWwzWIONrkMg/RZ3jnCHYj4LFt/MdPvcK4BLjqrngnCxmmXc5ALYGmtwdjvog864bwZ9GtL6m4BD3Ccu4cJInQapPi9d3euD2NP+Wov9F6Pjm0gC002FxzFoLnAkTcC9um1hCzvH8DTqNNRsQ1uh2/dBhPwpIcW30uOU3RcLhzLbmdY5Jnh1UiqLSHEjLtpf6rQ4PAZXlzGgTqTtdAN8wPJDTWIbc+aWcEHwKL3iCxGhA7VRGLjwpU9PVASbLjioyvs9kEolOYSkSYADp57QlA5NYauWjUAxYnYoLH8OWkeEGdREuHpp/2rXhOMhsW1P1Wbr8Ucwy4y0nU62AMAan6XVhwXife3+UXAnQ8zZBr6JkKFLGtzFzjDW/VLVKpywNSkuOcHH4UlxcHjxAtMXgxPTz5oL3GceoZR42+6qavd1wSyoCeUrzFuKaDlJLfmR5JvBYJwINKu5xJ+E6D1/ZBrMDjCXFhN2lM4jFQu0uDFjA43cfiPVLVzKBOvxJyqcRiC46pnGM5JR9PLqY6m3p1/kIC0TBImBlkmYyt3M/eyusPXqPpwwuLIMBsAz4jIGxEC5gXtusk/EkFxJaWGA1x0mbEtFyATJ6gSrT8S9lQxJJho8PwNMjQbeAn1HNAZmFy+Aw59y1xMlrZBDSdz0FhKz3aqoWsbTAkuuY3g3+avMVj20v9Z4h421ccxMS29wImDv6rMtLsRVc9xOQm3JsWAHsgLwbgzyQXCBO+0C6unHK2C7MYI9JXwqwzLNkpVEoB1ilywph4QssIBFsFFlTcxQQPubdclSqC6i1t0Esy+z6KDrLoKCeZWFItAEtBBmZOp2b8lVtdf76Jijg3OAIsOZtpef5QLcVLi7vJaARMECIEWJJ8rJjgOPPfNBIII0AgAncD1VjheHBxbIztI2lwnXxA3HPfmr3AcPZQzVC2Is1oBJ5DX4dTaLSJugvcNSa27jFteuzfOyquL9oqWQuLwMptvYSD0Em/QBYztd2hquIAa5rcxcHA6TEbbTE81i6der3Zz5oOvONb+hKC5xAFWrVrWgBwY3SSCLkHmXLVdkMXS7v4CIDjmloLvEQ1p5EZ9f8AFZKlWhou74gZyi5Eb7/D8kpisbUs1joFobpqRm9Tqg9pwePbVGXY5nNn+wZRJHqqnH4SDnbBaeVz/K83wXbN9MgVR4vFJuNY39BboFfcK7TRTYGhpAcS6TLnGCSABcwIPVBY4vENF4E9LmD01ss5xHiElrWlouRLiNRdw5A7X0TmNruzAtgyCRebnQTYi/K/RIYvDNqhzshgiOcHclhHwyI1B0M7IKylUFR8hrn0yYhxDS5wuYaDJi2h39E6zFBodlqGA9pLpyiImGkmTrFwTqkcQ008ksc5xYR8MgScpzEG7rBwGgMKGJpyYDiDTqPYGlsyIu8iNTAvzKA+I4mw54pgw6XuDnEudPhsQb6myssE05Rm1/gbLOMcKT4Dw49TIsCAIvcGB7q+wT/9MH0vr0QPEIZC+fUQw5B8VyYUnGQhlAQclHIuMKNmQMP3UW2K6RK+JQde3fqhliM24XGG3VAGi6CZv9PVXGDxDYktHL7JO2qr6NIlwDdTbQH6q+wfA88TDhHjIOQAHeAI05QgLwHEueS5tNs/3GSYJ/QAcplWlWnUqGXloa0OOVvKSQSNA4xKJgcMB4aQDaYBnUQYtMa35m99EbEuLWllMAtnkBqZ/j0QZTj3DIpBzYc0uJ6ujNZuwG//AEhUeCsFMuafiaXim8D4QTEm+a14N9CtU/Bd4Gl3gDXAgaZG5YaOtjJ5SmG0mwHuYIO9pE+EAc+g/wAkGewfAKYLfDNsuYlsOJykQBoCQf8A9ckvjOwhaXRSZdxJcToPiuLxBJHkIMrbUeG03ibvYRBa6PSbW576Ku4hhRTLaTXVCW5pDXuBM6AmSbCT6eiDz7EdhWPc3JGV7mw6MwME2jW8ifLQ6BXGdm3iQwhxBLQGwTGrhAvN5vuIkL1WlS8NRs5i1wyxJJp5i0DMdzEmFUYrDBlMNcPFnHhaAcpgCSdbE5o6RZBiMG7OQBUaS8NGVxe14LYm0QdPO+yHj8OHzmpkZDYl8OzatDibEGIgRGy1WO4SWw95pFwjxm20lwFrxoQDcDzWS4phqoc1jqneMucwcZ1BAfpFjN7XlBlMZRdTGdpzAwSc59ROYXE6jklMTWqQZfUhwA8QI8IykSQdYy+kLT4rg+djssWLiwOAD5i4DxAqWPrCzfESYFMnf8rbOuQDm8gPodLgth2TkbrqRG1/2GvJajhtKGi8m87wfRUNFwaQ4EEFvmWk6yNoidwZ9FfYIt0abTOnp5ILEmyEURwsoFBKbKDuY9VIFRQdBRcyFKlKB5wuvnfVQqFfB9kE6KlSokmPZCYLp2hgXE2tvMxAG8oLLg/DRnEuvsINyba8rrR4fh7Q12R1iCJEkC4zH1/VVWEYwuABa58/lF9N3EADVWeIxgBLB+RpJ/sDoGVsbxYnyQFoBgplrSWtyi58Mx+adSZH6KNOvbLRBJsASRALZlx6AadXKkq4oNl3iqOnK1hO8ugxz5eqvWhz3R8LM0DKcu3incjX2CCZcTTMuzxma52kukTFtNh0BTDw1stkkERAuABlEiN5klUnFsW0llJju7N3B40sdI6x9EGrxZ7AWs8T6j8pBtk1kmRABIHQgINbhqtnDU2FvQEehnTmp4TCHM55DTIBzDXcEW+usLOYDtDTNQ0gQ1xflaSTlLmxm6iRHuJtK1lN5cCDodLedj6ifQhBW06LqbcrJgHX8w2N/IyPZAos8bg50ueJIAAAMwXN3AIAnWCnKdMsZla7O5sSIh0G4tNxE2lIYqiWvBBJHiJaRDmZj4uXhEm40m+yBN9MuaAC3KBlIcAQQMw8Tdv+QtBOkLIY/AUmOgZ25pdY5nMEOgagxqQ4aTdaLE4xpfkpw1zmS27oO8Furevrqs72idORxzWaWuLL2N2uEWtOo5BBnX12u+FxIc2QQ4WLGyA9kC4jW2mqo8ZhalW4h5sczdXNdqHaaALSB7XNDXAZyM9g1hiYvsdPkqx+EbTu/wAIAiQdbzm5ggxYygRwTby6JHhLX/2xYXA3VrTZpIA8ovvM8rqup47u6ry9zXl2kCRHO/3orppDmAtggibIOMfZfNUBr9URzUESNCpZlCLLsXCCW6llUS5czoHXn91Gn181F2qPh8M5xGUT97oC0qJOnNWhzGGNBmNREAmdeZiY5KeG4VA8ZkcgnaeLY0SGc7ebtT0hBPh2BNMBwAk2nXKBrHMyCfZMY54kARBN3ETMjlziR6hcdXAM2aCCRJtc2Eam/wBfNVlao55IZORpN5Akh0GZ8tfJAR+U3HicQ7wi7i53haenxTPVFZjA0uAcRlaXlzpywCQ4WEgmPmkMBR7p+d8d6ZAptMl+US62x8P8Su4mi5zWSGgObJkm7zmAFjpNzOl+SBbHYv4HNaKoOmTMLkierTPp+lZxTHYiHnJUpuiwmQWi+3iE2ulsfWcXimG5DlgxYHwy3LtEiNeqq+INYHFga5r2gE1BcBzRJLcuk3HKRtdBoeD4mnUbSa85XZnOzzBh0RmHUb/4nmt3gcWGP7sGpLQAXWLTJtmHOBOvOLrxvBYvNWFQPAFMjxu8IeORAuDrpzWtPFA17Kjaj/E5stJBIafC4CLOadeVpgFB6fUxrX084cCBJll7gkgj1BtbcbqsxfF2mWv8Lw03iWuDpadJMAQPRJcDxoaxvdx3ZmBOoNySI2MX0g81X8SptLoa8DM5xBmLz4iwi+xMRr5kIEsbRbTqtcycpa8B+pa6DDQdxJHXRVVeqcrS0tJdGwLQ60gHUTMwdDOib49xFhZIkm4a7STIBJHWNOqzFHEOFImYcZ+EmAb5S4f3boJY2iDV+KHE2dUEhw3HTaD1UMU1jswdcABoZm67bwdfUxzTGMqtY1rXR3hac5BaZGxuOmiDRqAEuIGY2kCwtcW01/RBQ8TwIpHe4B3EG1o5fup8KxpbabTpyVlxFgLTsJkzGvMHl+5VEwgusf5QbClDhmC69tlX8OeRcK1yB4lpvyQALYQyjOpkahDcg+U4Qcynm6n2QXNDh4HxH0VjSIA8NlF4ndV9d5Z+/wC6C5FSRr9zdRGIt4tA0wN53+Q+arsDxKZEff2E1iK9iRMax9UHMVxFziabgTlgugxabAdBASuJ4m5jXNOQ07jzA0nmTf3UPxrQ2TcmQL/CNB9Uq+maxMmIuSTIggC+6DvCaIa59Wm51Sp+SbAS0gTe7toTFTij3HxB0BrTe4JJPwy2zhbSLj3TYMlpa6dWtIbYdT5aWNkGliBc5+6eSS4EvyuBdYBoN9hMIO4khpBkF4YHuABAkOgSNtZsslieJOa45fECLkggX1gbcrLRca4rDhkALyGkvMHSzYvYAc1kqlnG9ifEBym6BinjyAQyRyP1ExMQVdcNxRNOCA+q0FzC6/hBl0c3CJ9Ssw4XtdWHDKsOmYmdudvdBv8AhPFKgpZ3vptdF8oFm5hYsbaDvuvsaH1KjsjvD8QNpaRAOtozEOvchZDDPLGOzuk5g2QTod4121GllpsLxA1gWFxdAylp0DYkmYjbrpsgSxmNqGnD4Lg6DlvDr5baC4AlToYfvZZkaw+FwI0LrE5hsZJBIsrLE9nc5gMZldaWmCCIJLiLG43urHhfZ+ABlgA6zreIkmQBHuSgpsR2dykARDhlcQTEAD2/kpKnhBSfIZaLwbGLSZvI5L0unw0AC2x6mJtr036Kl7XcKDMPUe3wkS48iTvPOZ9kHlvGcS5jnCIHoQeVhtGxlUlOrcGw8rQnsSSSZvOqU7qDogv+FVZFttRzVuxpBBGipuDmBKv6buf/AGgZNbOyDqkX0CRLfbdSr1sgJCUwOOOfzQSNIypZfL3VrmY7Vc/BtQEHEPv2XauJzDqkcfTINkthMZBgoDVZY4FOYbieu7Y8Q39FCs2WlVVJ90D2P8N9Wu0P0KWFUnS3P6LuGxcE0n/A7/1dsUJ1B1Nxa7XbyKDmLLWAhsOJsZFvKLhV+OMgSbwOUAbhdxTSXTtslbm0oOiucuWYGvn5pZzBzTAo7KJw/ugQe0TCLTdtAP1+qM7BTqEVlERyQW/CqOcEFxDPzf3DTxAbwfqtXwjBhlRkkQbE28Yve3msNhsQRIaf+1qOznEQH06bjADhc7Gbkn1+SD1Ghw0HUkbkDc7EcrJungIb8Ivtt1+gT2BojKTt+idFMRbp80FVS4eOVlRf1Dp5cE/TZbVtBY3+qVQDCFvNwH6/og8GqNuTCXrUE7VYglqA/DDsrmmLb9FU4BsFXuGIIAQAxFOQqpstcPNaSphlU43DQZQNsq2RPxKSFXwoffjmguq9UOtzVe/C3lFewgooNroIUqh0Sj2Q/wCadLVCnTDqon5bwgi/g/eeIkNaNXH6DmvqrBPMbTqR16KxxtUkAXDf7eXolMtkFTiKMzZDZglbjDhcbRhBXUuHkpoYGysmUt0Y4eQgoamGSVXCHmr6tR+SrMVYoEBh4KZoGCLobhbVRZYoPXP6fdrs0Yes6Townf8AxP6L0Klh43JGw2HkvzhhMWWuBBII0P0XuPYntUMVRGY/6jbO68j6oNUAvKv6tY6XMpg6Au9/CPoV6nWqQ2ei/P8A2x4v3+Je7abf8RZv7+qDL1wlbyExiHQYQMqBmnY+as8O6CFTd5pzVhRxFwgvM5IQq9DMPJdw9SyI7psgpqrIsUv3f3CvMRSDmm1wqnukGgZlceqjUw0BKUnkFNlxhArXEJKpWLXDS36Jh75KBXZdBcE5mhw3189182hAv6JXhGKE5CbOFv8AlsnDU5oId2hll02GyVFzLoJULeiNMr6jTRe7hAhXoKmx2FiVoX05VbjqaCiLFF7EYNuiNpSgUZZaPsnx84Wu14Ph0cObd/39FSnC+SlTEQg9z7W8fa3BFzXf7gytI5OFz7SV4finZnEq1xnEn/h2Mc6QJyjk0n79FQuqIAPp30QyIRXVChVZKCDfKfv7901R20SrYRWVEF1h32hPU3KooVVZ0XoJboP4VNBkGUbKgQxNIhco1Snsc23ukKeqAVTVRqaJmqPv2SrtEA6QOaeV/XZXAq5mh3M36OVdSHhKa4Y6Q4HQifUaFA0x6KGz+qTzafe6aYUDLCpPMqH7rs2Qcak8VRnp05pwIFY6oM3XZDyjU2r7GC67htUEjTQqdLxQnmjT75pU/EfIoBYl5cdUsYlW1Ef6UQL5pty0VDiD9UBgwdF85iXaVOboBvYVDDyFInVfMNkD1JqtaGiq8P8AsrKggeaeqJdK7oyD/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sp>
        <p:nvSpPr>
          <p:cNvPr id="6157" name="AutoShape 8" descr="data:image/jpeg;base64,/9j/4AAQSkZJRgABAQAAAQABAAD/2wBDAAkGBwgHBgkIBwgKCgkLDRYPDQwMDRsUFRAWIB0iIiAdHx8kKDQsJCYxJx8fLT0tMTU3Ojo6Iys/RD84QzQ5Ojf/2wBDAQoKCg0MDRoPDxo3JR8lNzc3Nzc3Nzc3Nzc3Nzc3Nzc3Nzc3Nzc3Nzc3Nzc3Nzc3Nzc3Nzc3Nzc3Nzc3Nzc3Nzf/wAARCAECAMMDASIAAhEBAxEB/8QAGwAAAQUBAQAAAAAAAAAAAAAAAwACBAUGAQf/xAA5EAACAQMDAwIEBQEIAgMBAAABAhEAAyEEEjEFQVETIgZhcYEyQpGhsSMUFVJywdHh8DM0ByRi8f/EABQBAQAAAAAAAAAAAAAAAAAAAAD/xAAUEQEAAAAAAAAAAAAAAAAAAAAA/9oADAMBAAIRAxEAPwDzi4xR2zEGefnXLd+4FjeeM5pl1hJBPJoQG0z270Fgt1vSADPjuWp9m82d9xu/LGq8N5//ALRVfPs7GRQSLrDdC3HH3oBa4MF3EjuxppY7yZyexFOutGVAIoBNeuj87Y77uKfa1DhjLkwMEk0J9rCRjORXFI/CB9McUE1HvMQd5IiOa65cvm6wGPzRQkubFX5HBpqN6r7ZMkiKCSj3jEu8juDUuy95XzcaeOcU3R6C7cYE+0CrWx0rdO6+BJ/ABQMss4zuMk8zUi3cZZJdj9aOOkXVAa26kRMSOKG+jvoAXUx/+TQGS+cKSQw+dFS8xc+4k9s8VWi6EuQRxxmpdlhcJJG6gtbG4ZBaeftTbtwznkZg0Gy5bv8A80WCwmcn96DrxuBnjtQCBJOCD54/SitJRQrLE8HFNCYgbZoBku4hSWJ+1OtoRHtNOthkZScg+DRmO4RBBjgUDAQpEE9q683ACSBnmKeiCeIPg9qI9pQPconjFBAu2yXP4f0pVJa1aUkEjHk0qDy+4ZZvrxSTwBJmnMMnHc0lWPt5oHIjFg0DbNS1FpjwZngUG2ABnseKJKrx4oGXUHqGPb/rQiGBBBqRfwqkKQO4+dRmktu5+VAxjJOQP9afaRmB25HfFK0N5EyM4nirNLRVSCB6kAwBQQ/7JcCBmO0Ed/H0q76X0PUahVNrTmDne+K1Pw38OeqiavqCLJAKWzwB861tuxbtgBUA28UGH0vwvqt5a6+KtbPw2EX3Ofsa1C2wcgY7RThbhuORQZe78P4EXHMfOoV3omutFm094nP4Dwa2vpTiK49n2yJoPK+qf2tL23U6UrcBw6jBrmhuagW2ubGKdxtyPrXouo0i3AfUthgOxFQ7enS2dqIoQHsKDK2r6bveNh+ZqV6pBgkferDq9/RG29vXWRBwHRcisrZ1fpXTauuGtgwrd4oLdngQOOCAaerFQd0waDp7lth7SINPS5JA3T3E0EkMCc5k8UVdhIKcz54qOhzgAfWpVoQZHmJjmge9oSCG9sTEVFZ3JkH6VIcKx4G4mKGbUH3LigUjvBNKu3G2uQAIFKg8zYEueIk81wT3+9HaGmOJ4ihkEsQpx9KBysYBXPmuNcJOOa4faYMSKSruYR3oDEl0gEE/KgXVbbIEj51Z6Lp9y8FYQqFpMnkU7VaZrd+5bNsicyV5oIWg0b3jIMKD+KIBrYfDfTret6ggcBhaG445+VUXptpLdtmt7WcYEz962vwLpiNHd1LjN1/afIHNBq7aBVCx28UQIAIOaZMRRFcd6B6JAin7M/KkpJ4pyjyaDiqAf4roQH5V0xOK4xjmgBftgzB/SoN2yjAzU66wz2qG5mQRNBlOsWbbObN5S28Ru8H6Viup6F7dxzJgnBJxW368i3bzI5NtgfY47/KoJ0txrQVkS6DmQYmgy2j1r2UVWUkgwcwav9Pd37Awgcg0bUdJslSzWtrATJHPymq0+ppLuwrsAHc4IoLqzIaTEd6kBwsIoxGartPqFIAkGePlR7TycQTPagkpcIYsMH6c0VzIG7E9qjq25ZJggQQacGLgye0CgIcf4jjmKVAZroOCsf5qVB58Cd8zkdjXQwzvwTzFCDBQ0+YrgYA8n/egcTJnLE9zUrR2xduqgOZxA5qCWxUrQ6g6e8rg8Zig2raVdNpbLFNu0AsR3PjFSrfVNE1pUso25oVpTio2j67Za0FvWw+8SPB/2NAtXLNh3unTgMfwwMD7f60HeqaJbyrcBUlm4nt2rW9Cs+hobSDgDEGsoCbptOxPubvzM9q1mmvWtJpVa9dVQoySaCwLETJMUS20ZLSDVGvxR0u5d9FNUm/tHFSh1Oz7StxXHkUF3bacQMUQMCCeKqrWutTmM8TRD1TRoT6l1F+poLIEfmPfvSdlkmPvUE9S0s5v24OZLRRRcDAMpDA5kZmgV1gcVFv3BbRmaYHeKdqHKqYyYqt6heLaVlAEnEUGV6zqGvakhkDIxyD2H1qXoLRsW9xul7f+F+33qj1DnTOGuNKkngTGa03RbtnWaMuVQ7TtLxz9RQRtXq22RaA2RkHJqs1qWtZpGFtxvUzxnFXYW2uqu6W6tp0OVPcCs/1DSnSdYthCRYaZDYM8RQQtNdIYoCN45iraw42icH61R6y0bPUF9OYDQT8qtLDyuTwaCwmJXE0+2SPYADjFQN/uBxB+5qQlzAnH3oJrOwPalUcFo5WlQee98j/muDk4opAyB+xoUEHn96DkGc8mu7iV5z/NP3AjxFNULHAntQSLV9lAAIAnkGrzT9QbTqjMyunMyCD8qzRGMSB3FPtXzZymPqKDU6fVtqdRa2nJaBj74oevZ7sDUam6Dc4RDAJp3wbaOr6vaa7BVFZoHY/9NW/Uvhk6rV3Ge6VtrhFA57mgwupW0t0i2GJ7HcK0HwzqX1N0acMxaJVTzTf7hsaXVXFum7dEEWwRET/NW/wj0C7Y6rb1JY7FnJGfEUF31W1fsac3Q35YJnisH1H1y+9r24A4iZr0X4xumx0wIsAufPivOVtnUO3qXDMHDfxQc0/UdTaMW9UzHsCsitZ0H4ndUCagIUAyU7fas5qOkamzbsXNBd9RgTvS2+0g9vtRL+n1dm3bdwly7sl7tpYIPhuxoPRtP1WzqWC22UyJmRkUDXW5svMQwn61heh3rv8Aa0CHaJkjzW8NxHtbHIJCiDQeb9X1N7T6l7LENbkzKweaP8OdTfSXbhttCOPZJx25qF8Sl7nULgyYaMfwKh2Lp0+luYhwYme1Bsrmt0xuFL5231aNvEg5EGqfV9Xt6nVJultggk94NZj1ne4WLsWJ5mjWiC+1xkYmYmg0eotrc16+n7lOQTGfPFTEtjEKTFRdJbU3t6gnYNu0cDzVmw/pgrxQAEAzGAYqRAYLK5Pio0+mTIiTTkumCGyB55oJRdQeP1pVFljwF/SlQZQISZMYH60J17wPpFPLEiZIimliRPPzoAbJOQQDXIKgyPvRDPIOTSMmZ7igGJK5FNYk9seaKvuUr8+aS2y7qixJMCKDV/AaqNZuIhvTMZ+leg3dKWsEjMicGDFYD4bDWOqIJERBAxmvSLDnYAaDPN09rjlzZKoDkFvcas+n7bd5VhlAGMc1Ov7FXcxjGBXdGilTIWcfagpPiNP7VqURiSgzVfb6LacHasNEjaOa1GttozhQVkD71T6fXBNW9i8IecCgg2dEmlO5kuLcmMcfWn6p7esUoLbeJK1d3byi3NwBhHjmolzqNq2k27YXHEcUGe0HTF0V+46qARn5mn63VbUGwme4BoWq6i7XWc4UYyarNTqgzmGBYNtiPNBE1KrcVrt1RuLQncio+vT+gh9IEsABIwKuNNbGm3+rbLM4BQzUDq0iw99y67BtFuePr86Cg01ndqGX8LDMg4AomlTdcKASS3tqPa9QszgZPJPernpdgbkvPmOB2H0oLjQ2fQtENuJIySe9SfyYXI8UFm/Dt70rdwkwTPyoGNLMTAgdj2rskc7QT2FHVQRmflQWAzjBPigaFxhj9qVdgDkH9TSoMzEDsRERQWGJyaMeIjFCI7rQM29u30pwGOI+dLad2eBXTBJx86BhHuzExM1I0VpjeDAruB78UGFLT5qVYb00IBEOCDPagttL1CzY11sIA2Ruc/v+9ej6PWJesLcVhkZFeNudpke0/Ktx8N6m4+jU32KbVx3mg02u11m0huai5strMDz9K83ufE2v/vG5dtay6qFjtJxI7SK2nWdV097QTUX42gEDmTXnuvuaTU60AHbak7mUZPP/ABQSf791za31LWoa4x53sc1rOl6DWaq2NXqbn9Qk8RkVhNKLS6mCwK8iRWmTqh0Vm0bGohjEZwftQaTUXrllSGyDgnxVPq9eoUbngZ4P70671JdQBdDKSf8AyIPPms51TVZlIEg0HNVrjcLKrHYDMnBqMbw3+1yBGD86ry73QScsOTFNt3DvUkbgDQaLR6+6iFWcMytuAY89zmhdXv3OpahdiA7gC+0QJqP0xRcvKzpvUSDHOcD96urVra5VlVWAzPBFBC0nS7du2rPl+69qmqF2yFA/aaOAjIQYH2oREriI8UDrYJgflI5NEt2mVs8cU2xcH4D+1SEZghPccSOKBA7B+EbgIz3oJbefeAOacXLCTBxwajlklgAc9/FAaV7yfnSoHqJ/hJ+1KgzbESADHia4CIMTTJlZFMB9wBOaAm3PAApNtnj71wsTmZruQCZBjwKBgUBsiKtbWntPZF+AQpI4MfUVBsWWdlfYWXiB3q76fp3u22ARsCQCfb+tBCTRnU3dsbQRLGOBRNT1I6FyLOLkbVgcfare3Y1F59wRA3ErheKr+o9Mt3dbva/vUDPpj8LUGevXL95ibjOQTJE4pibYJ7RM1eDR2r6AKYCjx+9MtdLRrryWKkYgYieaCldt0MS2MCc8Uy7daIJMDgTVxe0Vmza3n8ckgdiPFQbmnFwkhtqz7QBNA7SayLqsZBx7ifwkd6utTbW/YTs0ZiP0jms+mluDdAjaJNSEvBrJRiytNAG5aa3uVSRvEf5qAEG4e4qPrUhtS2wBgTGBFRGfcScRQWPTb72rgTLbiIya0VoMLY3boj8MieKyekabyHPtrXdPdL9reS0E8EZAn+KAinjOIx8qCxMsDz57VLZNkGM9lqLd3GQAdxzA7UHLLMrg4BPzqUMQW/Sah2wQfcCQf2ozztBUwO8GgcLirOTB5k0C7cG6VOe1PIAB3kGPlTG9NNrIP1oGnPefvSpha5OIpUGdYgAg4nvTQx3SM/tFPaYkj9aEEG7kjzQEiQIpwjAGSOZFDypy0VK0wVfxwZ4kCgkaW3/SJn6n5VodLcU2rKbmTwAOB3JqguuEQWbZByMjijWRcv6W4QSzloP/AHxQHv8AVmu32tIz+kuPb/396Hbd2eLJZVP5aaEHpC2qkOTtPYirXplixYs77n4hg54NAbRdKQrvhidvvg8eKJesJbQqgIc42niKstNdtWrBXEngTFOe/YthcpgZJ8UFCnR95f1HUDkjvUHU9LupbLooITBO3tWxFuxqHNxdkssFxyBVdq29AEBS5PBb82O9Bk20xtDZOG4c5g+Kq9Ur2HbcgVWMYOPtWg1JN5Va22wAzBPYdqqNct64Zddyr+aDQVxZiImQeBT1tqT7wF24p15SFG1RPFcDhYOCSII8UAnU2nJHHkd60PQ9WWtLaLE9iAeB9apQTf8AYT/SHAMYq06XpktXFcvke4OVwaDU2Lfq25VYOIxUTWWCMjG05gzUmxctm0DaIYcbga5eD7/aAVI4AoKy0MwpiOfnRrtwKmIIHehsrm4TtgEczQ3tqymeBkwaBxuKUJOfG3FBa664UYng5p67IC7sU4kFfaM8c0AhcugYaB4NKuXLj7z7v3pUFC04bMnt4pq55/SiPggE9vNDxMgfagcf8vFSbTPdChkVF7QImmabT3LuQDA75qcm2zc9+bhPuPyoF/8AXt2yjhmafxeY7U9NSEtqtuBbBkJ5pxuW71xygEHjHA70C/cXT6fajo1wnG1Pw0DkF13Le0XdslRwB5mjLqbqOikepc5wMR5qvZ3t6Vrtx4uNjHfzNRberuhzBJBUjPigudb1K5cZbdtQSrA7icSRkfzTL/Wmv6hmJCraQC2kYJ4qga80MwMScAGgA+TQbPRfETbQo0/p7RBzg+an6nVrfuAgbQVGJkAmsnYvBtMloPu92FAyZqzbVram0q+5YBM8/OgZfuK+vCIsDIweT2rmiuQblm7LueJaQfpUDT3Lnqi45kA+7ExQr+qZb6skbVMgLxQN1lxfWb0x7T2jigFPaWj2U4sLlxoEyTiaUwGkE44PY0DLUggbgPFTLWsNtTbfcQTjPH2qK5mAMMF7d6a2/YGK4B5I5oNx0Mi90/cQsQSpETU61cVva6KZGMwawOh6pqNDcLWXPiDxWm6T1qxrHW3c9l3w3f6UFtcsJtJY+4Zx4+tV163LELEciasrt0+mVU4BnzQlsgXN5gjuCMUFaLGRuYhu3zrptx7lXaZg4qzuWFYhoWRIA+VNtIhUlwSOf9qCsIH+GlR7qkXCARApUGWZd7EBQfpVv0jozXyWvjai5k96lWum2NLdJILR+bxU1uobQFQgwIEd6CRc0NjS2mYFRI4mIrM630m1DmwybfywTmre7rGe2A2BzDfzVPcuW0uhkw4OZ4oGL/TP+FZgyeaZfVBbN0jLHAHaj+kkbnU7QZJGYoN62Ao3vBJyD4oIm0EMxLe6TFAAIUsME4+lSW2Dec7e1RHY8Dg0DLoyI/amBceKeG7GuQAM8Gg5bZkIKmCMg1IXUO+HknifNBUySR9qLaksFXBJxQTiXtaIgr+JsEVCvW1DhkO5f8PcVZtqFaz6MQe+O/FV9y0q3/ezBT8uRQMcwZQAiOTTRLXFMRjAJwamaXT3dW23TWmYKZBEe0dya0dv4VZNcm62ypMlmIIHgxQY+6FV4bcMfl7Gm3ndgoZsDgTV18Y9O/u7XWhuU+ok+2AD9hWfmaBRHfFGtsPxDDdjPFBHGf3pTjjFBf8ATviHU6Z1W8q3rYwZ/FFaSz1PT6pQ9m6GJH4SYI+tefISOJIoyuVIe2zKR4NB6CWBQsVVjHaOK6l4tuVnCnxAxWN0vXtTbO28odflirXS9Tt6uCrDcAJERQWV2WckMsHzSoBurP5f1pUD+ouEMTLHsTFV4IUFZEE+0eKmazYzn1BJ8ntVY1o+4gY7GeKB2o3BZBA+lVjkm75nj51ZFhctEHDLz4/7zUC8w3IyiNpxFBZ3xqLOhD7Pq0ciqW9duO+52knmr7U9UF7QFJDWWUArGbbD/Q1nGac8ZxmgW7GeT5ob8mukzJiuEmgbzINdAmlE5zSHcUHAc8US1LOAp2ngGhPANd4MigtLNm5fc+kgZtvnHMVw6a7e1JRbbEs20qB+bvQtDeNq7bYLuYMIXzXp/wANdHD9Ot3dXtF1zuRl5APY/wC1APpHwumg06bAouBQHYGRc7/apOpZwFRjm3hsZq9tae3p7PpWfaoyBVf1Gys+qQDAINB5p8c3Wu6nTFyAwVpHjNZgYOa0Hxm6t1RVHCWx2+dUAgjyaBCAIMGugE45J+dJV7djT1HzyKBn4Tg/pTiCQZFPZZWfH700sVSAftQDMnBOafavNZuq6HIob5Ik11So5BgUGns6hLlpXEncJwKVUtlotjbcIHilQXGuDIxQkiTimWQRIBJBFS9Rsb8ZAj5zUW0oV90zjsKCJddrTsuSHGBUYrcuSFkkcx2qTr3V2DTx3pmlZwlwqx7NigZb072rdySC3+Gh+kxQNcUgdu1XHtgEDBHiCfnUO5bO/cwOPnNBBa2JMDEzJobIE+f3qY6gNKrM/hzNBvERG2NtBEHjv8q5kHNEaGyP08U1iD9KDjRJmkDJ7GnOAVGINMiRPagKjm2wZSQQZEGK9Y+Aet2uo9ObTOVGr0/4lH51P5h/B/5ryQSB/vUrpXUNR0zW29XpX23bZkeD5B+RoPdL+4AMoyDkVG1i77LrEkg07pHUrPV+nWdZpyIdfcsztbuDUfr2s/u7pOr1fe3bO3/McD96Dx74gv8A9o6nqDiFbaCB4xVcuBkUR9zyzzucz9aGsxgfrQFUBhnximAScwJpIDujvTipDZHegIgMiVMfIUzUSpgACeaLbkEbcGeB3qQyi8gW5hx320FU0zmlyflR9TYNohiZBEzQRQTbA/pLgH6mlS04Y2VIGM/zSoLjcXQhskjMdqhX7pVztucYjxirAhVB+kY4qBqbIAwR9aCCzszzkmi6O6VvgE+1vaR9aGdoYE4HHNcALEsvaguhvRQp7fxQdTuHuJExmuaW414e4SQIOa7qhtISO3IzQRGfCzPzoNzc0kk5FPuSFJPM9qYxBAE4PBnNBFgjJ4po8jFFuCMzNDA7UD1grHHmmgZ5otoDhgSMUxuSIxQdM8jxTAc+afGM8UwGD9+9BrPgPrrdK6kNPec/2TUna3hW7GtH/wDJuv2aGzoEPuvt6jgf4V/5/ivNrZQHO7aam6/qOo6iyNqm3vbtraB8AUERl/L4pjKQJp1wmQQORzFcurtABYR8qAfDAiMGitgyYHfigbvlNSGcvZR4+RxxQO0uGDNwO9H3DJEYOMYoFhv6RJELNEGMAjae3NAuoANZBCgEcwarR/2avNR6b6fbGSO1UhHuM8g0EywP6S5pV3Tgiyo+tKgsLmpkGPw8SO1RL13cGEgdgBQ3ciSDMmYOaE1ye/8AzQcLSAB5oqKVssV5nxQFYBvpUgsCvJ4oCdPubLpU/mGPkal3LvqIBGexNVo9pDgwy5FTfVhAwghxuA8UAHuTK5mhzECc/pRrkR23DmgFleTtz4oB3QYihERRWIJgrimttJ8feg7YMMOc0ryxc/zZrlkSYMnvFFuj1FVgsGY+9AFscGkqTIGTXTbIJJM/SkQU45iIoJI0zG17SGJ4g1y6gRti8xBM/rT9PdIDEtkCBFd9EXraraBNxTLE4FANUJTOT5Pih3VIInxGasrekK219Vx9R/vUXWrDLBkGggNzH709CPSZW8yKa6kGu2zmO0GgkaZSF+RohXaCx4nIodgsFOYNGuELaG7k80CZyRxIIqDqVh9wiDmi3HIYRIoVwmJNBL0w/oLjz/NKnaYTZUz5/mlQR7khmEY7UI5ORRrki5HaaE0mR3mg4MkLmiEFBEYpuFIImaI8xMmgYSdn170fTuXsG2Mm2ZB+XeglpWOIzxTbN70rm4D9O4oDlHJ7t9DxQ9rASTk8UW3c9pEkyPNDeWkkGKBhVyxH7VxlOVHHenl+wHFcWCx3AnyaDinaysCOfNSmIdXCwODjk1EuLERMHNds3CIFA/JaG4JorrsO0Ebu/wBKGst9BTmBfhZj8xoHW49FyAQJEmnW22KxUntxPFRyxFpgCY3Zjiu2rqkbW48mgsATetzIMDA7mq+6zBnDc/xVlpbITYSwNtokYIrnUOn3PTN62oYE5Cn+KCmZzJMR9K7bINxRXHRkaGGfFctyrfeglKQGJGO5NOuNKyAAGwIru2IJJgmM+aR/DHB80EZiYn506AVO7mK4wYxK580riEISPrFBL0u/0FhRGf5pVJ0donTodo7/AM0qCNq//M3+Y1GXKmfNKlQJh/VqXdAGnYwJ20qVBDHFMYCaVKglacDYcf8Ac0mGT96VKgEuSZpxACggZilSoC3f/WH0P+lRB+IUqVAV/wDxfeiWfwj6GlSoO3gJb6/6UC8BvOBzSpUFh04D0mx3FX+lA9FDGdozSpUGY1wBv3MVFQe8UqVBZqBuXH/cUG4Att4AHv7UqVAA80RR7WpUqCz6f/6dv6H+aVKlQf/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pic>
        <p:nvPicPr>
          <p:cNvPr id="6158" name="Obrázek 16" descr="Maxvel.jpg"/>
          <p:cNvPicPr>
            <a:picLocks noChangeAspect="1"/>
          </p:cNvPicPr>
          <p:nvPr/>
        </p:nvPicPr>
        <p:blipFill>
          <a:blip r:embed="rId5" cstate="print"/>
          <a:srcRect/>
          <a:stretch>
            <a:fillRect/>
          </a:stretch>
        </p:blipFill>
        <p:spPr bwMode="auto">
          <a:xfrm>
            <a:off x="6300788" y="3573463"/>
            <a:ext cx="1049337" cy="1389062"/>
          </a:xfrm>
          <a:prstGeom prst="rect">
            <a:avLst/>
          </a:prstGeom>
          <a:noFill/>
          <a:ln w="9525">
            <a:noFill/>
            <a:miter lim="800000"/>
            <a:headEnd/>
            <a:tailEnd/>
          </a:ln>
        </p:spPr>
      </p:pic>
      <p:sp>
        <p:nvSpPr>
          <p:cNvPr id="6159" name="Obdélník 17"/>
          <p:cNvSpPr>
            <a:spLocks noChangeArrowheads="1"/>
          </p:cNvSpPr>
          <p:nvPr/>
        </p:nvSpPr>
        <p:spPr bwMode="auto">
          <a:xfrm>
            <a:off x="1123950" y="6488113"/>
            <a:ext cx="1287463" cy="369887"/>
          </a:xfrm>
          <a:prstGeom prst="rect">
            <a:avLst/>
          </a:prstGeom>
          <a:noFill/>
          <a:ln w="9525">
            <a:noFill/>
            <a:miter lim="800000"/>
            <a:headEnd/>
            <a:tailEnd/>
          </a:ln>
        </p:spPr>
        <p:txBody>
          <a:bodyPr wrap="none">
            <a:spAutoFit/>
          </a:bodyPr>
          <a:lstStyle/>
          <a:p>
            <a:r>
              <a:rPr lang="cs-CZ" altLang="cs-CZ"/>
              <a:t>A. Einstein</a:t>
            </a:r>
          </a:p>
        </p:txBody>
      </p:sp>
      <p:sp>
        <p:nvSpPr>
          <p:cNvPr id="6160" name="Obdélník 18"/>
          <p:cNvSpPr>
            <a:spLocks noChangeArrowheads="1"/>
          </p:cNvSpPr>
          <p:nvPr/>
        </p:nvSpPr>
        <p:spPr bwMode="auto">
          <a:xfrm>
            <a:off x="7667625" y="6488113"/>
            <a:ext cx="1481138" cy="369887"/>
          </a:xfrm>
          <a:prstGeom prst="rect">
            <a:avLst/>
          </a:prstGeom>
          <a:noFill/>
          <a:ln w="9525">
            <a:noFill/>
            <a:miter lim="800000"/>
            <a:headEnd/>
            <a:tailEnd/>
          </a:ln>
        </p:spPr>
        <p:txBody>
          <a:bodyPr wrap="none">
            <a:spAutoFit/>
          </a:bodyPr>
          <a:lstStyle/>
          <a:p>
            <a:r>
              <a:rPr lang="cs-CZ" altLang="cs-CZ"/>
              <a:t>L. de Broglie</a:t>
            </a:r>
          </a:p>
        </p:txBody>
      </p:sp>
      <p:sp>
        <p:nvSpPr>
          <p:cNvPr id="20" name="Oválný popisek 19"/>
          <p:cNvSpPr/>
          <p:nvPr/>
        </p:nvSpPr>
        <p:spPr>
          <a:xfrm>
            <a:off x="2555875" y="5661025"/>
            <a:ext cx="5184775" cy="1008063"/>
          </a:xfrm>
          <a:prstGeom prst="wedgeEllipseCallout">
            <a:avLst>
              <a:gd name="adj1" fmla="val 51093"/>
              <a:gd name="adj2" fmla="val -3995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2"/>
                </a:solidFill>
              </a:rPr>
              <a:t>současně částice i vlna – korpuskulárně vlnový dualismus </a:t>
            </a:r>
          </a:p>
          <a:p>
            <a:pPr algn="ctr">
              <a:defRPr/>
            </a:pPr>
            <a:r>
              <a:rPr lang="cs-CZ" dirty="0">
                <a:solidFill>
                  <a:schemeClr val="tx2"/>
                </a:solidFill>
              </a:rPr>
              <a:t>(</a:t>
            </a:r>
            <a:r>
              <a:rPr lang="cs-CZ" dirty="0" err="1">
                <a:solidFill>
                  <a:schemeClr val="tx2"/>
                </a:solidFill>
              </a:rPr>
              <a:t>částicově</a:t>
            </a:r>
            <a:r>
              <a:rPr lang="cs-CZ" dirty="0">
                <a:solidFill>
                  <a:schemeClr val="tx2"/>
                </a:solidFill>
              </a:rPr>
              <a:t> vlnový dualismus)</a:t>
            </a:r>
          </a:p>
        </p:txBody>
      </p:sp>
      <p:sp>
        <p:nvSpPr>
          <p:cNvPr id="21" name="Oválný popisek 20"/>
          <p:cNvSpPr/>
          <p:nvPr/>
        </p:nvSpPr>
        <p:spPr>
          <a:xfrm>
            <a:off x="2555875" y="5661025"/>
            <a:ext cx="5184775" cy="1008063"/>
          </a:xfrm>
          <a:prstGeom prst="wedgeEllipseCallout">
            <a:avLst>
              <a:gd name="adj1" fmla="val -52468"/>
              <a:gd name="adj2" fmla="val -2289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2"/>
                </a:solidFill>
              </a:rPr>
              <a:t>současně částice i vlna – korpuskulárně vlnový dualismus </a:t>
            </a:r>
          </a:p>
          <a:p>
            <a:pPr algn="ctr">
              <a:defRPr/>
            </a:pPr>
            <a:r>
              <a:rPr lang="cs-CZ" dirty="0">
                <a:solidFill>
                  <a:schemeClr val="tx2"/>
                </a:solidFill>
              </a:rPr>
              <a:t>(</a:t>
            </a:r>
            <a:r>
              <a:rPr lang="cs-CZ" dirty="0" err="1">
                <a:solidFill>
                  <a:schemeClr val="tx2"/>
                </a:solidFill>
              </a:rPr>
              <a:t>částicově</a:t>
            </a:r>
            <a:r>
              <a:rPr lang="cs-CZ" dirty="0">
                <a:solidFill>
                  <a:schemeClr val="tx2"/>
                </a:solidFill>
              </a:rPr>
              <a:t> vlnový dualismus)</a:t>
            </a:r>
          </a:p>
        </p:txBody>
      </p:sp>
      <p:pic>
        <p:nvPicPr>
          <p:cNvPr id="6163" name="Picture 10" descr="https://encrypted-tbn2.google.com/images?q=tbn:ANd9GcTcRPb-FLJoGr7l9DuMMzMS6jZV73xHN_hijcjMVMF9ddSdGRkH"/>
          <p:cNvPicPr>
            <a:picLocks noChangeAspect="1" noChangeArrowheads="1"/>
          </p:cNvPicPr>
          <p:nvPr/>
        </p:nvPicPr>
        <p:blipFill>
          <a:blip r:embed="rId6" cstate="print"/>
          <a:srcRect l="12643" r="10132" b="30260"/>
          <a:stretch>
            <a:fillRect/>
          </a:stretch>
        </p:blipFill>
        <p:spPr bwMode="auto">
          <a:xfrm>
            <a:off x="7812088" y="5157788"/>
            <a:ext cx="1039812" cy="1366837"/>
          </a:xfrm>
          <a:prstGeom prst="rect">
            <a:avLst/>
          </a:prstGeom>
          <a:noFill/>
          <a:ln w="9525">
            <a:noFill/>
            <a:miter lim="800000"/>
            <a:headEnd/>
            <a:tailEnd/>
          </a:ln>
        </p:spPr>
      </p:pic>
      <p:sp>
        <p:nvSpPr>
          <p:cNvPr id="6164" name="AutoShape 12" descr="data:image/jpeg;base64,/9j/4AAQSkZJRgABAQAAAQABAAD/2wCEAAkGBhQSEBQUExQVFRQVFRQUFxQXFxgVFxUYFRUXFxUXFBQXHCYfGBokGhQXHy8gIycpLCwsFh4xNTAqNSYrLCkBCQoKBQUFDQUFDSkYEhgpKSkpKSkpKSkpKSkpKSkpKSkpKSkpKSkpKSkpKSkpKSkpKSkpKSkpKSkpKSkpKSkpKf/AABEIAK4BIgMBIgACEQEDEQH/xAAcAAAABwEBAAAAAAAAAAAAAAAAAQIDBAUGBwj/xAA/EAABAwIEBAMGAgkEAQUAAAABAAIRAyEEEjFBBQZRYSJxgRMykaGxwSPwBxQkQlJictHhFTOC8SU1c5Kisv/EABQBAQAAAAAAAAAAAAAAAAAAAAD/xAAUEQEAAAAAAAAAAAAAAAAAAAAA/9oADAMBAAIRAxEAPwDC1CmHu+iXUcm3lA9wz/fp/wBQ+q2H6TKk4eiP5z/+Vk+ED8en/UNFqf0lCKNAfzu+iDnwW2xFT/xrx/R9ViAVtMQ4f6e4bnL9UGUhLCSEsBAGOQlGAh7NAQCMIATYKRSwxccrRLjsgizCI0p0utLh+U3QHVHtYDFtT/YKdS5cp/xO8yLHyhBiadO/qpVCjDh0lp+a3T+RaVQDK4sf8vVN4fkV7DLoIB1Hn0QTOZqv7HVH8hHbZcpyldjxPDS6nldoZBjp2WYbyMcxGVrtw4Oj4t1+CDn7gUUq+4nwJ7HEFkEDTefvKrsNwp1RssBOs20hBClNrU8G5Jq1ruBY0RcjqrF/K1Bpy5XuiczgcrbbCdUGDKBW2xXKVIgmmDEW8e/eW2Wd4rwCrQ99sDY2LT5EINjwkxh/+HX+Tf4LBnVb3hzCKBmfcPyZHwWCIQGSgEIScyBQCQQlNSiQgT7OyMU0oPCGZAZakx8kYcggvOTTGLaejX/Jp6JrnYzU1m/2Q5VP7U3X3X+funqmOaq01B+dggoZQQnsgg0RamXFPOhMEIJ3Aj+00v6wtR+lAn2VCf4nfQLMcAH7TS/qC0X6Tz+HQvu/6BBgmLYYsxgT/wAPqsdT2Wz4hhyOHkmwlvT6IMu0ynAmmlFnQPSktJmAksEqbRDW3Pmgk4Hh0wTad1puHYcM9wZQdXGJd8pjsqfC4vPFvTYem6vsMWt8REkmzQQSf7IJ9Cj4ryZ3gGB2srXDOiNANOvWFHw2OmIAGnQnupbH2vpbtHn3QSqdMamPTZSWgEKvFcHQx17HRN1apmAbTrp80E51MOEWBn5ph1ITcQRcHXTujpYh1pv9UbtRqbnS+/0QMYzD06nvATGsfC/zTfBOCMaHEABrjpA13P29FJdhe1p0/OiW5thAgCfJA1xKq1ohok7NHUDU9gFjOO55u06SSZJg6BjRYd1ratAyTGm/VQX4Vj3SSS7+GYHcH+yDn9TitVs5GVABMjK4NdOuYHX0QwfNDCclamSwmC2ZAk97rUcwuAE+zzgWLgS0tne1ysjisPSdBpua6/ia6WvF9P5ig2tbhzRSPsz4SwxO0t0n4fFctfTLSQRcbLo2Cr5aZDSQA1xAOnh2KyXGMtdntRDaos9v8f8AMO4t5oKOUQcmyUAEDhcgCgyipVLB9UEWEbhGtlb4Dh4ztnS/0THGsOGi31QVqBSGp0ILzkynmxMfyP3jbqovN7IqD1/M7qbyUf2q38D/AKKLzsfxR0H/AGgzsoIpQQW5qlJdURjRIIlAqhiixwcDcGU9xLir60ZjMaKHCKUABU/EcZc6n7OTFvloq4osyBz2iL2qbRgoH2VYTjcQSooWq5Q5fZVcH1j4Jszdx8+iBfCsJVe0Cm1zi7UNBJj7aLX4Pleo2C+zjt0nYE9Fef6o1oFOmPZt0gN6DeNkKeaZcS4WjefggaocAcwiYi19YjoEOJsbTtJJ7/nzVuXm42aAQdrrKcWrfiRInbf4jZA5hxmPaPnurChTED6/nuoOHERfTpv59NVY0B10+QgXuglAdPj/AGKdA9D1sm6QB0M7Re97yn5HQi2pugETvee2w+aRvbS/5BRtb2/PwRvYItrfbVAMgJv6Dz/PzVZjMODI0gyHfLZWjT3/AD5bbqNiKUjXX7eSCqZXAMPAcNAdv8Km47hMOwZjSGc3GTwG21la4i4iM0R2+PZKw4a8Q5oJ0giR6fNBka2PY+kcsiWuAmJkCIO2+yxdHFQC07/JdG4rTo4Zp9rSbkzT4c2+pEyOlljOZeEUwBWwzppuglu7SftNkFJVeEhtYJiUlBYDFAaIxjo/N1XyjzILenxOCD0R4vHZxfqqfMg5yCVMJQKh5kM6DVcmPAxJvH4b77bTKj86Ee2tGp+yoaOKc0yDGyOviC8yTKBqESVCJBdmiUy6kVZGt2CZqVh0QRP1Z2UuDSQNTFlGcV3rhnLlMcIPgEvwznHe5YXargZKAEog1EVpsJgKYwj3k+LLYR90GZIQAKkGEQIQJosJcBrJWo/X3MgMvENaO+2v5sqDCODSDvMD7mVe8JwZqv8Aze10Gn5aa+S9ziTqXG8n6R0AWswtfK4Zhb86xYKBg8GKbWtJts3zAup2IfEAA3GugQLOOlxyyZHpCo+K0SHnQiRe036fJXWHqb7knfSOgVVxmmA8Ove/ogbwdWR1v9bRCs6LfDc6fZU2FqQ7eDH95AU2tjKVIZqrw1vffz6oLpm0EfL8wnck7jXRZatz1haY8JzHsPhrql4DnRtQiCAI038tEGjDCCdD+dkqm+Rr+YlM4fFB0328o7o/YSWxMDW8WhA4acGbR8P+wm67ZFrb/kJNPiTWkgnSRN/kgOIU6gkEH5aIKbF0yCZPqPv8FGa+SD3G+nVTccJM/uxaft1UHDXJ7ANB8+vwhBe06NOrT9nUa1zCIII699tVhOZ+TXYO7ZqYZ1iR71InTN22nyW7oUoILSYv5DXdOHGPDSKjM9Mgh0CSPNp1F9EHnzGUMj3N6H4jYqMtrzxyyymG1qBJpuc4Zd2DUNIN7XHosb7FAhG0IxTKV7MoEQgUrIUPZlAmECEfsyh7MoCCEp6nhHEEgEgJkhAaCEIINC9MPS3OTTig9EYWrHCmnphfpSXmmV36vj44GTNxhY/+sfdefcyBUrQU6v7K4bxb5LO5lbtrfgOH51QQJROcmwUC5BIwolwW64Pj20vCBfRx3vsP7rEYAxmcNh9VbYGscgMkSSEHSMDxRhfAEu73Devqplfi7YIkz03PZYrhWPFNhM3NtpJ2F9lYcPc57iXSAB/EI62A8kF5w/Eb6dNT9UxxGq1z9PEDttbpsotXGBt5M9Op/wAo6ZMl25+Xp5SgS7EBpzOmwJ9ZnT5LKccxNTEvIY1x2AHQDoPzdaXHUHVG+EyNJAv300us7xXi36q3JTs8wHVI8UnUMG1tUEPD8kYh5ElgJ/dc9oPllmVIr8p4rDjNlkC5Lbx6LOuruefCxs65ib+ck6qfg+NYrDn3i4OHu5y4fVBquXOPVHFrBLpsR06m/wBFs8TiclImCCPX/wCQWS/R83NTkwCXvkaEz0K2vF6AZTJh0zfxEiPI6oOacc4y858pIknpYeYWYp8WrMs1zgOnVXfGuLU6VWoxgzSdS0R18PbZM8P5hD3ZSzDME61GuJPbMLDRBP4HzFVcWtdVDhuCBG++2q2WBcPjBHnrCyLaFCp4WtNOtq0CDTfAmGvHUaTutPwVuWkA6xmI1Pi6kd0Gs9l4AZsdv+lVHHVab4aQWkWzib7DXop7quVrWnYDp23+KpuIYZ1RuUHu0jWYkahBX814ttSi72rWipEg0+nU7EbLklV0EjouhcyYYspVHzchttYve/SVz6pdBM4bw91Q6WWiHKDonJtPZP8AKFPKJPn100t5rcUqwN428vhCDjnEcMaToIjZQhWvoFt+buHZ5cNZn8hYV7YMHVA97ft80ZqdkwEaDsH6MOCU63DnOc1pPtagnyaI+vzXMubOHChjKtMaNI+bQfuun/ol4kG4B7SdKr42iQD6rm3PWKFTH1nDQlo+DQgpYHRBNyggvHOTSU56ZLkHTMdxb/w5baTTDfsuTErbcQrn/T47NWGlAqVYNP4RVbKnA/hoI6KUmUZQTeHunOI2n4EKxbTcGN21uqrh1cB4m4NitLWLTTa07SSe23x+6CuFdwFjIv6xc/29VoeG1RWpNLBk0BbqTcT5zCzbquYzEAmA0bDor3iGJp4bDUYd+K1rYifMygsamMlxjqRPlNvJSqOIbGhmL+ndUmFxRc8PEAOvpYlWlObnUQLWMzogViaFV/ipuyuj3i8FoG8+GSFWt5RrOcKhcKttXjJSE/w7n0C03B2Cbt/D0Eic5H7xHQHQLVUB4Z8vgOndBybEcp1i7wUh55nxrqAb/NSMFyI4PJxDxYjwgn59F1JtAtnxE5oInaOipOO8Xw1AD2hzPJ8LGxmJKBjC4QUsjWWa3S0aaSN/NXuIJdSMnaxOs/mFT4DiPtnj8J1O+jr27/BXhaC3Lpsf+kHOuZuWX1GF9G8e8wxM7Fp+yx1DBiclQCm7XxnKCOxiF2KpUFKp4jDXmx2BnfopFbgFGsIewEyToLd0HHMPhTQqMfTJdBGYN8QA8zYnsugYXGtLGvAINnE5CwTuAN/nqr9nLFNrfCAGm0RYjdrm7g9NlQ8RwDKV6eZrLtLMxLG76Hy1HZBdV6odTaQfERHmdVX1MZeDIiP7GR5bqDX4pLHGn4jSLYG5GUEwPUqHj+MMdTa+HBxgZrRG8lBf8S4W6phXQ0OJa4AagkTA9VxjEU8ryBNjEbiDcFd75frNqcOaS64MTpJzCAuYY7gYOMqNN8zsx7ZhY95QP8rVmhsOF4gSfkVq8PWBsNTcCe3+SqT/AEfI2B8YFyBaUXDQ9lS4JGvl5H1QNceFWCBJAnXzXPcVOYyu64KlTqNIOvlbynXuuXc+8PbTqyyIMfS6DLhHKQjCDYcocUNOi8SR4ido91ZXiNYvqvcbknVW/BDFJ52k/TdUmI94+aBtBBEgtXJuUZJSYug0XE3j9SA8ljyVruKN/Yx5BZEhAAp7j+H8FACm1D+H8EEYFESkygSgcpaq4xeMljTa8T/Y/BUoUxsGl5O19EE/B08wB2Ek+l/nol8wUHOa14u0tb6GLj0Vvy3wcvw7nn3JjfW0fdW3BxlrCmWtLP4XAHIY7+iAsdTaKVDJo2m1si37u1+sppjiKgk26C226ncWw8Ehs5Q4d9bn0UTD0ZgG8a777lBc4OrlsDYmY2aANPmFdYXi0NvoAdbbrO1BcCYkG8axBhQOL8c9mx2ttoidrT6ILfmXnptBkNu7p/fqsfytiA7FfrWKlzRMEiQHd+kJvBcJOIqtLwDMEhzj7pGut/8AK3lDl9jWik2m3KWySOnadT3PVAg8xUR+JRcHdQIkeY2/yncLzg0u6WHfvdZri3IrmHNSOVwAIDRMjcuhVVLlrFPfAaZgOnSPMeiDoOPx9LEkUzADgc14gHcX1uqvlTmxwe7DVyM9I5Wv/iAMCetlC4LygHPa+rVmCfBNux8Pf6qNzjy++nXGJoi4nPl7CQe1vog6XUxfhkXv8llOYqs0yBcmLff4KFwrjZrULuMkRINx381OwOHzunYNLjvIHT0KDBVsa6niqjJjxR6gAA/EKWAyrTJYMpAJyzZpB8QHaZPaeyquYcE6ni3e0EEuL/RxzCPQhWfA8HmeMtRmWCHSYJlpDrdwY8wg2fBMVk4W+YBD5HfKQ/T0WW54x5p4unUbYOpNOusmb97rRMc0NZSbdjGVA65v4JzfCyyP6RWw/DiL+wZMeqBpvODgT4pnW+u/1SH827i2+qy6KEGtbzw8HUi3VZ/jfFTWdJUItSC1AloTuRJASmuQW/CD+E/z8ttPoqTEe8VccKfDHef2VPifeKBKJBBBaucm5QlE03QaLjDSMH8FkVteYWRgmn+lYiUBqfWH4Q9Puq8KxxX+0PMIICMJMpQQBOMfr3TSNB0jlXHUjgxTzgPBc4g6+aHAcfTaYc4F5qE59oIgQd9Fz7CYt1N2Zp/z5qTW4iCSWtyHoDadbA6IOl8w4mmXimwk1MpcfiB95VRhMTlqQL31WV5fxhOIJeZJa4SfJX4rjMCJ/wA6ILCvjC2oJB0yzI6j5rN82YqXAbA3vM91ZcVMQb7H8kqg4pSzDNe90FpyxzIxjjTfZjiPERMAGdNf7Ld4PmxjqpY3LIAykvADhEWJ0NguOUsK5wJbsmrg9Cg7TiOY6QfY+JjA250BIlx6732TeC49SqudDmkiC2IDiQHTPYbLjWcpyjiHtMtcQeoMFB1/A4mnTawsNn5nz0EkZZ3MhXVDHhwaS0kOIbfWCNCO8kLhx4pVdlBe45TIubHt0Wxw3OLqNK4moLmZ1LYbY63IPogk8GwPsn1WNdLA8gbDLNtfgtfwqW0q7xfJSI8zBP2WW4I0mg0u95xLjNrFMcT5ufhq1eg2/wCG1pO2YiTbezkFFx3iH6w1tWDJDcxg7Aj7BOcm8ONSoahtSptJc82EmwAjclRafG/ZgSxpE6RbTf8Asn8fzw97MjWNa0aDb4BBo8TjWgVah8LKga2mN/ZtOWoY2cRIHWVi+ZuMuxNbOdAMoGwHQKJX4pUe0hziR06X2HRRTdAQcjBSYRIFZkkoBDKgCEoBEgteE3Y+eo+hVViT4irThA8LvMfQqqxPvFAiEEcoILElIabjzCWR8023UeYQbTmmnGAZv7noufrZ8y4r9ka3+myxqADVWOM/2m+ar26qwxY8DfP7IIEIkqEAECUaBKLMgUCiL0lEgl8Mr5KzHbZgD5Gx+q0NTECddDF/87rKAwtTxzDZXsqC7KzGVGkWHiAn6EehQS6mJzsjtB7eu4soOEYH06jIu36bJ3Dge9tF/PZN4KpkxMWio1zPXUIHeB4AexOYTnJ06aApB4Q3NFaWiIFQfLMNwrzD4chga3SNANrFHVq+GHNzDvtFunmgzDuWnuJLCx47GCfQo63Ldcw1lF2kk9TvdSDjW03S1zhe+WCBfbdWNPi7qgyh5APSWoIXLPLx9rDh4wYjUCNfWE/zThJxrGAQDFp6a3Wl5fwjWCGt1mXfxT2hN8y4bLVbU3FNzR1LibfWZQFw9wzz+6206gBo+Gy51j8d7bE1Kv8AG9zvSbfKFquYOI/q+F9mCPaVQQY2b+8fXSe6w9M3QWGPd4R5qCpeK90eaiEoBKNEEqEAJSQjRFAYKSSjlDIgTmQREIBBbcK913mPoVV4r3irDhr/AAuHcfdV1b3j5oEII0EE5zkkG480pyQNUFlxfETSaPLf7KkUzHVZAUJApuqn4s+Bv52VeE7VrkgDYIEFyTKBRIBKCCCAwgUJQQBbvlhgxmAdh7e1ouJZP7zX3j4g+sLBkq35X4z+rYlj/wB0+F/9J6+Rg+iC0peGWGxBiD8rFR+JCwe2xaQ7vZbXmbgP6w321GBVAkgaVABIPn3WHFaQQdbj/vvKDXcKxDXAGLRPxutBT5dp1b5iAdCD9VzjhnFDTEfwyPTb7rS4LnHK2AetrW+OqCzr/o0DjLat9fE2fmCnML+j11O/tWn/AIkazoT6IUObrWcJ1jp2809S50bmyknyPmdJQT+G8K9nE3I6DadyqnmCKtYNvDIcb269O6fxHMYuG3Lv3R9SmeE4T29dtI3Blz+sNEmTteB6oOX8x8Q9tiHu/dHgb2a231k+qrWi6VUFz5lJlBLre6PNRkftzEHRJlAaEooQQHKGZESiQLCBciDUkoDJRJKMIJmCdAd6KJV1PmpOGPhd6KI/VAEEEEEyEUaJQITdSpGiA8WbqOAludOqQgNEhKBQEiKCIoAClFJSkBShKCCA0SCCDqXIfGDXw+Rx8dKBe8s/d79vRI5u5XFUGtSgVNS2f9wdY2Kyv6PuKGjj6VpbVPsnDs8iD6GF2XFcNbpt+dPig4OzEFpIMg6EJFW5lpjsuj8zcktqS4Oyu2MfVcuqy1xB2JCB9lV4O6m4YVXEEkgdfRVja5UrD493ug2MCNvVBqMLiBTAazxONtLunsO+3ddS5J4C6hTNSsIq1BcfwN2b57lVfIfKVOjTZVMPquvmP7v9PTVbVjrkRog8w8WwbqWIq03e8yo9p9HEKI5aD9IP/qmK/wDdP0Cz0oAiQQQHKTKNEUDtOkToplLAyoDHkG1lLp8TO9/KyCZQ4cSCbW7/AGVdjKeV0K0ocSN5G3VV+NeCdPVBEQQKNoQSMO6xUZ2qkUSYPomCgJBCUEH/2Q=="/>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sp>
        <p:nvSpPr>
          <p:cNvPr id="6165" name="AutoShape 14" descr="data:image/jpeg;base64,/9j/4AAQSkZJRgABAQAAAQABAAD/2wCEAAkGBhQSERQUExQUFBUVFxcVFxgYGBccFRQYFRcXFBQXFxUXHCYeFxwjGRQXHy8gIycpLCwsFR4xNTAqNSYrLCkBCQoKBQUFDQUFDSkYEhgpKSkpKSkpKSkpKSkpKSkpKSkpKSkpKSkpKSkpKSkpKSkpKSkpKSkpKSkpKSkpKSkpKf/AABEIAP0AxwMBIgACEQEDEQH/xAAcAAAABwEBAAAAAAAAAAAAAAAAAQIDBAUGBwj/xABGEAABAwEFBAcDCQYFBAMAAAABAAIDEQQFEiExBkFRYQcTInGBscGRofAjJDJCUnKCstEUM2Jzs+ElNGPC8RWSosM1U4T/xAAUAQEAAAAAAAAAAAAAAAAAAAAA/8QAFBEBAAAAAAAAAAAAAAAAAAAAAP/aAAwDAQACEQMRAD8Ax09lUOSzK3tAz+PBQ52INzYI6bN2kcnf1GrAbHw/O4T/ABehXRIRTZ2cca/1GrC7IN+eQ/ePkUErpAZW3S/g/IFRRQrRbdN+fS/g/I1VUbEDDYU/FElnJCIoAY6pD4ypByTcj0EUw+K6h0hD/BYv/wA4/wDFczL9V0rpEk/wiIDjB+VBx9zUy6NSXJsoGQxCieKbe9BqujmvXyHgweartoj86nr/APY7zVj0cPImkp9keZUC/nVtU3OR/mUFYGIOh+M0+1GEEN0XNEAdKmnfkpLmIsKBgwlaHYIUtrDwZJ+QqlC0ewkINrB/05PKiCh2rkxWuQ8x5BBK2ob86l7x5BBBfzMzUGRTbS/wUF+ZQbNk3+ATDn/7GrG7IilqiPM+S1TgRcknNw/qBZHZr/Mx04oLLbJ1bdNyLfytVYCp+0udrm+9/tCrsOSBZCVG6ibcja1AuR/BR3lSW2dxNAM+G/2KWNmpnjJjgTpkRX2oKhh1XRNv5v8ADIRvrD7mngsiy5ZAcDo3NdzFPfvWo2xsb5LExrRUtwEj7oofYg5nIUgKda7lkYAXCniN+nqq8xu4EV0QB7kxIVZWa4p5RWONzhx0HhVN2y4J4hV8ZA7x4aFBe9HbvlpPut8yoV9uraZj/qP8ypfR+PlJO5o/Mq29T84l/mP/ADFAxjQEqTVAZoC65Ka+qKOPySwwBAoAUWj6PzS1H+U/0WbcBRX2xUlLQf5bvRBSbTGtql+96BBR79f84k7/AERINJaDUlRXOzT81raSobpmhBtbT/8ABO+83+osdsyPnEfitBbb8iN0dSHdsuGXc+p9yzmzUzW2hheaNFalBOv8/OpvvegUQaJV+W1jrTKWmrS80PFQP2nmgmF+YAzVxdVy4zVxoD7fDmqizWlrc8iVprpttQC465UG8fGSDR3ZYGsaAxoAORIzce93eryyWNvA14knMhVl32t3AtB3fqVautJYKkHPj6VQWTIGkUNDllWh15pqSxt3DStR+nxvUH9pxDKo9aqZCTTXL4oggW244JGhr2jI5GgBHEaaKuujYKzNa4uaC3EXCvtIHJaPqa689NUT4q5cvcgzd9xAMpGyrW0Ap9Hhlu3a0O9ZC2X6+MHFC9zRqSw8tMQoRrlTfquiWyx5ZtDhwPoPRUd83a+ZtYxG4DVj6Cv4tWmvBBQbKMs8xklgqx+QfGRQDWhaPjRYu+YS20ShwocbjnwJJB5hbm6rufC95dHgJIyqD4B7QKjvzWUv62tnx1zfG9zQ7KpbU9l3Gm4oKNzkWIJqmakwwDeUDQKU8EUrUKzhbFT4zTu0RY4Aspr6IKUOWh2KjxTu0/dP/wBqzQK1OwJ+cP8A5TvHNqDM302lokHP0RIX8fnMv3kEFk/XuUd6tprsNU1ZbiklkbGwVc80A+O5BUpDirPaO5JLHO6CWmNoa7LQhwqKfG5VLWFzg0ZkoAXI2lPWq7HxuLXChFPeKjzTIs5QW1wXO60yhgIaPrOOjf1K69dtz2aANbEzrHsAGKTFWuho3QLmFyvdHEA00c4139za8V0fZixOazMuLnZmta97q7yg01kAw0wipNNNCBX0VFelpLpaeqtxM44WimW/NUt5tpIdfjXNBNsnxyVlEK76qsssg358uPD1VpE/LOo7yEDleFUTwiq00oa+9JEu41/t6ICtDKjuz9FRz5OrnUa03hX5i7PJUN4NwuOZ8dRuQVN53M2pmDpNDiIoeYy1yPmuZ7TXcIz18EgkikrmMixxzIc3w1XZrslw57j8eiotsNh2PZJJZqZgmWIbjr1kY3EHVu/3EOJvlJzqi688Uc8Za4tIoQaEcCNU0gdE54pQtjtKphBBIFpKn3NtC+zvL2UqWlvtIPoqmqAKCVa7UZHuedXGqCYaUEGwlKvejYVvSz14v/pup71nZSrro9nw3lZz/E73tI9UDnTYR/1Q/wAmKv8A5elFjbmlwzxkbnLQ9Ltrx3rOeAjb7GBZSwSUkb3oLraO1F1okNSfo5/hAVY6Y80q9ZazPPxoFExoNtsk1uT5SdTQcePgumWG8GH62g0AoB381yKwSlpO4NY2njT9Vo7svfsiNh7TjU7/AFHwEG6Ftbjow5Ur766qJeUwc/I5AafqfFVkdtAZ2c6ZHUZjM6+CeZPlXOpzJzz+PRBCvi/HRR4IiesdpQVpXgOKzTLNekxBPWGmYBcAe8trX3KZft7Nir1Lw6d/ZaD9JtdDhI7J0zOVOayU8UuIumeYjriDczz6wkElBvbl2mmgeIp2ODsqAjMjluK194Xp1cJcdSOGmS51sUbRLM2SVznxxsLWOcKONSCKE5u0XRNooB1HYaHVByqc8shv3oMBefSTPFIMIq0ZUNc1Y3NtgbVk9jWu4h3sq2nPcsY+/rQ2Qtwso3JwaGONBlkXtIHsV1dF6RWiXBgwPAxBxAY40Iq1zQcLsjq0ju1QdMueKoPICo7v+EU9oaHEOjcSMw9jsLtc6E+GSRd81GuO8UFOW+viVFtrA+lSdajy94qg5b0jWSNtqMjc+szdlTtaZ0yrlu4Kkum5jaDRrTTjRXPSDY3RTgH6GAYe8E18cvjNXnR6zDHUCvkPFBl712SdAzE5pp3KkGDgV2m/mtfDhdQAg6/HNcZvKziOQtBqAUAwM4H2f3W42C2Ait9ltDziDmODW8uzir7VgAuo9Et/CCzWoOIHbDs/uUPkg5XLHhc5vAkew09EEdolxPceLnH2klBBpZSpOzM+G1REfa8dCoM+uqf2d/zMfefJBD21tBfbpyftD3AKosju23vUzah9bXN970VfYz2x3oJlvk+Ud3qPVKth+Ud3qOUG0umJj4cVRiwtArxGWfhmisNmEs0bQaDGDXQ0aak5afoFSXdbiIXsG4V050Poru44iQ1+edWnkDWrjwoPVBe/9Va95Y1wcY34XFv0TWhDvRWsZy30551GunxnRU1x3G6zxT4wKyPa9rwRQtb3aZk+1WlhPa30I7qf3qNUGmu244ntq5gNRm2g14Gg7R78uXFw7I2YEkwxk7jQUAI1IpQd2ii2K9sOddNfOnsWW2s2vtE5/ZrK15LsnOaPognOh3INSy1w4nRMeHlrqdhpwNpTs4gMNeSupoKx4Rr78tPRYKzXqLvgjgfA4YBXrRQtLnEkl41FT3qZZOkZuLtUPdmDqdfH3IJ1u2KgtTusFY5RkXN1xDc4EUPcRnVMno+w0eZDiYateOyG7z2WU137/JQLXtUYjHbIw7qnP6ucFpwlpPYePumorzWxdfrHxBwcCHcM9UFHZ7WYy5pIDj2QBnUgOOWL7o1USW+GdhzTTEaFpBGhzzpTwVJtxaXMDJQaVkFONA0h35lFsswmFKdvECMvpVcBWnHPPuJQaDpY2fD+qc2mtDTUhwJApxrmO88VV3Rcz7NH2Tnw3H4yKvNt7aTZpyPqMhIP8Ubw11OGYC563bqYDecqGvJB0W72CdgbLQZ7/jRc66Q9m22WUFpqHe4psbezDQUVTf1/yWogv3IKxpWi2dmIhn1Ay8is61XtyH5Gbw8igz+9GiIzQQaSRozrqpezYraWZcfJV8r8yrPY81tcf4vJBR7Tf5ub7/oFCu5tZGjmpW1B+eT/AMwqPdH71qAW1vyj+8pjCnba75R/3j5prEgfss2GvMEe3f7Quk3Nhbd0bm4S6pL8xUEuoK9wzXLiVLsV5vjqBRzXatdWhpocswRxQdkkjYLKKPaQCWt/iJroFAsNoAJyzHDcFzS775d18NXHAHtOGpoDk2ua3UFpGOmlcjqgG0N7YbMXNJxCoGozOvsqkbA3rZ69ot6xgqa54mgdotJ1cSBXuVRekBeXx7x2xzrqsvBcr3xmRuVHYfHdnuQd2ktdndE36OE0oSNQa4qeGXfVVEd2WXtuibHiGFoJzoSRSlDlrTPiuLPjlaKHGKbqkUPGicitM0IxB72YuZ7VPPNB31z4pY3RSAObQ1FMqfA9yzt02Z0LpYK1bHKQw11Ye02vOhp4LIbPXraYIX2iSrmOP1idSPpU509VqrntRMJlmNHkPnfuAFC+nsCBzb0RdRHERSTq+ub3YjWnfVvsCodira9xe5xb1cbc34RUZ5NDjvNDQKrl2xlna2RwaTGzCKjhU66qFbNt53sDGhkbR9loGfHhXmg1W1d+BlkfG795I1gI3tJcXvr4gN72lc5xpdotbpCXPcXE0qTqU0WIFCiS4og1KIQJqra5jWOXuHqqlxVtcg7EvcPJyCjOpQQOpQQXUlVZbGTYbYw8A7yVTK/VO3NPhmDuRQRdpZMVrnI3vcmboPyoTNvlxSvPFxPvTt0n5UICtQ7b/vHzTWFKtEnad3nzUdxQLLgk40hKCAq071uZZXCRmeT2tka7iHtDhn3+SwxW/wBl4v22xCNuc9kJwDe+NxLgPA4h7ECZZcEkL3ZAuwP7n5Gue40KubDdzWR4C2oJcXcDUk/p7FRWkiVjm6HPvB081qdmbc2SNuPeBXiDmD7wgp7xEbC0OwPYK0bIBVvJrtUk2CzTAdXC0vpQOc9zmsHENBzI5rb2rY+yzAVe4HiC0+OYKVZ9iIYgS2RzjzDe/cgpb3uUOsXVjQOYSdK9oA1ruwrO7VXt1VjLRUPn7DRwjFMR/wC0AfiK3984RD1Q+trno3fn8arim2FuMtrkGYbH8k0HcGZHXi6p8UDFgf8AJPHI+Sh1T1hIwuHI+SZJQKaUuqaDkouQKRPCJr0pz0DRKtrmkAZL3D1qqkuqpt3vo2TuHqgr65oIDVBBZvRWfI+CQbQ0cU0+1fZQRnNqT3oAUSqpKBKIpRREICRVSgiLUBK42Svz9ktTJKnAey+n2Tr7DQ+Cp0EHZNq9mjJW0WcDHSrmjSUfaH8VD4rBWS8S2tCWuBJz3HeCF0zowt7bXYAx37yA9UebdYyfA0/CqjpP2PgihdaS8RvOTRvld9nDq4037qZoMnFtvPGcxXjvBHLgrS7dsp5H0aDTmeyO79FghaiN9fJavYawSW6dsGMNZq7tAOoNcLdTl7EHQNnYHWqcMzc1pDpX/VDR9UczoB3rlm3UJbeVsBFPnEp8HPLmn2Ee1elbnuqOzxiOJoa0Z5bzvJO88yvPnSw8G97TT/TB7xEyqDIFGHIiiQLxpyNhdomSlQ2hzDVpp694QWMV0vJGRzKj2+zGN1CpVm2icKVA3e7yTd52wSnFl7/jcgrgpllf2X936qKGp+J1GuzCCOEEEECnpCU8omhAA5AoOaiJyQBLDUhrk61AzolJTxVIYNeCAFEEqiBQbboj2hFmtpY80jmYWn7ze0w/mH4lD2yvK0Wu8HOtbHxhuTIjUYIq9kDjXUuGprypnrutphljlbqx7Xj8Jqu59IVyMt9jhtMJAmDQ6N3EOGLAabig5RFdTHEdkihzqN3IDwUm97rEEBkbUOaW4Hg0LXAtBIcM666cU/dW0DYo3PeM4+y5tKOBFAGg0yqRRZi/NoZrXJjldlU4WDJkYJrha311O9B2Doi6S32lxsdreHS0rDIaB0lM3Mcd7gMwdSAa5jPGdNV29VeWPdNFG/xbWJ35AfFYexWt8MjJYyWvjcHsI3OacQPtC6F0028TyWCdv0ZbKHjlidiI8MVPBBzkoVQRIDKSgSiQAhCqBQKA6oVSUYQKCCAKCBT9UAUT0GIFByBSHtojagSnA5NuRgoHHobkAg7IoCKKiNyFUBLruxt/Y7pY0mrrNOGHjgfmzzp+FcjKvNlr36kyxE9idlPxsOOM8vrD8SC86TLhax/7RHk2WmMbi7c7xUK77isFpsw6qWWO0tLOtElCMLnYHOa0UBaHObmDUDUZqz2kvYS3VnmRJG2vPU+4LBWGXDIxx0Dm17q5+6qCdetyPs8hY/UaEaOHEcipt93oJbDYGk9qD9phPHDjZJH7pCPwrol/XQyWy1eO1FRuL6xGQbXM4eFFyS8Ig15A0QMURJyuSSUCaIqJQCIoEkIIyiKAkYQCJAoIkYQQKeiBRu1RIHH5gJsGiW1yDggQ5EECESBYKdpkmQUsFANERCWUkIAgWlGjDkF3dF3zW2N8MZHZpLQmgLhVoFdxOIqhtNlfG4se1zHDUOFCPArp/QpZA/8AbKiuUQrlv63jpoFf7RbKx2mrZWuOfZeK9YzUVDiNARpog5ldu31ojY6KRwlic3AQ4dsDcWvGZp/FXRU15SVkqrTarY+WwvBNHxPNGSAZEgVLXNP0XAHQ+HKikdWnh7skBmqJKGiUUCUhycwpLggboggUEBVRpKMIFNRI2oIFO1RI3oqoAEutUlGECSkpdUkhAEpqSjBQPF1SiIqkApQKA2+9KLfeiJ/tyojB/uEHRuhm/oYpJ4ZXhj5jF1eLJrizGC3FoD2hQGlacV1K02eg00PspnmciMwaLzDJquhbJ9LkkTWw2wOnjFA2TWWMaZ1/eADmDzOiDb7bXaJrG+MAZjLf2h2mnlmPNcEcF6GvW2smsvWQvEjXjsuaciN55EGooaEVK4ZtHYernf8AZcS5viTX31QQGJQSGJYCAVTbinCmUBFEjQQEgjKNgzQBqC2FxbCG0tqx36IIMi8JKW7ekoAEaJGEBIilUQcECQEYRNRoDBRhJolAIFgJLss0dEaBuSlckhGQggvdldqX2V5aSTBJ+8ZuHB4H2h7xlwpP23swDIXAg1LhUbwaOrXeFkirK3X4+WCGF2kOKh3kGmEeAy9iCEzRKBCEZFM0otyQNudkm0p6TRASNWmzNyG1WmOEVo45ngN67Ta+hOzdScIo+mtSg4CpN2Xe6aRsbBm40VjfGzEkMxjoSa0HNb7YTowna9kz6t0IA4aoOkbA7EtssDcXaJCC2FnZRoB3AIkHjR+qSjfqgAgCMBCiNAVUgoyVMu663y1wjJBCajU592hv0nexM4Gc0DAKMOUuGOM5GoVmLhjIHaNSPeNyCiL0A5WN43C6IV1aq1AHBJCXRIcEBEIiEdESB2FLKajRvKBJKASao2iuiDT9Hl6ts9uie7Q1afFenLPebHsBBBqPjRePakHgVvNkdv5Ix1b3EjdvKDZ7d2hjLXHIaUDga04Lp1w21skLXCmg8l52232jE5FCTv8A7q52A6RzEBFIeAB5d6D0IEay12baRSD6Q+KIIPLDkYCNwRgIE0SS5OvbRNEIEgLRXFb+rFKKjgjzXYejLZyEtDnsDyc89NeCDISAyNNInu7m1/5UB9xTVFbNLnp2HZ+5eo4LIxoAa1oA0oE5gHAIPNFjuGYGpskuXGM/orC0dYG0EL20zNWkU0309y9EUSJIGkUIB8EHl6/rQ4spRZUr0D0m3BD1DiGAU4BcBlZQkc0DYKVVFRCiBLgkpyiDI6lA9YLNjdTdvVldtxiWcMJIbvPeo12Q4TiB4eavJn4BibkSAa/eQai37E2RsIAoDxrn8f3VpsBs7Y4wSQ17uefnosPdFjfa22jHM4dUwubQakAnPPks7FecsVcMjh4oOwbW7F2ab6DWhx0pSvAZhTdkOh6GJpfLVziMq7u4eqyvRJbX2i00lcX0O9d8aygA4BBxnbDo0AJMTeOW5c8fsTaGH6BO8U9q9UPgB1CiPueInNo+MkHnK47ntLpcHbblnruCC9GxXJE01wiuiNB//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cs-CZ" altLang="cs-CZ"/>
          </a:p>
        </p:txBody>
      </p:sp>
      <p:pic>
        <p:nvPicPr>
          <p:cNvPr id="6166" name="Obrázek 24" descr="albert_einstein-lg1.jpg"/>
          <p:cNvPicPr>
            <a:picLocks noChangeAspect="1"/>
          </p:cNvPicPr>
          <p:nvPr/>
        </p:nvPicPr>
        <p:blipFill>
          <a:blip r:embed="rId7" cstate="print"/>
          <a:srcRect l="17459" t="8247" r="19687" b="38145"/>
          <a:stretch>
            <a:fillRect/>
          </a:stretch>
        </p:blipFill>
        <p:spPr bwMode="auto">
          <a:xfrm>
            <a:off x="1258888" y="5300663"/>
            <a:ext cx="1130300"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260350"/>
            <a:ext cx="8229600" cy="1143000"/>
          </a:xfrm>
        </p:spPr>
        <p:txBody>
          <a:bodyPr/>
          <a:lstStyle/>
          <a:p>
            <a:r>
              <a:rPr lang="cs-CZ" altLang="cs-CZ" b="1" smtClean="0"/>
              <a:t>Nastavení aperturní a kolektorové clony při mikroskopování</a:t>
            </a:r>
            <a:endParaRPr lang="cs-CZ" altLang="cs-CZ" smtClean="0"/>
          </a:p>
        </p:txBody>
      </p:sp>
      <p:sp>
        <p:nvSpPr>
          <p:cNvPr id="41987" name="Zástupný symbol pro obsah 2"/>
          <p:cNvSpPr>
            <a:spLocks noGrp="1"/>
          </p:cNvSpPr>
          <p:nvPr>
            <p:ph idx="1"/>
          </p:nvPr>
        </p:nvSpPr>
        <p:spPr/>
        <p:txBody>
          <a:bodyPr/>
          <a:lstStyle/>
          <a:p>
            <a:r>
              <a:rPr lang="cs-CZ" altLang="cs-CZ" smtClean="0"/>
              <a:t>Každý objektiv je charakterizován několika znaky, z nichž nejdůležitější jsou hodnoty zvětšení a numerické apertury.</a:t>
            </a:r>
          </a:p>
          <a:p>
            <a:endParaRPr lang="cs-CZ" altLang="cs-CZ" smtClean="0"/>
          </a:p>
        </p:txBody>
      </p:sp>
      <p:pic>
        <p:nvPicPr>
          <p:cNvPr id="41988" name="Picture 2" descr="Olympus11.gif (3410 bytes)"/>
          <p:cNvPicPr>
            <a:picLocks noChangeAspect="1" noChangeArrowheads="1"/>
          </p:cNvPicPr>
          <p:nvPr/>
        </p:nvPicPr>
        <p:blipFill>
          <a:blip r:embed="rId2" cstate="print"/>
          <a:srcRect/>
          <a:stretch>
            <a:fillRect/>
          </a:stretch>
        </p:blipFill>
        <p:spPr bwMode="auto">
          <a:xfrm>
            <a:off x="395288" y="3429000"/>
            <a:ext cx="5876925" cy="2905125"/>
          </a:xfrm>
          <a:prstGeom prst="rect">
            <a:avLst/>
          </a:prstGeom>
          <a:noFill/>
          <a:ln w="9525">
            <a:noFill/>
            <a:miter lim="800000"/>
            <a:headEnd/>
            <a:tailEnd/>
          </a:ln>
        </p:spPr>
      </p:pic>
      <p:sp>
        <p:nvSpPr>
          <p:cNvPr id="41989" name="Obdélník 4"/>
          <p:cNvSpPr>
            <a:spLocks noChangeArrowheads="1"/>
          </p:cNvSpPr>
          <p:nvPr/>
        </p:nvSpPr>
        <p:spPr bwMode="auto">
          <a:xfrm>
            <a:off x="6156325" y="3590925"/>
            <a:ext cx="2952750" cy="2862263"/>
          </a:xfrm>
          <a:prstGeom prst="rect">
            <a:avLst/>
          </a:prstGeom>
          <a:noFill/>
          <a:ln w="9525">
            <a:noFill/>
            <a:miter lim="800000"/>
            <a:headEnd/>
            <a:tailEnd/>
          </a:ln>
        </p:spPr>
        <p:txBody>
          <a:bodyPr>
            <a:spAutoFit/>
          </a:bodyPr>
          <a:lstStyle/>
          <a:p>
            <a:r>
              <a:rPr lang="cs-CZ" altLang="cs-CZ" sz="1200" b="1"/>
              <a:t>Numerická apertura</a:t>
            </a:r>
            <a:r>
              <a:rPr lang="cs-CZ" altLang="cs-CZ" sz="1200"/>
              <a:t> (NA) vyjadřuje v mikroskopii </a:t>
            </a:r>
            <a:r>
              <a:rPr lang="cs-CZ" altLang="cs-CZ" sz="1200" b="1"/>
              <a:t>účinnou světelnost objektivu</a:t>
            </a:r>
            <a:r>
              <a:rPr lang="cs-CZ" altLang="cs-CZ" sz="1200"/>
              <a:t>. Je to bezrozměrné číslo, které lze vyjádřit matematickým zápisem</a:t>
            </a:r>
            <a:br>
              <a:rPr lang="cs-CZ" altLang="cs-CZ" sz="1200"/>
            </a:br>
            <a:r>
              <a:rPr lang="cs-CZ" altLang="cs-CZ" sz="1200"/>
              <a:t>    </a:t>
            </a:r>
            <a:r>
              <a:rPr lang="cs-CZ" altLang="cs-CZ" sz="1200" i="1"/>
              <a:t>NA = n sin </a:t>
            </a:r>
            <a:r>
              <a:rPr lang="el-GR" altLang="cs-CZ" sz="1200" i="1"/>
              <a:t>θ</a:t>
            </a:r>
            <a:r>
              <a:rPr lang="el-GR" altLang="cs-CZ" sz="1200"/>
              <a:t>,</a:t>
            </a:r>
            <a:br>
              <a:rPr lang="el-GR" altLang="cs-CZ" sz="1200"/>
            </a:br>
            <a:r>
              <a:rPr lang="cs-CZ" altLang="cs-CZ" sz="1200"/>
              <a:t>kde:</a:t>
            </a:r>
          </a:p>
          <a:p>
            <a:r>
              <a:rPr lang="cs-CZ" altLang="cs-CZ" sz="1200" i="1"/>
              <a:t>n</a:t>
            </a:r>
            <a:r>
              <a:rPr lang="cs-CZ" altLang="cs-CZ" sz="1200"/>
              <a:t> je index lomu prostředí před objektivem,</a:t>
            </a:r>
          </a:p>
          <a:p>
            <a:r>
              <a:rPr lang="el-GR" altLang="cs-CZ" sz="1200" i="1"/>
              <a:t>θ</a:t>
            </a:r>
            <a:r>
              <a:rPr lang="el-GR" altLang="cs-CZ" sz="1200"/>
              <a:t> </a:t>
            </a:r>
            <a:r>
              <a:rPr lang="cs-CZ" altLang="cs-CZ" sz="1200"/>
              <a:t>je polovina vrcholového úhlu kužele paprsků vstupujících do objektivu.</a:t>
            </a:r>
          </a:p>
          <a:p>
            <a:r>
              <a:rPr lang="cs-CZ" altLang="cs-CZ" sz="1200" b="1"/>
              <a:t>Numerická apertura je tím větší, čím větší je sinus vrcholového úhlu kuželu paprsků, které může objektiv zpracovat</a:t>
            </a:r>
            <a:r>
              <a:rPr lang="cs-CZ" altLang="cs-CZ" sz="1200"/>
              <a:t> a u nejkvalitnějších objektivů bývá asi 1,3 až 1,4.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sah 2"/>
          <p:cNvSpPr>
            <a:spLocks noGrp="1"/>
          </p:cNvSpPr>
          <p:nvPr>
            <p:ph idx="1"/>
          </p:nvPr>
        </p:nvSpPr>
        <p:spPr>
          <a:xfrm>
            <a:off x="457200" y="404813"/>
            <a:ext cx="8229600" cy="3816350"/>
          </a:xfrm>
        </p:spPr>
        <p:txBody>
          <a:bodyPr/>
          <a:lstStyle/>
          <a:p>
            <a:r>
              <a:rPr lang="cs-CZ" altLang="cs-CZ" sz="2800" smtClean="0"/>
              <a:t>Otevřenost aperurní clony umístěnou na kondenzoru nastavíme pomocí páčky (2) maximálně na hodnotu numerické apertury objektivu, který právě používáme. </a:t>
            </a:r>
          </a:p>
          <a:p>
            <a:r>
              <a:rPr lang="cs-CZ" altLang="cs-CZ" sz="2800" smtClean="0"/>
              <a:t>S postupným uzavíráním aperturní clony se zvyšuje hloubka ostrosti a zvyšuje kontrast, postupně však vystupují i různé nečistoty nebo nežádoucí vrstvy buněk. </a:t>
            </a:r>
          </a:p>
        </p:txBody>
      </p:sp>
      <p:pic>
        <p:nvPicPr>
          <p:cNvPr id="43011" name="Picture 2" descr="Olympus12.gif (2224 bytes)"/>
          <p:cNvPicPr>
            <a:picLocks noChangeAspect="1" noChangeArrowheads="1"/>
          </p:cNvPicPr>
          <p:nvPr/>
        </p:nvPicPr>
        <p:blipFill>
          <a:blip r:embed="rId2" cstate="print"/>
          <a:srcRect/>
          <a:stretch>
            <a:fillRect/>
          </a:stretch>
        </p:blipFill>
        <p:spPr bwMode="auto">
          <a:xfrm>
            <a:off x="4356100" y="3952875"/>
            <a:ext cx="4295775" cy="2905125"/>
          </a:xfrm>
          <a:prstGeom prst="rect">
            <a:avLst/>
          </a:prstGeom>
          <a:noFill/>
          <a:ln w="9525">
            <a:noFill/>
            <a:miter lim="800000"/>
            <a:headEnd/>
            <a:tailEnd/>
          </a:ln>
        </p:spPr>
      </p:pic>
      <p:sp>
        <p:nvSpPr>
          <p:cNvPr id="43012" name="Obdélník 4"/>
          <p:cNvSpPr>
            <a:spLocks noChangeArrowheads="1"/>
          </p:cNvSpPr>
          <p:nvPr/>
        </p:nvSpPr>
        <p:spPr bwMode="auto">
          <a:xfrm>
            <a:off x="395288" y="4149725"/>
            <a:ext cx="4105275" cy="2308225"/>
          </a:xfrm>
          <a:prstGeom prst="rect">
            <a:avLst/>
          </a:prstGeom>
          <a:noFill/>
          <a:ln w="9525">
            <a:noFill/>
            <a:miter lim="800000"/>
            <a:headEnd/>
            <a:tailEnd/>
          </a:ln>
        </p:spPr>
        <p:txBody>
          <a:bodyPr>
            <a:spAutoFit/>
          </a:bodyPr>
          <a:lstStyle/>
          <a:p>
            <a:pPr indent="261938">
              <a:buFont typeface="Arial" charset="0"/>
              <a:buChar char="•"/>
            </a:pPr>
            <a:r>
              <a:rPr lang="cs-CZ" altLang="cs-CZ" sz="2400"/>
              <a:t>Obvykle bývá dosaženo nejlepších výsledků při hodnotě nastavení aperturní clony na 70 až 80 % numerické apertury použitého objektivu.</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endParaRPr lang="cs-CZ" altLang="cs-CZ" smtClean="0"/>
          </a:p>
        </p:txBody>
      </p:sp>
      <p:sp>
        <p:nvSpPr>
          <p:cNvPr id="44035" name="Zástupný symbol pro obsah 2"/>
          <p:cNvSpPr>
            <a:spLocks noGrp="1"/>
          </p:cNvSpPr>
          <p:nvPr>
            <p:ph idx="1"/>
          </p:nvPr>
        </p:nvSpPr>
        <p:spPr/>
        <p:txBody>
          <a:bodyPr/>
          <a:lstStyle/>
          <a:p>
            <a:r>
              <a:rPr lang="cs-CZ" altLang="cs-CZ" smtClean="0"/>
              <a:t>Kolektorovou clonu nastavíme otáčením jejího prstence (1) tak, aby světlo právě vyplňovalo celé zorné pole okuláru.</a:t>
            </a:r>
          </a:p>
        </p:txBody>
      </p:sp>
      <p:pic>
        <p:nvPicPr>
          <p:cNvPr id="44036" name="Picture 2" descr="Olympus12.gif (2224 bytes)"/>
          <p:cNvPicPr>
            <a:picLocks noChangeAspect="1" noChangeArrowheads="1"/>
          </p:cNvPicPr>
          <p:nvPr/>
        </p:nvPicPr>
        <p:blipFill>
          <a:blip r:embed="rId2" cstate="print"/>
          <a:srcRect/>
          <a:stretch>
            <a:fillRect/>
          </a:stretch>
        </p:blipFill>
        <p:spPr bwMode="auto">
          <a:xfrm>
            <a:off x="395288" y="3213100"/>
            <a:ext cx="4295775" cy="2905125"/>
          </a:xfrm>
          <a:prstGeom prst="rect">
            <a:avLst/>
          </a:prstGeom>
          <a:noFill/>
          <a:ln w="9525">
            <a:noFill/>
            <a:miter lim="800000"/>
            <a:headEnd/>
            <a:tailEnd/>
          </a:ln>
        </p:spPr>
      </p:pic>
      <p:pic>
        <p:nvPicPr>
          <p:cNvPr id="44037" name="Picture 2" descr="Olympus13.gif (3825 bytes)"/>
          <p:cNvPicPr>
            <a:picLocks noChangeAspect="1" noChangeArrowheads="1"/>
          </p:cNvPicPr>
          <p:nvPr/>
        </p:nvPicPr>
        <p:blipFill>
          <a:blip r:embed="rId3" cstate="print"/>
          <a:srcRect/>
          <a:stretch>
            <a:fillRect/>
          </a:stretch>
        </p:blipFill>
        <p:spPr bwMode="auto">
          <a:xfrm>
            <a:off x="4716463" y="3213100"/>
            <a:ext cx="38100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r>
              <a:rPr lang="cs-CZ" altLang="cs-CZ" b="1" smtClean="0"/>
              <a:t>KÖHLEROVO OSVĚTLENÍ</a:t>
            </a:r>
            <a:endParaRPr lang="cs-CZ" altLang="cs-CZ" smtClean="0"/>
          </a:p>
        </p:txBody>
      </p:sp>
      <p:sp>
        <p:nvSpPr>
          <p:cNvPr id="3" name="Zástupný symbol pro obsah 2"/>
          <p:cNvSpPr>
            <a:spLocks noGrp="1"/>
          </p:cNvSpPr>
          <p:nvPr>
            <p:ph idx="1"/>
          </p:nvPr>
        </p:nvSpPr>
        <p:spPr>
          <a:xfrm>
            <a:off x="323850" y="1268413"/>
            <a:ext cx="4392613" cy="2160587"/>
          </a:xfrm>
        </p:spPr>
        <p:txBody>
          <a:bodyPr>
            <a:normAutofit fontScale="85000" lnSpcReduction="20000"/>
          </a:bodyPr>
          <a:lstStyle/>
          <a:p>
            <a:pPr>
              <a:defRPr/>
            </a:pPr>
            <a:r>
              <a:rPr lang="cs-CZ" dirty="0" smtClean="0"/>
              <a:t>technika pro rovnoměrné osvětlení vzorku nejednotným zdrojem světla (například spirálovým vláknem žárovky)</a:t>
            </a:r>
            <a:endParaRPr lang="cs-CZ" dirty="0"/>
          </a:p>
        </p:txBody>
      </p:sp>
      <p:pic>
        <p:nvPicPr>
          <p:cNvPr id="45060" name="Picture 2"/>
          <p:cNvPicPr>
            <a:picLocks noChangeAspect="1" noChangeArrowheads="1"/>
          </p:cNvPicPr>
          <p:nvPr/>
        </p:nvPicPr>
        <p:blipFill>
          <a:blip r:embed="rId3" cstate="print"/>
          <a:srcRect/>
          <a:stretch>
            <a:fillRect/>
          </a:stretch>
        </p:blipFill>
        <p:spPr bwMode="auto">
          <a:xfrm>
            <a:off x="539750" y="3222625"/>
            <a:ext cx="3057525" cy="3635375"/>
          </a:xfrm>
          <a:prstGeom prst="rect">
            <a:avLst/>
          </a:prstGeom>
          <a:noFill/>
          <a:ln w="9525">
            <a:noFill/>
            <a:miter lim="800000"/>
            <a:headEnd/>
            <a:tailEnd/>
          </a:ln>
        </p:spPr>
      </p:pic>
      <p:pic>
        <p:nvPicPr>
          <p:cNvPr id="45061" name="Picture 3"/>
          <p:cNvPicPr>
            <a:picLocks noChangeAspect="1" noChangeArrowheads="1"/>
          </p:cNvPicPr>
          <p:nvPr/>
        </p:nvPicPr>
        <p:blipFill>
          <a:blip r:embed="rId4" cstate="print"/>
          <a:srcRect/>
          <a:stretch>
            <a:fillRect/>
          </a:stretch>
        </p:blipFill>
        <p:spPr bwMode="auto">
          <a:xfrm>
            <a:off x="4787900" y="1412875"/>
            <a:ext cx="4057650" cy="4629150"/>
          </a:xfrm>
          <a:prstGeom prst="rect">
            <a:avLst/>
          </a:prstGeom>
          <a:noFill/>
          <a:ln w="9525">
            <a:noFill/>
            <a:miter lim="800000"/>
            <a:headEnd/>
            <a:tailEnd/>
          </a:ln>
        </p:spPr>
      </p:pic>
      <p:sp>
        <p:nvSpPr>
          <p:cNvPr id="45062" name="Obdélník 5"/>
          <p:cNvSpPr>
            <a:spLocks noChangeArrowheads="1"/>
          </p:cNvSpPr>
          <p:nvPr/>
        </p:nvSpPr>
        <p:spPr bwMode="auto">
          <a:xfrm>
            <a:off x="5580063" y="6237288"/>
            <a:ext cx="2695575" cy="369887"/>
          </a:xfrm>
          <a:prstGeom prst="rect">
            <a:avLst/>
          </a:prstGeom>
          <a:noFill/>
          <a:ln w="9525">
            <a:noFill/>
            <a:miter lim="800000"/>
            <a:headEnd/>
            <a:tailEnd/>
          </a:ln>
        </p:spPr>
        <p:txBody>
          <a:bodyPr wrap="none">
            <a:spAutoFit/>
          </a:bodyPr>
          <a:lstStyle/>
          <a:p>
            <a:r>
              <a:rPr lang="cs-CZ" altLang="cs-CZ"/>
              <a:t>August Köhler (1866-1948)</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r>
              <a:rPr lang="cs-CZ" altLang="cs-CZ" smtClean="0"/>
              <a:t>Nastavení Köhlerova osvětlení</a:t>
            </a:r>
          </a:p>
        </p:txBody>
      </p:sp>
      <p:sp>
        <p:nvSpPr>
          <p:cNvPr id="3" name="Zástupný symbol pro obsah 2"/>
          <p:cNvSpPr>
            <a:spLocks noGrp="1"/>
          </p:cNvSpPr>
          <p:nvPr>
            <p:ph idx="1"/>
          </p:nvPr>
        </p:nvSpPr>
        <p:spPr/>
        <p:txBody>
          <a:bodyPr>
            <a:normAutofit fontScale="70000" lnSpcReduction="20000"/>
          </a:bodyPr>
          <a:lstStyle/>
          <a:p>
            <a:pPr>
              <a:defRPr/>
            </a:pPr>
            <a:r>
              <a:rPr lang="cs-CZ" dirty="0" smtClean="0"/>
              <a:t>1</a:t>
            </a:r>
            <a:r>
              <a:rPr lang="cs-CZ" dirty="0"/>
              <a:t>. Umístíme preparát na stolek mikroskopu a zaostříme s objektivem </a:t>
            </a:r>
            <a:r>
              <a:rPr lang="cs-CZ" dirty="0" smtClean="0"/>
              <a:t>10x</a:t>
            </a:r>
            <a:r>
              <a:rPr lang="cs-CZ" dirty="0"/>
              <a:t>.</a:t>
            </a:r>
          </a:p>
          <a:p>
            <a:pPr>
              <a:defRPr/>
            </a:pPr>
            <a:r>
              <a:rPr lang="cs-CZ" dirty="0"/>
              <a:t>2. Uzavřeme polní clonu světelného pole</a:t>
            </a:r>
          </a:p>
          <a:p>
            <a:pPr>
              <a:defRPr/>
            </a:pPr>
            <a:r>
              <a:rPr lang="cs-CZ" dirty="0"/>
              <a:t>3. Kondenzor zvyšujeme nebo snižujeme tak dlouho, až vidíme </a:t>
            </a:r>
            <a:r>
              <a:rPr lang="cs-CZ" dirty="0" smtClean="0"/>
              <a:t>obraz clony </a:t>
            </a:r>
            <a:r>
              <a:rPr lang="cs-CZ" dirty="0"/>
              <a:t>světelného pole ostře ohraničený. To nastává většinou v </a:t>
            </a:r>
            <a:r>
              <a:rPr lang="cs-CZ" dirty="0" smtClean="0"/>
              <a:t>případě, </a:t>
            </a:r>
            <a:r>
              <a:rPr lang="pl-PL" dirty="0" smtClean="0"/>
              <a:t>když </a:t>
            </a:r>
            <a:r>
              <a:rPr lang="pl-PL" dirty="0"/>
              <a:t>je kondenzor značně vysoko.</a:t>
            </a:r>
          </a:p>
          <a:p>
            <a:pPr>
              <a:defRPr/>
            </a:pPr>
            <a:r>
              <a:rPr lang="cs-CZ" dirty="0"/>
              <a:t>4. Clonu světelného pole pak otevřeme co nejvíc, aby se okraje </a:t>
            </a:r>
            <a:r>
              <a:rPr lang="cs-CZ" dirty="0" smtClean="0"/>
              <a:t>jejího </a:t>
            </a:r>
            <a:r>
              <a:rPr lang="pl-PL" dirty="0" smtClean="0"/>
              <a:t>obrazu </a:t>
            </a:r>
            <a:r>
              <a:rPr lang="pl-PL" dirty="0"/>
              <a:t>dotýkaly okraje zorného pole.</a:t>
            </a:r>
          </a:p>
          <a:p>
            <a:pPr>
              <a:defRPr/>
            </a:pPr>
            <a:r>
              <a:rPr lang="cs-CZ" dirty="0"/>
              <a:t>5. Pokud obraz clony neleží uprostřed světelného pole, posunujeme </a:t>
            </a:r>
            <a:r>
              <a:rPr lang="cs-CZ" dirty="0" smtClean="0"/>
              <a:t>jej (centrovacími </a:t>
            </a:r>
            <a:r>
              <a:rPr lang="cs-CZ" dirty="0"/>
              <a:t>šrouby kondenzoru) do středu zorného pole tak dlouho, </a:t>
            </a:r>
            <a:r>
              <a:rPr lang="cs-CZ" dirty="0" smtClean="0"/>
              <a:t>až se </a:t>
            </a:r>
            <a:r>
              <a:rPr lang="cs-CZ" dirty="0"/>
              <a:t>všemi svými vrcholy dotýká obvodu.</a:t>
            </a:r>
          </a:p>
          <a:p>
            <a:pPr>
              <a:defRPr/>
            </a:pPr>
            <a:r>
              <a:rPr lang="cs-CZ" dirty="0"/>
              <a:t>6. </a:t>
            </a:r>
            <a:r>
              <a:rPr lang="cs-CZ" dirty="0" smtClean="0"/>
              <a:t>Má-li </a:t>
            </a:r>
            <a:r>
              <a:rPr lang="cs-CZ" dirty="0"/>
              <a:t>kondenzor </a:t>
            </a:r>
            <a:r>
              <a:rPr lang="cs-CZ" dirty="0" smtClean="0"/>
              <a:t>stupnici numerické </a:t>
            </a:r>
            <a:r>
              <a:rPr lang="cs-CZ" dirty="0"/>
              <a:t>apertury, nastavíme na ní hodnotu přibližně ¾ </a:t>
            </a:r>
            <a:r>
              <a:rPr lang="cs-CZ" dirty="0" smtClean="0"/>
              <a:t>numerické apertury </a:t>
            </a:r>
            <a:r>
              <a:rPr lang="cs-CZ" dirty="0"/>
              <a:t>objektivu.</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endParaRPr lang="cs-CZ" altLang="cs-CZ" smtClean="0"/>
          </a:p>
        </p:txBody>
      </p:sp>
      <p:sp>
        <p:nvSpPr>
          <p:cNvPr id="47107" name="Zástupný symbol pro obsah 2"/>
          <p:cNvSpPr>
            <a:spLocks noGrp="1"/>
          </p:cNvSpPr>
          <p:nvPr>
            <p:ph idx="1"/>
          </p:nvPr>
        </p:nvSpPr>
        <p:spPr/>
        <p:txBody>
          <a:bodyPr/>
          <a:lstStyle/>
          <a:p>
            <a:r>
              <a:rPr lang="cs-CZ" altLang="cs-CZ" b="1" smtClean="0"/>
              <a:t>Výsledkem Köhlerova nastavení je rovnoměrné a maximální osvětlení průhledného preparátu, ležícího v předmětové rovině. </a:t>
            </a:r>
          </a:p>
          <a:p>
            <a:r>
              <a:rPr lang="cs-CZ" altLang="cs-CZ" b="1" smtClean="0"/>
              <a:t>Současně by měla být dosažena nejlepší kombinace mezi rozlišovací schopností a kontrastem.</a:t>
            </a:r>
            <a:endParaRPr lang="cs-CZ" altLang="cs-CZ" smtClean="0"/>
          </a:p>
          <a:p>
            <a:endParaRPr lang="cs-CZ" altLang="cs-CZ" smtClean="0"/>
          </a:p>
        </p:txBody>
      </p:sp>
      <p:pic>
        <p:nvPicPr>
          <p:cNvPr id="47108" name="Picture 2" descr="https://encrypted-tbn3.gstatic.com/images?q=tbn:ANd9GcTqe0XJnq7pMDAS7BcWmBqgUb-Lq2mGVpSJpJe5TWq36ibBfMBs6A"/>
          <p:cNvPicPr>
            <a:picLocks noChangeAspect="1" noChangeArrowheads="1"/>
          </p:cNvPicPr>
          <p:nvPr/>
        </p:nvPicPr>
        <p:blipFill>
          <a:blip r:embed="rId2" cstate="print"/>
          <a:srcRect/>
          <a:stretch>
            <a:fillRect/>
          </a:stretch>
        </p:blipFill>
        <p:spPr bwMode="auto">
          <a:xfrm>
            <a:off x="4067175" y="5373688"/>
            <a:ext cx="4324350"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altLang="cs-CZ" smtClean="0"/>
              <a:t>Co je světlo?</a:t>
            </a:r>
          </a:p>
        </p:txBody>
      </p:sp>
      <p:sp>
        <p:nvSpPr>
          <p:cNvPr id="7171" name="Zástupný symbol pro obsah 2"/>
          <p:cNvSpPr>
            <a:spLocks noGrp="1"/>
          </p:cNvSpPr>
          <p:nvPr>
            <p:ph idx="1"/>
          </p:nvPr>
        </p:nvSpPr>
        <p:spPr/>
        <p:txBody>
          <a:bodyPr/>
          <a:lstStyle/>
          <a:p>
            <a:pPr eaLnBrk="1" hangingPunct="1"/>
            <a:r>
              <a:rPr lang="cs-CZ" altLang="cs-CZ" sz="2800" smtClean="0"/>
              <a:t>Video:</a:t>
            </a:r>
          </a:p>
          <a:p>
            <a:pPr eaLnBrk="1" hangingPunct="1"/>
            <a:r>
              <a:rPr lang="cs-CZ" altLang="cs-CZ" sz="2800" smtClean="0"/>
              <a:t>K vyzáření nebo pohlcení fotonu dochází při přechodech mezi energetickými hladinami atomu (foton vzniká, když se elektron vrátí do původního</a:t>
            </a:r>
          </a:p>
          <a:p>
            <a:pPr eaLnBrk="1" hangingPunct="1">
              <a:buFont typeface="Arial" charset="0"/>
              <a:buNone/>
            </a:pPr>
            <a:r>
              <a:rPr lang="cs-CZ" altLang="cs-CZ" sz="2800" smtClean="0"/>
              <a:t>    stavu poté, co byl "vyražen" </a:t>
            </a:r>
          </a:p>
          <a:p>
            <a:pPr eaLnBrk="1" hangingPunct="1">
              <a:buFont typeface="Arial" charset="0"/>
              <a:buNone/>
            </a:pPr>
            <a:r>
              <a:rPr lang="cs-CZ" altLang="cs-CZ" sz="2800" smtClean="0"/>
              <a:t>    na vyšší orbit  jiným fotonem)</a:t>
            </a:r>
          </a:p>
        </p:txBody>
      </p:sp>
      <p:sp>
        <p:nvSpPr>
          <p:cNvPr id="7172" name="Obdélník 3"/>
          <p:cNvSpPr>
            <a:spLocks noChangeArrowheads="1"/>
          </p:cNvSpPr>
          <p:nvPr/>
        </p:nvSpPr>
        <p:spPr bwMode="auto">
          <a:xfrm>
            <a:off x="1979613" y="1700213"/>
            <a:ext cx="6173787" cy="369887"/>
          </a:xfrm>
          <a:prstGeom prst="rect">
            <a:avLst/>
          </a:prstGeom>
          <a:noFill/>
          <a:ln w="9525">
            <a:noFill/>
            <a:miter lim="800000"/>
            <a:headEnd/>
            <a:tailEnd/>
          </a:ln>
        </p:spPr>
        <p:txBody>
          <a:bodyPr>
            <a:spAutoFit/>
          </a:bodyPr>
          <a:lstStyle/>
          <a:p>
            <a:r>
              <a:rPr lang="cs-CZ" altLang="cs-CZ">
                <a:hlinkClick r:id="rId3"/>
              </a:rPr>
              <a:t>http://virtual.itg.uiuc.edu/training/LM_tutorial/</a:t>
            </a:r>
            <a:endParaRPr lang="cs-CZ" altLang="cs-CZ"/>
          </a:p>
        </p:txBody>
      </p:sp>
      <p:pic>
        <p:nvPicPr>
          <p:cNvPr id="7173" name="Picture 5" descr="http://decodedscience.com/wp-content/uploads/2012/05/Bohr-atom2.png"/>
          <p:cNvPicPr>
            <a:picLocks noChangeAspect="1" noChangeArrowheads="1"/>
          </p:cNvPicPr>
          <p:nvPr/>
        </p:nvPicPr>
        <p:blipFill>
          <a:blip r:embed="rId4" cstate="print"/>
          <a:srcRect/>
          <a:stretch>
            <a:fillRect/>
          </a:stretch>
        </p:blipFill>
        <p:spPr bwMode="auto">
          <a:xfrm>
            <a:off x="5508625" y="3532188"/>
            <a:ext cx="352742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a:r>
              <a:rPr lang="cs-CZ" b="1" smtClean="0"/>
              <a:t>Refrakce</a:t>
            </a:r>
          </a:p>
        </p:txBody>
      </p:sp>
      <p:sp>
        <p:nvSpPr>
          <p:cNvPr id="8195" name="Content Placeholder 2"/>
          <p:cNvSpPr>
            <a:spLocks noGrp="1"/>
          </p:cNvSpPr>
          <p:nvPr>
            <p:ph idx="1"/>
          </p:nvPr>
        </p:nvSpPr>
        <p:spPr/>
        <p:txBody>
          <a:bodyPr/>
          <a:lstStyle/>
          <a:p>
            <a:r>
              <a:rPr lang="cs-CZ" smtClean="0"/>
              <a:t>Lom světla</a:t>
            </a:r>
          </a:p>
          <a:p>
            <a:endParaRPr lang="cs-CZ" smtClean="0"/>
          </a:p>
        </p:txBody>
      </p:sp>
      <p:pic>
        <p:nvPicPr>
          <p:cNvPr id="8196" name="Picture 2"/>
          <p:cNvPicPr>
            <a:picLocks noChangeAspect="1" noChangeArrowheads="1"/>
          </p:cNvPicPr>
          <p:nvPr/>
        </p:nvPicPr>
        <p:blipFill>
          <a:blip r:embed="rId3" cstate="print"/>
          <a:srcRect/>
          <a:stretch>
            <a:fillRect/>
          </a:stretch>
        </p:blipFill>
        <p:spPr bwMode="auto">
          <a:xfrm>
            <a:off x="3059113" y="1341438"/>
            <a:ext cx="5870575" cy="2879725"/>
          </a:xfrm>
          <a:prstGeom prst="rect">
            <a:avLst/>
          </a:prstGeom>
          <a:noFill/>
          <a:ln w="9525">
            <a:noFill/>
            <a:miter lim="800000"/>
            <a:headEnd/>
            <a:tailEnd/>
          </a:ln>
        </p:spPr>
      </p:pic>
      <p:pic>
        <p:nvPicPr>
          <p:cNvPr id="8197" name="Picture 3"/>
          <p:cNvPicPr>
            <a:picLocks noChangeAspect="1" noChangeArrowheads="1"/>
          </p:cNvPicPr>
          <p:nvPr/>
        </p:nvPicPr>
        <p:blipFill>
          <a:blip r:embed="rId4" cstate="print"/>
          <a:srcRect l="1805" t="38110" r="2084" b="16333"/>
          <a:stretch>
            <a:fillRect/>
          </a:stretch>
        </p:blipFill>
        <p:spPr bwMode="auto">
          <a:xfrm>
            <a:off x="395288" y="4106863"/>
            <a:ext cx="8353425" cy="247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cs-CZ" b="1" smtClean="0"/>
              <a:t>Difrakce</a:t>
            </a:r>
          </a:p>
        </p:txBody>
      </p:sp>
      <p:sp>
        <p:nvSpPr>
          <p:cNvPr id="9219" name="Content Placeholder 2"/>
          <p:cNvSpPr>
            <a:spLocks noGrp="1"/>
          </p:cNvSpPr>
          <p:nvPr>
            <p:ph idx="1"/>
          </p:nvPr>
        </p:nvSpPr>
        <p:spPr>
          <a:xfrm>
            <a:off x="457200" y="1600200"/>
            <a:ext cx="3970338" cy="4525963"/>
          </a:xfrm>
        </p:spPr>
        <p:txBody>
          <a:bodyPr/>
          <a:lstStyle/>
          <a:p>
            <a:r>
              <a:rPr lang="cs-CZ" smtClean="0"/>
              <a:t>ohyb světla</a:t>
            </a:r>
          </a:p>
          <a:p>
            <a:r>
              <a:rPr lang="cs-CZ" smtClean="0"/>
              <a:t>při přechodu malým otvorem nebo vedle okraje překážky</a:t>
            </a:r>
          </a:p>
          <a:p>
            <a:endParaRPr lang="cs-CZ" smtClean="0"/>
          </a:p>
          <a:p>
            <a:r>
              <a:rPr lang="cs-CZ" smtClean="0"/>
              <a:t>Viz dále u </a:t>
            </a:r>
            <a:r>
              <a:rPr lang="cs-CZ" smtClean="0">
                <a:hlinkClick r:id="rId3"/>
              </a:rPr>
              <a:t>fázového kontrastu</a:t>
            </a:r>
            <a:endParaRPr lang="cs-CZ" smtClean="0"/>
          </a:p>
        </p:txBody>
      </p:sp>
      <p:pic>
        <p:nvPicPr>
          <p:cNvPr id="9220" name="Picture 2" descr="http://upload.wikimedia.org/wikipedia/commons/6/6f/Difrakce_sterbina_mala.png"/>
          <p:cNvPicPr>
            <a:picLocks noChangeAspect="1" noChangeArrowheads="1"/>
          </p:cNvPicPr>
          <p:nvPr/>
        </p:nvPicPr>
        <p:blipFill>
          <a:blip r:embed="rId4" cstate="print"/>
          <a:srcRect/>
          <a:stretch>
            <a:fillRect/>
          </a:stretch>
        </p:blipFill>
        <p:spPr bwMode="auto">
          <a:xfrm>
            <a:off x="5580063" y="4005263"/>
            <a:ext cx="2095500" cy="2019300"/>
          </a:xfrm>
          <a:prstGeom prst="rect">
            <a:avLst/>
          </a:prstGeom>
          <a:noFill/>
          <a:ln w="9525">
            <a:noFill/>
            <a:miter lim="800000"/>
            <a:headEnd/>
            <a:tailEnd/>
          </a:ln>
        </p:spPr>
      </p:pic>
      <p:sp>
        <p:nvSpPr>
          <p:cNvPr id="9221" name="Rectangle 3"/>
          <p:cNvSpPr>
            <a:spLocks noChangeArrowheads="1"/>
          </p:cNvSpPr>
          <p:nvPr/>
        </p:nvSpPr>
        <p:spPr bwMode="auto">
          <a:xfrm>
            <a:off x="5784850" y="6237288"/>
            <a:ext cx="1890713" cy="369887"/>
          </a:xfrm>
          <a:prstGeom prst="rect">
            <a:avLst/>
          </a:prstGeom>
          <a:noFill/>
          <a:ln w="9525">
            <a:noFill/>
            <a:miter lim="800000"/>
            <a:headEnd/>
            <a:tailEnd/>
          </a:ln>
        </p:spPr>
        <p:txBody>
          <a:bodyPr wrap="none">
            <a:spAutoFit/>
          </a:bodyPr>
          <a:lstStyle/>
          <a:p>
            <a:r>
              <a:rPr lang="cs-CZ"/>
              <a:t>na malé štěrbině</a:t>
            </a:r>
          </a:p>
        </p:txBody>
      </p:sp>
      <p:pic>
        <p:nvPicPr>
          <p:cNvPr id="9222" name="Picture 4" descr="http://upload.wikimedia.org/wikipedia/commons/5/54/Difrakce_sterbina_bodova.png"/>
          <p:cNvPicPr>
            <a:picLocks noChangeAspect="1" noChangeArrowheads="1"/>
          </p:cNvPicPr>
          <p:nvPr/>
        </p:nvPicPr>
        <p:blipFill>
          <a:blip r:embed="rId5" cstate="print"/>
          <a:srcRect/>
          <a:stretch>
            <a:fillRect/>
          </a:stretch>
        </p:blipFill>
        <p:spPr bwMode="auto">
          <a:xfrm>
            <a:off x="5548313" y="842963"/>
            <a:ext cx="2095500" cy="1657350"/>
          </a:xfrm>
          <a:prstGeom prst="rect">
            <a:avLst/>
          </a:prstGeom>
          <a:noFill/>
          <a:ln w="9525">
            <a:noFill/>
            <a:miter lim="800000"/>
            <a:headEnd/>
            <a:tailEnd/>
          </a:ln>
        </p:spPr>
      </p:pic>
      <p:sp>
        <p:nvSpPr>
          <p:cNvPr id="9223" name="Rectangle 4"/>
          <p:cNvSpPr>
            <a:spLocks noChangeArrowheads="1"/>
          </p:cNvSpPr>
          <p:nvPr/>
        </p:nvSpPr>
        <p:spPr bwMode="auto">
          <a:xfrm>
            <a:off x="5637213" y="2708275"/>
            <a:ext cx="2146300" cy="369888"/>
          </a:xfrm>
          <a:prstGeom prst="rect">
            <a:avLst/>
          </a:prstGeom>
          <a:noFill/>
          <a:ln w="9525">
            <a:noFill/>
            <a:miter lim="800000"/>
            <a:headEnd/>
            <a:tailEnd/>
          </a:ln>
        </p:spPr>
        <p:txBody>
          <a:bodyPr wrap="none">
            <a:spAutoFit/>
          </a:bodyPr>
          <a:lstStyle/>
          <a:p>
            <a:r>
              <a:rPr lang="cs-CZ"/>
              <a:t>na bodové štěrbině</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cs-CZ" altLang="cs-CZ" smtClean="0"/>
              <a:t>Optický mikroskop</a:t>
            </a:r>
          </a:p>
        </p:txBody>
      </p:sp>
      <p:sp>
        <p:nvSpPr>
          <p:cNvPr id="3" name="Content Placeholder 2"/>
          <p:cNvSpPr>
            <a:spLocks noGrp="1"/>
          </p:cNvSpPr>
          <p:nvPr>
            <p:ph idx="1"/>
          </p:nvPr>
        </p:nvSpPr>
        <p:spPr/>
        <p:txBody>
          <a:bodyPr/>
          <a:lstStyle/>
          <a:p>
            <a:pPr>
              <a:defRPr/>
            </a:pPr>
            <a:r>
              <a:rPr lang="cs-CZ" dirty="0" smtClean="0"/>
              <a:t>pro vizualizaci využívá světelných paprsků</a:t>
            </a:r>
          </a:p>
          <a:p>
            <a:pPr marL="361950" indent="-361950">
              <a:defRPr/>
            </a:pPr>
            <a:r>
              <a:rPr lang="cs-CZ" b="1" dirty="0" smtClean="0"/>
              <a:t>jednoduchý mikroskop </a:t>
            </a:r>
            <a:r>
              <a:rPr lang="cs-CZ" dirty="0" smtClean="0"/>
              <a:t>- 1 </a:t>
            </a:r>
            <a:r>
              <a:rPr lang="cs-CZ" dirty="0"/>
              <a:t>čočka</a:t>
            </a:r>
          </a:p>
          <a:p>
            <a:pPr marL="361950" indent="-361950">
              <a:defRPr/>
            </a:pPr>
            <a:r>
              <a:rPr lang="cs-CZ" b="1" dirty="0" smtClean="0"/>
              <a:t>složený mikroskop </a:t>
            </a:r>
            <a:r>
              <a:rPr lang="cs-CZ" dirty="0" smtClean="0"/>
              <a:t>- 2 </a:t>
            </a:r>
            <a:r>
              <a:rPr lang="cs-CZ" dirty="0"/>
              <a:t>sady </a:t>
            </a:r>
            <a:r>
              <a:rPr lang="cs-CZ" dirty="0" smtClean="0"/>
              <a:t>čoček a okulár </a:t>
            </a:r>
            <a:r>
              <a:rPr lang="cs-CZ" dirty="0"/>
              <a:t>a </a:t>
            </a:r>
            <a:r>
              <a:rPr lang="cs-CZ" dirty="0" smtClean="0"/>
              <a:t>objektiv</a:t>
            </a:r>
          </a:p>
          <a:p>
            <a:pPr marL="0" indent="0">
              <a:buFont typeface="Arial" charset="0"/>
              <a:buNone/>
              <a:defRPr/>
            </a:pPr>
            <a:endParaRPr lang="cs-CZ" dirty="0" smtClean="0"/>
          </a:p>
          <a:p>
            <a:pPr marL="0" indent="0">
              <a:buFont typeface="Arial" charset="0"/>
              <a:buNone/>
              <a:defRPr/>
            </a:pPr>
            <a:endParaRPr lang="cs-CZ" dirty="0"/>
          </a:p>
          <a:p>
            <a:pPr marL="0" indent="0">
              <a:buFont typeface="Arial" charset="0"/>
              <a:buNone/>
              <a:defRPr/>
            </a:pPr>
            <a:endParaRPr lang="cs-CZ" dirty="0" smtClean="0"/>
          </a:p>
          <a:p>
            <a:pPr marL="0" indent="0">
              <a:buFont typeface="Arial" charset="0"/>
              <a:buNone/>
              <a:defRPr/>
            </a:pPr>
            <a:endParaRPr lang="cs-CZ" dirty="0"/>
          </a:p>
          <a:p>
            <a:pPr marL="0" indent="0">
              <a:buFont typeface="Arial" charset="0"/>
              <a:buNone/>
              <a:defRPr/>
            </a:pPr>
            <a:r>
              <a:rPr lang="cs-CZ" sz="1400" dirty="0" smtClean="0"/>
              <a:t>1676 - holandský obchodník a vědec Anton van Leeuwenhoek</a:t>
            </a:r>
          </a:p>
          <a:p>
            <a:pPr>
              <a:defRPr/>
            </a:pPr>
            <a:endParaRPr lang="cs-CZ" dirty="0"/>
          </a:p>
        </p:txBody>
      </p:sp>
      <p:sp>
        <p:nvSpPr>
          <p:cNvPr id="10244" name="AutoShape 2" descr="data:image/jpeg;base64,/9j/4AAQSkZJRgABAQAAAQABAAD/2wCEAAkGBxQTEhUUExQVFBQUFRQWGBUYFhQaFBgUFxcXFxUVFxgYHCggGBsmHxQUITEhJSkrLi4uFx8zODQsNygtLisBCgoKDg0OFxAQGiwlHiQsLCwsLC0sLCwsLCwsLCwsLC0sLywsLCwsLCwsLCw0LCwsLCwsLCwsLCwsLCwsLCwsLP/AABEIAJABCwMBIgACEQEDEQH/xAAcAAEAAQUBAQAAAAAAAAAAAAAABgIDBAUHAQj/xAA2EAABBAAEBAQEBAYDAQAAAAABAAIDEQQSITEFBkFREyJhkTJCcYEHUrHBFCMzcqHRYoLhNP/EABkBAQADAQEAAAAAAAAAAAAAAAABAgMEBf/EACgRAAICAQQABAcBAAAAAAAAAAABAhEDBBIhMRMyQVEUIkJSYXGBI//aAAwDAQACEQMRAD8A7iiIgCIrGMxTY2Oe801osn9h6oCrEYhrGlzyGtG5Oy0cXN+HcabmPrX7XajHEuLSYkknyN+Vu+X1Pc+q1/iFmmr/AFGleh7rzsusd1AuocHRIOPQO+fKezgR+q2THgiwQR3C5K6Zzug+62eBxL4xbHFp7DZTHWNeZBxOkoobhObnA09mauoNH26qQYHjcMlU6ifldoV1Qzwl0ytGyReWvVsQEReWgPUREAREQBERAEREAREQBERAEREAREQBERAEREAREQHhUH5l4j4z6B/lsuuzjsXevYLcc48V8KLI0+eSxvqG/Mf2UHz3V7DouHV5foX9LxRW3dVPaCrZrogfX/q8+jQogZrsVkOFakrEOJd6KtrXnrSmvcgu4Y6lVObZ1VGHeQaOquzwWNN1X1BsMBxR8YqN5rsdR7Fb7B80DaRterdvZQuLC0Ks2snLoto55wfDKtWdFwuPjkHkcD6dfZc4/FXnXGcMxMDovDfBNG+43tPxxuGc5gbAqRnsrzdqvVQ38TPEk/g2yOL4/wCKa0A6/EBmH0pdmHV7nUlyVcSd8O/FOINj/jYX4R0oBab8SLWt3NALDqNCOvVdCC4dxiWPxMPA/KTiJ48wqyIWPzPcR2oZb9T2XbYpmuFtcHD0IK3w5HONsiSplxERbEBERAEREAREQBERAEREAREQBERAERUlAVK3NKGtLiaAFk+iuKM86YumNjHzeY/2jp7/AKKmSeyLkSlbInxfFGaVz3aWdB2aNhasF9BYzyQe4WRPAK+i8Z8u2zXo8EgPVVGvVYRZ20V6IeqlpIWWp5KPVXY8bXS/RXv4ZvVafi/E/Dk8NkOagCXFxB11GVuXze6vjh4jpIhySVskcbgRey1hxep1VL5JAHBo3YS1wBLg/SmOYOh2zDbssDCSPxDJZzCMPEyjlDg7IwN8xko202DuB0VY4+w2bVkxOqvRYkFYDXStYD4ZLXNDgWuaTThYtv7arEgxAJOV3mG4OhH1G6bEyTeOLbsuWk5skY5kDHUQ7EMvWiNtQflOgorNZiAdwCtPzE6v4Y7Xioq+xJP+AphGpIN8Gy4BwiKSWXGkEzxzZYyX52sYARTWtAGxOpvdVw4tzSHse5rt7Bo/+rN4TO2PD4t8jg1gnsvc4mrBF6gfZRngmME0TXgUHOeGi7OVrsosn+2/utVffsU/BPeDc3zggSVK3uRld7j/AEpVhOY4X6E5Cfzbe6gUcWQDT7q9e1/ZR8XOL9ydqOnMeCLBBHcKpc6wuKcw2x7m/Q6H6hbrCczOH9QBw/MND7dV0w1sH5uCu1krRYGC4vFL8Lhf5ToVnrrUk+UVCIikBERAEREAREQBERAEReUgBXPOZcUX4l1HQHIPtv8A5tdCedFzKaMiVwcPmebP1v8AdcWtb2JItDspMQbubv3XjyCrHEdG6H0WJhARv/leco8WamVOwdFaY8DdXDiR8NalWJWaqyRBkAheSEEevQ9R9CsWNp7q91U9dA1vFJ54AJI445om+aRtubIGg24g7HS9xotM/nLDYi7Bw2IHmidIA5ocCHNqVosA0AQR1Uw6Vemo9NRRCjUvLUBikjY1ud4dTnAeV1eXLQGUDRbY5QqpL+kNMzsN+JOBn0nifh3nQljszb++49VII4MPiIS6OaLEBtmnANftpoTv9CFw7i/L0sfxDL/dt9A6yHe4WshnlhIouYQQ7KbGrTbTR9Ra1+DhLmEiu5o6Vh58Q7ENjbo3M5pzjM4NYR4xLhVZbDANdd9iqvxN8uHgAFfzrHcZWHUeuy2fJGGkEDHzkl7mNoHdsQJc0H/k4uc8nrYUW/ETH+LMIwdIQ6zr8b6JvTSgAPuqKX+yivQt6EUfipHt/mSveM1+ZznC61dTjV7i10LkD/5oy4GrkI9bcSuay60Gi8wod6J0/Vdk5dwPhYaOK7yNp39xJLv1pbamVR/ZVLkkANjTYq07XQ6V1XjHZG6q0Xk2TsvN28lzLibovW6bn7LCGK0V2V7SBeiUQXZYvMHB1Eey3WE5ndFQfb2aAn5h6rQDFtGxtWmOzO+FaQnKDtMmk0dUwuJbI0OabBV5QLhHEjA4H5bGcdmn5vtup2xwIBGoOoPovVwZlkjZk1RUiItiAiIgCIiAIiIAvLXq8pAHDRQPm/CyMOdjcw7f6U9VmfDhwohQ4p8NEM41BxOJxDXOMbuzxWvoeq2RiafhN+u4Uv4xydFKD5Rr6KF43kueAk4eRzd/Lu32XNPRQl5XRHiTXZU3Dhrgbv7K+QFpncVnhBE8X/dv+lnYDHxy/wBN4J6tOjgfouPLp8kOZI0hkiymTTZevIcLV+QXuqmQiljdGhhCwfRXxh71B1XszKK9jcegpTYMfFsAGux3GhB+x3Ud4nwPDytsgRhpB0stuxo5tbHrVbqV+Fm3VODcYJQ6MXuC0kDQ6EtsUSPVWjk2/sNHmExrXXVBt0HxkSRkjQDLo9ldvNsohxngGHfK5sDTKfDfJM4SEtZmdTXZNHOeCHHKSBdAro38DE4F0cgje/5ZWtbZHy5tna67rh/MfG3jiMz2SODWSBgIo6Q/DQsWA4EjVa6aLlJtFWzNZyvUzXMfkLJGuMUtBwDXg14gAaSACSS1oB0BcprFiaOttunU4EaE+U69+nelFeG81veA2SOOcNHzfFTGB2rzRAL3Akn8pHVbzDY+F+kcroiLcWSUWnQB0g/KXl2UEgkAE2tcu/6kQbV2LdYWyjxAcPoo5IyRmrmBrRmAfGc0PkoP0F0xmxrVzr1CvYbFZzTPObDQG1ms7As/NWpAJygalYSjFkkhELT1V2MdN6WlZir2PSwOtDcjuPVX4sYQs3BlrM+aHXSgvcPvurUOKFG1U3FtGzSqNPoJmSXEA37dFL+S8WX4fKd43Fv/AF3b/g19lB3SudsNFLOQnn+c1wALTHsK0INfoV06O1k/hWfRLURF6hmEREAREQBERAFQ53oq0QBERAFS5gO6qRAazG8GjkGoHsohxn8Po36tFHuN10JFKk0VcUzjGI4PjcN8LvFaPlfvX926x8LxlodUzXRHsdW39Qu1S4drtwtFxTlaKUG2j2Wc8WOfaISlHpkJge1wzCiO4NqmY9tlfx3Ij4iXQPcw9h8J+oOi1U2IxEOksWYfmZofu0/suSeikvI7LrL9xsBFpp7LR8RxuWUeaeGqGcBskDhfzs+XciwR9VlQ8SEujXAH8uzvYq+9rm6nW+i5vDcH8yNU76ZhcT5kdCJHthZNGGPDHMkY4CV4pvisOuayKy3a55wbk18jXOdcdGgHhzXOIBuuwutSuoHhMLnCTw25hs6qN/ZVmM2et99/dWhmUFUSH+TkPFeWJoQc7SALN9KaBrf3rpstb/FSsytdqGuJAO15rOve+q7ZI4Xl9+y1HEuXIZNSwXobGg3vUbGzut4an7kNvsQDhPMz4iDbmkZAQSSxzWFzmg1rWY3VOzWdQpNhuPRSgmeMPsU6RlNe4BpdIKGjnOeWt12FrW47k54+DK7TbYmgehNWT6rRYvgssDtQWk2dL1ylt6dRZHotGseRkco6PHIJATHMyUaktkoG2NF5XHQtbnDGjQA35UklezSVro3Do7Vl0Kb4m47uedtg1cxj4u9jvP5qIB6ONOuj9+hB+i3vCOcXMaGuNs0Ba7zeXMZJQAdDn2JtqzlppLlC0TiLHitdtPMNW0400mhYvoDqVlxPG4N/oozDxfDymyTFIASXxkDLbC6aTIdbADWCiNwtqyF28fhyVWjTlc2mh5Zprka026hZvUrGUWnyiTeR42t9lNOQovLPJdh8uUWOkbA13X8+cfZcwix+hFlrqpoe2nZiPKSBoSTRDRsNyup8l8Swww8MEUgzMaG0SMznAAvcPzau3HdbaWEVJy9SsmyToqXuoWdhqtbwDihxDXuLQ0Nkcxuu7QAQT66rt3K6Km0REUgIiIAiIgCIiAIiIAiIgCIiAIiIDwtWHiuHMfuAs1EBCeNcixS7NF9+qiWP5axUH9N5e0fK/wAw+l7hdjVEkQO4Ut3wymxehxNvHHR+WaJ0f/Jvmb/tZ+H4g2UHIQ76Lo/EOX45BqAoXxf8O2k5o7Ye4XPPSYpcrgtvmu+TSCg7UlZccgcLv/C1mI4djMOaIErR3FH3VEHG2DR7XRH1Hl9wubJo5rlckxzL1NzJGBuFZ8IFpDgC3TQ6jTUb+quMlZIP5bw76FW3mjWxXK1JPk2u+jQcU5Ogms6tOm2uxJ0J1Fl2upUM4pyPJCDlPiAa6C7AbZNbizoBRXVvDNClYmPmHe607rbHnnHiyNqZxXE8NfHqW2Gk2aseWrFj1PVXoeLuFZro6Eg93AuNG7vKPZdX4zi8Ow/zMshAHlbZfQN1bdRr06qCYnltspL45Gvvo0atsuc4FnxUNBfW9l1wk5RucSlpOkzf8L4hLNEHF0eKDtXx3/NaHvtwynUuLRla0EnTYWq5XwvcWHNhZSQwsfZbm1sBxqmsaDZN6rnsvCpYjfVpq2k2HFtlumodXRZsXN07WiOTJPGBlySgOGUCgwHdrbANDetVXwYyfyizpOF4ni4IpKndJEWtDWB2bM6SmQRNzWWud8RHQOaK7yvkznCCJpjmOUvcXl1eUHQOOuuXQDMQLINBQXizxHhsO6N7osjnSuDBrJJIwtNEnSmkgegVtuPEoPljn1J0PhzCg1semo0Ic472aVYrJSmv0Q3FcWfQGExjJBcb2vGh0IO+30WQuAYMmN2bD4h0ZBJEclteacBmsWCXuNdSALUpwXP2Kw5rExh7Aaz7Xl/qODhYpttFakkdFrHOvqVCjqyKM8H53ws4Hn8N1gZX0PM4WG2NL9N1JGvB1Go7hbqSfRBUi8teqQEREAREQBERAEREAREQBERAEREAXlL1EBjzYRrtwFp8fyvFJflHsFIEU2Q0mc04j+HLbuO2HuNP0Wqdyfi2fDM6vXVdgVJYOyndfZXYjk0XLONO87h9Gt/0szC8gOd/Uke69wSa9gumhg7L0BRwukNhEsJyRCxtZR7BaTjf4cxv1aKI2I0I+hC6SincyXBHBuJ8vYqKw4CdlEZX3myncB41F0oxxbgTMQ4EB8D81uBZnB/tc2iAANqX0xPhGu3C1x5eizXlCq1F81yQlJdMgXLXK5xJMkrS1jQGRtcCCdLc+jsNgPoVe4x+GzHatFHuND7hdLw8AYKCuUpi9qpEuKfZwbHcs4uDQESMGuV4vbaj0Wrjx74fK9skVZARrJCWsLnNYWk2AXHUfVfQ8uFa7cBabiPLEUgNtCSUJ+ZFdsl0zjMDo5ASWZiAQZMO/XLlL5XeHvbzTOmh60ppw7EBjB4MkrH3QaMzIstDTKeum+5q+qwOZPw4Grora7u3Q/4WiwHHJ8EfCxUZlhJ+NoqRnSx3XLl0kqvGyVkp1JHRW8anA0ft+YAq/FzbI3442vH/ABtp/cKOYXFNlj8SCQTR2Tp8bfR43B9VVbnCstXtqvN8XPifLOlKLJ3wLmCPE3lDmuG7XDX7EaELcKCctyeHNGwAZ5S4mtwxjTmP0tzR91ODJS9XBOU4bpGT4ZWiItiAiIgCIiAIiIAiIgCIiAIiIAiIgCIiAIiIAiIgCIiAIiIAiIgKXsB3Wi4zy3HMDYC36IQ1ZxTi/IksEvi4V7o3d23r6EbFbzhL8ZJQlhje6x5w4xnp8Qog/qumSRA7hUx4do2CjJGORVJWVUafDNZwTg4iJkdTpXgAuqgGjZjB8rQST6k2Vti1VIiSSpFz/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ltLang="cs-CZ"/>
          </a:p>
        </p:txBody>
      </p:sp>
      <p:pic>
        <p:nvPicPr>
          <p:cNvPr id="10245" name="Picture 3"/>
          <p:cNvPicPr>
            <a:picLocks noChangeAspect="1" noChangeArrowheads="1"/>
          </p:cNvPicPr>
          <p:nvPr/>
        </p:nvPicPr>
        <p:blipFill>
          <a:blip r:embed="rId2" cstate="print"/>
          <a:srcRect/>
          <a:stretch>
            <a:fillRect/>
          </a:stretch>
        </p:blipFill>
        <p:spPr bwMode="auto">
          <a:xfrm>
            <a:off x="684213" y="4076700"/>
            <a:ext cx="3209925" cy="1731963"/>
          </a:xfrm>
          <a:prstGeom prst="rect">
            <a:avLst/>
          </a:prstGeom>
          <a:noFill/>
          <a:ln w="9525">
            <a:noFill/>
            <a:miter lim="800000"/>
            <a:headEnd/>
            <a:tailEnd/>
          </a:ln>
        </p:spPr>
      </p:pic>
      <p:pic>
        <p:nvPicPr>
          <p:cNvPr id="10246" name="Picture 4"/>
          <p:cNvPicPr>
            <a:picLocks noChangeAspect="1" noChangeArrowheads="1"/>
          </p:cNvPicPr>
          <p:nvPr/>
        </p:nvPicPr>
        <p:blipFill>
          <a:blip r:embed="rId3" cstate="print"/>
          <a:srcRect/>
          <a:stretch>
            <a:fillRect/>
          </a:stretch>
        </p:blipFill>
        <p:spPr bwMode="auto">
          <a:xfrm>
            <a:off x="5867400" y="3644900"/>
            <a:ext cx="200977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l" eaLnBrk="1" hangingPunct="1"/>
            <a:r>
              <a:rPr lang="cs-CZ" altLang="cs-CZ" smtClean="0"/>
              <a:t>Historie</a:t>
            </a:r>
          </a:p>
        </p:txBody>
      </p:sp>
      <p:sp>
        <p:nvSpPr>
          <p:cNvPr id="11267" name="Zástupný symbol pro obsah 2"/>
          <p:cNvSpPr>
            <a:spLocks noGrp="1"/>
          </p:cNvSpPr>
          <p:nvPr>
            <p:ph idx="1"/>
          </p:nvPr>
        </p:nvSpPr>
        <p:spPr/>
        <p:txBody>
          <a:bodyPr/>
          <a:lstStyle/>
          <a:p>
            <a:pPr eaLnBrk="1" hangingPunct="1"/>
            <a:r>
              <a:rPr lang="cs-CZ" altLang="cs-CZ" smtClean="0"/>
              <a:t>1. čočka – kapka vody</a:t>
            </a:r>
          </a:p>
        </p:txBody>
      </p:sp>
      <p:pic>
        <p:nvPicPr>
          <p:cNvPr id="11268" name="Picture 3"/>
          <p:cNvPicPr>
            <a:picLocks noChangeAspect="1" noChangeArrowheads="1"/>
          </p:cNvPicPr>
          <p:nvPr/>
        </p:nvPicPr>
        <p:blipFill>
          <a:blip r:embed="rId3" cstate="print"/>
          <a:srcRect l="16705" t="13776" r="8871" b="20074"/>
          <a:stretch>
            <a:fillRect/>
          </a:stretch>
        </p:blipFill>
        <p:spPr bwMode="auto">
          <a:xfrm>
            <a:off x="323850" y="2133600"/>
            <a:ext cx="2735263" cy="3024188"/>
          </a:xfrm>
          <a:prstGeom prst="rect">
            <a:avLst/>
          </a:prstGeom>
          <a:noFill/>
          <a:ln w="9525">
            <a:noFill/>
            <a:miter lim="800000"/>
            <a:headEnd/>
            <a:tailEnd/>
          </a:ln>
        </p:spPr>
      </p:pic>
      <p:pic>
        <p:nvPicPr>
          <p:cNvPr id="11269" name="Picture 2" descr="cherry_drops_4clean.jpg"/>
          <p:cNvPicPr>
            <a:picLocks noChangeAspect="1" noChangeArrowheads="1"/>
          </p:cNvPicPr>
          <p:nvPr/>
        </p:nvPicPr>
        <p:blipFill>
          <a:blip r:embed="rId4" cstate="print"/>
          <a:srcRect l="14632" r="18304" b="4584"/>
          <a:stretch>
            <a:fillRect/>
          </a:stretch>
        </p:blipFill>
        <p:spPr bwMode="auto">
          <a:xfrm>
            <a:off x="5003800" y="115888"/>
            <a:ext cx="3960813" cy="3744912"/>
          </a:xfrm>
          <a:prstGeom prst="rect">
            <a:avLst/>
          </a:prstGeom>
          <a:noFill/>
          <a:ln w="9525">
            <a:noFill/>
            <a:miter lim="800000"/>
            <a:headEnd/>
            <a:tailEnd/>
          </a:ln>
        </p:spPr>
      </p:pic>
      <p:pic>
        <p:nvPicPr>
          <p:cNvPr id="11270" name="Picture 4" descr="http://bizarrelabs.com/images/micro3.gif"/>
          <p:cNvPicPr>
            <a:picLocks noChangeAspect="1" noChangeArrowheads="1"/>
          </p:cNvPicPr>
          <p:nvPr/>
        </p:nvPicPr>
        <p:blipFill>
          <a:blip r:embed="rId5" cstate="print"/>
          <a:srcRect/>
          <a:stretch>
            <a:fillRect/>
          </a:stretch>
        </p:blipFill>
        <p:spPr bwMode="auto">
          <a:xfrm rot="291374">
            <a:off x="3640138" y="5084763"/>
            <a:ext cx="1704975" cy="161925"/>
          </a:xfrm>
          <a:prstGeom prst="rect">
            <a:avLst/>
          </a:prstGeom>
          <a:noFill/>
          <a:ln w="9525">
            <a:noFill/>
            <a:miter lim="800000"/>
            <a:headEnd/>
            <a:tailEnd/>
          </a:ln>
        </p:spPr>
      </p:pic>
      <p:pic>
        <p:nvPicPr>
          <p:cNvPr id="11271" name="Obrázek 6" descr="micro3.gif"/>
          <p:cNvPicPr>
            <a:picLocks noChangeAspect="1"/>
          </p:cNvPicPr>
          <p:nvPr/>
        </p:nvPicPr>
        <p:blipFill>
          <a:blip r:embed="rId5" cstate="print"/>
          <a:srcRect/>
          <a:stretch>
            <a:fillRect/>
          </a:stretch>
        </p:blipFill>
        <p:spPr bwMode="auto">
          <a:xfrm>
            <a:off x="3419475" y="5300663"/>
            <a:ext cx="1704975" cy="161925"/>
          </a:xfrm>
          <a:prstGeom prst="rect">
            <a:avLst/>
          </a:prstGeom>
          <a:noFill/>
          <a:ln w="9525">
            <a:noFill/>
            <a:miter lim="800000"/>
            <a:headEnd/>
            <a:tailEnd/>
          </a:ln>
        </p:spPr>
      </p:pic>
      <p:pic>
        <p:nvPicPr>
          <p:cNvPr id="11272" name="Obrázek 7" descr="micro4.gif"/>
          <p:cNvPicPr>
            <a:picLocks noChangeAspect="1"/>
          </p:cNvPicPr>
          <p:nvPr/>
        </p:nvPicPr>
        <p:blipFill>
          <a:blip r:embed="rId6" cstate="print"/>
          <a:srcRect/>
          <a:stretch>
            <a:fillRect/>
          </a:stretch>
        </p:blipFill>
        <p:spPr bwMode="auto">
          <a:xfrm>
            <a:off x="5795963" y="4724400"/>
            <a:ext cx="2447925" cy="1238250"/>
          </a:xfrm>
          <a:prstGeom prst="rect">
            <a:avLst/>
          </a:prstGeom>
          <a:noFill/>
          <a:ln w="9525">
            <a:noFill/>
            <a:miter lim="800000"/>
            <a:headEnd/>
            <a:tailEnd/>
          </a:ln>
        </p:spPr>
      </p:pic>
      <p:sp>
        <p:nvSpPr>
          <p:cNvPr id="11273" name="Obdélník 8"/>
          <p:cNvSpPr>
            <a:spLocks noChangeArrowheads="1"/>
          </p:cNvSpPr>
          <p:nvPr/>
        </p:nvSpPr>
        <p:spPr bwMode="auto">
          <a:xfrm>
            <a:off x="323850" y="5589588"/>
            <a:ext cx="5256213" cy="1016000"/>
          </a:xfrm>
          <a:prstGeom prst="rect">
            <a:avLst/>
          </a:prstGeom>
          <a:noFill/>
          <a:ln w="9525">
            <a:noFill/>
            <a:miter lim="800000"/>
            <a:headEnd/>
            <a:tailEnd/>
          </a:ln>
        </p:spPr>
        <p:txBody>
          <a:bodyPr>
            <a:spAutoFit/>
          </a:bodyPr>
          <a:lstStyle/>
          <a:p>
            <a:r>
              <a:rPr lang="cs-CZ" altLang="cs-CZ" sz="2000"/>
              <a:t> Malá kapka vody má úplně stejnou funkci jako sférické čočky a umožňuje dosáhnout velkého zvětšení pozorovaného objektu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1865</Words>
  <Application>Microsoft Office PowerPoint</Application>
  <PresentationFormat>Předvádění na obrazovce (4:3)</PresentationFormat>
  <Paragraphs>280</Paragraphs>
  <Slides>45</Slides>
  <Notes>17</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Arial</vt:lpstr>
      <vt:lpstr>Calibri</vt:lpstr>
      <vt:lpstr>MS Mincho</vt:lpstr>
      <vt:lpstr>Wingdings 3</vt:lpstr>
      <vt:lpstr>Motiv sady Office</vt:lpstr>
      <vt:lpstr>Bi4170: Optické kontrastní a zobrazovací metody 1. úvod</vt:lpstr>
      <vt:lpstr>Proč světelná mikroskopie?</vt:lpstr>
      <vt:lpstr>Vývoj a pokrok</vt:lpstr>
      <vt:lpstr>Co je světlo?</vt:lpstr>
      <vt:lpstr>Co je světlo?</vt:lpstr>
      <vt:lpstr>Refrakce</vt:lpstr>
      <vt:lpstr>Difrakce</vt:lpstr>
      <vt:lpstr>Optický mikroskop</vt:lpstr>
      <vt:lpstr>Historie</vt:lpstr>
      <vt:lpstr>Historie</vt:lpstr>
      <vt:lpstr>Nimrudská  čočka</vt:lpstr>
      <vt:lpstr>Snímek 12</vt:lpstr>
      <vt:lpstr>Snímek 13</vt:lpstr>
      <vt:lpstr>Hans a Zacharias Jansenové</vt:lpstr>
      <vt:lpstr>Galileo Galiei (1564-1642)</vt:lpstr>
      <vt:lpstr>Cornelius Drebbel (1572-1633) </vt:lpstr>
      <vt:lpstr>Robert Hook (1635-1703)</vt:lpstr>
      <vt:lpstr>Robert Hook</vt:lpstr>
      <vt:lpstr>Antony van Leeuwenhoek  z Leydenu  (1632-1723)</vt:lpstr>
      <vt:lpstr>Snímek 20</vt:lpstr>
      <vt:lpstr>Snímek 21</vt:lpstr>
      <vt:lpstr>Marcello Malpighi (1628 - 1694)</vt:lpstr>
      <vt:lpstr>Historické mikroskopy – přehled:</vt:lpstr>
      <vt:lpstr>Mikroskop ze smartphonu</vt:lpstr>
      <vt:lpstr>Návrh na domácí pokus: stačí přidat kapku vody … </vt:lpstr>
      <vt:lpstr>Snímek 26</vt:lpstr>
      <vt:lpstr>Mikroskop z kapky vody – s vodní čočkou</vt:lpstr>
      <vt:lpstr>Návod na sestavení vodního mikroskopu</vt:lpstr>
      <vt:lpstr>Snímek 29</vt:lpstr>
      <vt:lpstr>Snímek 30</vt:lpstr>
      <vt:lpstr>Domácí laserový projekční mikroskop  (VIDEO) </vt:lpstr>
      <vt:lpstr>Návody na laserový kapkový mikroskop</vt:lpstr>
      <vt:lpstr>Biologický mikroskop Olympus CX31</vt:lpstr>
      <vt:lpstr>Uvedení mikroskopu do provozu</vt:lpstr>
      <vt:lpstr>Snímek 35</vt:lpstr>
      <vt:lpstr>Snímek 36</vt:lpstr>
      <vt:lpstr>Snímek 37</vt:lpstr>
      <vt:lpstr>Centrování a nastavení výšky kondenzoru</vt:lpstr>
      <vt:lpstr>Snímek 39</vt:lpstr>
      <vt:lpstr>Nastavení aperturní a kolektorové clony při mikroskopování</vt:lpstr>
      <vt:lpstr>Snímek 41</vt:lpstr>
      <vt:lpstr>Snímek 42</vt:lpstr>
      <vt:lpstr>KÖHLEROVO OSVĚTLENÍ</vt:lpstr>
      <vt:lpstr>Nastavení Köhlerova osvětlení</vt:lpstr>
      <vt:lpstr>Snímek 45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Kontrastní techniky v optické mikroskopii - úvod</dc:title>
  <dc:creator>Sarka Masova</dc:creator>
  <cp:lastModifiedBy>Sarka</cp:lastModifiedBy>
  <cp:revision>121</cp:revision>
  <dcterms:created xsi:type="dcterms:W3CDTF">2011-06-29T18:52:26Z</dcterms:created>
  <dcterms:modified xsi:type="dcterms:W3CDTF">2014-09-14T21:18:14Z</dcterms:modified>
</cp:coreProperties>
</file>