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97" r:id="rId2"/>
    <p:sldId id="313" r:id="rId3"/>
    <p:sldId id="314" r:id="rId4"/>
    <p:sldId id="315" r:id="rId5"/>
    <p:sldId id="316" r:id="rId6"/>
    <p:sldId id="317" r:id="rId7"/>
    <p:sldId id="318" r:id="rId8"/>
    <p:sldId id="319" r:id="rId9"/>
    <p:sldId id="320" r:id="rId10"/>
    <p:sldId id="321" r:id="rId11"/>
    <p:sldId id="322" r:id="rId12"/>
    <p:sldId id="323" r:id="rId13"/>
    <p:sldId id="324" r:id="rId14"/>
    <p:sldId id="325" r:id="rId15"/>
    <p:sldId id="327" r:id="rId16"/>
    <p:sldId id="326"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Lst>
  <p:sldSz cx="9144000" cy="6858000" type="screen4x3"/>
  <p:notesSz cx="6794500" cy="9906000"/>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08" autoAdjust="0"/>
  </p:normalViewPr>
  <p:slideViewPr>
    <p:cSldViewPr>
      <p:cViewPr varScale="1">
        <p:scale>
          <a:sx n="103" d="100"/>
          <a:sy n="103" d="100"/>
        </p:scale>
        <p:origin x="-177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idx="1"/>
          </p:nvPr>
        </p:nvSpPr>
        <p:spPr>
          <a:xfrm>
            <a:off x="3848100" y="0"/>
            <a:ext cx="2944813" cy="495300"/>
          </a:xfrm>
          <a:prstGeom prst="rect">
            <a:avLst/>
          </a:prstGeom>
        </p:spPr>
        <p:txBody>
          <a:bodyPr vert="horz" lIns="91440" tIns="45720" rIns="91440" bIns="45720" rtlCol="0"/>
          <a:lstStyle>
            <a:lvl1pPr algn="r">
              <a:defRPr sz="1200"/>
            </a:lvl1pPr>
          </a:lstStyle>
          <a:p>
            <a:pPr>
              <a:defRPr/>
            </a:pPr>
            <a:fld id="{6378F298-7B7C-4181-A185-27F71FCC85ED}" type="datetimeFigureOut">
              <a:rPr lang="cs-CZ"/>
              <a:pPr>
                <a:defRPr/>
              </a:pPr>
              <a:t>21.9.2014</a:t>
            </a:fld>
            <a:endParaRPr lang="cs-CZ"/>
          </a:p>
        </p:txBody>
      </p:sp>
      <p:sp>
        <p:nvSpPr>
          <p:cNvPr id="4" name="Zástupný symbol pro obrázek snímku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9409113"/>
            <a:ext cx="2944813" cy="495300"/>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p:cNvSpPr>
            <a:spLocks noGrp="1"/>
          </p:cNvSpPr>
          <p:nvPr>
            <p:ph type="sldNum" sz="quarter" idx="5"/>
          </p:nvPr>
        </p:nvSpPr>
        <p:spPr>
          <a:xfrm>
            <a:off x="3848100" y="9409113"/>
            <a:ext cx="2944813" cy="495300"/>
          </a:xfrm>
          <a:prstGeom prst="rect">
            <a:avLst/>
          </a:prstGeom>
        </p:spPr>
        <p:txBody>
          <a:bodyPr vert="horz" lIns="91440" tIns="45720" rIns="91440" bIns="45720" rtlCol="0" anchor="b"/>
          <a:lstStyle>
            <a:lvl1pPr algn="r">
              <a:defRPr sz="1200"/>
            </a:lvl1pPr>
          </a:lstStyle>
          <a:p>
            <a:pPr>
              <a:defRPr/>
            </a:pPr>
            <a:fld id="{A8644A61-88DF-45F2-8B6A-B03610B5AFED}"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lympusmicro.com/primer/techniques/darkfield.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vscht.cz/sls/vyzkum/metody/polarizacni_mikroskopie.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kfrserver.natur.cuni.cz/studium/prednasky/mikro/ppt/4_mikroskop2.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alculi.cz/polar.ph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biologie.upol.cz/mikroskopi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olympusamerica.com/files/seg_polar_apps.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kfrserver.natur.cuni.cz/studium/prednasky/mikro/ppt/4_mikroskop2.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sci.muni.cz/kfar/html/fazovy_kontrast.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youtube.com/watch?v=8FqdWScrzo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microscopyu.com/articles/phasecontrast/phaseconfiguration.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icroscopyu.com/articles/phasecontrast/phasemicroscopy.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kfrserver.natur.cuni.cz/studium/prednasky/mikro/ppt/4_mikroskop2.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urrentprotocols.com/WileyCDA/CPUnit/refId-mc02a01.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urrentprotocols.com/WileyCDA/CPUnit/refId-mc02a01.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microscopetalk.wordpress.com/tips/home-made-dark-field-microscop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ruf.rice.edu/~bioslabs/methods/microscopy/dfield.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microscopetalk.wordpress.com/tips/home-made-dark-field-microscop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69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obrazku: </a:t>
            </a:r>
            <a:r>
              <a:rPr lang="cs-CZ" altLang="cs-CZ" smtClean="0">
                <a:hlinkClick r:id="rId3"/>
              </a:rPr>
              <a:t>http://www.olympusmicro.com/primer/techniques/darkfield.html</a:t>
            </a:r>
            <a:endParaRPr lang="cs-CZ" altLang="cs-CZ" smtClean="0"/>
          </a:p>
          <a:p>
            <a:endParaRPr lang="cs-CZ" altLang="cs-CZ" smtClean="0"/>
          </a:p>
          <a:p>
            <a:r>
              <a:rPr lang="cs-CZ" altLang="cs-CZ" smtClean="0"/>
              <a:t>Podtrhnuté metody lze ukázat a vyzkoušet </a:t>
            </a:r>
          </a:p>
        </p:txBody>
      </p:sp>
      <p:sp>
        <p:nvSpPr>
          <p:cNvPr id="16691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052CD9-9CA7-4384-886D-A5FF1982214D}" type="slidenum">
              <a:rPr lang="cs-CZ" altLang="cs-CZ" smtClean="0"/>
              <a:pPr/>
              <a:t>3</a:t>
            </a:fld>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61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Temné pole se hodí na dokumentaci mnoha objektů</a:t>
            </a:r>
          </a:p>
        </p:txBody>
      </p:sp>
      <p:sp>
        <p:nvSpPr>
          <p:cNvPr id="17613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811C61-BCFE-41A6-B983-FE24A189D3D2}" type="slidenum">
              <a:rPr lang="cs-CZ" altLang="cs-CZ" smtClean="0"/>
              <a:pPr/>
              <a:t>21</a:t>
            </a:fld>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715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a:t>
            </a:r>
            <a:r>
              <a:rPr lang="cs-CZ" altLang="cs-CZ" smtClean="0">
                <a:hlinkClick r:id="rId3"/>
              </a:rPr>
              <a:t>http://www.vscht.cz/sls/vyzkum/metody/polarizacni_mikroskopie.htm</a:t>
            </a:r>
            <a:endParaRPr lang="cs-CZ" altLang="cs-CZ" smtClean="0"/>
          </a:p>
          <a:p>
            <a:endParaRPr lang="cs-CZ" altLang="cs-CZ" smtClean="0"/>
          </a:p>
        </p:txBody>
      </p:sp>
      <p:sp>
        <p:nvSpPr>
          <p:cNvPr id="17715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F8EA99-3406-4769-9950-D4AF4A30E815}" type="slidenum">
              <a:rPr lang="cs-CZ" altLang="cs-CZ" smtClean="0"/>
              <a:pPr/>
              <a:t>22</a:t>
            </a:fld>
            <a:endParaRPr lang="cs-CZ"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81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Použitý zdroj: </a:t>
            </a:r>
            <a:r>
              <a:rPr lang="cs-CZ" altLang="cs-CZ" smtClean="0">
                <a:hlinkClick r:id="rId3"/>
              </a:rPr>
              <a:t>http://kfrserver.natur.cuni.cz/studium/prednasky/mikro/ppt/4_mikroskop2.pdf</a:t>
            </a:r>
            <a:endParaRPr lang="cs-CZ" altLang="cs-CZ" smtClean="0"/>
          </a:p>
          <a:p>
            <a:endParaRPr lang="cs-CZ" altLang="cs-CZ" smtClean="0"/>
          </a:p>
        </p:txBody>
      </p:sp>
      <p:sp>
        <p:nvSpPr>
          <p:cNvPr id="17818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437628-552C-4DCB-9DD6-B35A67EFDCF1}" type="slidenum">
              <a:rPr lang="cs-CZ" altLang="cs-CZ" smtClean="0"/>
              <a:pPr/>
              <a:t>23</a:t>
            </a:fld>
            <a:endParaRPr lang="cs-CZ"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a:defRPr/>
            </a:pPr>
            <a:r>
              <a:rPr lang="cs-CZ" dirty="0" smtClean="0">
                <a:hlinkClick r:id="rId3"/>
              </a:rPr>
              <a:t>http://www.</a:t>
            </a:r>
            <a:r>
              <a:rPr lang="cs-CZ" dirty="0" err="1" smtClean="0">
                <a:hlinkClick r:id="rId3"/>
              </a:rPr>
              <a:t>calculi.cz</a:t>
            </a:r>
            <a:r>
              <a:rPr lang="cs-CZ" dirty="0" smtClean="0">
                <a:hlinkClick r:id="rId3"/>
              </a:rPr>
              <a:t>/</a:t>
            </a:r>
            <a:r>
              <a:rPr lang="cs-CZ" dirty="0" err="1" smtClean="0">
                <a:hlinkClick r:id="rId3"/>
              </a:rPr>
              <a:t>polar.php</a:t>
            </a:r>
            <a:r>
              <a:rPr lang="cs-CZ" dirty="0" smtClean="0"/>
              <a:t>: </a:t>
            </a:r>
            <a:r>
              <a:rPr lang="cs-CZ" dirty="0" err="1" smtClean="0"/>
              <a:t>PolMik</a:t>
            </a:r>
            <a:r>
              <a:rPr lang="cs-CZ" dirty="0" smtClean="0"/>
              <a:t>: Je mikroskopická metoda využívající optických vlastností minerálů v procházejícím světle. Polarizační mikroskop má otočný stolek. Pod stolkem je umístěn polarizátor, kterým prochází paprsek světla, a mění se na světlo lineárně polarizované. Po průchodu anizotropním materiálem (vzorkem) se paprsek rozdělí na dva - řádný a mimořádný, které se šíří různou rychlostí a kmitají v různých rovinách. V tubu mikroskopu je umístěný druhý polarizační filtr - analyzátor, který oba paprsky složí do stejné roviny kmitu a jejich fázový posun se projeví vznikem interferenčních barev. Pozorujeme-li minerály amorfní nebo ty, které krystalují v soustavě kubické,šíří se světlo ve všech směrech stejnou rychlostí a k fázovému posunu nedochází, interferenční barvy nevzniknou. V minerálech ostatních soustav závisí rychlost světelného paprsku na směru, kterým paprsek kmitá. Minerály patřící do soustav s nižší souměrností než kubickou jsou opticky anizotropní a světlo se v nich šíří v různých směrech různou rychlostí. V anizotropních nerostech existují směry jeden nebo dva, ve kterých se světlo šíří stejnou rychlostí. Takové směry se nazývají optické osy. Minerály ze soustavy čtverečné, </a:t>
            </a:r>
            <a:r>
              <a:rPr lang="cs-CZ" dirty="0" err="1" smtClean="0"/>
              <a:t>trigonální</a:t>
            </a:r>
            <a:r>
              <a:rPr lang="cs-CZ" dirty="0" smtClean="0"/>
              <a:t> a šesterečné mají jednu optickou osu a proto hovoříme o minerálech jednoosých. Optická osa u těchto minerálů souhlasí se směrem krystalografické vertikály. Minerály, které náleží k soustavě trojklonné a kosočtverečné mají dvě optické osy a jsou proto označovány jako minerály dvojosé. </a:t>
            </a:r>
            <a:br>
              <a:rPr lang="cs-CZ" dirty="0" smtClean="0"/>
            </a:br>
            <a:r>
              <a:rPr lang="cs-CZ" dirty="0" smtClean="0"/>
              <a:t>Polarizační mikroskop nám umožňuje určovat absolutní a relativní indexy lomu minerálů, měřit dvojlom a úhel optických os, stanovovat ráz délky a intenzitu interferenčních barev. K identifikaci látky přispívá hodnocení tvaru krystalů a jejich agregátů, štěpnosti a charakteristických lomových ploch. Při drcení kamene, při přípravě obvyklého zrnkového preparátu je také důležitou informací jeho tvrdost a lesk. Zbarvení může být mnohdy zavádějící. Pomocí výbrusů lze sledovat narůstání a střídání jednotlivých vrstev, můžeme usuzovat na rychlost růstu krystalů a stabilitu krystalizačního prostředí. </a:t>
            </a:r>
            <a:endParaRPr lang="cs-CZ" dirty="0"/>
          </a:p>
        </p:txBody>
      </p:sp>
      <p:sp>
        <p:nvSpPr>
          <p:cNvPr id="17920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B2DD6D-7CD6-4FC8-9864-2B88D24F198B}" type="slidenum">
              <a:rPr lang="cs-CZ" altLang="cs-CZ" smtClean="0"/>
              <a:pPr/>
              <a:t>24</a:t>
            </a:fld>
            <a:endParaRPr lang="cs-CZ"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02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Obr. převzaty z: </a:t>
            </a:r>
            <a:r>
              <a:rPr lang="cs-CZ" altLang="cs-CZ" smtClean="0">
                <a:hlinkClick r:id="rId3"/>
              </a:rPr>
              <a:t>http://biologie.upol.cz/mikroskopie/</a:t>
            </a:r>
            <a:endParaRPr lang="cs-CZ" altLang="cs-CZ" smtClean="0"/>
          </a:p>
          <a:p>
            <a:endParaRPr lang="cs-CZ" altLang="cs-CZ" smtClean="0"/>
          </a:p>
          <a:p>
            <a:r>
              <a:rPr lang="cs-CZ" altLang="cs-CZ" smtClean="0"/>
              <a:t>Další využití viz.: </a:t>
            </a:r>
            <a:r>
              <a:rPr lang="cs-CZ" altLang="cs-CZ" smtClean="0">
                <a:hlinkClick r:id="rId4"/>
              </a:rPr>
              <a:t>http://www.olympusamerica.com/files/seg_polar_apps.pdf</a:t>
            </a:r>
            <a:endParaRPr lang="cs-CZ" altLang="cs-CZ" smtClean="0"/>
          </a:p>
          <a:p>
            <a:endParaRPr lang="cs-CZ" altLang="cs-CZ" smtClean="0"/>
          </a:p>
          <a:p>
            <a:endParaRPr lang="cs-CZ" altLang="cs-CZ" smtClean="0"/>
          </a:p>
          <a:p>
            <a:endParaRPr lang="cs-CZ" altLang="cs-CZ" smtClean="0"/>
          </a:p>
          <a:p>
            <a:endParaRPr lang="cs-CZ" altLang="cs-CZ" smtClean="0"/>
          </a:p>
        </p:txBody>
      </p:sp>
      <p:sp>
        <p:nvSpPr>
          <p:cNvPr id="18022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482CB3-FCC2-4026-84A8-F42EE5E53B74}" type="slidenum">
              <a:rPr lang="cs-CZ" altLang="cs-CZ" smtClean="0"/>
              <a:pPr/>
              <a:t>25</a:t>
            </a:fld>
            <a:endParaRPr lang="cs-CZ"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a:defRPr/>
            </a:pPr>
            <a:r>
              <a:rPr lang="cs-CZ" dirty="0" smtClean="0"/>
              <a:t>rozsivky</a:t>
            </a:r>
            <a:endParaRPr lang="cs-CZ" dirty="0"/>
          </a:p>
        </p:txBody>
      </p:sp>
      <p:sp>
        <p:nvSpPr>
          <p:cNvPr id="18125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757D3E-CD69-4EF5-A188-85A1A1680817}" type="slidenum">
              <a:rPr lang="cs-CZ" altLang="cs-CZ" smtClean="0"/>
              <a:pPr/>
              <a:t>26</a:t>
            </a:fld>
            <a:endParaRPr lang="cs-CZ"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22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znamka: http://filavaria.punt.nl/upload/zernike.jpg</a:t>
            </a:r>
          </a:p>
          <a:p>
            <a:endParaRPr lang="cs-CZ" altLang="cs-CZ" smtClean="0"/>
          </a:p>
          <a:p>
            <a:r>
              <a:rPr lang="cs-CZ" altLang="cs-CZ" smtClean="0"/>
              <a:t>Zdroj schema: http://www.olympusmicro.com/primer/techniques/phasecontrast/images/phasepaths.jpg</a:t>
            </a:r>
          </a:p>
          <a:p>
            <a:endParaRPr lang="cs-CZ" altLang="cs-CZ" smtClean="0"/>
          </a:p>
          <a:p>
            <a:endParaRPr lang="cs-CZ" altLang="cs-CZ" smtClean="0"/>
          </a:p>
          <a:p>
            <a:endParaRPr lang="cs-CZ" altLang="cs-CZ" smtClean="0"/>
          </a:p>
        </p:txBody>
      </p:sp>
      <p:sp>
        <p:nvSpPr>
          <p:cNvPr id="18227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5095BD-9792-4F10-A62E-FEE029C9DC5F}" type="slidenum">
              <a:rPr lang="cs-CZ" altLang="cs-CZ" smtClean="0"/>
              <a:pPr/>
              <a:t>31</a:t>
            </a:fld>
            <a:endParaRPr lang="cs-CZ"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a:defRPr/>
            </a:pPr>
            <a:r>
              <a:rPr lang="cs-CZ" dirty="0" smtClean="0"/>
              <a:t>Použitý zdroj: </a:t>
            </a:r>
            <a:r>
              <a:rPr lang="cs-CZ" dirty="0" smtClean="0">
                <a:hlinkClick r:id="rId3"/>
              </a:rPr>
              <a:t>http://kfrserver.natur.cuni.cz/studium/prednasky/mikro/ppt/4_mikroskop2.pdf</a:t>
            </a:r>
            <a:endParaRPr lang="cs-CZ" dirty="0" smtClean="0"/>
          </a:p>
          <a:p>
            <a:pPr>
              <a:defRPr/>
            </a:pPr>
            <a:endParaRPr lang="cs-CZ" dirty="0" smtClean="0"/>
          </a:p>
          <a:p>
            <a:pPr>
              <a:defRPr/>
            </a:pPr>
            <a:r>
              <a:rPr lang="cs-CZ" dirty="0" smtClean="0">
                <a:hlinkClick r:id="rId4"/>
              </a:rPr>
              <a:t>http://www.</a:t>
            </a:r>
            <a:r>
              <a:rPr lang="cs-CZ" dirty="0" err="1" smtClean="0">
                <a:hlinkClick r:id="rId4"/>
              </a:rPr>
              <a:t>sci.muni.cz</a:t>
            </a:r>
            <a:r>
              <a:rPr lang="cs-CZ" dirty="0" smtClean="0">
                <a:hlinkClick r:id="rId4"/>
              </a:rPr>
              <a:t>/</a:t>
            </a:r>
            <a:r>
              <a:rPr lang="cs-CZ" dirty="0" err="1" smtClean="0">
                <a:hlinkClick r:id="rId4"/>
              </a:rPr>
              <a:t>kfar</a:t>
            </a:r>
            <a:r>
              <a:rPr lang="cs-CZ" dirty="0" smtClean="0">
                <a:hlinkClick r:id="rId4"/>
              </a:rPr>
              <a:t>/</a:t>
            </a:r>
            <a:r>
              <a:rPr lang="cs-CZ" dirty="0" err="1" smtClean="0">
                <a:hlinkClick r:id="rId4"/>
              </a:rPr>
              <a:t>html</a:t>
            </a:r>
            <a:r>
              <a:rPr lang="cs-CZ" dirty="0" smtClean="0">
                <a:hlinkClick r:id="rId4"/>
              </a:rPr>
              <a:t>/</a:t>
            </a:r>
            <a:r>
              <a:rPr lang="cs-CZ" dirty="0" err="1" smtClean="0">
                <a:hlinkClick r:id="rId4"/>
              </a:rPr>
              <a:t>fazovy</a:t>
            </a:r>
            <a:r>
              <a:rPr lang="cs-CZ" dirty="0" smtClean="0">
                <a:hlinkClick r:id="rId4"/>
              </a:rPr>
              <a:t>_kontrast.</a:t>
            </a:r>
            <a:r>
              <a:rPr lang="cs-CZ" dirty="0" err="1" smtClean="0">
                <a:hlinkClick r:id="rId4"/>
              </a:rPr>
              <a:t>pdf</a:t>
            </a:r>
            <a:r>
              <a:rPr lang="cs-CZ" dirty="0" smtClean="0"/>
              <a:t> :</a:t>
            </a:r>
          </a:p>
          <a:p>
            <a:pPr>
              <a:defRPr/>
            </a:pPr>
            <a:r>
              <a:rPr lang="cs-CZ" dirty="0" smtClean="0"/>
              <a:t>Většina mikroskopů v biologii umožňuje pozorování pouze takových objektů, </a:t>
            </a:r>
          </a:p>
          <a:p>
            <a:pPr>
              <a:defRPr/>
            </a:pPr>
            <a:r>
              <a:rPr lang="cs-CZ" dirty="0" smtClean="0"/>
              <a:t>které mají určitý kontrast a větší nebo menší měrou absorbují světlo. Tyto objekty vlastně</a:t>
            </a:r>
          </a:p>
          <a:p>
            <a:pPr>
              <a:defRPr/>
            </a:pPr>
            <a:r>
              <a:rPr lang="cs-CZ" dirty="0" smtClean="0"/>
              <a:t>mění amplitudu procházejícího vlnění a jsou tedy nazývány objekty amplitudové. </a:t>
            </a:r>
          </a:p>
          <a:p>
            <a:pPr>
              <a:defRPr/>
            </a:pPr>
            <a:r>
              <a:rPr lang="cs-CZ" dirty="0" smtClean="0"/>
              <a:t>V přírodě však existuje mnoho objektů, které vzhledem ke svému okolí nejeví </a:t>
            </a:r>
          </a:p>
          <a:p>
            <a:pPr>
              <a:defRPr/>
            </a:pPr>
            <a:r>
              <a:rPr lang="cs-CZ" dirty="0" smtClean="0"/>
              <a:t>změnu absorpce světla, protože se od svého okolí liší jen malou změnou indexu lomu. </a:t>
            </a:r>
          </a:p>
          <a:p>
            <a:pPr>
              <a:defRPr/>
            </a:pPr>
            <a:r>
              <a:rPr lang="cs-CZ" dirty="0" smtClean="0"/>
              <a:t>Takovéto objekty jsou označovány jako objekty fázové, protože posunují pouze fázi </a:t>
            </a:r>
          </a:p>
          <a:p>
            <a:pPr>
              <a:defRPr/>
            </a:pPr>
            <a:r>
              <a:rPr lang="cs-CZ" dirty="0" smtClean="0"/>
              <a:t>světelné vlny. V běžném mikroskopu v procházejícím světle nejsou takové objekty dobře </a:t>
            </a:r>
          </a:p>
          <a:p>
            <a:pPr>
              <a:defRPr/>
            </a:pPr>
            <a:r>
              <a:rPr lang="cs-CZ" dirty="0" smtClean="0"/>
              <a:t>pozorovatelné, protože lidské oko není citlivé na změnu fáze vlnění. Fázové objekty </a:t>
            </a:r>
          </a:p>
          <a:p>
            <a:pPr>
              <a:defRPr/>
            </a:pPr>
            <a:r>
              <a:rPr lang="cs-CZ" dirty="0" smtClean="0"/>
              <a:t>můžeme tedy pozorovat buď tak, že je s použitím různých metod obarvíme – a převedeme </a:t>
            </a:r>
          </a:p>
          <a:p>
            <a:pPr>
              <a:defRPr/>
            </a:pPr>
            <a:r>
              <a:rPr lang="cs-CZ" dirty="0" smtClean="0"/>
              <a:t>tak na objekty amplitudové, což ale vyžaduje usmrcení buněk (a je možný vznik artefaktů) </a:t>
            </a:r>
          </a:p>
          <a:p>
            <a:pPr>
              <a:defRPr/>
            </a:pPr>
            <a:r>
              <a:rPr lang="cs-CZ" dirty="0" smtClean="0"/>
              <a:t>nebo pro pozorování živých buněk použijeme zařízení pro fázový kontrast</a:t>
            </a:r>
          </a:p>
          <a:p>
            <a:pPr>
              <a:defRPr/>
            </a:pPr>
            <a:endParaRPr lang="cs-CZ" dirty="0" smtClean="0"/>
          </a:p>
          <a:p>
            <a:pPr>
              <a:defRPr/>
            </a:pPr>
            <a:endParaRPr lang="cs-CZ" dirty="0" smtClean="0"/>
          </a:p>
          <a:p>
            <a:pPr>
              <a:defRPr/>
            </a:pPr>
            <a:endParaRPr lang="cs-CZ" dirty="0" smtClean="0"/>
          </a:p>
          <a:p>
            <a:pPr>
              <a:defRPr/>
            </a:pPr>
            <a:endParaRPr lang="cs-CZ" dirty="0" smtClean="0"/>
          </a:p>
          <a:p>
            <a:pPr>
              <a:defRPr/>
            </a:pPr>
            <a:endParaRPr lang="cs-CZ" dirty="0"/>
          </a:p>
        </p:txBody>
      </p:sp>
      <p:sp>
        <p:nvSpPr>
          <p:cNvPr id="18330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FD9189-DDCF-426D-A521-ACF47E5725E6}" type="slidenum">
              <a:rPr lang="cs-CZ" altLang="cs-CZ" smtClean="0"/>
              <a:pPr/>
              <a:t>32</a:t>
            </a:fld>
            <a:endParaRPr lang="cs-CZ"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43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Video z: </a:t>
            </a:r>
            <a:r>
              <a:rPr lang="cs-CZ" altLang="cs-CZ" smtClean="0">
                <a:hlinkClick r:id="rId3"/>
              </a:rPr>
              <a:t>http://www.youtube.com/watch?v=8FqdWScrzo8</a:t>
            </a:r>
            <a:endParaRPr lang="cs-CZ" altLang="cs-CZ" smtClean="0"/>
          </a:p>
          <a:p>
            <a:r>
              <a:rPr lang="cs-CZ" altLang="cs-CZ" smtClean="0"/>
              <a:t>Obr vpravo: http://www.microeguide.com/images/Phase%20Contrast0.jpg</a:t>
            </a:r>
          </a:p>
          <a:p>
            <a:endParaRPr lang="cs-CZ" altLang="cs-CZ" smtClean="0"/>
          </a:p>
          <a:p>
            <a:endParaRPr lang="cs-CZ" altLang="cs-CZ" smtClean="0"/>
          </a:p>
        </p:txBody>
      </p:sp>
      <p:sp>
        <p:nvSpPr>
          <p:cNvPr id="18432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38827B-B024-471A-826E-1FAEB6318D04}" type="slidenum">
              <a:rPr lang="cs-CZ" altLang="cs-CZ" smtClean="0"/>
              <a:pPr/>
              <a:t>33</a:t>
            </a:fld>
            <a:endParaRPr lang="cs-CZ"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53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Obr pouzity z http://www.microscopyu.com/articles/phasecontrast/images/phaseconfigurationfigure8.jpg  (levý), http://microscopeinternational.com/image/data/Miscellaneous_Images/phase_configuration.jpg (pravý)</a:t>
            </a:r>
          </a:p>
          <a:p>
            <a:endParaRPr lang="cs-CZ" altLang="cs-CZ" smtClean="0"/>
          </a:p>
        </p:txBody>
      </p:sp>
      <p:sp>
        <p:nvSpPr>
          <p:cNvPr id="1853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CED2A8-611C-408F-9970-79DC007EEF9C}" type="slidenum">
              <a:rPr lang="cs-CZ" altLang="cs-CZ" smtClean="0"/>
              <a:pPr/>
              <a:t>36</a:t>
            </a:fld>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55000" lnSpcReduction="20000"/>
          </a:bodyPr>
          <a:lstStyle/>
          <a:p>
            <a:pPr>
              <a:defRPr/>
            </a:pPr>
            <a:r>
              <a:rPr lang="cs-CZ" dirty="0" smtClean="0"/>
              <a:t>- Výhodou </a:t>
            </a:r>
            <a:r>
              <a:rPr lang="cs-CZ" dirty="0" err="1" smtClean="0"/>
              <a:t>darkfield</a:t>
            </a:r>
            <a:r>
              <a:rPr lang="cs-CZ" dirty="0" smtClean="0"/>
              <a:t> je že vidíte detaily, které nejsou </a:t>
            </a:r>
            <a:r>
              <a:rPr lang="cs-CZ" dirty="0" err="1" smtClean="0"/>
              <a:t>normalne</a:t>
            </a:r>
            <a:r>
              <a:rPr lang="cs-CZ" dirty="0" smtClean="0"/>
              <a:t> </a:t>
            </a:r>
            <a:r>
              <a:rPr lang="cs-CZ" dirty="0" err="1" smtClean="0"/>
              <a:t>videt</a:t>
            </a:r>
            <a:r>
              <a:rPr lang="cs-CZ" dirty="0" smtClean="0"/>
              <a:t>, protože se od nich </a:t>
            </a:r>
            <a:r>
              <a:rPr lang="cs-CZ" dirty="0" err="1" smtClean="0"/>
              <a:t>odrazi</a:t>
            </a:r>
            <a:r>
              <a:rPr lang="cs-CZ" dirty="0" smtClean="0"/>
              <a:t> </a:t>
            </a:r>
            <a:r>
              <a:rPr lang="cs-CZ" dirty="0" err="1" smtClean="0"/>
              <a:t>svetlo</a:t>
            </a:r>
            <a:r>
              <a:rPr lang="cs-CZ" dirty="0" smtClean="0"/>
              <a:t>.</a:t>
            </a:r>
          </a:p>
          <a:p>
            <a:pPr>
              <a:defRPr/>
            </a:pPr>
            <a:r>
              <a:rPr lang="cs-CZ" dirty="0" smtClean="0"/>
              <a:t>-snadno lze tohoto </a:t>
            </a:r>
            <a:r>
              <a:rPr lang="cs-CZ" dirty="0" err="1" smtClean="0"/>
              <a:t>osvetleni</a:t>
            </a:r>
            <a:r>
              <a:rPr lang="cs-CZ" dirty="0" smtClean="0"/>
              <a:t> </a:t>
            </a:r>
            <a:r>
              <a:rPr lang="cs-CZ" dirty="0" err="1" smtClean="0"/>
              <a:t>dosahnout</a:t>
            </a:r>
            <a:r>
              <a:rPr lang="cs-CZ" dirty="0" smtClean="0"/>
              <a:t> </a:t>
            </a:r>
            <a:r>
              <a:rPr lang="cs-CZ" dirty="0" err="1" smtClean="0"/>
              <a:t>tim</a:t>
            </a:r>
            <a:r>
              <a:rPr lang="cs-CZ" dirty="0" smtClean="0"/>
              <a:t>, ze se do </a:t>
            </a:r>
            <a:r>
              <a:rPr lang="cs-CZ" dirty="0" err="1" smtClean="0"/>
              <a:t>drzaku</a:t>
            </a:r>
            <a:r>
              <a:rPr lang="cs-CZ" dirty="0" smtClean="0"/>
              <a:t> filtru na kondenzor </a:t>
            </a:r>
            <a:r>
              <a:rPr lang="cs-CZ" dirty="0" err="1" smtClean="0"/>
              <a:t>umisti</a:t>
            </a:r>
            <a:r>
              <a:rPr lang="cs-CZ" dirty="0" smtClean="0"/>
              <a:t> neprůhledná clona. (Nejdůležitější je mít to dost velké, aby se zastavilo veškeré světlo </a:t>
            </a:r>
            <a:r>
              <a:rPr lang="cs-CZ" dirty="0" err="1" smtClean="0"/>
              <a:t>jdouci</a:t>
            </a:r>
            <a:r>
              <a:rPr lang="cs-CZ" dirty="0" smtClean="0"/>
              <a:t> přímo do objektivu)</a:t>
            </a:r>
          </a:p>
          <a:p>
            <a:pPr>
              <a:defRPr/>
            </a:pPr>
            <a:endParaRPr lang="cs-CZ" dirty="0" smtClean="0"/>
          </a:p>
          <a:p>
            <a:pPr>
              <a:defRPr/>
            </a:pPr>
            <a:r>
              <a:rPr lang="en-US" dirty="0" smtClean="0"/>
              <a:t>dark-field· illumination (</a:t>
            </a:r>
            <a:r>
              <a:rPr lang="en-US" dirty="0" err="1" smtClean="0"/>
              <a:t>därk</a:t>
            </a:r>
            <a:r>
              <a:rPr lang="en-US" b="1" dirty="0" err="1" smtClean="0"/>
              <a:t>′</a:t>
            </a:r>
            <a:r>
              <a:rPr lang="en-US" dirty="0" err="1" smtClean="0"/>
              <a:t>fēld</a:t>
            </a:r>
            <a:r>
              <a:rPr lang="en-US" b="1" dirty="0" smtClean="0"/>
              <a:t>′</a:t>
            </a:r>
            <a:r>
              <a:rPr lang="en-US" dirty="0" smtClean="0"/>
              <a:t>)</a:t>
            </a:r>
          </a:p>
          <a:p>
            <a:pPr>
              <a:defRPr/>
            </a:pPr>
            <a:r>
              <a:rPr lang="en-US" dirty="0" smtClean="0"/>
              <a:t>the illumination of the field of a microscope by directing a beam of light from the side so that the specimen is seen against a dark background</a:t>
            </a:r>
            <a:endParaRPr lang="cs-CZ" dirty="0" smtClean="0"/>
          </a:p>
          <a:p>
            <a:pPr>
              <a:defRPr/>
            </a:pPr>
            <a:r>
              <a:rPr lang="cs-CZ" b="1" dirty="0" smtClean="0"/>
              <a:t>osvětlení pole mikroskopu tak, že se nařídí paprsek světla ze strany tak, aby byl vzorek světla vidět na tmavém pozadí</a:t>
            </a:r>
            <a:endParaRPr lang="en-US" b="1" dirty="0" smtClean="0"/>
          </a:p>
          <a:p>
            <a:pPr>
              <a:defRPr/>
            </a:pPr>
            <a:endParaRPr lang="cs-CZ" dirty="0" smtClean="0"/>
          </a:p>
          <a:p>
            <a:pPr>
              <a:defRPr/>
            </a:pPr>
            <a:endParaRPr lang="cs-CZ" dirty="0" smtClean="0"/>
          </a:p>
          <a:p>
            <a:pPr>
              <a:defRPr/>
            </a:pPr>
            <a:endParaRPr lang="cs-CZ" dirty="0" smtClean="0"/>
          </a:p>
          <a:p>
            <a:pPr>
              <a:defRPr/>
            </a:pPr>
            <a:r>
              <a:rPr lang="cs-CZ" dirty="0" smtClean="0"/>
              <a:t>Pouze světlo, které se odráží objekty ve vzorku pak dosáhne objektivu. </a:t>
            </a:r>
          </a:p>
          <a:p>
            <a:pPr>
              <a:defRPr/>
            </a:pPr>
            <a:r>
              <a:rPr lang="cs-CZ" dirty="0" smtClean="0"/>
              <a:t>Silnější objektivy jsou mnohem obtížnější, protože jejich NA je často příliš vysoká. NA vašeho kondenzoru by měl být vždy vyšší než NA objektivu. </a:t>
            </a:r>
          </a:p>
          <a:p>
            <a:pPr>
              <a:defRPr/>
            </a:pPr>
            <a:r>
              <a:rPr lang="cs-CZ" dirty="0" smtClean="0"/>
              <a:t> Pokud  stop </a:t>
            </a:r>
            <a:r>
              <a:rPr lang="cs-CZ" dirty="0" err="1" smtClean="0"/>
              <a:t>patch</a:t>
            </a:r>
            <a:r>
              <a:rPr lang="cs-CZ" dirty="0" smtClean="0"/>
              <a:t>-8, 10, 12 a 15 mm jsou vyrobeny -  nemůžete nic pokazit. Pro objektivy </a:t>
            </a:r>
            <a:r>
              <a:rPr lang="cs-CZ" dirty="0" err="1" smtClean="0"/>
              <a:t>okolem</a:t>
            </a:r>
            <a:r>
              <a:rPr lang="cs-CZ" dirty="0" smtClean="0"/>
              <a:t> 10x - střední velikosti ukazují to nejlepší obraz. </a:t>
            </a:r>
          </a:p>
          <a:p>
            <a:pPr>
              <a:defRPr/>
            </a:pPr>
            <a:endParaRPr lang="cs-CZ" dirty="0" smtClean="0"/>
          </a:p>
          <a:p>
            <a:pPr>
              <a:defRPr/>
            </a:pPr>
            <a:endParaRPr lang="cs-CZ" dirty="0" smtClean="0"/>
          </a:p>
          <a:p>
            <a:pPr>
              <a:defRPr/>
            </a:pPr>
            <a:r>
              <a:rPr lang="cs-CZ" dirty="0" smtClean="0"/>
              <a:t>Je to velmi snadné, aby se osvětlení temné pole sami. Co musíte udělat, je umístit neprůhledný překážku do kondenzátoru. Snadný způsob, jak je snížit kousek černého papíru a položil ho na filtr v </a:t>
            </a:r>
            <a:r>
              <a:rPr lang="cs-CZ" dirty="0" err="1" smtClean="0"/>
              <a:t>filterholder</a:t>
            </a:r>
            <a:r>
              <a:rPr lang="cs-CZ" dirty="0" smtClean="0"/>
              <a:t>. Si můžete dát zastavit na kus plechu jasné acetátu. Můžete dokonce zkusit nakreslit zastavit na tom s černou barvou. Nejdůležitější je mít to dost velké, aby zastavit veškeré světlo jde přímo do cíle. Pouze světlo, které se odráží objekty ve vzorku dosáhne cíle pak. Silnější cíle jsou mnohem obtížnější, protože jejich NA je často příliš vysoká. NA vašeho kondenzátor by měl být vždy vyšší než NA cíle. </a:t>
            </a:r>
            <a:br>
              <a:rPr lang="cs-CZ" dirty="0" smtClean="0"/>
            </a:br>
            <a:r>
              <a:rPr lang="cs-CZ" dirty="0" smtClean="0"/>
              <a:t/>
            </a:r>
            <a:br>
              <a:rPr lang="cs-CZ" dirty="0" smtClean="0"/>
            </a:br>
            <a:r>
              <a:rPr lang="cs-CZ" dirty="0" smtClean="0"/>
              <a:t> Pokud se zastaví </a:t>
            </a:r>
            <a:r>
              <a:rPr lang="cs-CZ" dirty="0" err="1" smtClean="0"/>
              <a:t>patch</a:t>
            </a:r>
            <a:r>
              <a:rPr lang="cs-CZ" dirty="0" smtClean="0"/>
              <a:t>-8, 10, 12 a 15 mm jsou vyrobeny nemůžete pokazit, opravdu. Pro cíle v okolí x10 střední velikosti ukázat to nejlepší. </a:t>
            </a:r>
            <a:br>
              <a:rPr lang="cs-CZ" dirty="0" smtClean="0"/>
            </a:br>
            <a:r>
              <a:rPr lang="cs-CZ" dirty="0" smtClean="0"/>
              <a:t/>
            </a:r>
            <a:br>
              <a:rPr lang="cs-CZ" dirty="0" smtClean="0"/>
            </a:br>
            <a:r>
              <a:rPr lang="cs-CZ" dirty="0" smtClean="0"/>
              <a:t>Máte-li rádi, aby se </a:t>
            </a:r>
            <a:r>
              <a:rPr lang="cs-CZ" dirty="0" err="1" smtClean="0"/>
              <a:t>patchstop</a:t>
            </a:r>
            <a:r>
              <a:rPr lang="cs-CZ" dirty="0" smtClean="0"/>
              <a:t> co nejpřesněji: Nejlepší způsob, jak je nastavit jako normální (ve světlém), vyjměte okuláru a uzavírají / otevírají přídavným duhovky, dokud není * jen * viditelné. Pak buď ohýbání krku více než dvojnásobek, nebo opatrně vyjměte chladič, změřte průměr clony, jak je nyní nastaven. Posuvným měřítkem je užitečné zde. Tento průměr je, že za opravu zastávky. Velmi často, aby se na bezpečné straně to je nejlepší přidá asi 10% této částky, zabrání se tím úniku, zvláště pokud nemáte prostředky centrování zastávka v držáku filtru. Máte-li kondenzátor fázového kontrastu, která je největším </a:t>
            </a:r>
            <a:r>
              <a:rPr lang="cs-CZ" dirty="0" err="1" smtClean="0"/>
              <a:t>annuli</a:t>
            </a:r>
            <a:r>
              <a:rPr lang="cs-CZ" dirty="0" smtClean="0"/>
              <a:t> fázového kontrastu často dělají vynikající </a:t>
            </a:r>
            <a:r>
              <a:rPr lang="cs-CZ" dirty="0" err="1" smtClean="0"/>
              <a:t>patch</a:t>
            </a:r>
            <a:r>
              <a:rPr lang="cs-CZ" dirty="0" smtClean="0"/>
              <a:t> zastávky pro temné pole!</a:t>
            </a:r>
          </a:p>
          <a:p>
            <a:pPr>
              <a:defRPr/>
            </a:pPr>
            <a:r>
              <a:rPr lang="cs-CZ" dirty="0" smtClean="0"/>
              <a:t>---</a:t>
            </a:r>
          </a:p>
          <a:p>
            <a:pPr>
              <a:defRPr/>
            </a:pPr>
            <a:r>
              <a:rPr lang="cs-CZ" dirty="0" err="1" smtClean="0"/>
              <a:t>Angl</a:t>
            </a:r>
            <a:r>
              <a:rPr lang="cs-CZ" dirty="0" smtClean="0"/>
              <a:t>.:</a:t>
            </a:r>
          </a:p>
          <a:p>
            <a:pPr>
              <a:defRPr/>
            </a:pPr>
            <a:r>
              <a:rPr lang="en-US" dirty="0" smtClean="0"/>
              <a:t>It is very easy to make </a:t>
            </a:r>
            <a:r>
              <a:rPr lang="en-US" dirty="0" err="1" smtClean="0"/>
              <a:t>darkfield</a:t>
            </a:r>
            <a:r>
              <a:rPr lang="en-US" dirty="0" smtClean="0"/>
              <a:t> illumination yourself. What you have to do is place an opaque round stop in the </a:t>
            </a:r>
            <a:r>
              <a:rPr lang="en-US" dirty="0" err="1" smtClean="0"/>
              <a:t>condensor</a:t>
            </a:r>
            <a:r>
              <a:rPr lang="en-US" dirty="0" smtClean="0"/>
              <a:t>. An easy way is to cut a piece of black paper and put it on a filter in your </a:t>
            </a:r>
            <a:r>
              <a:rPr lang="en-US" dirty="0" err="1" smtClean="0"/>
              <a:t>filterholder</a:t>
            </a:r>
            <a:r>
              <a:rPr lang="en-US" dirty="0" smtClean="0"/>
              <a:t>. You can put the stop on a piece of clear acetate sheet. You can even try to draw the stop on it with black paint. The most important thing is to have it big enough to stop all light going directly into the objective. Only the light that is reflected by the objects in the sample reaches the objective then. Stronger objectives are more difficult because their NA is often too high. The NA of your </a:t>
            </a:r>
            <a:r>
              <a:rPr lang="en-US" dirty="0" err="1" smtClean="0"/>
              <a:t>condensor</a:t>
            </a:r>
            <a:r>
              <a:rPr lang="en-US" dirty="0" smtClean="0"/>
              <a:t> should always be higher then the NA of the objective.</a:t>
            </a:r>
          </a:p>
          <a:p>
            <a:pPr>
              <a:defRPr/>
            </a:pPr>
            <a:endParaRPr lang="en-US" dirty="0" smtClean="0"/>
          </a:p>
          <a:p>
            <a:pPr>
              <a:defRPr/>
            </a:pPr>
            <a:r>
              <a:rPr lang="en-US" dirty="0" smtClean="0"/>
              <a:t> If patch-stops of 8, 10, 12 and 15mm are made you can't go wrong really. For objectives of around x10 the middle sizes prove best.</a:t>
            </a:r>
          </a:p>
          <a:p>
            <a:pPr>
              <a:defRPr/>
            </a:pPr>
            <a:endParaRPr lang="en-US" dirty="0" smtClean="0"/>
          </a:p>
          <a:p>
            <a:pPr>
              <a:defRPr/>
            </a:pPr>
            <a:r>
              <a:rPr lang="en-US" dirty="0" smtClean="0"/>
              <a:t>If you like to make the </a:t>
            </a:r>
            <a:r>
              <a:rPr lang="en-US" dirty="0" err="1" smtClean="0"/>
              <a:t>patchstop</a:t>
            </a:r>
            <a:r>
              <a:rPr lang="en-US" dirty="0" smtClean="0"/>
              <a:t> as precise as possible: The best way is to set up as normal (</a:t>
            </a:r>
            <a:r>
              <a:rPr lang="en-US" dirty="0" err="1" smtClean="0"/>
              <a:t>brightfield</a:t>
            </a:r>
            <a:r>
              <a:rPr lang="en-US" dirty="0" smtClean="0"/>
              <a:t>), remove the eyepiece and close/open the </a:t>
            </a:r>
            <a:r>
              <a:rPr lang="en-US" dirty="0" err="1" smtClean="0"/>
              <a:t>substage</a:t>
            </a:r>
            <a:r>
              <a:rPr lang="en-US" dirty="0" smtClean="0"/>
              <a:t> iris until it is *just* visible. Then, either bending your neck over double, or carefully removing the condenser, measure the diameter of the iris diaphragm as it is now set. A pair of calipers is useful here. This diameter is that for the patch stop. Very often, to be on the safe side it is best to add about 10% to this figure, this avoids leakage, especially if you have no means of centering the stop in the filter holder. If you have a phase contrast </a:t>
            </a:r>
            <a:r>
              <a:rPr lang="en-US" dirty="0" err="1" smtClean="0"/>
              <a:t>condensor</a:t>
            </a:r>
            <a:r>
              <a:rPr lang="en-US" dirty="0" smtClean="0"/>
              <a:t>, the largest phase contrast annuli often make excellent patch stops for </a:t>
            </a:r>
            <a:r>
              <a:rPr lang="en-US" dirty="0" err="1" smtClean="0"/>
              <a:t>darkfield</a:t>
            </a:r>
            <a:r>
              <a:rPr lang="en-US" dirty="0" smtClean="0"/>
              <a:t>!</a:t>
            </a:r>
            <a:endParaRPr lang="cs-CZ" dirty="0" smtClean="0"/>
          </a:p>
          <a:p>
            <a:pPr>
              <a:defRPr/>
            </a:pPr>
            <a:endParaRPr lang="cs-CZ" dirty="0"/>
          </a:p>
        </p:txBody>
      </p:sp>
      <p:sp>
        <p:nvSpPr>
          <p:cNvPr id="16794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636E4D-7073-46FC-ABDD-D28BB5E29D15}" type="slidenum">
              <a:rPr lang="cs-CZ" altLang="cs-CZ" smtClean="0"/>
              <a:pPr/>
              <a:t>5</a:t>
            </a:fld>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63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Puvod obrazku zleva:</a:t>
            </a:r>
          </a:p>
          <a:p>
            <a:endParaRPr lang="cs-CZ" altLang="cs-CZ" smtClean="0"/>
          </a:p>
          <a:p>
            <a:r>
              <a:rPr lang="cs-CZ" altLang="cs-CZ" smtClean="0"/>
              <a:t>http://www.microscopyu.com/articles/phasecontrast/images/phasemicroscopyfigure5.jpg </a:t>
            </a:r>
          </a:p>
          <a:p>
            <a:r>
              <a:rPr lang="cs-CZ" altLang="cs-CZ" smtClean="0"/>
              <a:t>https://encrypted-tbn3.gstatic.com/images?q=tbn:ANd9GcSVx68BGprwjeuXw4RjK7aZvXiz4NY4pwl1GmvBt1_UBSvPYFwl</a:t>
            </a:r>
          </a:p>
          <a:p>
            <a:r>
              <a:rPr lang="cs-CZ" altLang="cs-CZ" smtClean="0"/>
              <a:t>http://www.microscopyu.com/articles/phasecontrast/images/phaseconfigurationfigure4.jpg</a:t>
            </a:r>
          </a:p>
          <a:p>
            <a:endParaRPr lang="cs-CZ" altLang="cs-CZ" smtClean="0"/>
          </a:p>
          <a:p>
            <a:endParaRPr lang="cs-CZ" altLang="cs-CZ" smtClean="0"/>
          </a:p>
          <a:p>
            <a:endParaRPr lang="cs-CZ" altLang="cs-CZ" smtClean="0"/>
          </a:p>
        </p:txBody>
      </p:sp>
      <p:sp>
        <p:nvSpPr>
          <p:cNvPr id="18637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7E7A7A-92C1-4BCD-8000-2119F089559C}" type="slidenum">
              <a:rPr lang="cs-CZ" altLang="cs-CZ" smtClean="0"/>
              <a:pPr/>
              <a:t>37</a:t>
            </a:fld>
            <a:endParaRPr lang="cs-CZ"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739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hlinkClick r:id="rId3"/>
              </a:rPr>
              <a:t>http://www.microscopyu.com/articles/phasecontrast/phaseconfiguration.html</a:t>
            </a:r>
            <a:endParaRPr lang="cs-CZ" altLang="cs-CZ" smtClean="0"/>
          </a:p>
        </p:txBody>
      </p:sp>
      <p:sp>
        <p:nvSpPr>
          <p:cNvPr id="18739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A405AF-B40F-4C74-AABB-AF80DB134EA0}" type="slidenum">
              <a:rPr lang="cs-CZ" altLang="cs-CZ" smtClean="0"/>
              <a:pPr/>
              <a:t>38</a:t>
            </a:fld>
            <a:endParaRPr lang="cs-CZ"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84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hlinkClick r:id="rId3"/>
              </a:rPr>
              <a:t>http://www.microscopyu.com/articles/phasecontrast/phasemicroscopy.html</a:t>
            </a:r>
            <a:endParaRPr lang="cs-CZ" altLang="cs-CZ" smtClean="0"/>
          </a:p>
          <a:p>
            <a:endParaRPr lang="cs-CZ" altLang="cs-CZ" smtClean="0"/>
          </a:p>
          <a:p>
            <a:r>
              <a:rPr lang="cs-CZ" altLang="cs-CZ" smtClean="0"/>
              <a:t>Schema vpravo nahore: </a:t>
            </a:r>
            <a:r>
              <a:rPr lang="cs-CZ" altLang="cs-CZ" smtClean="0">
                <a:hlinkClick r:id="rId4"/>
              </a:rPr>
              <a:t>http://kfrserver.natur.cuni.cz/studium/prednasky/mikro/ppt/4_mikroskop2.pdf</a:t>
            </a:r>
            <a:endParaRPr lang="cs-CZ" altLang="cs-CZ" smtClean="0"/>
          </a:p>
        </p:txBody>
      </p:sp>
      <p:sp>
        <p:nvSpPr>
          <p:cNvPr id="18842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66DA9E-6E22-46DB-837F-64BC327D439B}" type="slidenum">
              <a:rPr lang="cs-CZ" altLang="cs-CZ" smtClean="0"/>
              <a:pPr/>
              <a:t>40</a:t>
            </a:fld>
            <a:endParaRPr lang="cs-CZ"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94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Autor: Dr. E. Řehulková</a:t>
            </a:r>
          </a:p>
        </p:txBody>
      </p:sp>
      <p:sp>
        <p:nvSpPr>
          <p:cNvPr id="18944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D19E8F-9A12-471D-8057-2B4511B9D44F}" type="slidenum">
              <a:rPr lang="cs-CZ" altLang="cs-CZ" smtClean="0"/>
              <a:pPr/>
              <a:t>41</a:t>
            </a:fld>
            <a:endParaRPr lang="cs-CZ"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04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en-US" altLang="cs-CZ" smtClean="0"/>
              <a:t>[tylacikleidus]</a:t>
            </a:r>
            <a:endParaRPr lang="cs-CZ" altLang="cs-CZ" smtClean="0"/>
          </a:p>
          <a:p>
            <a:endParaRPr lang="cs-CZ" altLang="cs-CZ" smtClean="0"/>
          </a:p>
          <a:p>
            <a:r>
              <a:rPr lang="cs-CZ" altLang="cs-CZ" smtClean="0"/>
              <a:t>Autor: Dr. E. Řehulková</a:t>
            </a:r>
          </a:p>
          <a:p>
            <a:endParaRPr lang="cs-CZ" altLang="cs-CZ" smtClean="0"/>
          </a:p>
        </p:txBody>
      </p:sp>
      <p:sp>
        <p:nvSpPr>
          <p:cNvPr id="1904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2BB5F6-6332-400E-A596-7CB3FBD81083}" type="slidenum">
              <a:rPr lang="cs-CZ" altLang="cs-CZ" smtClean="0"/>
              <a:pPr/>
              <a:t>42</a:t>
            </a:fld>
            <a:endParaRPr lang="cs-CZ"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14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Samci kopulacni organ</a:t>
            </a:r>
          </a:p>
          <a:p>
            <a:endParaRPr lang="cs-CZ" altLang="cs-CZ" smtClean="0"/>
          </a:p>
          <a:p>
            <a:r>
              <a:rPr lang="cs-CZ" altLang="cs-CZ" smtClean="0"/>
              <a:t>Autor: Dr. E. Řehulková</a:t>
            </a:r>
          </a:p>
          <a:p>
            <a:endParaRPr lang="cs-CZ" altLang="cs-CZ" smtClean="0"/>
          </a:p>
          <a:p>
            <a:endParaRPr lang="cs-CZ" altLang="cs-CZ" smtClean="0"/>
          </a:p>
        </p:txBody>
      </p:sp>
      <p:sp>
        <p:nvSpPr>
          <p:cNvPr id="1914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E1F75A-80BA-4FF4-BC25-F70106643520}" type="slidenum">
              <a:rPr lang="cs-CZ" altLang="cs-CZ" smtClean="0"/>
              <a:pPr/>
              <a:t>43</a:t>
            </a:fld>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a:defRPr/>
            </a:pPr>
            <a:r>
              <a:rPr lang="cs-CZ" dirty="0" smtClean="0"/>
              <a:t>Podstata mikroskopie v temném poli neboli zástinu spočívá v tom, že do roviny objektu vstupují z kondenzoru pouze okrajové, velmi šikmé světelné paprsky, zatímco středové paprsky jsou pohlceny a při zobrazení se neuplatní. Objekt je tedy osvětlen jen ze stran, paprsky se od něj odrážejí a lámou. Do objektivu vstupují jen paprsky odražené od povrchu objektu a ten proto září v temném poli.</a:t>
            </a:r>
          </a:p>
          <a:p>
            <a:pPr>
              <a:defRPr/>
            </a:pPr>
            <a:r>
              <a:rPr lang="cs-CZ" dirty="0" smtClean="0"/>
              <a:t>Pro mikroskopii v temném poli se používají kondenzory opatřené centrální clonou. Účinnější jsou však speciální zrcadlové kondenzory, které mají lépe korigovanou </a:t>
            </a:r>
            <a:r>
              <a:rPr lang="cs-CZ" dirty="0" err="1" smtClean="0"/>
              <a:t>otvorovou</a:t>
            </a:r>
            <a:r>
              <a:rPr lang="cs-CZ" dirty="0" smtClean="0"/>
              <a:t> vadu a poskytují kvalitnější temné pole, např. preparační výměnný kondenzor (C. </a:t>
            </a:r>
            <a:r>
              <a:rPr lang="cs-CZ" dirty="0" err="1" smtClean="0"/>
              <a:t>Zeiss</a:t>
            </a:r>
            <a:r>
              <a:rPr lang="cs-CZ" dirty="0" smtClean="0"/>
              <a:t> Jena) s číselnou aperturou 0,8. Tento kondenzor umožňuje vysunutím centrální clony přeměnit rychle osvětlení z temného pole na světlé. Při použití objektivů vysokých číselných apertur, především objektivů imerzních, se pro tmavé pole užívají imerzní </a:t>
            </a:r>
            <a:r>
              <a:rPr lang="cs-CZ" dirty="0" err="1" smtClean="0"/>
              <a:t>kardioidní</a:t>
            </a:r>
            <a:r>
              <a:rPr lang="cs-CZ" dirty="0" smtClean="0"/>
              <a:t> kondenzory, jejichž čelní čočka se spojuje se spodní stranou preparátu imerzním olejem. Tyto kondenzory mají vnitřní číselnou aperturu 1,05. Číselná apertura objektivu musí být vždy menší než apertura použitého kondenzoru, jinak dochází ke vzniku osvětlení ve světlém poli. Proto jsou pro temné pole zvlášť vhodné objektivy opatřené irisovou clonou, umožňující snížit jejich aperturu tak, aby pole bylo optimálně temné. Předpokladem kvalitního zobrazení v temném poli je přesné nastavení osvětlení podle </a:t>
            </a:r>
            <a:r>
              <a:rPr lang="cs-CZ" dirty="0" err="1" smtClean="0"/>
              <a:t>Koehlerova</a:t>
            </a:r>
            <a:r>
              <a:rPr lang="cs-CZ" dirty="0" smtClean="0"/>
              <a:t> principu a silný tok světla, neboť jeho podstatná část není systémem k zobrazení využita. Při chybném nastavení jsou části předmětu (preparátu) osvětleny jednostranně. Pro mikrofotografii v temném poli se užívá citlivější, měkčeji pracující film, který umožňuje kratší dobu expozice a zmírňuje nadměrný kontrast obrazu.</a:t>
            </a:r>
          </a:p>
          <a:p>
            <a:pPr>
              <a:defRPr/>
            </a:pPr>
            <a:r>
              <a:rPr lang="cs-CZ" dirty="0" smtClean="0"/>
              <a:t>Metoda se používá pro pozorování drobných objektů a jejich povrchových struktur, např. prvoků, houbových spor, pylových zrn, bakterií, ale i rostlinných pletiv aj.</a:t>
            </a:r>
          </a:p>
          <a:p>
            <a:pPr>
              <a:defRPr/>
            </a:pPr>
            <a:endParaRPr lang="cs-CZ" dirty="0"/>
          </a:p>
        </p:txBody>
      </p:sp>
      <p:sp>
        <p:nvSpPr>
          <p:cNvPr id="16896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F21C9D-6A56-4C13-A5ED-74CB897760AF}" type="slidenum">
              <a:rPr lang="cs-CZ" altLang="cs-CZ" smtClean="0"/>
              <a:pPr/>
              <a:t>6</a:t>
            </a:fld>
            <a:endParaRPr lang="cs-CZ"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99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 </a:t>
            </a:r>
            <a:r>
              <a:rPr lang="cs-CZ" altLang="cs-CZ" smtClean="0">
                <a:hlinkClick r:id="rId3"/>
              </a:rPr>
              <a:t>http://www.currentprotocols.com/WileyCDA/CPUnit/refId-mc02a01.html</a:t>
            </a:r>
            <a:endParaRPr lang="cs-CZ" altLang="cs-CZ" smtClean="0"/>
          </a:p>
        </p:txBody>
      </p:sp>
      <p:sp>
        <p:nvSpPr>
          <p:cNvPr id="1699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E0827D-61C7-4F1A-B21A-A95908DD614A}" type="slidenum">
              <a:rPr lang="cs-CZ" altLang="cs-CZ" smtClean="0"/>
              <a:pPr/>
              <a:t>9</a:t>
            </a:fld>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10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Prevzato z: </a:t>
            </a:r>
            <a:r>
              <a:rPr lang="cs-CZ" altLang="cs-CZ" smtClean="0">
                <a:hlinkClick r:id="rId3"/>
              </a:rPr>
              <a:t>http://www.currentprotocols.com/WileyCDA/CPUnit/refId-mc02a01.html</a:t>
            </a:r>
            <a:endParaRPr lang="cs-CZ" altLang="cs-CZ" smtClean="0"/>
          </a:p>
          <a:p>
            <a:endParaRPr lang="cs-CZ" altLang="cs-CZ" smtClean="0"/>
          </a:p>
          <a:p>
            <a:r>
              <a:rPr lang="cs-CZ" altLang="cs-CZ" smtClean="0"/>
              <a:t>Kardioidní kondenzor má konkávní a konvexní zrcadlo</a:t>
            </a:r>
          </a:p>
          <a:p>
            <a:endParaRPr lang="cs-CZ" altLang="cs-CZ" smtClean="0"/>
          </a:p>
          <a:p>
            <a:endParaRPr lang="cs-CZ" altLang="cs-CZ" smtClean="0"/>
          </a:p>
          <a:p>
            <a:endParaRPr lang="cs-CZ" altLang="cs-CZ" smtClean="0"/>
          </a:p>
        </p:txBody>
      </p:sp>
      <p:sp>
        <p:nvSpPr>
          <p:cNvPr id="1710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43A93C-9950-498A-8E98-5BACE3DF8C21}" type="slidenum">
              <a:rPr lang="cs-CZ" altLang="cs-CZ" smtClean="0"/>
              <a:pPr/>
              <a:t>10</a:t>
            </a:fld>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20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Obr. clony: http://www.microbehunter.com/wp/wp-content/uploads/2009/darkfield1.jpg</a:t>
            </a:r>
          </a:p>
          <a:p>
            <a:endParaRPr lang="cs-CZ" altLang="cs-CZ" smtClean="0"/>
          </a:p>
          <a:p>
            <a:r>
              <a:rPr lang="cs-CZ" altLang="cs-CZ" smtClean="0"/>
              <a:t>Obr. organismu: (Utricularia gibber) http://wodumedia.com/wp-content/uploads/23-Bladderwort-bladder-Utricularia-gibber-photographed-with-the-darkfield-method-and-magnified-40x-by-Jose-R.-Almodovar-at-the-Microscopy-Center-Biology-Department-650x487.jpg</a:t>
            </a:r>
          </a:p>
          <a:p>
            <a:endParaRPr lang="cs-CZ" altLang="cs-CZ" smtClean="0"/>
          </a:p>
          <a:p>
            <a:endParaRPr lang="cs-CZ" altLang="cs-CZ" smtClean="0"/>
          </a:p>
          <a:p>
            <a:endParaRPr lang="cs-CZ" altLang="cs-CZ" smtClean="0"/>
          </a:p>
        </p:txBody>
      </p:sp>
      <p:sp>
        <p:nvSpPr>
          <p:cNvPr id="17203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ED0F8A-50E8-48BB-9632-4B851A37AE9A}" type="slidenum">
              <a:rPr lang="cs-CZ" altLang="cs-CZ" smtClean="0"/>
              <a:pPr/>
              <a:t>11</a:t>
            </a:fld>
            <a:endParaRPr lang="cs-CZ"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30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obrázku a postupu na výrobu: </a:t>
            </a:r>
            <a:r>
              <a:rPr lang="cs-CZ" altLang="cs-CZ" smtClean="0">
                <a:hlinkClick r:id="rId3"/>
              </a:rPr>
              <a:t>http://microscopetalk.wordpress.com/tips/home-made-dark-field-microscopy/</a:t>
            </a:r>
            <a:endParaRPr lang="cs-CZ" altLang="cs-CZ" smtClean="0"/>
          </a:p>
          <a:p>
            <a:endParaRPr lang="cs-CZ" altLang="cs-CZ" smtClean="0"/>
          </a:p>
          <a:p>
            <a:endParaRPr lang="cs-CZ" altLang="cs-CZ" smtClean="0"/>
          </a:p>
        </p:txBody>
      </p:sp>
      <p:sp>
        <p:nvSpPr>
          <p:cNvPr id="17306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EF4E7-8E78-4EDB-8F57-7B01EE4A253D}" type="slidenum">
              <a:rPr lang="cs-CZ" altLang="cs-CZ" smtClean="0"/>
              <a:pPr/>
              <a:t>12</a:t>
            </a:fld>
            <a:endParaRPr lang="cs-CZ"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40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a:t>
            </a:r>
            <a:r>
              <a:rPr lang="cs-CZ" altLang="cs-CZ" smtClean="0">
                <a:hlinkClick r:id="rId3"/>
              </a:rPr>
              <a:t>http://www.ruf.rice.edu/~bioslabs/methods/microscopy/dfield.html</a:t>
            </a:r>
            <a:endParaRPr lang="cs-CZ" altLang="cs-CZ" smtClean="0"/>
          </a:p>
          <a:p>
            <a:endParaRPr lang="cs-CZ" altLang="cs-CZ" smtClean="0"/>
          </a:p>
        </p:txBody>
      </p:sp>
      <p:sp>
        <p:nvSpPr>
          <p:cNvPr id="17408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7DB76-A88F-43D0-9EA9-6CFC63B1D473}" type="slidenum">
              <a:rPr lang="cs-CZ" altLang="cs-CZ" smtClean="0"/>
              <a:pPr/>
              <a:t>15</a:t>
            </a:fld>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51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obrázku a postupu focení: </a:t>
            </a:r>
            <a:r>
              <a:rPr lang="cs-CZ" altLang="cs-CZ" smtClean="0">
                <a:hlinkClick r:id="rId3"/>
              </a:rPr>
              <a:t>http://microscopetalk.wordpress.com/tips/home-made-dark-field-microscopy/</a:t>
            </a:r>
            <a:endParaRPr lang="cs-CZ" altLang="cs-CZ" smtClean="0"/>
          </a:p>
          <a:p>
            <a:endParaRPr lang="cs-CZ" altLang="cs-CZ" smtClean="0"/>
          </a:p>
        </p:txBody>
      </p:sp>
      <p:sp>
        <p:nvSpPr>
          <p:cNvPr id="17510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361C34-3B75-47A2-B6E3-258A7864982B}" type="slidenum">
              <a:rPr lang="cs-CZ" altLang="cs-CZ" smtClean="0"/>
              <a:pPr/>
              <a:t>16</a:t>
            </a:fld>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62B6FCC1-A621-4F4C-8BE2-EB05FEC85C4F}" type="datetimeFigureOut">
              <a:rPr lang="cs-CZ"/>
              <a:pPr>
                <a:defRPr/>
              </a:pPr>
              <a:t>21.9.2014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AC1D7DD-16DC-48BB-9CA6-C933AF9542B0}"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7633975-785C-447F-9733-B399D701FE9B}" type="datetimeFigureOut">
              <a:rPr lang="cs-CZ"/>
              <a:pPr>
                <a:defRPr/>
              </a:pPr>
              <a:t>21.9.2014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D67F5714-DD88-4A8C-9E94-D801D8B99EC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07245063-2938-4180-A6C4-4E28426BD995}" type="datetimeFigureOut">
              <a:rPr lang="cs-CZ"/>
              <a:pPr>
                <a:defRPr/>
              </a:pPr>
              <a:t>21.9.2014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E595480-36AC-4DDC-8874-87F295243C48}"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A46335C-D7A2-4B8D-9147-4FEABF8925F8}" type="datetimeFigureOut">
              <a:rPr lang="cs-CZ"/>
              <a:pPr>
                <a:defRPr/>
              </a:pPr>
              <a:t>21.9.2014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B3F1FCE-0E7C-419D-851E-87147B8C0155}"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F4DA172D-AC4E-433B-998E-FD6D8183D913}" type="datetimeFigureOut">
              <a:rPr lang="cs-CZ"/>
              <a:pPr>
                <a:defRPr/>
              </a:pPr>
              <a:t>21.9.2014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B727456-D06D-414B-906E-72205709902F}"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96E25FC0-4CCC-42DD-94F2-DC0EE88E0934}" type="datetimeFigureOut">
              <a:rPr lang="cs-CZ"/>
              <a:pPr>
                <a:defRPr/>
              </a:pPr>
              <a:t>21.9.2014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169334A-241C-4622-9D96-EBEFE5F48635}"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0C87004F-6053-437C-897A-3D71085CCCD5}" type="datetimeFigureOut">
              <a:rPr lang="cs-CZ"/>
              <a:pPr>
                <a:defRPr/>
              </a:pPr>
              <a:t>21.9.2014</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1930E950-A97F-4198-86A2-804D11E0936D}"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A27DAF8F-63DC-491F-821A-5410AB711857}" type="datetimeFigureOut">
              <a:rPr lang="cs-CZ"/>
              <a:pPr>
                <a:defRPr/>
              </a:pPr>
              <a:t>21.9.2014</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A6570212-FD93-4CE9-B5C6-C265A5CD8445}"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8166FC8E-0E41-4FAE-89B6-EF8AA154DC1E}" type="datetimeFigureOut">
              <a:rPr lang="cs-CZ"/>
              <a:pPr>
                <a:defRPr/>
              </a:pPr>
              <a:t>21.9.2014</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53A91F8C-C360-4544-9135-767373948A40}"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0C042E3-472D-4442-B042-5C4D1430AD84}" type="datetimeFigureOut">
              <a:rPr lang="cs-CZ"/>
              <a:pPr>
                <a:defRPr/>
              </a:pPr>
              <a:t>21.9.2014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4A4367F-9EBD-45AA-8B44-511CF761C400}"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356D3371-2456-475C-8A09-8768EA6BD5AF}" type="datetimeFigureOut">
              <a:rPr lang="cs-CZ"/>
              <a:pPr>
                <a:defRPr/>
              </a:pPr>
              <a:t>21.9.2014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FBB45EB5-A4D3-4A37-A7F8-09A857E4FFBE}"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33363E2-532D-476C-81EC-610948F91095}" type="datetimeFigureOut">
              <a:rPr lang="cs-CZ"/>
              <a:pPr>
                <a:defRPr/>
              </a:pPr>
              <a:t>21.9.2014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A56D01-250C-49D1-BE93-1C8EC459F703}"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olympusmicro.com/primer/java/darkfield/abb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biologie.upol.cz/mikroskopie/html_img/3.1.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www.calculi.cz/polar.php" TargetMode="Externa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biologie.upol.cz/mikroskopie/" TargetMode="Externa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G:\vyuka\kontrastni%20a%20zobrazovaci%20metody%20v%20mikroskopii\02temn&#233;%20pole%20fazovykontrast\Bacterie%20ve%20f&#225;zov&#233;m%20mikroskopu.mp4"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olympusmicro.com/primer/java/phasecontrast/phasemicroscope/index.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www.microscopyu.com/tutorials/java/phasecontrast/positivenegative/index.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324544" y="-586606"/>
            <a:ext cx="9721079" cy="79721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50" name="Nadpis 1"/>
          <p:cNvSpPr>
            <a:spLocks noGrp="1"/>
          </p:cNvSpPr>
          <p:nvPr>
            <p:ph type="ctrTitle"/>
          </p:nvPr>
        </p:nvSpPr>
        <p:spPr>
          <a:xfrm>
            <a:off x="4140200" y="1577975"/>
            <a:ext cx="5003800" cy="3579813"/>
          </a:xfrm>
          <a:solidFill>
            <a:schemeClr val="bg1">
              <a:lumMod val="75000"/>
              <a:alpha val="26000"/>
            </a:schemeClr>
          </a:solidFill>
        </p:spPr>
        <p:txBody>
          <a:bodyPr/>
          <a:lstStyle/>
          <a:p>
            <a:pPr eaLnBrk="1" hangingPunct="1">
              <a:defRPr/>
            </a:pPr>
            <a:r>
              <a:rPr lang="cs-CZ" altLang="cs-CZ" sz="1800" b="1" dirty="0" smtClean="0">
                <a:solidFill>
                  <a:schemeClr val="bg1"/>
                </a:solidFill>
                <a:effectLst>
                  <a:outerShdw blurRad="38100" dist="38100" dir="2700000" algn="tl">
                    <a:srgbClr val="000000">
                      <a:alpha val="43137"/>
                    </a:srgbClr>
                  </a:outerShdw>
                </a:effectLst>
              </a:rPr>
              <a:t>Bi4170: Optické kontrastní a zobrazovací metody</a:t>
            </a:r>
            <a:r>
              <a:rPr lang="cs-CZ" altLang="cs-CZ" b="1" dirty="0" smtClean="0">
                <a:solidFill>
                  <a:schemeClr val="bg1"/>
                </a:solidFill>
                <a:effectLst>
                  <a:outerShdw blurRad="38100" dist="38100" dir="2700000" algn="tl">
                    <a:srgbClr val="000000">
                      <a:alpha val="43137"/>
                    </a:srgbClr>
                  </a:outerShdw>
                </a:effectLst>
              </a:rPr>
              <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2. </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Pozorování v zástinu</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 Fázový </a:t>
            </a:r>
            <a:r>
              <a:rPr lang="cs-CZ" altLang="cs-CZ" b="1" dirty="0" smtClean="0">
                <a:solidFill>
                  <a:schemeClr val="bg1"/>
                </a:solidFill>
                <a:effectLst>
                  <a:outerShdw blurRad="38100" dist="38100" dir="2700000" algn="tl">
                    <a:srgbClr val="000000">
                      <a:alpha val="43137"/>
                    </a:srgbClr>
                  </a:outerShdw>
                </a:effectLst>
              </a:rPr>
              <a:t>kontrast</a:t>
            </a:r>
            <a:br>
              <a:rPr lang="cs-CZ" altLang="cs-CZ" b="1" dirty="0" smtClean="0">
                <a:solidFill>
                  <a:schemeClr val="bg1"/>
                </a:solidFill>
                <a:effectLst>
                  <a:outerShdw blurRad="38100" dist="38100" dir="2700000" algn="tl">
                    <a:srgbClr val="000000">
                      <a:alpha val="43137"/>
                    </a:srgbClr>
                  </a:outerShdw>
                </a:effectLst>
              </a:rPr>
            </a:br>
            <a:r>
              <a:rPr lang="cs-CZ" altLang="cs-CZ" sz="1600" b="1" dirty="0" smtClean="0">
                <a:solidFill>
                  <a:schemeClr val="bg1"/>
                </a:solidFill>
                <a:effectLst>
                  <a:outerShdw blurRad="38100" dist="38100" dir="2700000" algn="tl">
                    <a:srgbClr val="000000">
                      <a:alpha val="43137"/>
                    </a:srgbClr>
                  </a:outerShdw>
                </a:effectLst>
              </a:rPr>
              <a:t>podzim 2014</a:t>
            </a:r>
            <a:endParaRPr lang="cs-CZ" altLang="cs-CZ" dirty="0" smtClean="0">
              <a:solidFill>
                <a:schemeClr val="bg1"/>
              </a:solidFill>
              <a:effectLst>
                <a:outerShdw blurRad="38100" dist="38100" dir="2700000" algn="tl">
                  <a:srgbClr val="000000">
                    <a:alpha val="43137"/>
                  </a:srgbClr>
                </a:outerShdw>
              </a:effectLst>
            </a:endParaRPr>
          </a:p>
        </p:txBody>
      </p:sp>
      <p:pic>
        <p:nvPicPr>
          <p:cNvPr id="48132" name="Picture 5" descr="https://encrypted-tbn2.gstatic.com/images?q=tbn:ANd9GcTkasO44KpeYJpLmec60WsusR5XxtRSnzo8FmKLJmiqx3YHLUJfEg"/>
          <p:cNvPicPr>
            <a:picLocks noChangeAspect="1" noChangeArrowheads="1"/>
          </p:cNvPicPr>
          <p:nvPr/>
        </p:nvPicPr>
        <p:blipFill>
          <a:blip r:embed="rId3" cstate="print"/>
          <a:srcRect/>
          <a:stretch>
            <a:fillRect/>
          </a:stretch>
        </p:blipFill>
        <p:spPr bwMode="auto">
          <a:xfrm>
            <a:off x="250825" y="1125538"/>
            <a:ext cx="3816350" cy="495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r>
              <a:rPr lang="cs-CZ" altLang="cs-CZ" smtClean="0"/>
              <a:t>Tvorba temného pole pomocí:</a:t>
            </a:r>
          </a:p>
        </p:txBody>
      </p:sp>
      <p:sp>
        <p:nvSpPr>
          <p:cNvPr id="57347" name="Zástupný symbol pro obsah 2"/>
          <p:cNvSpPr>
            <a:spLocks noGrp="1"/>
          </p:cNvSpPr>
          <p:nvPr>
            <p:ph idx="1"/>
          </p:nvPr>
        </p:nvSpPr>
        <p:spPr>
          <a:xfrm>
            <a:off x="457200" y="1600200"/>
            <a:ext cx="2386013" cy="4525963"/>
          </a:xfrm>
        </p:spPr>
        <p:txBody>
          <a:bodyPr/>
          <a:lstStyle/>
          <a:p>
            <a:pPr>
              <a:buFont typeface="Arial" charset="0"/>
              <a:buNone/>
            </a:pPr>
            <a:r>
              <a:rPr lang="cs-CZ" altLang="cs-CZ" sz="2000" smtClean="0"/>
              <a:t>A) multifukčního kondenzoru vybaveným dark-field clonou</a:t>
            </a:r>
          </a:p>
          <a:p>
            <a:pPr>
              <a:buFont typeface="Arial" charset="0"/>
              <a:buNone/>
            </a:pPr>
            <a:r>
              <a:rPr lang="cs-CZ" altLang="cs-CZ" sz="2000" smtClean="0"/>
              <a:t>B) kardioidního kondenzoru (cardioid condenser)</a:t>
            </a:r>
          </a:p>
          <a:p>
            <a:endParaRPr lang="cs-CZ" altLang="cs-CZ" sz="2000" smtClean="0"/>
          </a:p>
        </p:txBody>
      </p:sp>
      <p:pic>
        <p:nvPicPr>
          <p:cNvPr id="57348" name="Picture 2" descr="Figure"/>
          <p:cNvPicPr>
            <a:picLocks noChangeAspect="1" noChangeArrowheads="1"/>
          </p:cNvPicPr>
          <p:nvPr/>
        </p:nvPicPr>
        <p:blipFill>
          <a:blip r:embed="rId3" cstate="print"/>
          <a:srcRect/>
          <a:stretch>
            <a:fillRect/>
          </a:stretch>
        </p:blipFill>
        <p:spPr bwMode="auto">
          <a:xfrm>
            <a:off x="2843213" y="1557338"/>
            <a:ext cx="5657850" cy="401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p:cNvSpPr>
            <a:spLocks noGrp="1"/>
          </p:cNvSpPr>
          <p:nvPr>
            <p:ph type="title"/>
          </p:nvPr>
        </p:nvSpPr>
        <p:spPr/>
        <p:txBody>
          <a:bodyPr/>
          <a:lstStyle/>
          <a:p>
            <a:endParaRPr lang="cs-CZ" altLang="cs-CZ" smtClean="0"/>
          </a:p>
        </p:txBody>
      </p:sp>
      <p:sp>
        <p:nvSpPr>
          <p:cNvPr id="58371" name="Zástupný symbol pro obsah 2"/>
          <p:cNvSpPr>
            <a:spLocks noGrp="1"/>
          </p:cNvSpPr>
          <p:nvPr>
            <p:ph idx="1"/>
          </p:nvPr>
        </p:nvSpPr>
        <p:spPr>
          <a:xfrm>
            <a:off x="457200" y="3789363"/>
            <a:ext cx="2459038" cy="2336800"/>
          </a:xfrm>
        </p:spPr>
        <p:txBody>
          <a:bodyPr/>
          <a:lstStyle/>
          <a:p>
            <a:r>
              <a:rPr lang="cs-CZ" altLang="cs-CZ" sz="2400" smtClean="0">
                <a:hlinkClick r:id="rId3"/>
              </a:rPr>
              <a:t>http://www.olympusmicro.com/primer/java/darkfield/abbe/index.html</a:t>
            </a:r>
            <a:endParaRPr lang="cs-CZ" altLang="cs-CZ" sz="2400" smtClean="0"/>
          </a:p>
        </p:txBody>
      </p:sp>
      <p:pic>
        <p:nvPicPr>
          <p:cNvPr id="58372" name="Picture 4" descr="Darkfield ring"/>
          <p:cNvPicPr>
            <a:picLocks noChangeAspect="1" noChangeArrowheads="1"/>
          </p:cNvPicPr>
          <p:nvPr/>
        </p:nvPicPr>
        <p:blipFill>
          <a:blip r:embed="rId4" cstate="print"/>
          <a:srcRect l="9441" t="3780" r="11180" b="9280"/>
          <a:stretch>
            <a:fillRect/>
          </a:stretch>
        </p:blipFill>
        <p:spPr bwMode="auto">
          <a:xfrm>
            <a:off x="0" y="0"/>
            <a:ext cx="4537075" cy="3313113"/>
          </a:xfrm>
          <a:prstGeom prst="rect">
            <a:avLst/>
          </a:prstGeom>
          <a:noFill/>
          <a:ln w="9525">
            <a:noFill/>
            <a:miter lim="800000"/>
            <a:headEnd/>
            <a:tailEnd/>
          </a:ln>
        </p:spPr>
      </p:pic>
      <p:pic>
        <p:nvPicPr>
          <p:cNvPr id="58373" name="Picture 6" descr="http://wodumedia.com/wp-content/uploads/23-Bladderwort-bladder-Utricularia-gibber-photographed-with-the-darkfield-method-and-magnified-40x-by-Jose-R.-Almodovar-at-the-Microscopy-Center-Biology-Department-650x487.jpg"/>
          <p:cNvPicPr>
            <a:picLocks noChangeAspect="1" noChangeArrowheads="1"/>
          </p:cNvPicPr>
          <p:nvPr/>
        </p:nvPicPr>
        <p:blipFill>
          <a:blip r:embed="rId5" cstate="print"/>
          <a:srcRect b="16554"/>
          <a:stretch>
            <a:fillRect/>
          </a:stretch>
        </p:blipFill>
        <p:spPr bwMode="auto">
          <a:xfrm>
            <a:off x="3492500" y="3324225"/>
            <a:ext cx="5651500" cy="3533775"/>
          </a:xfrm>
          <a:prstGeom prst="rect">
            <a:avLst/>
          </a:prstGeom>
          <a:noFill/>
          <a:ln w="9525">
            <a:noFill/>
            <a:miter lim="800000"/>
            <a:headEnd/>
            <a:tailEnd/>
          </a:ln>
        </p:spPr>
      </p:pic>
      <p:pic>
        <p:nvPicPr>
          <p:cNvPr id="58374" name="Picture 2"/>
          <p:cNvPicPr>
            <a:picLocks noChangeAspect="1" noChangeArrowheads="1"/>
          </p:cNvPicPr>
          <p:nvPr/>
        </p:nvPicPr>
        <p:blipFill>
          <a:blip r:embed="rId6" cstate="print"/>
          <a:srcRect/>
          <a:stretch>
            <a:fillRect/>
          </a:stretch>
        </p:blipFill>
        <p:spPr bwMode="auto">
          <a:xfrm>
            <a:off x="4859338" y="549275"/>
            <a:ext cx="3543300" cy="207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395288" y="260350"/>
            <a:ext cx="8229600" cy="1143000"/>
          </a:xfrm>
        </p:spPr>
        <p:txBody>
          <a:bodyPr/>
          <a:lstStyle/>
          <a:p>
            <a:r>
              <a:rPr lang="cs-CZ" altLang="cs-CZ" b="1" smtClean="0"/>
              <a:t>„domácí“ dark field</a:t>
            </a:r>
          </a:p>
        </p:txBody>
      </p:sp>
      <p:sp>
        <p:nvSpPr>
          <p:cNvPr id="59395" name="Zástupný symbol pro obsah 2"/>
          <p:cNvSpPr>
            <a:spLocks noGrp="1"/>
          </p:cNvSpPr>
          <p:nvPr>
            <p:ph idx="1"/>
          </p:nvPr>
        </p:nvSpPr>
        <p:spPr/>
        <p:txBody>
          <a:bodyPr/>
          <a:lstStyle/>
          <a:p>
            <a:r>
              <a:rPr lang="cs-CZ" altLang="cs-CZ" sz="2800" smtClean="0"/>
              <a:t>M</a:t>
            </a:r>
            <a:r>
              <a:rPr lang="en-US" altLang="cs-CZ" sz="2800" smtClean="0"/>
              <a:t>i</a:t>
            </a:r>
            <a:r>
              <a:rPr lang="cs-CZ" altLang="cs-CZ" sz="2800" smtClean="0"/>
              <a:t>k</a:t>
            </a:r>
            <a:r>
              <a:rPr lang="en-US" altLang="cs-CZ" sz="2800" smtClean="0"/>
              <a:t>ros</a:t>
            </a:r>
            <a:r>
              <a:rPr lang="cs-CZ" altLang="cs-CZ" sz="2800" smtClean="0"/>
              <a:t>k</a:t>
            </a:r>
            <a:r>
              <a:rPr lang="en-US" altLang="cs-CZ" sz="2800" smtClean="0"/>
              <a:t>op</a:t>
            </a:r>
            <a:r>
              <a:rPr lang="cs-CZ" altLang="cs-CZ" sz="2800" smtClean="0"/>
              <a:t>ie</a:t>
            </a:r>
            <a:r>
              <a:rPr lang="en-US" altLang="cs-CZ" sz="2800" smtClean="0"/>
              <a:t> </a:t>
            </a:r>
            <a:r>
              <a:rPr lang="cs-CZ" altLang="cs-CZ" sz="2800" smtClean="0"/>
              <a:t>temného pole lze snadno dosáhnout umístěním mince mezi zdroj světla a kondenzor</a:t>
            </a:r>
            <a:r>
              <a:rPr lang="en-US" altLang="cs-CZ" sz="2800" smtClean="0"/>
              <a:t>.</a:t>
            </a:r>
            <a:endParaRPr lang="cs-CZ" altLang="cs-CZ" sz="2800" smtClean="0"/>
          </a:p>
          <a:p>
            <a:endParaRPr lang="cs-CZ" altLang="cs-CZ" sz="2800" smtClean="0"/>
          </a:p>
        </p:txBody>
      </p:sp>
      <p:pic>
        <p:nvPicPr>
          <p:cNvPr id="59396" name="Picture 2" descr="http://microscopetalk.files.wordpress.com/2010/06/home_made_dark_field.jpg"/>
          <p:cNvPicPr>
            <a:picLocks noChangeAspect="1" noChangeArrowheads="1"/>
          </p:cNvPicPr>
          <p:nvPr/>
        </p:nvPicPr>
        <p:blipFill>
          <a:blip r:embed="rId3" cstate="print"/>
          <a:srcRect/>
          <a:stretch>
            <a:fillRect/>
          </a:stretch>
        </p:blipFill>
        <p:spPr bwMode="auto">
          <a:xfrm>
            <a:off x="3419475" y="2708275"/>
            <a:ext cx="5124450" cy="3843338"/>
          </a:xfrm>
          <a:prstGeom prst="rect">
            <a:avLst/>
          </a:prstGeom>
          <a:noFill/>
          <a:ln w="9525">
            <a:noFill/>
            <a:miter lim="800000"/>
            <a:headEnd/>
            <a:tailEnd/>
          </a:ln>
        </p:spPr>
      </p:pic>
      <p:sp>
        <p:nvSpPr>
          <p:cNvPr id="59397" name="Obdélník 4"/>
          <p:cNvSpPr>
            <a:spLocks noChangeArrowheads="1"/>
          </p:cNvSpPr>
          <p:nvPr/>
        </p:nvSpPr>
        <p:spPr bwMode="auto">
          <a:xfrm>
            <a:off x="179388" y="2811463"/>
            <a:ext cx="3240087" cy="3786187"/>
          </a:xfrm>
          <a:prstGeom prst="rect">
            <a:avLst/>
          </a:prstGeom>
          <a:noFill/>
          <a:ln w="9525">
            <a:noFill/>
            <a:miter lim="800000"/>
            <a:headEnd/>
            <a:tailEnd/>
          </a:ln>
        </p:spPr>
        <p:txBody>
          <a:bodyPr>
            <a:spAutoFit/>
          </a:bodyPr>
          <a:lstStyle/>
          <a:p>
            <a:r>
              <a:rPr lang="cs-CZ" altLang="cs-CZ" sz="2000" b="1"/>
              <a:t>Nastavení</a:t>
            </a:r>
            <a:r>
              <a:rPr lang="en-US" altLang="cs-CZ" sz="2000" b="1"/>
              <a:t>:</a:t>
            </a:r>
            <a:r>
              <a:rPr lang="en-US" altLang="cs-CZ" sz="2000"/>
              <a:t> </a:t>
            </a:r>
            <a:r>
              <a:rPr lang="cs-CZ" altLang="cs-CZ" sz="2000"/>
              <a:t>Aby mince pracovala správně</a:t>
            </a:r>
            <a:r>
              <a:rPr lang="en-US" altLang="cs-CZ" sz="2000"/>
              <a:t>, </a:t>
            </a:r>
            <a:r>
              <a:rPr lang="cs-CZ" altLang="cs-CZ" sz="2000"/>
              <a:t>musíte vycentrovat minci tak, že světlo přichází zpoza jejích okrajů rovnoměrně ze všech stran</a:t>
            </a:r>
            <a:r>
              <a:rPr lang="en-US" altLang="cs-CZ" sz="2000"/>
              <a:t>. </a:t>
            </a:r>
            <a:r>
              <a:rPr lang="cs-CZ" altLang="cs-CZ" sz="2000"/>
              <a:t>Pohybem kondenzoru nahoru a dolů se upraví obraz tak, aby vzorek nebyl ani ve tmě ani ve světle</a:t>
            </a:r>
            <a:r>
              <a:rPr lang="en-US" altLang="cs-CZ" sz="2000"/>
              <a:t>.  </a:t>
            </a:r>
            <a:r>
              <a:rPr lang="cs-CZ" altLang="cs-CZ" sz="2000"/>
              <a:t>Vzorek by měl být vidět tak, aby příliš nezářil.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cs-CZ" altLang="cs-CZ" b="1" smtClean="0"/>
              <a:t>„domácí“ dark field</a:t>
            </a:r>
            <a:endParaRPr lang="cs-CZ" altLang="cs-CZ" smtClean="0"/>
          </a:p>
        </p:txBody>
      </p:sp>
      <p:sp>
        <p:nvSpPr>
          <p:cNvPr id="60419" name="Zástupný symbol pro obsah 2"/>
          <p:cNvSpPr>
            <a:spLocks noGrp="1"/>
          </p:cNvSpPr>
          <p:nvPr>
            <p:ph idx="1"/>
          </p:nvPr>
        </p:nvSpPr>
        <p:spPr/>
        <p:txBody>
          <a:bodyPr/>
          <a:lstStyle/>
          <a:p>
            <a:r>
              <a:rPr lang="cs-CZ" altLang="cs-CZ" sz="2800" smtClean="0"/>
              <a:t>Neprůhledný terč lze vyrobit také z černého papíru, kartonu, plastu (nebo použít malé mince)</a:t>
            </a:r>
          </a:p>
          <a:p>
            <a:r>
              <a:rPr lang="cs-CZ" altLang="cs-CZ" sz="2800" smtClean="0"/>
              <a:t>Nalepený na sklo nebo plexisklo jej umístit do nosiče clon pod kondenzorem. Velikost neprůhledného terče je pro každý objektiv jiná </a:t>
            </a:r>
          </a:p>
          <a:p>
            <a:r>
              <a:rPr lang="cs-CZ" altLang="cs-CZ" sz="2800" smtClean="0"/>
              <a:t>(postup  výroby clony je na www.olympusmicro.com/primer/techniques/darkfield.html)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p:txBody>
          <a:bodyPr/>
          <a:lstStyle/>
          <a:p>
            <a:endParaRPr lang="cs-CZ" altLang="cs-CZ" smtClean="0"/>
          </a:p>
        </p:txBody>
      </p:sp>
      <p:sp>
        <p:nvSpPr>
          <p:cNvPr id="61443" name="Zástupný symbol pro obsah 2"/>
          <p:cNvSpPr>
            <a:spLocks noGrp="1"/>
          </p:cNvSpPr>
          <p:nvPr>
            <p:ph idx="1"/>
          </p:nvPr>
        </p:nvSpPr>
        <p:spPr/>
        <p:txBody>
          <a:bodyPr/>
          <a:lstStyle/>
          <a:p>
            <a:endParaRPr lang="cs-CZ" altLang="cs-CZ" smtClean="0"/>
          </a:p>
        </p:txBody>
      </p:sp>
      <p:pic>
        <p:nvPicPr>
          <p:cNvPr id="61444" name="Picture 2"/>
          <p:cNvPicPr>
            <a:picLocks noChangeAspect="1" noChangeArrowheads="1"/>
          </p:cNvPicPr>
          <p:nvPr/>
        </p:nvPicPr>
        <p:blipFill>
          <a:blip r:embed="rId2" cstate="print"/>
          <a:srcRect l="34450" t="28110" r="30901" b="39999"/>
          <a:stretch>
            <a:fillRect/>
          </a:stretch>
        </p:blipFill>
        <p:spPr bwMode="auto">
          <a:xfrm>
            <a:off x="1331913" y="1989138"/>
            <a:ext cx="6335712" cy="364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p:cNvSpPr>
            <a:spLocks noGrp="1"/>
          </p:cNvSpPr>
          <p:nvPr>
            <p:ph type="title"/>
          </p:nvPr>
        </p:nvSpPr>
        <p:spPr>
          <a:xfrm>
            <a:off x="0" y="274638"/>
            <a:ext cx="9144000" cy="1143000"/>
          </a:xfrm>
        </p:spPr>
        <p:txBody>
          <a:bodyPr/>
          <a:lstStyle/>
          <a:p>
            <a:r>
              <a:rPr lang="cs-CZ" altLang="cs-CZ" sz="4000" b="1" smtClean="0"/>
              <a:t>„Domácí“ dark field  </a:t>
            </a:r>
            <a:r>
              <a:rPr lang="cs-CZ" altLang="cs-CZ" sz="2800" smtClean="0"/>
              <a:t>do zvětšení 100x</a:t>
            </a:r>
          </a:p>
        </p:txBody>
      </p:sp>
      <p:sp>
        <p:nvSpPr>
          <p:cNvPr id="62467" name="Zástupný symbol pro obsah 2"/>
          <p:cNvSpPr>
            <a:spLocks noGrp="1"/>
          </p:cNvSpPr>
          <p:nvPr>
            <p:ph idx="1"/>
          </p:nvPr>
        </p:nvSpPr>
        <p:spPr>
          <a:xfrm>
            <a:off x="457200" y="1268413"/>
            <a:ext cx="8229600" cy="4525962"/>
          </a:xfrm>
        </p:spPr>
        <p:txBody>
          <a:bodyPr/>
          <a:lstStyle/>
          <a:p>
            <a:r>
              <a:rPr lang="cs-CZ" altLang="cs-CZ" smtClean="0"/>
              <a:t>Vzorek umístit tak, aby nebyl zespoda ozařován žádným světlem</a:t>
            </a:r>
          </a:p>
          <a:p>
            <a:r>
              <a:rPr lang="cs-CZ" altLang="cs-CZ" smtClean="0"/>
              <a:t>Vypnout všechna zabudovaná světla</a:t>
            </a:r>
          </a:p>
          <a:p>
            <a:r>
              <a:rPr lang="cs-CZ" altLang="cs-CZ" smtClean="0"/>
              <a:t>Zamířit světlo o vysoké intenzitě shora nebo ze strany</a:t>
            </a:r>
          </a:p>
        </p:txBody>
      </p:sp>
      <p:pic>
        <p:nvPicPr>
          <p:cNvPr id="62468" name="Picture 2" descr="http://www.ruf.rice.edu/~bioslabs/methods/microscopy/lowmagdf.gif"/>
          <p:cNvPicPr>
            <a:picLocks noChangeAspect="1" noChangeArrowheads="1"/>
          </p:cNvPicPr>
          <p:nvPr/>
        </p:nvPicPr>
        <p:blipFill>
          <a:blip r:embed="rId3" cstate="print"/>
          <a:srcRect/>
          <a:stretch>
            <a:fillRect/>
          </a:stretch>
        </p:blipFill>
        <p:spPr bwMode="auto">
          <a:xfrm>
            <a:off x="684213" y="4365625"/>
            <a:ext cx="2995612" cy="1770063"/>
          </a:xfrm>
          <a:prstGeom prst="rect">
            <a:avLst/>
          </a:prstGeom>
          <a:noFill/>
          <a:ln w="9525">
            <a:noFill/>
            <a:miter lim="800000"/>
            <a:headEnd/>
            <a:tailEnd/>
          </a:ln>
        </p:spPr>
      </p:pic>
      <p:pic>
        <p:nvPicPr>
          <p:cNvPr id="62469" name="Picture 4" descr="http://www.ruf.rice.edu/~bioslabs/methods/microscopy/highmagdf.gif"/>
          <p:cNvPicPr>
            <a:picLocks noChangeAspect="1" noChangeArrowheads="1"/>
          </p:cNvPicPr>
          <p:nvPr/>
        </p:nvPicPr>
        <p:blipFill>
          <a:blip r:embed="rId4" cstate="print"/>
          <a:srcRect/>
          <a:stretch>
            <a:fillRect/>
          </a:stretch>
        </p:blipFill>
        <p:spPr bwMode="auto">
          <a:xfrm>
            <a:off x="4500563" y="3933825"/>
            <a:ext cx="2909887" cy="2728913"/>
          </a:xfrm>
          <a:prstGeom prst="rect">
            <a:avLst/>
          </a:prstGeom>
          <a:noFill/>
          <a:ln w="9525">
            <a:noFill/>
            <a:miter lim="800000"/>
            <a:headEnd/>
            <a:tailEnd/>
          </a:ln>
        </p:spPr>
      </p:pic>
      <p:sp>
        <p:nvSpPr>
          <p:cNvPr id="62470" name="Obdélník 5"/>
          <p:cNvSpPr>
            <a:spLocks noChangeArrowheads="1"/>
          </p:cNvSpPr>
          <p:nvPr/>
        </p:nvSpPr>
        <p:spPr bwMode="auto">
          <a:xfrm>
            <a:off x="931863" y="6165850"/>
            <a:ext cx="2271712" cy="338138"/>
          </a:xfrm>
          <a:prstGeom prst="rect">
            <a:avLst/>
          </a:prstGeom>
          <a:noFill/>
          <a:ln w="9525">
            <a:noFill/>
            <a:miter lim="800000"/>
            <a:headEnd/>
            <a:tailEnd/>
          </a:ln>
        </p:spPr>
        <p:txBody>
          <a:bodyPr wrap="none">
            <a:spAutoFit/>
          </a:bodyPr>
          <a:lstStyle/>
          <a:p>
            <a:r>
              <a:rPr lang="cs-CZ" altLang="cs-CZ" sz="1600" i="1"/>
              <a:t>z pitvacího mikroskopu</a:t>
            </a:r>
          </a:p>
        </p:txBody>
      </p:sp>
      <p:sp>
        <p:nvSpPr>
          <p:cNvPr id="62471" name="Obdélník 6"/>
          <p:cNvSpPr>
            <a:spLocks noChangeArrowheads="1"/>
          </p:cNvSpPr>
          <p:nvPr/>
        </p:nvSpPr>
        <p:spPr bwMode="auto">
          <a:xfrm>
            <a:off x="7524750" y="5373688"/>
            <a:ext cx="1619250" cy="584200"/>
          </a:xfrm>
          <a:prstGeom prst="rect">
            <a:avLst/>
          </a:prstGeom>
          <a:noFill/>
          <a:ln w="9525">
            <a:noFill/>
            <a:miter lim="800000"/>
            <a:headEnd/>
            <a:tailEnd/>
          </a:ln>
        </p:spPr>
        <p:txBody>
          <a:bodyPr>
            <a:spAutoFit/>
          </a:bodyPr>
          <a:lstStyle/>
          <a:p>
            <a:r>
              <a:rPr lang="cs-CZ" altLang="cs-CZ" sz="1600" i="1"/>
              <a:t>ze složeného mikroskopu</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sah 2"/>
          <p:cNvSpPr>
            <a:spLocks noGrp="1"/>
          </p:cNvSpPr>
          <p:nvPr>
            <p:ph idx="1"/>
          </p:nvPr>
        </p:nvSpPr>
        <p:spPr>
          <a:xfrm>
            <a:off x="457200" y="1600200"/>
            <a:ext cx="3035300" cy="4708525"/>
          </a:xfrm>
        </p:spPr>
        <p:txBody>
          <a:bodyPr/>
          <a:lstStyle/>
          <a:p>
            <a:pPr>
              <a:buFont typeface="Arial" charset="0"/>
              <a:buNone/>
            </a:pPr>
            <a:r>
              <a:rPr lang="cs-CZ" altLang="cs-CZ" sz="2000" b="1" smtClean="0"/>
              <a:t>Focení v </a:t>
            </a:r>
            <a:r>
              <a:rPr lang="en-US" altLang="cs-CZ" sz="2000" b="1" smtClean="0"/>
              <a:t>Dark Field:</a:t>
            </a:r>
            <a:r>
              <a:rPr lang="en-US" altLang="cs-CZ" sz="2000" smtClean="0"/>
              <a:t>  </a:t>
            </a:r>
            <a:endParaRPr lang="cs-CZ" altLang="cs-CZ" sz="2000" smtClean="0"/>
          </a:p>
          <a:p>
            <a:r>
              <a:rPr lang="cs-CZ" altLang="cs-CZ" sz="2000" smtClean="0"/>
              <a:t>Klasické nastavení fotokamery je navrženo na normální světelné podmínky</a:t>
            </a:r>
            <a:r>
              <a:rPr lang="en-US" altLang="cs-CZ" sz="2000" smtClean="0"/>
              <a:t>.</a:t>
            </a:r>
            <a:r>
              <a:rPr lang="cs-CZ" altLang="cs-CZ" sz="2000" smtClean="0"/>
              <a:t> Bohužel ty jsou příliš světlé na fotografování temného pole</a:t>
            </a:r>
            <a:r>
              <a:rPr lang="en-US" altLang="cs-CZ" sz="2000" smtClean="0"/>
              <a:t>.  </a:t>
            </a:r>
            <a:endParaRPr lang="cs-CZ" altLang="cs-CZ" sz="2000" smtClean="0"/>
          </a:p>
          <a:p>
            <a:r>
              <a:rPr lang="cs-CZ" altLang="cs-CZ" sz="2000" i="1" smtClean="0"/>
              <a:t>Doporučení</a:t>
            </a:r>
            <a:r>
              <a:rPr lang="cs-CZ" altLang="cs-CZ" sz="2000" smtClean="0"/>
              <a:t>: snížit</a:t>
            </a:r>
            <a:r>
              <a:rPr lang="en-US" altLang="cs-CZ" sz="2000" smtClean="0"/>
              <a:t> </a:t>
            </a:r>
            <a:r>
              <a:rPr lang="cs-CZ" altLang="cs-CZ" sz="2000" smtClean="0"/>
              <a:t>na automatu kompenzaci </a:t>
            </a:r>
            <a:r>
              <a:rPr lang="en-US" altLang="cs-CZ" sz="2000" smtClean="0"/>
              <a:t>expo</a:t>
            </a:r>
            <a:r>
              <a:rPr lang="cs-CZ" altLang="cs-CZ" sz="2000" smtClean="0"/>
              <a:t>zice na</a:t>
            </a:r>
            <a:r>
              <a:rPr lang="en-US" altLang="cs-CZ" sz="2000" smtClean="0"/>
              <a:t> -2</a:t>
            </a:r>
            <a:r>
              <a:rPr lang="cs-CZ" altLang="cs-CZ" sz="2000" smtClean="0"/>
              <a:t>.</a:t>
            </a:r>
            <a:r>
              <a:rPr lang="en-US" altLang="cs-CZ" sz="2000" smtClean="0"/>
              <a:t> </a:t>
            </a:r>
            <a:endParaRPr lang="cs-CZ" altLang="cs-CZ" sz="2000" smtClean="0"/>
          </a:p>
        </p:txBody>
      </p:sp>
      <p:sp>
        <p:nvSpPr>
          <p:cNvPr id="4" name="Nadpis 1"/>
          <p:cNvSpPr txBox="1">
            <a:spLocks/>
          </p:cNvSpPr>
          <p:nvPr/>
        </p:nvSpPr>
        <p:spPr bwMode="auto">
          <a:xfrm>
            <a:off x="395288" y="188913"/>
            <a:ext cx="8229600" cy="1143000"/>
          </a:xfrm>
          <a:prstGeom prst="rect">
            <a:avLst/>
          </a:prstGeom>
          <a:noFill/>
          <a:ln w="9525">
            <a:noFill/>
            <a:miter lim="800000"/>
            <a:headEnd/>
            <a:tailEnd/>
          </a:ln>
        </p:spPr>
        <p:txBody>
          <a:bodyPr anchor="ctr"/>
          <a:lstStyle/>
          <a:p>
            <a:pPr algn="ctr" eaLnBrk="0" hangingPunct="0">
              <a:defRPr/>
            </a:pPr>
            <a:r>
              <a:rPr lang="cs-CZ" sz="4400" b="1" dirty="0">
                <a:latin typeface="+mj-lt"/>
                <a:ea typeface="+mj-ea"/>
                <a:cs typeface="+mj-cs"/>
              </a:rPr>
              <a:t>„domácí“ </a:t>
            </a:r>
            <a:r>
              <a:rPr lang="cs-CZ" sz="4400" b="1" dirty="0" err="1">
                <a:latin typeface="+mj-lt"/>
                <a:ea typeface="+mj-ea"/>
                <a:cs typeface="+mj-cs"/>
              </a:rPr>
              <a:t>dark</a:t>
            </a:r>
            <a:r>
              <a:rPr lang="cs-CZ" sz="4400" b="1" dirty="0">
                <a:latin typeface="+mj-lt"/>
                <a:ea typeface="+mj-ea"/>
                <a:cs typeface="+mj-cs"/>
              </a:rPr>
              <a:t> </a:t>
            </a:r>
            <a:r>
              <a:rPr lang="cs-CZ" sz="4400" b="1" dirty="0" err="1">
                <a:latin typeface="+mj-lt"/>
                <a:ea typeface="+mj-ea"/>
                <a:cs typeface="+mj-cs"/>
              </a:rPr>
              <a:t>field</a:t>
            </a:r>
            <a:endParaRPr lang="cs-CZ" sz="4400" b="1" dirty="0">
              <a:latin typeface="+mj-lt"/>
              <a:ea typeface="+mj-ea"/>
              <a:cs typeface="+mj-cs"/>
            </a:endParaRPr>
          </a:p>
        </p:txBody>
      </p:sp>
      <p:sp>
        <p:nvSpPr>
          <p:cNvPr id="63492" name="Obdélník 4"/>
          <p:cNvSpPr>
            <a:spLocks noChangeArrowheads="1"/>
          </p:cNvSpPr>
          <p:nvPr/>
        </p:nvSpPr>
        <p:spPr bwMode="auto">
          <a:xfrm>
            <a:off x="4356100" y="5661025"/>
            <a:ext cx="4572000" cy="646113"/>
          </a:xfrm>
          <a:prstGeom prst="rect">
            <a:avLst/>
          </a:prstGeom>
          <a:noFill/>
          <a:ln w="9525">
            <a:noFill/>
            <a:miter lim="800000"/>
            <a:headEnd/>
            <a:tailEnd/>
          </a:ln>
        </p:spPr>
        <p:txBody>
          <a:bodyPr>
            <a:spAutoFit/>
          </a:bodyPr>
          <a:lstStyle/>
          <a:p>
            <a:r>
              <a:rPr lang="cs-CZ" altLang="cs-CZ"/>
              <a:t>Obr. bez použití kompenzace expozice</a:t>
            </a:r>
            <a:r>
              <a:rPr lang="en-US" altLang="cs-CZ"/>
              <a:t>.  </a:t>
            </a:r>
            <a:r>
              <a:rPr lang="cs-CZ" altLang="cs-CZ"/>
              <a:t>Pozadí se jeví příliš světlé</a:t>
            </a:r>
            <a:r>
              <a:rPr lang="en-US" altLang="cs-CZ"/>
              <a:t>.</a:t>
            </a:r>
            <a:endParaRPr lang="cs-CZ" altLang="cs-CZ"/>
          </a:p>
        </p:txBody>
      </p:sp>
      <p:pic>
        <p:nvPicPr>
          <p:cNvPr id="63493" name="Picture 2" descr="http://microscopetalk.files.wordpress.com/2010/06/daphnia_molt_6.jpg?w=300&amp;h=225"/>
          <p:cNvPicPr>
            <a:picLocks noChangeAspect="1" noChangeArrowheads="1"/>
          </p:cNvPicPr>
          <p:nvPr/>
        </p:nvPicPr>
        <p:blipFill>
          <a:blip r:embed="rId3" cstate="print"/>
          <a:srcRect l="19279" b="20029"/>
          <a:stretch>
            <a:fillRect/>
          </a:stretch>
        </p:blipFill>
        <p:spPr bwMode="auto">
          <a:xfrm>
            <a:off x="4859338" y="1268413"/>
            <a:ext cx="2714625" cy="2016125"/>
          </a:xfrm>
          <a:prstGeom prst="rect">
            <a:avLst/>
          </a:prstGeom>
          <a:noFill/>
          <a:ln w="9525">
            <a:noFill/>
            <a:miter lim="800000"/>
            <a:headEnd/>
            <a:tailEnd/>
          </a:ln>
        </p:spPr>
      </p:pic>
      <p:pic>
        <p:nvPicPr>
          <p:cNvPr id="63494" name="Picture 4" descr="http://microscopetalk.files.wordpress.com/2010/06/daphnia_molt_0.jpg?w=300&amp;h=225"/>
          <p:cNvPicPr>
            <a:picLocks noChangeAspect="1" noChangeArrowheads="1"/>
          </p:cNvPicPr>
          <p:nvPr/>
        </p:nvPicPr>
        <p:blipFill>
          <a:blip r:embed="rId4" cstate="print"/>
          <a:srcRect/>
          <a:stretch>
            <a:fillRect/>
          </a:stretch>
        </p:blipFill>
        <p:spPr bwMode="auto">
          <a:xfrm>
            <a:off x="4859338" y="3500438"/>
            <a:ext cx="2857500" cy="2143125"/>
          </a:xfrm>
          <a:prstGeom prst="rect">
            <a:avLst/>
          </a:prstGeom>
          <a:noFill/>
          <a:ln w="9525">
            <a:noFill/>
            <a:miter lim="800000"/>
            <a:headEnd/>
            <a:tailEnd/>
          </a:ln>
        </p:spPr>
      </p:pic>
      <p:pic>
        <p:nvPicPr>
          <p:cNvPr id="63495" name="Picture 6" descr="https://encrypted-tbn1.gstatic.com/images?q=tbn:ANd9GcQmpPheh3gfVwUDI9y7GWzyWoayu8fSrsI-WtndHc-KrrwaoMhg"/>
          <p:cNvPicPr>
            <a:picLocks noChangeAspect="1" noChangeArrowheads="1"/>
          </p:cNvPicPr>
          <p:nvPr/>
        </p:nvPicPr>
        <p:blipFill>
          <a:blip r:embed="rId5" cstate="print"/>
          <a:srcRect l="18173" t="10332" r="5501" b="40669"/>
          <a:stretch>
            <a:fillRect/>
          </a:stretch>
        </p:blipFill>
        <p:spPr bwMode="auto">
          <a:xfrm>
            <a:off x="1116013" y="5300663"/>
            <a:ext cx="1511300" cy="100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Zástupný symbol pro obsah 2"/>
          <p:cNvSpPr>
            <a:spLocks noGrp="1"/>
          </p:cNvSpPr>
          <p:nvPr>
            <p:ph idx="1"/>
          </p:nvPr>
        </p:nvSpPr>
        <p:spPr>
          <a:xfrm>
            <a:off x="250825" y="4868863"/>
            <a:ext cx="4033838" cy="360362"/>
          </a:xfrm>
        </p:spPr>
        <p:txBody>
          <a:bodyPr/>
          <a:lstStyle/>
          <a:p>
            <a:r>
              <a:rPr lang="cs-CZ" altLang="cs-CZ" sz="1400" smtClean="0">
                <a:solidFill>
                  <a:schemeClr val="bg1"/>
                </a:solidFill>
              </a:rPr>
              <a:t>http://www.pmbio.icbm.de/mikrobiologischer-garten/pics/hefe_darkfield.jpg</a:t>
            </a:r>
          </a:p>
        </p:txBody>
      </p:sp>
      <p:sp>
        <p:nvSpPr>
          <p:cNvPr id="64515" name="Obdélník 4"/>
          <p:cNvSpPr>
            <a:spLocks noChangeArrowheads="1"/>
          </p:cNvSpPr>
          <p:nvPr/>
        </p:nvSpPr>
        <p:spPr bwMode="auto">
          <a:xfrm>
            <a:off x="250825" y="622300"/>
            <a:ext cx="1225550" cy="369888"/>
          </a:xfrm>
          <a:prstGeom prst="rect">
            <a:avLst/>
          </a:prstGeom>
          <a:noFill/>
          <a:ln w="9525">
            <a:noFill/>
            <a:miter lim="800000"/>
            <a:headEnd/>
            <a:tailEnd/>
          </a:ln>
        </p:spPr>
        <p:txBody>
          <a:bodyPr>
            <a:spAutoFit/>
          </a:bodyPr>
          <a:lstStyle/>
          <a:p>
            <a:r>
              <a:rPr lang="cs-CZ" altLang="cs-CZ">
                <a:solidFill>
                  <a:schemeClr val="bg1"/>
                </a:solidFill>
              </a:rPr>
              <a:t>Kvasnice</a:t>
            </a:r>
          </a:p>
        </p:txBody>
      </p:sp>
      <p:pic>
        <p:nvPicPr>
          <p:cNvPr id="64516" name="Picture 2" descr="http://www.pmbio.icbm.de/mikrobiologischer-garten/pics/hefe_darkfield.jpg"/>
          <p:cNvPicPr>
            <a:picLocks noChangeAspect="1" noChangeArrowheads="1"/>
          </p:cNvPicPr>
          <p:nvPr/>
        </p:nvPicPr>
        <p:blipFill>
          <a:blip r:embed="rId2" cstate="print"/>
          <a:srcRect/>
          <a:stretch>
            <a:fillRect/>
          </a:stretch>
        </p:blipFill>
        <p:spPr bwMode="auto">
          <a:xfrm>
            <a:off x="395288" y="981075"/>
            <a:ext cx="3810000" cy="3810000"/>
          </a:xfrm>
          <a:prstGeom prst="rect">
            <a:avLst/>
          </a:prstGeom>
          <a:noFill/>
          <a:ln w="9525">
            <a:solidFill>
              <a:schemeClr val="bg1"/>
            </a:solidFill>
            <a:miter lim="800000"/>
            <a:headEnd/>
            <a:tailEnd/>
          </a:ln>
        </p:spPr>
      </p:pic>
      <p:pic>
        <p:nvPicPr>
          <p:cNvPr id="64517" name="Picture 4" descr="http://www.scienceprojectlab.com/image-files/csp_001_polichetae.jpg"/>
          <p:cNvPicPr>
            <a:picLocks noChangeAspect="1" noChangeArrowheads="1"/>
          </p:cNvPicPr>
          <p:nvPr/>
        </p:nvPicPr>
        <p:blipFill>
          <a:blip r:embed="rId3" cstate="print"/>
          <a:srcRect/>
          <a:stretch>
            <a:fillRect/>
          </a:stretch>
        </p:blipFill>
        <p:spPr bwMode="auto">
          <a:xfrm>
            <a:off x="4572000" y="1125538"/>
            <a:ext cx="4286250" cy="3629025"/>
          </a:xfrm>
          <a:prstGeom prst="rect">
            <a:avLst/>
          </a:prstGeom>
          <a:noFill/>
          <a:ln w="9525">
            <a:solidFill>
              <a:schemeClr val="bg1"/>
            </a:solidFill>
            <a:miter lim="800000"/>
            <a:headEnd/>
            <a:tailEnd/>
          </a:ln>
        </p:spPr>
      </p:pic>
      <p:sp>
        <p:nvSpPr>
          <p:cNvPr id="7" name="Zástupný symbol pro obsah 2"/>
          <p:cNvSpPr txBox="1">
            <a:spLocks/>
          </p:cNvSpPr>
          <p:nvPr/>
        </p:nvSpPr>
        <p:spPr bwMode="auto">
          <a:xfrm>
            <a:off x="4572000" y="4941888"/>
            <a:ext cx="4032250" cy="358775"/>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1400" dirty="0">
                <a:solidFill>
                  <a:schemeClr val="bg1"/>
                </a:solidFill>
                <a:latin typeface="+mn-lt"/>
                <a:cs typeface="+mn-cs"/>
              </a:rPr>
              <a:t>http://www.</a:t>
            </a:r>
            <a:r>
              <a:rPr lang="cs-CZ" sz="1400" dirty="0" err="1">
                <a:solidFill>
                  <a:schemeClr val="bg1"/>
                </a:solidFill>
                <a:latin typeface="+mn-lt"/>
                <a:cs typeface="+mn-cs"/>
              </a:rPr>
              <a:t>scienceprojectlab.com</a:t>
            </a:r>
            <a:r>
              <a:rPr lang="cs-CZ" sz="1400" dirty="0">
                <a:solidFill>
                  <a:schemeClr val="bg1"/>
                </a:solidFill>
                <a:latin typeface="+mn-lt"/>
                <a:cs typeface="+mn-cs"/>
              </a:rPr>
              <a:t>/image-</a:t>
            </a:r>
            <a:r>
              <a:rPr lang="cs-CZ" sz="1400" dirty="0" err="1">
                <a:solidFill>
                  <a:schemeClr val="bg1"/>
                </a:solidFill>
                <a:latin typeface="+mn-lt"/>
                <a:cs typeface="+mn-cs"/>
              </a:rPr>
              <a:t>files</a:t>
            </a:r>
            <a:r>
              <a:rPr lang="cs-CZ" sz="1400" dirty="0">
                <a:solidFill>
                  <a:schemeClr val="bg1"/>
                </a:solidFill>
                <a:latin typeface="+mn-lt"/>
                <a:cs typeface="+mn-cs"/>
              </a:rPr>
              <a:t>/</a:t>
            </a:r>
            <a:r>
              <a:rPr lang="cs-CZ" sz="1400" dirty="0" err="1">
                <a:solidFill>
                  <a:schemeClr val="bg1"/>
                </a:solidFill>
                <a:latin typeface="+mn-lt"/>
                <a:cs typeface="+mn-cs"/>
              </a:rPr>
              <a:t>csp</a:t>
            </a:r>
            <a:r>
              <a:rPr lang="cs-CZ" sz="1400" dirty="0">
                <a:solidFill>
                  <a:schemeClr val="bg1"/>
                </a:solidFill>
                <a:latin typeface="+mn-lt"/>
                <a:cs typeface="+mn-cs"/>
              </a:rPr>
              <a:t>_001_</a:t>
            </a:r>
            <a:r>
              <a:rPr lang="cs-CZ" sz="1400" dirty="0" err="1">
                <a:solidFill>
                  <a:schemeClr val="bg1"/>
                </a:solidFill>
                <a:latin typeface="+mn-lt"/>
                <a:cs typeface="+mn-cs"/>
              </a:rPr>
              <a:t>polichetae.jpg</a:t>
            </a:r>
            <a:endParaRPr lang="cs-CZ" sz="1400" dirty="0">
              <a:solidFill>
                <a:schemeClr val="bg1"/>
              </a:solidFill>
              <a:latin typeface="+mn-lt"/>
              <a:cs typeface="+mn-cs"/>
            </a:endParaRPr>
          </a:p>
        </p:txBody>
      </p:sp>
      <p:sp>
        <p:nvSpPr>
          <p:cNvPr id="64519" name="Obdélník 7"/>
          <p:cNvSpPr>
            <a:spLocks noChangeArrowheads="1"/>
          </p:cNvSpPr>
          <p:nvPr/>
        </p:nvSpPr>
        <p:spPr bwMode="auto">
          <a:xfrm>
            <a:off x="4932363" y="620713"/>
            <a:ext cx="3600450" cy="369887"/>
          </a:xfrm>
          <a:prstGeom prst="rect">
            <a:avLst/>
          </a:prstGeom>
          <a:noFill/>
          <a:ln w="9525">
            <a:noFill/>
            <a:miter lim="800000"/>
            <a:headEnd/>
            <a:tailEnd/>
          </a:ln>
        </p:spPr>
        <p:txBody>
          <a:bodyPr>
            <a:spAutoFit/>
          </a:bodyPr>
          <a:lstStyle/>
          <a:p>
            <a:r>
              <a:rPr lang="cs-CZ" altLang="cs-CZ">
                <a:solidFill>
                  <a:schemeClr val="bg1"/>
                </a:solidFill>
              </a:rPr>
              <a:t>Mořský mnohoštětinatec, 40x</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Zástupný symbol pro obsah 2"/>
          <p:cNvSpPr>
            <a:spLocks noGrp="1"/>
          </p:cNvSpPr>
          <p:nvPr>
            <p:ph idx="1"/>
          </p:nvPr>
        </p:nvSpPr>
        <p:spPr>
          <a:xfrm>
            <a:off x="250825" y="6237288"/>
            <a:ext cx="8137525" cy="360362"/>
          </a:xfrm>
        </p:spPr>
        <p:txBody>
          <a:bodyPr/>
          <a:lstStyle/>
          <a:p>
            <a:r>
              <a:rPr lang="cs-CZ" altLang="cs-CZ" sz="1400" smtClean="0">
                <a:solidFill>
                  <a:schemeClr val="bg1"/>
                </a:solidFill>
              </a:rPr>
              <a:t>http://i.dailymail.co.uk/i/pix/2012/04/10/article-2127311-12866E8D000005DC-501_964x568.jpg</a:t>
            </a:r>
          </a:p>
        </p:txBody>
      </p:sp>
      <p:sp>
        <p:nvSpPr>
          <p:cNvPr id="65539" name="Obdélník 7"/>
          <p:cNvSpPr>
            <a:spLocks noChangeArrowheads="1"/>
          </p:cNvSpPr>
          <p:nvPr/>
        </p:nvSpPr>
        <p:spPr bwMode="auto">
          <a:xfrm>
            <a:off x="0" y="0"/>
            <a:ext cx="3600450" cy="369888"/>
          </a:xfrm>
          <a:prstGeom prst="rect">
            <a:avLst/>
          </a:prstGeom>
          <a:noFill/>
          <a:ln w="9525">
            <a:noFill/>
            <a:miter lim="800000"/>
            <a:headEnd/>
            <a:tailEnd/>
          </a:ln>
        </p:spPr>
        <p:txBody>
          <a:bodyPr>
            <a:spAutoFit/>
          </a:bodyPr>
          <a:lstStyle/>
          <a:p>
            <a:r>
              <a:rPr lang="cs-CZ" altLang="cs-CZ">
                <a:solidFill>
                  <a:schemeClr val="bg1"/>
                </a:solidFill>
              </a:rPr>
              <a:t>plankton</a:t>
            </a:r>
          </a:p>
        </p:txBody>
      </p:sp>
      <p:pic>
        <p:nvPicPr>
          <p:cNvPr id="65540" name="Picture 2" descr="Fight night: The method used to capture the creatures is called 'dark field microscopy', which leaves the background pitch black"/>
          <p:cNvPicPr>
            <a:picLocks noChangeAspect="1" noChangeArrowheads="1"/>
          </p:cNvPicPr>
          <p:nvPr/>
        </p:nvPicPr>
        <p:blipFill>
          <a:blip r:embed="rId2" cstate="print"/>
          <a:srcRect/>
          <a:stretch>
            <a:fillRect/>
          </a:stretch>
        </p:blipFill>
        <p:spPr bwMode="auto">
          <a:xfrm>
            <a:off x="0" y="549275"/>
            <a:ext cx="91821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Zástupný symbol pro obsah 2"/>
          <p:cNvSpPr>
            <a:spLocks noGrp="1"/>
          </p:cNvSpPr>
          <p:nvPr>
            <p:ph idx="1"/>
          </p:nvPr>
        </p:nvSpPr>
        <p:spPr>
          <a:xfrm>
            <a:off x="3348038" y="6308725"/>
            <a:ext cx="5400675" cy="360363"/>
          </a:xfrm>
        </p:spPr>
        <p:txBody>
          <a:bodyPr/>
          <a:lstStyle/>
          <a:p>
            <a:r>
              <a:rPr lang="cs-CZ" altLang="cs-CZ" sz="1400" smtClean="0">
                <a:solidFill>
                  <a:schemeClr val="bg1"/>
                </a:solidFill>
              </a:rPr>
              <a:t>http://www.clemson.edu/cafls/jhif/flowchart/files/darkfield.jpg</a:t>
            </a:r>
          </a:p>
        </p:txBody>
      </p:sp>
      <p:sp>
        <p:nvSpPr>
          <p:cNvPr id="66563" name="Obdélník 4"/>
          <p:cNvSpPr>
            <a:spLocks noChangeArrowheads="1"/>
          </p:cNvSpPr>
          <p:nvPr/>
        </p:nvSpPr>
        <p:spPr bwMode="auto">
          <a:xfrm>
            <a:off x="250825" y="622300"/>
            <a:ext cx="1873250" cy="646113"/>
          </a:xfrm>
          <a:prstGeom prst="rect">
            <a:avLst/>
          </a:prstGeom>
          <a:noFill/>
          <a:ln w="9525">
            <a:noFill/>
            <a:miter lim="800000"/>
            <a:headEnd/>
            <a:tailEnd/>
          </a:ln>
        </p:spPr>
        <p:txBody>
          <a:bodyPr>
            <a:spAutoFit/>
          </a:bodyPr>
          <a:lstStyle/>
          <a:p>
            <a:r>
              <a:rPr lang="cs-CZ" altLang="cs-CZ">
                <a:solidFill>
                  <a:schemeClr val="bg1"/>
                </a:solidFill>
              </a:rPr>
              <a:t>Motýlí sosák</a:t>
            </a:r>
          </a:p>
          <a:p>
            <a:r>
              <a:rPr lang="cs-CZ" altLang="cs-CZ">
                <a:solidFill>
                  <a:schemeClr val="bg1"/>
                </a:solidFill>
              </a:rPr>
              <a:t>20x</a:t>
            </a:r>
          </a:p>
        </p:txBody>
      </p:sp>
      <p:pic>
        <p:nvPicPr>
          <p:cNvPr id="66564" name="Picture 2" descr="http://www.clemson.edu/cafls/jhif/flowchart/files/darkfieldhigh.jpg"/>
          <p:cNvPicPr>
            <a:picLocks noChangeAspect="1" noChangeArrowheads="1"/>
          </p:cNvPicPr>
          <p:nvPr/>
        </p:nvPicPr>
        <p:blipFill>
          <a:blip r:embed="rId2" cstate="print"/>
          <a:srcRect/>
          <a:stretch>
            <a:fillRect/>
          </a:stretch>
        </p:blipFill>
        <p:spPr bwMode="auto">
          <a:xfrm>
            <a:off x="1763713" y="649288"/>
            <a:ext cx="6264275" cy="501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title"/>
          </p:nvPr>
        </p:nvSpPr>
        <p:spPr/>
        <p:txBody>
          <a:bodyPr/>
          <a:lstStyle/>
          <a:p>
            <a:r>
              <a:rPr lang="cs-CZ" altLang="cs-CZ" b="1" smtClean="0"/>
              <a:t>Nízký nebo téměř žádný kontrast</a:t>
            </a:r>
            <a:r>
              <a:rPr lang="cs-CZ" altLang="cs-CZ" sz="4800" b="1" smtClean="0"/>
              <a:t> </a:t>
            </a:r>
            <a:r>
              <a:rPr lang="cs-CZ" altLang="cs-CZ" b="1" smtClean="0"/>
              <a:t>u biologických objektů</a:t>
            </a:r>
          </a:p>
        </p:txBody>
      </p:sp>
      <p:sp>
        <p:nvSpPr>
          <p:cNvPr id="49155" name="Zástupný symbol pro obsah 2"/>
          <p:cNvSpPr>
            <a:spLocks noGrp="1"/>
          </p:cNvSpPr>
          <p:nvPr>
            <p:ph idx="1"/>
          </p:nvPr>
        </p:nvSpPr>
        <p:spPr/>
        <p:txBody>
          <a:bodyPr/>
          <a:lstStyle/>
          <a:p>
            <a:r>
              <a:rPr lang="cs-CZ" altLang="cs-CZ" smtClean="0"/>
              <a:t>Biologické objekty je obvykle obtížné pozorovat ve světelném mikroskopu kvůli nízkému nebo téměř žádnému kontrastu. </a:t>
            </a:r>
          </a:p>
          <a:p>
            <a:r>
              <a:rPr lang="cs-CZ" altLang="cs-CZ" smtClean="0"/>
              <a:t>Komponenty buňky a pletiva jsou většinou průhledné a bezbarvé, protože neobsahují látky (pigment) pohlcující světlo a vytvářející oblasti s různou světelnou intenzitou - kontrast.</a:t>
            </a:r>
          </a:p>
        </p:txBody>
      </p:sp>
      <p:sp>
        <p:nvSpPr>
          <p:cNvPr id="49156" name="Obdélník 3"/>
          <p:cNvSpPr>
            <a:spLocks noChangeArrowheads="1"/>
          </p:cNvSpPr>
          <p:nvPr/>
        </p:nvSpPr>
        <p:spPr bwMode="auto">
          <a:xfrm>
            <a:off x="611188" y="6021388"/>
            <a:ext cx="3113087" cy="369887"/>
          </a:xfrm>
          <a:prstGeom prst="rect">
            <a:avLst/>
          </a:prstGeom>
          <a:noFill/>
          <a:ln w="9525">
            <a:noFill/>
            <a:miter lim="800000"/>
            <a:headEnd/>
            <a:tailEnd/>
          </a:ln>
        </p:spPr>
        <p:txBody>
          <a:bodyPr wrap="none">
            <a:spAutoFit/>
          </a:bodyPr>
          <a:lstStyle/>
          <a:p>
            <a:r>
              <a:rPr lang="cs-CZ" altLang="cs-CZ"/>
              <a:t>Využití rozdílů v indexu lomu</a:t>
            </a:r>
          </a:p>
        </p:txBody>
      </p:sp>
      <p:sp>
        <p:nvSpPr>
          <p:cNvPr id="49157" name="Obdélník 4"/>
          <p:cNvSpPr>
            <a:spLocks noChangeArrowheads="1"/>
          </p:cNvSpPr>
          <p:nvPr/>
        </p:nvSpPr>
        <p:spPr bwMode="auto">
          <a:xfrm>
            <a:off x="5508625" y="5589588"/>
            <a:ext cx="1787525" cy="368300"/>
          </a:xfrm>
          <a:prstGeom prst="rect">
            <a:avLst/>
          </a:prstGeom>
          <a:noFill/>
          <a:ln w="9525">
            <a:noFill/>
            <a:miter lim="800000"/>
            <a:headEnd/>
            <a:tailEnd/>
          </a:ln>
        </p:spPr>
        <p:txBody>
          <a:bodyPr wrap="none">
            <a:spAutoFit/>
          </a:bodyPr>
          <a:lstStyle/>
          <a:p>
            <a:r>
              <a:rPr lang="cs-CZ" altLang="cs-CZ"/>
              <a:t>Barvení objektů</a:t>
            </a:r>
          </a:p>
        </p:txBody>
      </p:sp>
      <p:sp>
        <p:nvSpPr>
          <p:cNvPr id="6" name="Obdélník 5"/>
          <p:cNvSpPr/>
          <p:nvPr/>
        </p:nvSpPr>
        <p:spPr>
          <a:xfrm>
            <a:off x="468313" y="5661025"/>
            <a:ext cx="4895850" cy="100806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bdélník 6"/>
          <p:cNvSpPr/>
          <p:nvPr/>
        </p:nvSpPr>
        <p:spPr>
          <a:xfrm>
            <a:off x="3779838" y="5229225"/>
            <a:ext cx="4608512" cy="115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bdélník 7"/>
          <p:cNvSpPr/>
          <p:nvPr/>
        </p:nvSpPr>
        <p:spPr>
          <a:xfrm>
            <a:off x="3924300" y="5805488"/>
            <a:ext cx="1338263" cy="369887"/>
          </a:xfrm>
          <a:prstGeom prst="rect">
            <a:avLst/>
          </a:prstGeom>
          <a:solidFill>
            <a:schemeClr val="bg2">
              <a:lumMod val="50000"/>
            </a:schemeClr>
          </a:solidFill>
        </p:spPr>
        <p:txBody>
          <a:bodyPr wrap="none">
            <a:spAutoFit/>
          </a:bodyPr>
          <a:lstStyle/>
          <a:p>
            <a:pPr>
              <a:defRPr/>
            </a:pPr>
            <a:r>
              <a:rPr lang="cs-CZ" dirty="0">
                <a:solidFill>
                  <a:srgbClr val="FFFF00"/>
                </a:solidFill>
              </a:rPr>
              <a:t>Kombinace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Zástupný symbol pro obsah 2"/>
          <p:cNvSpPr>
            <a:spLocks noGrp="1"/>
          </p:cNvSpPr>
          <p:nvPr>
            <p:ph idx="1"/>
          </p:nvPr>
        </p:nvSpPr>
        <p:spPr>
          <a:xfrm>
            <a:off x="179388" y="4724400"/>
            <a:ext cx="4032250" cy="360363"/>
          </a:xfrm>
        </p:spPr>
        <p:txBody>
          <a:bodyPr/>
          <a:lstStyle/>
          <a:p>
            <a:r>
              <a:rPr lang="cs-CZ" altLang="cs-CZ" sz="1400" smtClean="0">
                <a:solidFill>
                  <a:schemeClr val="bg1"/>
                </a:solidFill>
              </a:rPr>
              <a:t>http://4.bp.blogspot.com/_Ne3bhx2j74s/S4LmgY_a4kI/AAAAAAAACCE/phf4GfiADo0/s400/difflugia3IMGP2191_edited-1.jpg</a:t>
            </a:r>
          </a:p>
        </p:txBody>
      </p:sp>
      <p:sp>
        <p:nvSpPr>
          <p:cNvPr id="67587" name="Obdélník 4"/>
          <p:cNvSpPr>
            <a:spLocks noChangeArrowheads="1"/>
          </p:cNvSpPr>
          <p:nvPr/>
        </p:nvSpPr>
        <p:spPr bwMode="auto">
          <a:xfrm>
            <a:off x="250825" y="622300"/>
            <a:ext cx="4033838" cy="708025"/>
          </a:xfrm>
          <a:prstGeom prst="rect">
            <a:avLst/>
          </a:prstGeom>
          <a:noFill/>
          <a:ln w="9525">
            <a:noFill/>
            <a:miter lim="800000"/>
            <a:headEnd/>
            <a:tailEnd/>
          </a:ln>
        </p:spPr>
        <p:txBody>
          <a:bodyPr>
            <a:spAutoFit/>
          </a:bodyPr>
          <a:lstStyle/>
          <a:p>
            <a:r>
              <a:rPr lang="cs-CZ" altLang="cs-CZ" i="1">
                <a:solidFill>
                  <a:schemeClr val="bg1"/>
                </a:solidFill>
              </a:rPr>
              <a:t>Difflugia </a:t>
            </a:r>
            <a:r>
              <a:rPr lang="cs-CZ" altLang="cs-CZ">
                <a:solidFill>
                  <a:schemeClr val="bg1"/>
                </a:solidFill>
              </a:rPr>
              <a:t>(rozlitka)</a:t>
            </a:r>
          </a:p>
          <a:p>
            <a:r>
              <a:rPr lang="cs-CZ" altLang="cs-CZ" sz="1100">
                <a:solidFill>
                  <a:schemeClr val="bg1"/>
                </a:solidFill>
              </a:rPr>
              <a:t>Amoebozoa - měňavkovci »  kmen Tubulinea - lalokonozí »  řád Arcellinida - krytenky</a:t>
            </a:r>
          </a:p>
        </p:txBody>
      </p:sp>
      <p:sp>
        <p:nvSpPr>
          <p:cNvPr id="7" name="Zástupný symbol pro obsah 2"/>
          <p:cNvSpPr txBox="1">
            <a:spLocks/>
          </p:cNvSpPr>
          <p:nvPr/>
        </p:nvSpPr>
        <p:spPr bwMode="auto">
          <a:xfrm>
            <a:off x="4572000" y="4941888"/>
            <a:ext cx="4032250" cy="358775"/>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1400" dirty="0">
                <a:solidFill>
                  <a:schemeClr val="bg1"/>
                </a:solidFill>
                <a:latin typeface="+mn-lt"/>
                <a:cs typeface="+mn-cs"/>
              </a:rPr>
              <a:t>http://blogs.answersingenesis.org/blogs/creation-museum/files/2011/12/december5.jpg</a:t>
            </a:r>
          </a:p>
        </p:txBody>
      </p:sp>
      <p:sp>
        <p:nvSpPr>
          <p:cNvPr id="67589" name="Obdélník 7"/>
          <p:cNvSpPr>
            <a:spLocks noChangeArrowheads="1"/>
          </p:cNvSpPr>
          <p:nvPr/>
        </p:nvSpPr>
        <p:spPr bwMode="auto">
          <a:xfrm>
            <a:off x="4932363" y="620713"/>
            <a:ext cx="3600450" cy="369887"/>
          </a:xfrm>
          <a:prstGeom prst="rect">
            <a:avLst/>
          </a:prstGeom>
          <a:noFill/>
          <a:ln w="9525">
            <a:noFill/>
            <a:miter lim="800000"/>
            <a:headEnd/>
            <a:tailEnd/>
          </a:ln>
        </p:spPr>
        <p:txBody>
          <a:bodyPr>
            <a:spAutoFit/>
          </a:bodyPr>
          <a:lstStyle/>
          <a:p>
            <a:r>
              <a:rPr lang="cs-CZ" altLang="cs-CZ">
                <a:solidFill>
                  <a:schemeClr val="bg1"/>
                </a:solidFill>
              </a:rPr>
              <a:t>Copepoda (klanonožci) - larva</a:t>
            </a:r>
          </a:p>
        </p:txBody>
      </p:sp>
      <p:pic>
        <p:nvPicPr>
          <p:cNvPr id="67590" name="Picture 2" descr="http://4.bp.blogspot.com/_Ne3bhx2j74s/S4LmgY_a4kI/AAAAAAAACCE/phf4GfiADo0/s400/difflugia3IMGP2191_edited-1.jpg"/>
          <p:cNvPicPr>
            <a:picLocks noChangeAspect="1" noChangeArrowheads="1"/>
          </p:cNvPicPr>
          <p:nvPr/>
        </p:nvPicPr>
        <p:blipFill>
          <a:blip r:embed="rId2" cstate="print"/>
          <a:srcRect/>
          <a:stretch>
            <a:fillRect/>
          </a:stretch>
        </p:blipFill>
        <p:spPr bwMode="auto">
          <a:xfrm>
            <a:off x="179388" y="1412875"/>
            <a:ext cx="3810000" cy="3000375"/>
          </a:xfrm>
          <a:prstGeom prst="rect">
            <a:avLst/>
          </a:prstGeom>
          <a:noFill/>
          <a:ln w="9525">
            <a:solidFill>
              <a:schemeClr val="bg1"/>
            </a:solidFill>
            <a:miter lim="800000"/>
            <a:headEnd/>
            <a:tailEnd/>
          </a:ln>
        </p:spPr>
      </p:pic>
      <p:pic>
        <p:nvPicPr>
          <p:cNvPr id="67591" name="Picture 4" descr="http://blogs.answersingenesis.org/blogs/creation-museum/files/2011/12/december5.jpg"/>
          <p:cNvPicPr>
            <a:picLocks noChangeAspect="1" noChangeArrowheads="1"/>
          </p:cNvPicPr>
          <p:nvPr/>
        </p:nvPicPr>
        <p:blipFill>
          <a:blip r:embed="rId3" cstate="print"/>
          <a:srcRect/>
          <a:stretch>
            <a:fillRect/>
          </a:stretch>
        </p:blipFill>
        <p:spPr bwMode="auto">
          <a:xfrm>
            <a:off x="4572000" y="1196975"/>
            <a:ext cx="4029075" cy="3343275"/>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Zástupný symbol pro obsah 2"/>
          <p:cNvSpPr>
            <a:spLocks noGrp="1"/>
          </p:cNvSpPr>
          <p:nvPr>
            <p:ph idx="1"/>
          </p:nvPr>
        </p:nvSpPr>
        <p:spPr>
          <a:xfrm>
            <a:off x="7559675" y="6497638"/>
            <a:ext cx="1584325" cy="360362"/>
          </a:xfrm>
        </p:spPr>
        <p:txBody>
          <a:bodyPr/>
          <a:lstStyle/>
          <a:p>
            <a:r>
              <a:rPr lang="cs-CZ" altLang="cs-CZ" sz="1400" smtClean="0">
                <a:solidFill>
                  <a:schemeClr val="bg1"/>
                </a:solidFill>
              </a:rPr>
              <a:t>profimedia.cz</a:t>
            </a:r>
          </a:p>
        </p:txBody>
      </p:sp>
      <p:pic>
        <p:nvPicPr>
          <p:cNvPr id="68611" name="Picture 2" descr="https://encrypted-tbn1.gstatic.com/images?q=tbn:ANd9GcSinkRKa-MldUhVg93Ns9B2jonKMAo64POxLapUgEz0wIiH3egEPg"/>
          <p:cNvPicPr>
            <a:picLocks noChangeAspect="1" noChangeArrowheads="1"/>
          </p:cNvPicPr>
          <p:nvPr/>
        </p:nvPicPr>
        <p:blipFill>
          <a:blip r:embed="rId3" cstate="print"/>
          <a:srcRect/>
          <a:stretch>
            <a:fillRect/>
          </a:stretch>
        </p:blipFill>
        <p:spPr bwMode="auto">
          <a:xfrm>
            <a:off x="0" y="0"/>
            <a:ext cx="1790700" cy="2552700"/>
          </a:xfrm>
          <a:prstGeom prst="rect">
            <a:avLst/>
          </a:prstGeom>
          <a:noFill/>
          <a:ln w="9525">
            <a:noFill/>
            <a:miter lim="800000"/>
            <a:headEnd/>
            <a:tailEnd/>
          </a:ln>
        </p:spPr>
      </p:pic>
      <p:pic>
        <p:nvPicPr>
          <p:cNvPr id="68612" name="Picture 4" descr="https://encrypted-tbn1.gstatic.com/images?q=tbn:ANd9GcReHGcaL8q5L21mqFCb7Nc3eeVv4mtxLeVmVnDDeGkkCyZT-v2c"/>
          <p:cNvPicPr>
            <a:picLocks noChangeAspect="1" noChangeArrowheads="1"/>
          </p:cNvPicPr>
          <p:nvPr/>
        </p:nvPicPr>
        <p:blipFill>
          <a:blip r:embed="rId4" cstate="print"/>
          <a:srcRect/>
          <a:stretch>
            <a:fillRect/>
          </a:stretch>
        </p:blipFill>
        <p:spPr bwMode="auto">
          <a:xfrm>
            <a:off x="1835150" y="115888"/>
            <a:ext cx="2400300" cy="1905000"/>
          </a:xfrm>
          <a:prstGeom prst="rect">
            <a:avLst/>
          </a:prstGeom>
          <a:noFill/>
          <a:ln w="9525">
            <a:noFill/>
            <a:miter lim="800000"/>
            <a:headEnd/>
            <a:tailEnd/>
          </a:ln>
        </p:spPr>
      </p:pic>
      <p:pic>
        <p:nvPicPr>
          <p:cNvPr id="68613" name="Picture 6" descr="https://encrypted-tbn3.gstatic.com/images?q=tbn:ANd9GcSKuRvMz3rVNonEccxr8gW5QTx3lkesPs4i4Dhx17o_afCqhZwZ"/>
          <p:cNvPicPr>
            <a:picLocks noChangeAspect="1" noChangeArrowheads="1"/>
          </p:cNvPicPr>
          <p:nvPr/>
        </p:nvPicPr>
        <p:blipFill>
          <a:blip r:embed="rId5" cstate="print"/>
          <a:srcRect/>
          <a:stretch>
            <a:fillRect/>
          </a:stretch>
        </p:blipFill>
        <p:spPr bwMode="auto">
          <a:xfrm>
            <a:off x="4140200" y="115888"/>
            <a:ext cx="2524125" cy="1809750"/>
          </a:xfrm>
          <a:prstGeom prst="rect">
            <a:avLst/>
          </a:prstGeom>
          <a:noFill/>
          <a:ln w="9525">
            <a:noFill/>
            <a:miter lim="800000"/>
            <a:headEnd/>
            <a:tailEnd/>
          </a:ln>
        </p:spPr>
      </p:pic>
      <p:pic>
        <p:nvPicPr>
          <p:cNvPr id="68614" name="Picture 8" descr="https://encrypted-tbn3.gstatic.com/images?q=tbn:ANd9GcQMMfGdQ1XEC2j8mgOAnkYAoP6Pn1Y1Xr6CgbQGWhsRpwOvOkRY"/>
          <p:cNvPicPr>
            <a:picLocks noChangeAspect="1" noChangeArrowheads="1"/>
          </p:cNvPicPr>
          <p:nvPr/>
        </p:nvPicPr>
        <p:blipFill>
          <a:blip r:embed="rId6" cstate="print"/>
          <a:srcRect/>
          <a:stretch>
            <a:fillRect/>
          </a:stretch>
        </p:blipFill>
        <p:spPr bwMode="auto">
          <a:xfrm>
            <a:off x="6610350" y="115888"/>
            <a:ext cx="2533650" cy="1800225"/>
          </a:xfrm>
          <a:prstGeom prst="rect">
            <a:avLst/>
          </a:prstGeom>
          <a:noFill/>
          <a:ln w="9525">
            <a:noFill/>
            <a:miter lim="800000"/>
            <a:headEnd/>
            <a:tailEnd/>
          </a:ln>
        </p:spPr>
      </p:pic>
      <p:pic>
        <p:nvPicPr>
          <p:cNvPr id="68615" name="Picture 10" descr="https://encrypted-tbn2.gstatic.com/images?q=tbn:ANd9GcSyM-N4m6nSu_4fVOk2BbqV-fNBLgCng63y5BRKEaCvnzQ0HsEl6w"/>
          <p:cNvPicPr>
            <a:picLocks noChangeAspect="1" noChangeArrowheads="1"/>
          </p:cNvPicPr>
          <p:nvPr/>
        </p:nvPicPr>
        <p:blipFill>
          <a:blip r:embed="rId7" cstate="print"/>
          <a:srcRect/>
          <a:stretch>
            <a:fillRect/>
          </a:stretch>
        </p:blipFill>
        <p:spPr bwMode="auto">
          <a:xfrm>
            <a:off x="179388" y="2060575"/>
            <a:ext cx="2581275" cy="1771650"/>
          </a:xfrm>
          <a:prstGeom prst="rect">
            <a:avLst/>
          </a:prstGeom>
          <a:noFill/>
          <a:ln w="9525">
            <a:noFill/>
            <a:miter lim="800000"/>
            <a:headEnd/>
            <a:tailEnd/>
          </a:ln>
        </p:spPr>
      </p:pic>
      <p:pic>
        <p:nvPicPr>
          <p:cNvPr id="68616" name="Picture 12" descr="https://encrypted-tbn0.gstatic.com/images?q=tbn:ANd9GcQZPBHGsbwh-mlO55VeEYuDm4eoWhK7W_vJKejHHHAQbc1zxtMEog"/>
          <p:cNvPicPr>
            <a:picLocks noChangeAspect="1" noChangeArrowheads="1"/>
          </p:cNvPicPr>
          <p:nvPr/>
        </p:nvPicPr>
        <p:blipFill>
          <a:blip r:embed="rId8" cstate="print"/>
          <a:srcRect/>
          <a:stretch>
            <a:fillRect/>
          </a:stretch>
        </p:blipFill>
        <p:spPr bwMode="auto">
          <a:xfrm>
            <a:off x="3059113" y="1989138"/>
            <a:ext cx="2524125" cy="1809750"/>
          </a:xfrm>
          <a:prstGeom prst="rect">
            <a:avLst/>
          </a:prstGeom>
          <a:noFill/>
          <a:ln w="9525">
            <a:noFill/>
            <a:miter lim="800000"/>
            <a:headEnd/>
            <a:tailEnd/>
          </a:ln>
        </p:spPr>
      </p:pic>
      <p:pic>
        <p:nvPicPr>
          <p:cNvPr id="68617" name="Picture 14" descr="https://encrypted-tbn2.gstatic.com/images?q=tbn:ANd9GcQhu0BITH_9Y8tddpHoIxZKEVev7LayX-KVWEeNqtN6hUdqycbS"/>
          <p:cNvPicPr>
            <a:picLocks noChangeAspect="1" noChangeArrowheads="1"/>
          </p:cNvPicPr>
          <p:nvPr/>
        </p:nvPicPr>
        <p:blipFill>
          <a:blip r:embed="rId9" cstate="print"/>
          <a:srcRect/>
          <a:stretch>
            <a:fillRect/>
          </a:stretch>
        </p:blipFill>
        <p:spPr bwMode="auto">
          <a:xfrm>
            <a:off x="5867400" y="2060575"/>
            <a:ext cx="2466975" cy="1857375"/>
          </a:xfrm>
          <a:prstGeom prst="rect">
            <a:avLst/>
          </a:prstGeom>
          <a:noFill/>
          <a:ln w="9525">
            <a:noFill/>
            <a:miter lim="800000"/>
            <a:headEnd/>
            <a:tailEnd/>
          </a:ln>
        </p:spPr>
      </p:pic>
      <p:pic>
        <p:nvPicPr>
          <p:cNvPr id="68618" name="Picture 16" descr="https://encrypted-tbn0.gstatic.com/images?q=tbn:ANd9GcQi0ZnAI6nnjM_G2bOELOQxSOso2P5bm3a8hR8WK-1Sgjbk3S0BAQ"/>
          <p:cNvPicPr>
            <a:picLocks noChangeAspect="1" noChangeArrowheads="1"/>
          </p:cNvPicPr>
          <p:nvPr/>
        </p:nvPicPr>
        <p:blipFill>
          <a:blip r:embed="rId10" cstate="print"/>
          <a:srcRect/>
          <a:stretch>
            <a:fillRect/>
          </a:stretch>
        </p:blipFill>
        <p:spPr bwMode="auto">
          <a:xfrm>
            <a:off x="250825" y="3860800"/>
            <a:ext cx="2390775" cy="1914525"/>
          </a:xfrm>
          <a:prstGeom prst="rect">
            <a:avLst/>
          </a:prstGeom>
          <a:noFill/>
          <a:ln w="9525">
            <a:noFill/>
            <a:miter lim="800000"/>
            <a:headEnd/>
            <a:tailEnd/>
          </a:ln>
        </p:spPr>
      </p:pic>
      <p:sp>
        <p:nvSpPr>
          <p:cNvPr id="68619" name="AutoShape 18" descr="data:image/jpeg;base64,/9j/4AAQSkZJRgABAQAAAQABAAD/2wCEAAkGBhQSERUUExIUFRIWFRQWGBcXGBIVFBcUFBcXGBUUGhcXHCYeFxolGhUUHy8gJCcpLCwsFx4xNTAqNSYrLCkBCQoKDgwOGA8PGiwkHyQsLCkpKSwsLCksLCwsLCwsKSwpKSwpLCwsLCwpLCkpKSkpLCwsLCwpLCwpLCwsLCwsKf/AABEIALcBFAMBIgACEQEDEQH/xAAbAAEAAwEBAQEAAAAAAAAAAAAABAUGAwIBB//EADYQAAEDAgUCBQIFAwUBAQAAAAEAAhEDIQQFEjFBUWEGEyJxgTKRQqGx0eEjwfAUFTNS8UMW/8QAGAEBAQEBAQAAAAAAAAAAAAAAAAIBAwT/xAAdEQEBAAICAwEAAAAAAAAAAAAAAQIRITESQVED/9oADAMBAAIRAxEAPwD8SlCESUBEhEBERAREQEREBERAREQEREBERAREQEREBERAREQEREBERAREAQEhEQCiIgIiICSiIBCICkICIiAiIgIiICIiAiIgIiICIiAiIgIiICIiAiIgIgCSgQhKIgIiICIiAiIgIiICIiBKEIgKAiQiAiQvuk9EHxF90HoU0HoUZt8RI7JCNEREBERAREQEREBEQBASElEAlERAREQEREBERAREQERWGCyZ9SCfS3qVslrLZFepFDL6j/pYStPgMhYDZuo9TccXVwMDECQPbr0KuYfUXP4yOH8MPcRqcGzxuVOZ4VYPqeT7WWm/2dsyTJEbLvQy/wAxwbadgeb7Aq/GT0ndrNMyCi2JaSpVDLqJmKAkAkyTNvdain4YcHaanpP59oVbicr0PJEkAm8EGOpHH3WxiB/o6QNqbXDqLfkV6bh28MA5uB1Vv/tgvUpl3lSBJA1bcgdbq7yfB0iAS2XDYG8ftyU2aZWnSA3Y38l1p4QE3pU4vxa3dSc2o6Kpa1cML9YDjz8KmaeW4JhP/CyOukccr27KqbjHl0wI3jf7BabH4NgYPL3LfyVWzLiGt1D0kEjvBhTtulOcjo2HktPyvH/52gTejHytXQy1vmMLYPBHEkbq9xPhoa2xTBcWy4CIA69uFNykulTF+Yu8K4YmNJHsVHr+DKHDnD7LZY7BNY0jSJkmefaVVmgQ2SyQTYx+SrUYx+I8HNH01fuIUKv4SqgSC1w7G62uLw0CCyO/Cq8VQdxss8cTdjHPyeqP/m6O11GdRcNwR8LfYAPaDFxGylOptLZcxpnsJ356KfCNmVfmkISt3ifD9B+zY9rKqxHhGf8Ajffo5TcKrzZlFOxOSVWbsMdrqCRCnVipZRERY0REQEREBERAREQXPh/KPMOp30jYdStZQyx9R7WMEk2a0CbqPlGG00mgdJ+SArjAYl1Ih7DpeCNJ6T7rtJqcOPfNRKuBrNqOZodqbuANrdvdR6VUg3N+i2mT4h9LWTDjUaO5/hY/EUQXuNxfZbCx3FRzSHQYUzAV3TrFzINu3MI4gMkHU2ItuuuT4xrHTpseDyCqSsBmZBJcSTaL3/hSxXpkC+5P3I/9VSaILyQN+OAhw8mLjnlX4M832rmOkupU7gngDjf9F2oYV8Goxw6m1hA2UDE4RrRMED5XAVntbyGbwss0S7TsI1j3+o+rmbk+w/zdT6GUUzU0zu0ncD8yOyo8OYgiZ3kK1dRHll0yY68dP1U9qj3hGkgi+gGJ7XV7SYyn5Yqw9hu3kN1DY9CoHh3OabHAVASyOOvQ9lLx+ZtqU/LYwb6pIG0yLjnYLnZbXSakeaNBpLi0xDhpB+V1p414qguqaSBE8QFCy7FxUgM1ONtJHCm44se4uMAmBYQ0R0T2enCjl5qugyXeomI2+bLm1g1MpVPpDhqjeAeOEqVW03NLD2ML35bHOBeXAwTxJIFlWkrTHZHQazUZcwH6DEwdrgi4tZZbGZRpIaRZ12mxsfZWLQ9wALrNMxySev2Cj16xe8jTdsCBNo2+VmMLdoONy8MEgfvPIVfUwTh6oOk7rQNquu7ULbh0SSe3K80sDUrCo2m3UIJ6bXt1KrcjNKOhlsu9MiBc7xt91xxWA0uImY5VkKT2TIIMR+1lYuw9J8FjT9IBD5Jc69xO3TpZYMpWZF+P1VTjcvp1PqZ6uostHmvocA2I5HTsqqs347IxlMb4cc0EsOodOVUOYQYIgrdvpchV+YZeyqNof1/dRcfiplrtk0XXE4ZzHaXBclzdRERAREQEREG88OYgOpNO5FvkKdiqpA1cArHeGsy8t+kn0uP5rZVwXNItB/z7LvjduNmuFrlmZvfTOlsmBf8AhVWLYTBceTPv/kLhhcQ6kbWEcLpWq655J+8qmJmCoioQO9+8K5zLCN8oOADXCLDpss21pptgiCbzsVaYfMC9haQHF0dLGY+Eg94et13Uh1WV4q5W5jNcjuNz89FxpCTqkldcbtzsSw2YUWvhHl88BS6ZFl3D1WkyvWW4llJj2PY31geqJLY4vwVT1QdhtJj+ysajJVXX9B7cey53HXTpLtJwzYBGnt/ndWNRrWMDWtJfIOq+3SFW4fEEi1hK1WSUKZM1Lj3iT3XLLhcRaGFqMewuBYXXnlfM1dYGRvvyVLx7mODw4v0gHS7VsRs3RzKgV8ADQa5pNok8JG0bhLi8nftPTuu2Lq/icIgQByvmB0tBNRxMLo+q2r9Mz77psR6WbtMmOBHGyj4bE6X6j+I39uy8Pwg9QO4Jj+0KRhneaQ2qQ0NaQ0WaTHE/utvEZ2s8bSDcMHOpywvAaSWh/N+sb3Xurmj8OGMbTF/UdMTEXBsFTVW1HhtImQwn4m5E87L1jsTUBaDFhAMcd+qjxX5acMdm3m13VC0gwBHt+ij4mtqZLZD+PbkL3loaasvbqveLSuGLxrDWcQwhmwA3H7KkKPF1CNx88rhr1EA7q9GWOxD/AEzA+okWaO6j5nlIw9TS4teIDvSf+3E8ELN+jSPmVIhjD5ZYA2Cbw9wJ9V+xA+FTVKcG38LS1MXTq0XtGprmwWg1JbOxMESbeyhuyoNoufVfpcI0AQdWoTPtCSljMZlhNbSLTxtusu5sGDutTWqdVRZtTh8jkSsznG2fnlzpCREXJ3EREBERABWu8N52Hwx59Q27rIr6x5BkGCqxuk2bfqNXBtc3e8x27Qu+Ho1cHVBLBqDQQHCRDhvHsVlMj8UAwyqe0/5stVVxZcJD3XAaSZNuB+i7cVy6RamLdXqHWfV9lya80n3Fx+i4Fl+8q8weStc539UO4DokG0ne/ZKdhzgPBG07j8Mb2hfcBhiZIMN9jaOpULG4U0Xgbg+8FXeBqltMQyYB/NVuseadImYEkdFzbUh0EQmEzRpc4OsLkD+x+y8VKutxJ/8AF0mSbEku4ULHt9PyumrvsuGKqkmGtJ5McKr0mPeDw5Lg1glx4Vs5+mxs4GCOVDbUp6JpuIqAWIBmY57L5/pqrW+YSCHbzvJ56rhp1TsHh2vf65tcdD7qc+u1ogn0zMb3UHJy57jADgAeu/8AdR8cHEap2MEfosauqWB8/wCizd3E8jsp1PJaVOoYfLRp3IAtEg9bndUuDxwayG2JF+FxNQXl8usp8bVeTQ55haUjyiPMO4aZEclU78AIjm5n9FI8xjKGprv6hEObuZP9oUF2ZvgQPmLpjtlTsNlDW6f6ulxDjciNXE9EweDpVWOLyXPAcDeA0jp1HKqCPUS4yTfdXfhnLmOp1C86YMgyQNtll4VOWZr1nUXH0kE9fyIXTIKDatYGodIEmZAU3OMe2oSHNnS3QyLQQdz15UDL8R5FQPgPAjt7xK270ma25YjH1G1XkONyZi0nr2VJjB6pLv1KuM7xv+prF7WimHkNAmGg9SdupVJjmBri0O1AEjULA91rHOm7nhdM9zdtVrA1gaGNDYBJuObqvLydtlzJnvut0m30hvk+yps1fL46BXWNxLaYn7DqVm6lQuJJ3KnPLjR+ePO3lERcXoEREBERAREQFb5X4hdTs6S38wqhFstjLJW9wGaMq7GT73V1hK7GW2BiYvC/KqVUtMtJB7K8wXici1QT3G67TOXtyuNje5hj9ZaG3DY4jY2VpWxzmlzPLvDRYggWsJ6rH4HMadQWff4lXeHxxpyO872BiJ+ytO0ZtF4eSWkGbzZavA5bTc2YBsIidzuVV0c3YQdW5g2i654TO3BxIdDb25g7iUsbK6YzLoe7RdpIHNif5XvHYY02WEEwDe/a/VV2cZwHlopS1rSeTvvN1FbjHve0vfNxINlrFvhsM6kNWklrt97X4PK742uXtAk6SQD03UKpWL2QHGL/AATZc2UDF5+nTHE9UF/TxP8ApnHy76gJBFwY69Vxq+ZVi0Cdov7yoeEowT1LufYqbTq+WACdgRHup01Y1MC2jTksuZA1GbdeyruZDY9xJspNXGNrBoa92suEzGkAD6e5m6hv/p1hSqkhokk7WcBCydN9pmYYRzA1xEB4t8f+he8Lm7G4apTN6jo0xG879R0XnH57hW1A31VabWQ2ZADuYlZas4GSOsj9kk32b+LB9bSSD9XIvY919w2PLXdunHyFVU6/qkgmZF73U3CVGth8X1bTHxfstpFtgsvdiqggBgJjVA0A9+irP9lqPOlsRrLAZAbIMTJ4U3NPE76jiKTfLa5sPnSdR5JtY+yzbi4Hf+4EqeW8I2Nplr3NkHSSJBkGOQeQow6FdsRDSSXd7/5ZVGLzxjDAOr2v+a2pTXuCrMfmjWCBcqqxmbveTBgKASoufxswt7dMRiC8y4rmiLk7dCIiAiIgIiICIiAiIgIiQg+tcQbbq0wfiOtTj1agODdVUotls6ZZK2OF8ZUnQKtOL7tsfb2VnhMxw77NraZ/7WX52gXSfrfaL+fx+nuwur6SCD0II95C8PwpvtG3yvzqjjns+l5HyrKh4uxDRHmEjobq5+mKfCttg8Q4W2AF+i6VMaRx3/lY+l40f+JjXKczxswmXUotFiVXnPqdX409DMH2j+VJr4kkQQZWew3jqjy1w+R+y7VPGuHJ/EPst3PovKDgIcfj3XogioHm88EzPG5WWPi/Djhx+f4UZ3jlg+mlPuSU3Ppy1mNw2v1AsBkgsH1CPxex6qKaZGx32591kK3jeoT6WNHwFEq+LsQfxR7KfPFvjW2bTDZLiOSOPlRsZn1Jti4fqbLA1syqO3eVGJlRf0iphWxxfi9gENGo9VT4nxRVcIENHZUyKLnVTCOtbFvd9TiVyX1fFC9aEREBERAREQEREBERAREQESElAQlEQEREBERAREQEREBERAREQEREBERAREQElEQIRJX1B8REQEREBERAREhARJRAJREQEREBERAREQEREBERAREQEREBERAREQEREBERAREQJQhElAREQEREH2F8lEQEREBERAREQEREBERAREQEREBERAREQEREBERAREQEREBERAREQElfUQfQw8L4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sp>
        <p:nvSpPr>
          <p:cNvPr id="68620" name="AutoShape 20" descr="data:image/jpeg;base64,/9j/4AAQSkZJRgABAQAAAQABAAD/2wCEAAkGBhQSERUUExIUFRIWFRQWGBcXGBIVFBcUFBcXGBUUGhcXHCYeFxolGhUUHy8gJCcpLCwsFx4xNTAqNSYrLCkBCQoKDgwOGA8PGiwkHyQsLCkpKSwsLCksLCwsLCwsKSwpKSwpLCwsLCwpLCkpKSkpLCwsLCwpLCwpLCwsLCwsKf/AABEIALcBFAMBIgACEQEDEQH/xAAbAAEAAwEBAQEAAAAAAAAAAAAABAUGAwIBB//EADYQAAEDAgUCBQIFAwUBAQAAAAEAAhEDIQQFEjFBUWEGEyJxgTKRQqGx0eEjwfAUFTNS8UMW/8QAGAEBAQEBAQAAAAAAAAAAAAAAAAIBAwT/xAAdEQEBAAICAwEAAAAAAAAAAAAAAQIRITESQVED/9oADAMBAAIRAxEAPwD8SlCESUBEhEBERAREQEREBERAREQEREBERAREQEREBERAREQEREBERAREAQEhEQCiIgIiICSiIBCICkICIiAiIgIiICIiAiIgIiICIiAiIgIiICIiAiIgIgCSgQhKIgIiICIiAiIgIiICIiBKEIgKAiQiAiQvuk9EHxF90HoU0HoUZt8RI7JCNEREBERAREQEREBEQBASElEAlERAREQEREBERAREQERWGCyZ9SCfS3qVslrLZFepFDL6j/pYStPgMhYDZuo9TccXVwMDECQPbr0KuYfUXP4yOH8MPcRqcGzxuVOZ4VYPqeT7WWm/2dsyTJEbLvQy/wAxwbadgeb7Aq/GT0ndrNMyCi2JaSpVDLqJmKAkAkyTNvdain4YcHaanpP59oVbicr0PJEkAm8EGOpHH3WxiB/o6QNqbXDqLfkV6bh28MA5uB1Vv/tgvUpl3lSBJA1bcgdbq7yfB0iAS2XDYG8ftyU2aZWnSA3Y38l1p4QE3pU4vxa3dSc2o6Kpa1cML9YDjz8KmaeW4JhP/CyOukccr27KqbjHl0wI3jf7BabH4NgYPL3LfyVWzLiGt1D0kEjvBhTtulOcjo2HktPyvH/52gTejHytXQy1vmMLYPBHEkbq9xPhoa2xTBcWy4CIA69uFNykulTF+Yu8K4YmNJHsVHr+DKHDnD7LZY7BNY0jSJkmefaVVmgQ2SyQTYx+SrUYx+I8HNH01fuIUKv4SqgSC1w7G62uLw0CCyO/Cq8VQdxss8cTdjHPyeqP/m6O11GdRcNwR8LfYAPaDFxGylOptLZcxpnsJ356KfCNmVfmkISt3ifD9B+zY9rKqxHhGf8Ajffo5TcKrzZlFOxOSVWbsMdrqCRCnVipZRERY0REQEREBERAREQXPh/KPMOp30jYdStZQyx9R7WMEk2a0CbqPlGG00mgdJ+SArjAYl1Ih7DpeCNJ6T7rtJqcOPfNRKuBrNqOZodqbuANrdvdR6VUg3N+i2mT4h9LWTDjUaO5/hY/EUQXuNxfZbCx3FRzSHQYUzAV3TrFzINu3MI4gMkHU2ItuuuT4xrHTpseDyCqSsBmZBJcSTaL3/hSxXpkC+5P3I/9VSaILyQN+OAhw8mLjnlX4M832rmOkupU7gngDjf9F2oYV8Goxw6m1hA2UDE4RrRMED5XAVntbyGbwss0S7TsI1j3+o+rmbk+w/zdT6GUUzU0zu0ncD8yOyo8OYgiZ3kK1dRHll0yY68dP1U9qj3hGkgi+gGJ7XV7SYyn5Yqw9hu3kN1DY9CoHh3OabHAVASyOOvQ9lLx+ZtqU/LYwb6pIG0yLjnYLnZbXSakeaNBpLi0xDhpB+V1p414qguqaSBE8QFCy7FxUgM1ONtJHCm44se4uMAmBYQ0R0T2enCjl5qugyXeomI2+bLm1g1MpVPpDhqjeAeOEqVW03NLD2ML35bHOBeXAwTxJIFlWkrTHZHQazUZcwH6DEwdrgi4tZZbGZRpIaRZ12mxsfZWLQ9wALrNMxySev2Cj16xe8jTdsCBNo2+VmMLdoONy8MEgfvPIVfUwTh6oOk7rQNquu7ULbh0SSe3K80sDUrCo2m3UIJ6bXt1KrcjNKOhlsu9MiBc7xt91xxWA0uImY5VkKT2TIIMR+1lYuw9J8FjT9IBD5Jc69xO3TpZYMpWZF+P1VTjcvp1PqZ6uostHmvocA2I5HTsqqs347IxlMb4cc0EsOodOVUOYQYIgrdvpchV+YZeyqNof1/dRcfiplrtk0XXE4ZzHaXBclzdRERAREQEREG88OYgOpNO5FvkKdiqpA1cArHeGsy8t+kn0uP5rZVwXNItB/z7LvjduNmuFrlmZvfTOlsmBf8AhVWLYTBceTPv/kLhhcQ6kbWEcLpWq655J+8qmJmCoioQO9+8K5zLCN8oOADXCLDpss21pptgiCbzsVaYfMC9haQHF0dLGY+Eg94et13Uh1WV4q5W5jNcjuNz89FxpCTqkldcbtzsSw2YUWvhHl88BS6ZFl3D1WkyvWW4llJj2PY31geqJLY4vwVT1QdhtJj+ysajJVXX9B7cey53HXTpLtJwzYBGnt/ndWNRrWMDWtJfIOq+3SFW4fEEi1hK1WSUKZM1Lj3iT3XLLhcRaGFqMewuBYXXnlfM1dYGRvvyVLx7mODw4v0gHS7VsRs3RzKgV8ADQa5pNok8JG0bhLi8nftPTuu2Lq/icIgQByvmB0tBNRxMLo+q2r9Mz77psR6WbtMmOBHGyj4bE6X6j+I39uy8Pwg9QO4Jj+0KRhneaQ2qQ0NaQ0WaTHE/utvEZ2s8bSDcMHOpywvAaSWh/N+sb3Xurmj8OGMbTF/UdMTEXBsFTVW1HhtImQwn4m5E87L1jsTUBaDFhAMcd+qjxX5acMdm3m13VC0gwBHt+ij4mtqZLZD+PbkL3loaasvbqveLSuGLxrDWcQwhmwA3H7KkKPF1CNx88rhr1EA7q9GWOxD/AEzA+okWaO6j5nlIw9TS4teIDvSf+3E8ELN+jSPmVIhjD5ZYA2Cbw9wJ9V+xA+FTVKcG38LS1MXTq0XtGprmwWg1JbOxMESbeyhuyoNoufVfpcI0AQdWoTPtCSljMZlhNbSLTxtusu5sGDutTWqdVRZtTh8jkSsznG2fnlzpCREXJ3EREBERABWu8N52Hwx59Q27rIr6x5BkGCqxuk2bfqNXBtc3e8x27Qu+Ho1cHVBLBqDQQHCRDhvHsVlMj8UAwyqe0/5stVVxZcJD3XAaSZNuB+i7cVy6RamLdXqHWfV9lya80n3Fx+i4Fl+8q8weStc539UO4DokG0ne/ZKdhzgPBG07j8Mb2hfcBhiZIMN9jaOpULG4U0Xgbg+8FXeBqltMQyYB/NVuseadImYEkdFzbUh0EQmEzRpc4OsLkD+x+y8VKutxJ/8AF0mSbEku4ULHt9PyumrvsuGKqkmGtJ5McKr0mPeDw5Lg1glx4Vs5+mxs4GCOVDbUp6JpuIqAWIBmY57L5/pqrW+YSCHbzvJ56rhp1TsHh2vf65tcdD7qc+u1ogn0zMb3UHJy57jADgAeu/8AdR8cHEap2MEfosauqWB8/wCizd3E8jsp1PJaVOoYfLRp3IAtEg9bndUuDxwayG2JF+FxNQXl8usp8bVeTQ55haUjyiPMO4aZEclU78AIjm5n9FI8xjKGprv6hEObuZP9oUF2ZvgQPmLpjtlTsNlDW6f6ulxDjciNXE9EweDpVWOLyXPAcDeA0jp1HKqCPUS4yTfdXfhnLmOp1C86YMgyQNtll4VOWZr1nUXH0kE9fyIXTIKDatYGodIEmZAU3OMe2oSHNnS3QyLQQdz15UDL8R5FQPgPAjt7xK270ma25YjH1G1XkONyZi0nr2VJjB6pLv1KuM7xv+prF7WimHkNAmGg9SdupVJjmBri0O1AEjULA91rHOm7nhdM9zdtVrA1gaGNDYBJuObqvLydtlzJnvut0m30hvk+yps1fL46BXWNxLaYn7DqVm6lQuJJ3KnPLjR+ePO3lERcXoEREBERAREQFb5X4hdTs6S38wqhFstjLJW9wGaMq7GT73V1hK7GW2BiYvC/KqVUtMtJB7K8wXici1QT3G67TOXtyuNje5hj9ZaG3DY4jY2VpWxzmlzPLvDRYggWsJ6rH4HMadQWff4lXeHxxpyO872BiJ+ytO0ZtF4eSWkGbzZavA5bTc2YBsIidzuVV0c3YQdW5g2i654TO3BxIdDb25g7iUsbK6YzLoe7RdpIHNif5XvHYY02WEEwDe/a/VV2cZwHlopS1rSeTvvN1FbjHve0vfNxINlrFvhsM6kNWklrt97X4PK742uXtAk6SQD03UKpWL2QHGL/AATZc2UDF5+nTHE9UF/TxP8ApnHy76gJBFwY69Vxq+ZVi0Cdov7yoeEowT1LufYqbTq+WACdgRHup01Y1MC2jTksuZA1GbdeyruZDY9xJspNXGNrBoa92suEzGkAD6e5m6hv/p1hSqkhokk7WcBCydN9pmYYRzA1xEB4t8f+he8Lm7G4apTN6jo0xG879R0XnH57hW1A31VabWQ2ZADuYlZas4GSOsj9kk32b+LB9bSSD9XIvY919w2PLXdunHyFVU6/qkgmZF73U3CVGth8X1bTHxfstpFtgsvdiqggBgJjVA0A9+irP9lqPOlsRrLAZAbIMTJ4U3NPE76jiKTfLa5sPnSdR5JtY+yzbi4Hf+4EqeW8I2Nplr3NkHSSJBkGOQeQow6FdsRDSSXd7/5ZVGLzxjDAOr2v+a2pTXuCrMfmjWCBcqqxmbveTBgKASoufxswt7dMRiC8y4rmiLk7dCIiAiIgIiICIiAiIgIiQg+tcQbbq0wfiOtTj1agODdVUotls6ZZK2OF8ZUnQKtOL7tsfb2VnhMxw77NraZ/7WX52gXSfrfaL+fx+nuwur6SCD0II95C8PwpvtG3yvzqjjns+l5HyrKh4uxDRHmEjobq5+mKfCttg8Q4W2AF+i6VMaRx3/lY+l40f+JjXKczxswmXUotFiVXnPqdX409DMH2j+VJr4kkQQZWew3jqjy1w+R+y7VPGuHJ/EPst3PovKDgIcfj3XogioHm88EzPG5WWPi/Djhx+f4UZ3jlg+mlPuSU3Ppy1mNw2v1AsBkgsH1CPxex6qKaZGx32591kK3jeoT6WNHwFEq+LsQfxR7KfPFvjW2bTDZLiOSOPlRsZn1Jti4fqbLA1syqO3eVGJlRf0iphWxxfi9gENGo9VT4nxRVcIENHZUyKLnVTCOtbFvd9TiVyX1fFC9aEREBERAREQEREBERAREQESElAQlEQEREBERAREQEREBERAREQEREBERAREQElEQIRJX1B8REQEREBERAREhARJRAJREQEREBERAREQEREBERAREQEREBERAREQEREBERAREQJQhElAREQEREH2F8lEQEREBERAREQEREBERAREQEREBERAREQEREBERAREQEREBERAREQElfUQfQw8L4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sp>
        <p:nvSpPr>
          <p:cNvPr id="68621" name="AutoShape 22" descr="data:image/jpeg;base64,/9j/4AAQSkZJRgABAQAAAQABAAD/2wCEAAkGBhQSERUUExIUFRIWFRQWGBcXGBIVFBcUFBcXGBUUGhcXHCYeFxolGhUUHy8gJCcpLCwsFx4xNTAqNSYrLCkBCQoKDgwOGA8PGiwkHyQsLCkpKSwsLCksLCwsLCwsKSwpKSwpLCwsLCwpLCkpKSkpLCwsLCwpLCwpLCwsLCwsKf/AABEIALcBFAMBIgACEQEDEQH/xAAbAAEAAwEBAQEAAAAAAAAAAAAABAUGAwIBB//EADYQAAEDAgUCBQIFAwUBAQAAAAEAAhEDIQQFEjFBUWEGEyJxgTKRQqGx0eEjwfAUFTNS8UMW/8QAGAEBAQEBAQAAAAAAAAAAAAAAAAIBAwT/xAAdEQEBAAICAwEAAAAAAAAAAAAAAQIRITESQVED/9oADAMBAAIRAxEAPwD8SlCESUBEhEBERAREQEREBERAREQEREBERAREQEREBERAREQEREBERAREAQEhEQCiIgIiICSiIBCICkICIiAiIgIiICIiAiIgIiICIiAiIgIiICIiAiIgIgCSgQhKIgIiICIiAiIgIiICIiBKEIgKAiQiAiQvuk9EHxF90HoU0HoUZt8RI7JCNEREBERAREQEREBEQBASElEAlERAREQEREBERAREQERWGCyZ9SCfS3qVslrLZFepFDL6j/pYStPgMhYDZuo9TccXVwMDECQPbr0KuYfUXP4yOH8MPcRqcGzxuVOZ4VYPqeT7WWm/2dsyTJEbLvQy/wAxwbadgeb7Aq/GT0ndrNMyCi2JaSpVDLqJmKAkAkyTNvdain4YcHaanpP59oVbicr0PJEkAm8EGOpHH3WxiB/o6QNqbXDqLfkV6bh28MA5uB1Vv/tgvUpl3lSBJA1bcgdbq7yfB0iAS2XDYG8ftyU2aZWnSA3Y38l1p4QE3pU4vxa3dSc2o6Kpa1cML9YDjz8KmaeW4JhP/CyOukccr27KqbjHl0wI3jf7BabH4NgYPL3LfyVWzLiGt1D0kEjvBhTtulOcjo2HktPyvH/52gTejHytXQy1vmMLYPBHEkbq9xPhoa2xTBcWy4CIA69uFNykulTF+Yu8K4YmNJHsVHr+DKHDnD7LZY7BNY0jSJkmefaVVmgQ2SyQTYx+SrUYx+I8HNH01fuIUKv4SqgSC1w7G62uLw0CCyO/Cq8VQdxss8cTdjHPyeqP/m6O11GdRcNwR8LfYAPaDFxGylOptLZcxpnsJ356KfCNmVfmkISt3ifD9B+zY9rKqxHhGf8Ajffo5TcKrzZlFOxOSVWbsMdrqCRCnVipZRERY0REQEREBERAREQXPh/KPMOp30jYdStZQyx9R7WMEk2a0CbqPlGG00mgdJ+SArjAYl1Ih7DpeCNJ6T7rtJqcOPfNRKuBrNqOZodqbuANrdvdR6VUg3N+i2mT4h9LWTDjUaO5/hY/EUQXuNxfZbCx3FRzSHQYUzAV3TrFzINu3MI4gMkHU2ItuuuT4xrHTpseDyCqSsBmZBJcSTaL3/hSxXpkC+5P3I/9VSaILyQN+OAhw8mLjnlX4M832rmOkupU7gngDjf9F2oYV8Goxw6m1hA2UDE4RrRMED5XAVntbyGbwss0S7TsI1j3+o+rmbk+w/zdT6GUUzU0zu0ncD8yOyo8OYgiZ3kK1dRHll0yY68dP1U9qj3hGkgi+gGJ7XV7SYyn5Yqw9hu3kN1DY9CoHh3OabHAVASyOOvQ9lLx+ZtqU/LYwb6pIG0yLjnYLnZbXSakeaNBpLi0xDhpB+V1p414qguqaSBE8QFCy7FxUgM1ONtJHCm44se4uMAmBYQ0R0T2enCjl5qugyXeomI2+bLm1g1MpVPpDhqjeAeOEqVW03NLD2ML35bHOBeXAwTxJIFlWkrTHZHQazUZcwH6DEwdrgi4tZZbGZRpIaRZ12mxsfZWLQ9wALrNMxySev2Cj16xe8jTdsCBNo2+VmMLdoONy8MEgfvPIVfUwTh6oOk7rQNquu7ULbh0SSe3K80sDUrCo2m3UIJ6bXt1KrcjNKOhlsu9MiBc7xt91xxWA0uImY5VkKT2TIIMR+1lYuw9J8FjT9IBD5Jc69xO3TpZYMpWZF+P1VTjcvp1PqZ6uostHmvocA2I5HTsqqs347IxlMb4cc0EsOodOVUOYQYIgrdvpchV+YZeyqNof1/dRcfiplrtk0XXE4ZzHaXBclzdRERAREQEREG88OYgOpNO5FvkKdiqpA1cArHeGsy8t+kn0uP5rZVwXNItB/z7LvjduNmuFrlmZvfTOlsmBf8AhVWLYTBceTPv/kLhhcQ6kbWEcLpWq655J+8qmJmCoioQO9+8K5zLCN8oOADXCLDpss21pptgiCbzsVaYfMC9haQHF0dLGY+Eg94et13Uh1WV4q5W5jNcjuNz89FxpCTqkldcbtzsSw2YUWvhHl88BS6ZFl3D1WkyvWW4llJj2PY31geqJLY4vwVT1QdhtJj+ysajJVXX9B7cey53HXTpLtJwzYBGnt/ndWNRrWMDWtJfIOq+3SFW4fEEi1hK1WSUKZM1Lj3iT3XLLhcRaGFqMewuBYXXnlfM1dYGRvvyVLx7mODw4v0gHS7VsRs3RzKgV8ADQa5pNok8JG0bhLi8nftPTuu2Lq/icIgQByvmB0tBNRxMLo+q2r9Mz77psR6WbtMmOBHGyj4bE6X6j+I39uy8Pwg9QO4Jj+0KRhneaQ2qQ0NaQ0WaTHE/utvEZ2s8bSDcMHOpywvAaSWh/N+sb3Xurmj8OGMbTF/UdMTEXBsFTVW1HhtImQwn4m5E87L1jsTUBaDFhAMcd+qjxX5acMdm3m13VC0gwBHt+ij4mtqZLZD+PbkL3loaasvbqveLSuGLxrDWcQwhmwA3H7KkKPF1CNx88rhr1EA7q9GWOxD/AEzA+okWaO6j5nlIw9TS4teIDvSf+3E8ELN+jSPmVIhjD5ZYA2Cbw9wJ9V+xA+FTVKcG38LS1MXTq0XtGprmwWg1JbOxMESbeyhuyoNoufVfpcI0AQdWoTPtCSljMZlhNbSLTxtusu5sGDutTWqdVRZtTh8jkSsznG2fnlzpCREXJ3EREBERABWu8N52Hwx59Q27rIr6x5BkGCqxuk2bfqNXBtc3e8x27Qu+Ho1cHVBLBqDQQHCRDhvHsVlMj8UAwyqe0/5stVVxZcJD3XAaSZNuB+i7cVy6RamLdXqHWfV9lya80n3Fx+i4Fl+8q8weStc539UO4DokG0ne/ZKdhzgPBG07j8Mb2hfcBhiZIMN9jaOpULG4U0Xgbg+8FXeBqltMQyYB/NVuseadImYEkdFzbUh0EQmEzRpc4OsLkD+x+y8VKutxJ/8AF0mSbEku4ULHt9PyumrvsuGKqkmGtJ5McKr0mPeDw5Lg1glx4Vs5+mxs4GCOVDbUp6JpuIqAWIBmY57L5/pqrW+YSCHbzvJ56rhp1TsHh2vf65tcdD7qc+u1ogn0zMb3UHJy57jADgAeu/8AdR8cHEap2MEfosauqWB8/wCizd3E8jsp1PJaVOoYfLRp3IAtEg9bndUuDxwayG2JF+FxNQXl8usp8bVeTQ55haUjyiPMO4aZEclU78AIjm5n9FI8xjKGprv6hEObuZP9oUF2ZvgQPmLpjtlTsNlDW6f6ulxDjciNXE9EweDpVWOLyXPAcDeA0jp1HKqCPUS4yTfdXfhnLmOp1C86YMgyQNtll4VOWZr1nUXH0kE9fyIXTIKDatYGodIEmZAU3OMe2oSHNnS3QyLQQdz15UDL8R5FQPgPAjt7xK270ma25YjH1G1XkONyZi0nr2VJjB6pLv1KuM7xv+prF7WimHkNAmGg9SdupVJjmBri0O1AEjULA91rHOm7nhdM9zdtVrA1gaGNDYBJuObqvLydtlzJnvut0m30hvk+yps1fL46BXWNxLaYn7DqVm6lQuJJ3KnPLjR+ePO3lERcXoEREBERAREQFb5X4hdTs6S38wqhFstjLJW9wGaMq7GT73V1hK7GW2BiYvC/KqVUtMtJB7K8wXici1QT3G67TOXtyuNje5hj9ZaG3DY4jY2VpWxzmlzPLvDRYggWsJ6rH4HMadQWff4lXeHxxpyO872BiJ+ytO0ZtF4eSWkGbzZavA5bTc2YBsIidzuVV0c3YQdW5g2i654TO3BxIdDb25g7iUsbK6YzLoe7RdpIHNif5XvHYY02WEEwDe/a/VV2cZwHlopS1rSeTvvN1FbjHve0vfNxINlrFvhsM6kNWklrt97X4PK742uXtAk6SQD03UKpWL2QHGL/AATZc2UDF5+nTHE9UF/TxP8ApnHy76gJBFwY69Vxq+ZVi0Cdov7yoeEowT1LufYqbTq+WACdgRHup01Y1MC2jTksuZA1GbdeyruZDY9xJspNXGNrBoa92suEzGkAD6e5m6hv/p1hSqkhokk7WcBCydN9pmYYRzA1xEB4t8f+he8Lm7G4apTN6jo0xG879R0XnH57hW1A31VabWQ2ZADuYlZas4GSOsj9kk32b+LB9bSSD9XIvY919w2PLXdunHyFVU6/qkgmZF73U3CVGth8X1bTHxfstpFtgsvdiqggBgJjVA0A9+irP9lqPOlsRrLAZAbIMTJ4U3NPE76jiKTfLa5sPnSdR5JtY+yzbi4Hf+4EqeW8I2Nplr3NkHSSJBkGOQeQow6FdsRDSSXd7/5ZVGLzxjDAOr2v+a2pTXuCrMfmjWCBcqqxmbveTBgKASoufxswt7dMRiC8y4rmiLk7dCIiAiIgIiICIiAiIgIiQg+tcQbbq0wfiOtTj1agODdVUotls6ZZK2OF8ZUnQKtOL7tsfb2VnhMxw77NraZ/7WX52gXSfrfaL+fx+nuwur6SCD0II95C8PwpvtG3yvzqjjns+l5HyrKh4uxDRHmEjobq5+mKfCttg8Q4W2AF+i6VMaRx3/lY+l40f+JjXKczxswmXUotFiVXnPqdX409DMH2j+VJr4kkQQZWew3jqjy1w+R+y7VPGuHJ/EPst3PovKDgIcfj3XogioHm88EzPG5WWPi/Djhx+f4UZ3jlg+mlPuSU3Ppy1mNw2v1AsBkgsH1CPxex6qKaZGx32591kK3jeoT6WNHwFEq+LsQfxR7KfPFvjW2bTDZLiOSOPlRsZn1Jti4fqbLA1syqO3eVGJlRf0iphWxxfi9gENGo9VT4nxRVcIENHZUyKLnVTCOtbFvd9TiVyX1fFC9aEREBERAREQEREBERAREQESElAQlEQEREBERAREQEREBERAREQEREBERAREQElEQIRJX1B8REQEREBERAREhARJRAJREQEREBERAREQEREBERAREQEREBERAREQEREBERAREQJQhElAREQEREH2F8lEQEREBERAREQEREBERAREQEREBERAREQEREBERAREQEREBERAREQElfUQfQw8L4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sp>
        <p:nvSpPr>
          <p:cNvPr id="68622" name="AutoShape 24" descr="data:image/jpeg;base64,/9j/4AAQSkZJRgABAQAAAQABAAD/2wBDAAkGBwgHBgkIBwgKCgkLDRYPDQwMDRsUFRAWIB0iIiAdHx8kKDQsJCYxJx8fLT0tMTU3Ojo6Iys/RD84QzQ5Ojf/2wBDAQoKCg0MDRoPDxo3JR8lNzc3Nzc3Nzc3Nzc3Nzc3Nzc3Nzc3Nzc3Nzc3Nzc3Nzc3Nzc3Nzc3Nzc3Nzc3Nzc3Nzf/wAARCAC3ARMDASIAAhEBAxEB/8QAGwABAQACAwEAAAAAAAAAAAAAAAEEBQMGBwL/xAA2EAACAgIABQMCAwYGAwEAAAAAAQIDBBEFEiExQRNRYQYiFHGBIzKRobHRBxVCUsHwJGLh8f/EABoBAQADAQEBAAAAAAAAAAAAAAABAgMFBAb/xAAnEQEAAgEDAwMEAwAAAAAAAAAAAQIRAxIhBDFBBVGBExRh8CIysf/aAAwDAQACEQMRAD8A8RABAAAAVrRAABQBCgAAASIV9QABCgAivRAAAADuAVtNICAAAAABSAD6Ui9z4LsD6aPnQ2QAAAPpS0D5AwIAUCFIUCAoAhQAAAAAIAAAAAABAAAAAH5gAAAAAAAAAAAAABAKQoAAoA+SgAAAABAQKOmiFJAAAAAAAAAAqAELrqNECArTXchIpGAAAAAAAAAAAAAhQAAAAAAAQAUb6MgAFICBQQpIAAAAABUQqWwGjM4dw3L4jfGnCx7LrH4hFs3v019N0ZuOs7iGQ446nKCoqjKVtkkk+VaTUd7XV/8AB6XRRw/hP0t6OBh223TjGK9OtRlvb1Ob/wByaffs/BS161jNpw0inmXndP0Llyh+2yaK7G+WNabk3JN7W108d9vq0u52LK/w94djY1qovuy5ubhG1SUFH7dxfLp7W/ld/g7dkW5EK4SVk6ITti5Qr04xlJqUpP33Lt47mkyq3PilGRWvTi7Oe1QbfN2Udrtrfnx+hz7eoV37Kx8tIrGY4aav6G4Tn0ZTovsxb6W4V1SvhOVj7J60ml/f4OucS+jrcWcVVl1Wc3TTTi+b433Xs/J6LbKjhmQ5yqjz87lO5x3KTlFS6dtLrpP29j6suo9Sq+VcLqcVO5y5eziusfz249CKep1m22a/Ks1iXimXi3Yl0qr4ShOL001o4j0qzHxPqLL4jiZtdqnjRne74Lfpy5fuT/8AVy/mdBzeHZeHCqzIx7K67o81cpxaUl7o6cTmItDOa4YTBWiEqgAAAACFAAAAAAAICgCFAIEBQBAUgApCokAAAAABHYPpHgkuK8Qi7K5Txq2vU5ZRTb09Lr7tddJ6XU1fDMDI4lm1YmLBzttkoxX/AC/g9Y4LjcLwMaHDr6rnTjKTlf1h+2/17T6vWlp60k9aK2mIjMr0r5ffD47ushnOdNk4/byVLUYrfLCWu7XTXTzrszL4vVbOiTc6qKnOMVa3pderfx5T/IyLqsipQynmfiMX04wmorb5U2oy0lpPts19XF7uJqWJKr1aqa5uEZvlf2p+3frrSR851OtOrabTHZpM8Ynu2PBr4XYMcOnVs1TKMrGvukn20v4L+B13HlZTxiMoqKVPM5Vtt9Oqe1229+P7nL9PXWWcXrn66rc4qNinpLo3ypfPb8upOOYcFmZMKXD0398ZdPt91vx1fb47FZ4tzPg54lz5ds8u+UciMn6z5qvT02n20/0/77c+XunhlVClCudsowcrJ+Npt7fjej4w401VwzMiEK25ctMZbk5S7tr46rZh5eQ772pTc7HDS5ot6T7/AJd+/wDTsUip4YcqchcWts4NdVh8RbkrJKaVdqfd7b0v6GVwnh1ufFY/F8+HEaVtyg65SVb0+03rz/t9mZXD+DKqbyrbNxjuaiku3bXbtsy78rFlVZTTCyymO1L0UlJPqtLxron5/wCD26fXX08VzmIMY7vKvqXgs+EZmoyhZjWuTpshLe0m1p/JpWekfV+HlZH0/wAt8Yyux2pxh6icox1t9N9FrrpLvs83O3S0XrFoZXjEgALKgAAAAAAAAAAAACggApAAAAAAAAACAKurIZXC8Sedn0YtfR2TS37Ly/4Ejvv0bwaqPD1CWVRj5uXFWKTjuapknHlW1qLffa2+qR2+yvWNRbmVTUotqb5eea6a+2S6t+drucHC1iXzWTi12qvGhKlNWbrcYJ8iW0mlJtP8zmqyVVjxlTGFsspRhKDf2qTWnF6XVb6fqcT1LWzb6UT2/wBb8YTGyqqJ2ONLshanXY5vfK37/wAPfx79viXBsDNanj2Tosi3qFU9q3XdJvqpfD768msyrI0ZVrrnfLIa/atR1pvpKO12SSNhwK3JhNXZDk4zfK3CW3LXbp4a/wBy6rqeKJiK/wAp+f3unMTxLW5cVStxdkrNJqEqlHl0+q379F/Mxef9pN2KbjL/ANl033fX/vU7pxFVZmMst8M/zDGhquy2i1RtjvtuEuja2nva2n+pqLuGYeM3jOyP/kPdPqNal1/d2lpN679vnqbfQ1aVztzHvCJiY4aPinE52249dT9P0afTjyvaae9y/qZXCOGUQts4nlt/hYQ+2En+82uy914NfVGqviXNOqWk+0d7j56I2WZmW5dqjY5824+moLljF/r/AA6lZnbxCPyy48Ule8p5tfJhuKjTGKT1Lrrv8fp7HNRg+ji3WXc8YPTrXee9a37Jdv7I1coUQotlLfPjxbhLm6tt+F8d1r+Zm8Pyc66mPryUY1Ri+ZS09b6dG+/5L/557RWOfCeJ7uPJ4ZW8qy+m6qii1cs6pPcprWnFczS69fJ5BlVOjKtqkmnCbjp91pnsjxKnnLcceUYqMmpWtSm3prcUtt67edvqeQcXsdvE8qzqua6b6rT7vwfQ9FO7RiVdTGIYgAPWyAAAAAAAACFAAAAAAAAAAAAAAAAAA7P/AIe0zs+ooyqbVldF04tQ5uqg9fb5/I6wds/w9tnTxHMnTZGN/wCElGpO5VuTcorpLa00tvo+uiJnC1OZeg48niY9effRCOqIxjUopOVnRz2uy6v26GR+MoysSUcvEupjX98tWrTb69F/P518HJw7FszapUcQ3yS+6N1/7SMHJLcVyvvv3/8A344lwqHBeHSlj2wVlU3LdmlGa8ed7Xt/I+d6ilpvbUn34bbbRHMOC2XBMmi9Sysmy91yUJzitx8J9O5pKoOmca5STjU+rg9a7e78mVgerK+eJ3lP7FFPlXRrTTXn4/M5+I8PxsOVcMZyvu2nY+Vcqa1vrvq/y6dWY58Srjy+8Nx4hkXYNedPGoulGHKubV0v9KcU9eP5GTwnifGHDi2HTgYuRHAjLc2uWVKb3yw/n0NFOTwGnBtXd21t/cuq+H3Njw7MrVtd90LY3NL9pj2utd/K7S7+U9nT6frq6WlFJice555XjeP6UcfMxlZP8TTG3b6Pqlt/HcwMTi8uH5M3GEftjy1y6trS7bO7WXwynDGXpxm23FpacoNfe4dP3t7fL03rp3Z0fiXDLMPNdV03KXOp0y21GyDXff8ADqeCIrn3r4n99kzG3s3f+cyz7KsefDIzrlqX3Lf5P21/3wfc+I4GIpTjN4luluUK+bmSe9cr6SWzh4bS7X6NeY6qoN8icW1Lffflroj7njy4TVj5uTcp0YifK4yW232Ud7/VaTMM13dlsy4p+ldmLi7uolywa5JRlBzcU231TTkvC+DxnIfNbKXu9no/1Rn0YXBrLqcq6+WfzKlThLVTb/atNy7tSS3r9TzWcttn0+hTZpxXDK75ABqzAAAAAAAAAAAAAyAAAAAAAAAAAAAAdh+h8urF4/Sr7PSrvjKh2ppOrmWlJN9mnr+6OvHJVNwnGUXpp7T9mRMJrOJy9zji31weM/TnDGjGyUpSTvlKLbUZNNrrvff4/LW24s8qfoVc0oJylPnt04t/Hjt0OPgmdRxOqPEZ5G1c6421wWpxuit7bS1ptSe/Z++9bPEWPkxTwuK4VNbap65DlOM3vUf+/wATjddo3jU3x2a+eXBTTDD56aLkrbYPmfdxj517bXnz2Xkwfx/rQVOPTP1oyevu6Sl4fRr52MuORiXVzyJNXvy5L7Wm9fPn9TZLGUallOFVVjraTa5Yp69vfv8AH9DmzPmey9cWcHF66ZY0YY01KyqPJkTa/eklvo38v+hi04d+Pj1ZcIxnTF6jNcsop+N/r5Pq22ONRNTgnkTn6clrfTzpr812MjBl+J4Bk4ttlilB8zgpLpHff47Jtl45j8InGZa2OXdTlO1WJvm+5OKku/V9dM7Hj34nEsX0+ISUnD7YZE46XXfR+3dPx2NcsfHrvhX99NVnJyb+5N66eev9Ovk5crhV87pWQrrhWofbbtKEu73r8n7e5EalfgjiGNdh5mPkY9itxo2QgtS5VrwnqT3vq9af8Dmtvd34jAycet212OU62lOuqGm05zXb812+exrMy6EqJznH04VR/a3zjDUZezXXW/Gvg6Zx/wCqL8yDw8W2axVFQlOSXPZrfdpb18HY6XoojF7K7trH+p+MQ4nfTCmp1U49fpwg5qfltvaS8t+DRMN7Js6TKZzIAAgAAAAAAAAAADoAAADWnoAAAAAAAAAAAACAA2PCuL5vC7efCvnVvXNGL6TS8Ndmd44fdwTjdWXZgcFavoxlbbKVz3z70+SO+3U83Rz4mXdiXRtx7ZVzi9pxeiOy9bY4l7Bj1WZ2HgSvU7HXROfrTW2lzNRWtd1pdWZltzlj1elFyp9GDXNNKDWpb5vZ/u9TqPD/AKxx76ZUw1jWtx2rZJQkt/dp/wB/B26eTXZiuVDXEaHy75lHpHl2/wB3/TvmSb87ON1PQ3mc6cZ5y18cPiqFOTwuyT2suqHO7HBNR20tNvv0kcuJL0siy2zljXLfPBpdfG231/8AqMPB4jK2WQlONashFyVsfta+/li0uu3ya+NkzLLJYbWZzV1vnTd9irdTUvt22k+utJ+dPfxh9jrboxHCf6srLhD9k3bTCv71Xyy+6fL4WvP59tmDlZmPk4F2HkWTphWo2K66uXK99Jc3nSfn5+DR8V4/w3EslkK6rIyeWPLViuUfTmmtv1OzXT2ezpvF/qDO4lOalP0aJNtY9X21rbb/AHe3lnQ6f0+unObTlSbY7th9XcfXEJxwsOb/AAGO9Vpttyfv1666vS8JnWGG9g6LKZyaBSBAAAAAAAAAAAAAAAAYBvb6ghQAAAAAAAAAAAAAAAACbXZnPjZd+LNTx7bK5ppqUJNNP9DgBGDOGzXH+KxutuhxHKjZdFRskrZJzS7JvyYNuRddJStsnNpa3KWziAwnMq5NvbeyAEoXRCkAAAAAAAAAAAAAAAQAAAAAAAAAAAAAAAAAAAAAAAAAAAAAAAAAAAAAAAAKBAAAAAAhQAAAAAAAAAAAAAEAAABUmwCRAAAAAAAAAABCgAAAAAAFAAEABIAAgAAAAAS//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pic>
        <p:nvPicPr>
          <p:cNvPr id="68623" name="Picture 26" descr="https://encrypted-tbn3.gstatic.com/images?q=tbn:ANd9GcRSejG1lGSTr0p6DSGmnyp52-4RZp4IrvghXX0nms0dfJKHJPhW"/>
          <p:cNvPicPr>
            <a:picLocks noChangeAspect="1" noChangeArrowheads="1"/>
          </p:cNvPicPr>
          <p:nvPr/>
        </p:nvPicPr>
        <p:blipFill>
          <a:blip r:embed="rId11" cstate="print"/>
          <a:srcRect/>
          <a:stretch>
            <a:fillRect/>
          </a:stretch>
        </p:blipFill>
        <p:spPr bwMode="auto">
          <a:xfrm>
            <a:off x="2771775" y="3860800"/>
            <a:ext cx="1819275" cy="2505075"/>
          </a:xfrm>
          <a:prstGeom prst="rect">
            <a:avLst/>
          </a:prstGeom>
          <a:noFill/>
          <a:ln w="9525">
            <a:noFill/>
            <a:miter lim="800000"/>
            <a:headEnd/>
            <a:tailEnd/>
          </a:ln>
        </p:spPr>
      </p:pic>
      <p:pic>
        <p:nvPicPr>
          <p:cNvPr id="68624" name="Picture 28" descr="https://encrypted-tbn0.gstatic.com/images?q=tbn:ANd9GcQxEMaoQ9_Q_mDrhSv8wVTiIW0G8f5v54Wi9t6xgebZE1-7K3iD"/>
          <p:cNvPicPr>
            <a:picLocks noChangeAspect="1" noChangeArrowheads="1"/>
          </p:cNvPicPr>
          <p:nvPr/>
        </p:nvPicPr>
        <p:blipFill>
          <a:blip r:embed="rId12" cstate="print"/>
          <a:srcRect/>
          <a:stretch>
            <a:fillRect/>
          </a:stretch>
        </p:blipFill>
        <p:spPr bwMode="auto">
          <a:xfrm>
            <a:off x="6156325" y="4149725"/>
            <a:ext cx="2667000" cy="1714500"/>
          </a:xfrm>
          <a:prstGeom prst="rect">
            <a:avLst/>
          </a:prstGeom>
          <a:noFill/>
          <a:ln w="9525">
            <a:noFill/>
            <a:miter lim="800000"/>
            <a:headEnd/>
            <a:tailEnd/>
          </a:ln>
        </p:spPr>
      </p:pic>
      <p:pic>
        <p:nvPicPr>
          <p:cNvPr id="68625" name="Picture 30" descr="https://encrypted-tbn1.gstatic.com/images?q=tbn:ANd9GcRefF04QVLYzJV62nsYLspba_PbFGE94OVu940IqUhlhSTK1pX4Mg"/>
          <p:cNvPicPr>
            <a:picLocks noChangeAspect="1" noChangeArrowheads="1"/>
          </p:cNvPicPr>
          <p:nvPr/>
        </p:nvPicPr>
        <p:blipFill>
          <a:blip r:embed="rId13" cstate="print"/>
          <a:srcRect/>
          <a:stretch>
            <a:fillRect/>
          </a:stretch>
        </p:blipFill>
        <p:spPr bwMode="auto">
          <a:xfrm>
            <a:off x="4500563" y="4005263"/>
            <a:ext cx="1714500" cy="265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p:cNvSpPr>
            <a:spLocks noGrp="1"/>
          </p:cNvSpPr>
          <p:nvPr>
            <p:ph type="title"/>
          </p:nvPr>
        </p:nvSpPr>
        <p:spPr>
          <a:xfrm>
            <a:off x="457200" y="-26988"/>
            <a:ext cx="8229600" cy="1143001"/>
          </a:xfrm>
        </p:spPr>
        <p:txBody>
          <a:bodyPr/>
          <a:lstStyle/>
          <a:p>
            <a:r>
              <a:rPr lang="cs-CZ" altLang="cs-CZ" b="1" smtClean="0"/>
              <a:t>Polarizační mikroskopie</a:t>
            </a:r>
          </a:p>
        </p:txBody>
      </p:sp>
      <p:sp>
        <p:nvSpPr>
          <p:cNvPr id="69635" name="Zástupný symbol pro obsah 2"/>
          <p:cNvSpPr>
            <a:spLocks noGrp="1"/>
          </p:cNvSpPr>
          <p:nvPr>
            <p:ph idx="1"/>
          </p:nvPr>
        </p:nvSpPr>
        <p:spPr>
          <a:xfrm>
            <a:off x="179388" y="1196975"/>
            <a:ext cx="4176712" cy="4525963"/>
          </a:xfrm>
        </p:spPr>
        <p:txBody>
          <a:bodyPr/>
          <a:lstStyle/>
          <a:p>
            <a:r>
              <a:rPr lang="cs-CZ" altLang="cs-CZ" sz="2400" smtClean="0"/>
              <a:t>umožňuje zviditelnit struktury, jejichž stavební materiál se vyznačuje dvojlomem</a:t>
            </a:r>
          </a:p>
          <a:p>
            <a:r>
              <a:rPr lang="cs-CZ" altLang="cs-CZ" sz="2400" smtClean="0"/>
              <a:t>pol. mikroskop se od běžného mikroskopu liší vloženým párem zkřížených polarizátorů a kompenzační</a:t>
            </a:r>
            <a:r>
              <a:rPr lang="cs-CZ" altLang="cs-CZ" sz="2800" smtClean="0"/>
              <a:t> </a:t>
            </a:r>
            <a:r>
              <a:rPr lang="cs-CZ" altLang="cs-CZ" sz="2400" smtClean="0"/>
              <a:t>destičkou</a:t>
            </a:r>
          </a:p>
        </p:txBody>
      </p:sp>
      <p:pic>
        <p:nvPicPr>
          <p:cNvPr id="69636" name="Picture 2" descr="http://www.vscht.cz/sls/images/polarizedheader.jpg"/>
          <p:cNvPicPr>
            <a:picLocks noChangeAspect="1" noChangeArrowheads="1"/>
          </p:cNvPicPr>
          <p:nvPr/>
        </p:nvPicPr>
        <p:blipFill>
          <a:blip r:embed="rId3" cstate="print"/>
          <a:srcRect/>
          <a:stretch>
            <a:fillRect/>
          </a:stretch>
        </p:blipFill>
        <p:spPr bwMode="auto">
          <a:xfrm>
            <a:off x="4427538" y="1341438"/>
            <a:ext cx="4400550" cy="2895600"/>
          </a:xfrm>
          <a:prstGeom prst="rect">
            <a:avLst/>
          </a:prstGeom>
          <a:noFill/>
          <a:ln w="9525">
            <a:solidFill>
              <a:schemeClr val="tx1"/>
            </a:solidFill>
            <a:miter lim="800000"/>
            <a:headEnd/>
            <a:tailEnd/>
          </a:ln>
        </p:spPr>
      </p:pic>
      <p:sp>
        <p:nvSpPr>
          <p:cNvPr id="69637" name="Obdélník 4"/>
          <p:cNvSpPr>
            <a:spLocks noChangeArrowheads="1"/>
          </p:cNvSpPr>
          <p:nvPr/>
        </p:nvSpPr>
        <p:spPr bwMode="auto">
          <a:xfrm>
            <a:off x="4427538" y="4365625"/>
            <a:ext cx="4572000" cy="2308225"/>
          </a:xfrm>
          <a:prstGeom prst="rect">
            <a:avLst/>
          </a:prstGeom>
          <a:noFill/>
          <a:ln w="9525">
            <a:solidFill>
              <a:schemeClr val="tx1"/>
            </a:solidFill>
            <a:miter lim="800000"/>
            <a:headEnd/>
            <a:tailEnd/>
          </a:ln>
        </p:spPr>
        <p:txBody>
          <a:bodyPr>
            <a:spAutoFit/>
          </a:bodyPr>
          <a:lstStyle/>
          <a:p>
            <a:r>
              <a:rPr lang="cs-CZ" altLang="cs-CZ"/>
              <a:t>Původní paprsek se po průchodu vzorkem rozdělí na </a:t>
            </a:r>
            <a:r>
              <a:rPr lang="cs-CZ" altLang="cs-CZ" b="1"/>
              <a:t>dva nové</a:t>
            </a:r>
            <a:r>
              <a:rPr lang="cs-CZ" altLang="cs-CZ"/>
              <a:t>, řádný a mimořádný, které jsou navzájem fázově posunuté (šíří se různou rychlostí) a kmitají v různých rovinách. V analyzátoru mikroskopu </a:t>
            </a:r>
            <a:r>
              <a:rPr lang="cs-CZ" altLang="cs-CZ" b="1"/>
              <a:t>se oba </a:t>
            </a:r>
            <a:r>
              <a:rPr lang="cs-CZ" altLang="cs-CZ"/>
              <a:t>paprsky </a:t>
            </a:r>
            <a:r>
              <a:rPr lang="cs-CZ" altLang="cs-CZ" b="1"/>
              <a:t>složí</a:t>
            </a:r>
            <a:r>
              <a:rPr lang="cs-CZ" altLang="cs-CZ"/>
              <a:t> do stejné roviny kmitu a jejich </a:t>
            </a:r>
            <a:r>
              <a:rPr lang="cs-CZ" altLang="cs-CZ" b="1"/>
              <a:t>fázový posun se projeví vznikem interferenčních barev</a:t>
            </a:r>
            <a:r>
              <a:rPr lang="cs-CZ" altLang="cs-CZ"/>
              <a:t>.</a:t>
            </a:r>
          </a:p>
        </p:txBody>
      </p:sp>
      <p:pic>
        <p:nvPicPr>
          <p:cNvPr id="69638" name="Picture 4" descr="http://www.fotografovani.cz/old-idif/fotografovani/images3/Polarizak_schema.jpg"/>
          <p:cNvPicPr>
            <a:picLocks noChangeAspect="1" noChangeArrowheads="1"/>
          </p:cNvPicPr>
          <p:nvPr/>
        </p:nvPicPr>
        <p:blipFill>
          <a:blip r:embed="rId4" cstate="print"/>
          <a:srcRect/>
          <a:stretch>
            <a:fillRect/>
          </a:stretch>
        </p:blipFill>
        <p:spPr bwMode="auto">
          <a:xfrm>
            <a:off x="1187450" y="4681538"/>
            <a:ext cx="3098800" cy="2176462"/>
          </a:xfrm>
          <a:prstGeom prst="rect">
            <a:avLst/>
          </a:prstGeom>
          <a:noFill/>
          <a:ln w="9525">
            <a:noFill/>
            <a:miter lim="800000"/>
            <a:headEnd/>
            <a:tailEnd/>
          </a:ln>
        </p:spPr>
      </p:pic>
      <p:sp>
        <p:nvSpPr>
          <p:cNvPr id="69639" name="Obdélník 6"/>
          <p:cNvSpPr>
            <a:spLocks noChangeArrowheads="1"/>
          </p:cNvSpPr>
          <p:nvPr/>
        </p:nvSpPr>
        <p:spPr bwMode="auto">
          <a:xfrm>
            <a:off x="179388" y="6396038"/>
            <a:ext cx="3240087" cy="461962"/>
          </a:xfrm>
          <a:prstGeom prst="rect">
            <a:avLst/>
          </a:prstGeom>
          <a:noFill/>
          <a:ln w="9525">
            <a:noFill/>
            <a:miter lim="800000"/>
            <a:headEnd/>
            <a:tailEnd/>
          </a:ln>
        </p:spPr>
        <p:txBody>
          <a:bodyPr>
            <a:spAutoFit/>
          </a:bodyPr>
          <a:lstStyle/>
          <a:p>
            <a:r>
              <a:rPr lang="cs-CZ" altLang="cs-CZ" sz="1200"/>
              <a:t>Polarizační filtr propouští pouze světlo,  </a:t>
            </a:r>
          </a:p>
          <a:p>
            <a:r>
              <a:rPr lang="cs-CZ" altLang="cs-CZ" sz="1200"/>
              <a:t>                          které kmitá v jednom směru.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p:txBody>
          <a:bodyPr/>
          <a:lstStyle/>
          <a:p>
            <a:endParaRPr lang="cs-CZ" altLang="cs-CZ" smtClean="0"/>
          </a:p>
        </p:txBody>
      </p:sp>
      <p:sp>
        <p:nvSpPr>
          <p:cNvPr id="70659" name="Zástupný symbol pro obsah 2"/>
          <p:cNvSpPr>
            <a:spLocks noGrp="1"/>
          </p:cNvSpPr>
          <p:nvPr>
            <p:ph idx="1"/>
          </p:nvPr>
        </p:nvSpPr>
        <p:spPr>
          <a:xfrm>
            <a:off x="457200" y="1600200"/>
            <a:ext cx="3538538" cy="4525963"/>
          </a:xfrm>
        </p:spPr>
        <p:txBody>
          <a:bodyPr/>
          <a:lstStyle/>
          <a:p>
            <a:r>
              <a:rPr lang="cs-CZ" altLang="cs-CZ" sz="2000" b="1" smtClean="0"/>
              <a:t>opticky izotropní prostředí - </a:t>
            </a:r>
            <a:r>
              <a:rPr lang="cs-CZ" altLang="cs-CZ" sz="2000" smtClean="0"/>
              <a:t>rychlost šíření nezávisí na směru. Obvykle tvořeno plyny, kapalinami nebo pevnými nekrystalickými látkami, příkladem je např. sklo.</a:t>
            </a:r>
          </a:p>
          <a:p>
            <a:r>
              <a:rPr lang="cs-CZ" altLang="cs-CZ" sz="2000" b="1" smtClean="0"/>
              <a:t>opticky anizotropní prostředí </a:t>
            </a:r>
            <a:r>
              <a:rPr lang="cs-CZ" altLang="cs-CZ" sz="2000" smtClean="0"/>
              <a:t>- rychlost šíření závisí na směru. Příkladem opticky anizotropních prostředí jsou některé krystaly, např. krystal křemene.</a:t>
            </a:r>
          </a:p>
        </p:txBody>
      </p:sp>
      <p:pic>
        <p:nvPicPr>
          <p:cNvPr id="70660" name="Picture 2"/>
          <p:cNvPicPr>
            <a:picLocks noChangeAspect="1" noChangeArrowheads="1"/>
          </p:cNvPicPr>
          <p:nvPr/>
        </p:nvPicPr>
        <p:blipFill>
          <a:blip r:embed="rId3" cstate="print"/>
          <a:srcRect l="18112" t="13229" r="51176" b="18732"/>
          <a:stretch>
            <a:fillRect/>
          </a:stretch>
        </p:blipFill>
        <p:spPr bwMode="auto">
          <a:xfrm>
            <a:off x="4156075" y="0"/>
            <a:ext cx="4953000" cy="6858000"/>
          </a:xfrm>
          <a:prstGeom prst="rect">
            <a:avLst/>
          </a:prstGeom>
          <a:noFill/>
          <a:ln w="9525">
            <a:noFill/>
            <a:miter lim="800000"/>
            <a:headEnd/>
            <a:tailEnd/>
          </a:ln>
        </p:spPr>
      </p:pic>
      <p:sp>
        <p:nvSpPr>
          <p:cNvPr id="5" name="Obdélník 4"/>
          <p:cNvSpPr/>
          <p:nvPr/>
        </p:nvSpPr>
        <p:spPr>
          <a:xfrm>
            <a:off x="5724525" y="692150"/>
            <a:ext cx="3168650" cy="1169988"/>
          </a:xfrm>
          <a:prstGeom prst="rect">
            <a:avLst/>
          </a:prstGeom>
          <a:ln>
            <a:solidFill>
              <a:schemeClr val="tx2">
                <a:lumMod val="75000"/>
              </a:schemeClr>
            </a:solidFill>
          </a:ln>
        </p:spPr>
        <p:txBody>
          <a:bodyPr>
            <a:spAutoFit/>
          </a:bodyPr>
          <a:lstStyle/>
          <a:p>
            <a:pPr>
              <a:defRPr/>
            </a:pPr>
            <a:r>
              <a:rPr lang="cs-CZ" sz="1400" dirty="0"/>
              <a:t>oba paprsky složí do stejné roviny kmitu a jejich fázový posun se projeví vznikem interferenčních barev</a:t>
            </a:r>
          </a:p>
          <a:p>
            <a:pPr>
              <a:defRPr/>
            </a:pPr>
            <a:endParaRPr lang="cs-CZ" sz="1400" dirty="0"/>
          </a:p>
          <a:p>
            <a:pPr>
              <a:defRPr/>
            </a:pPr>
            <a:endParaRPr lang="cs-CZ"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p:cNvSpPr>
            <a:spLocks noGrp="1"/>
          </p:cNvSpPr>
          <p:nvPr>
            <p:ph type="title"/>
          </p:nvPr>
        </p:nvSpPr>
        <p:spPr/>
        <p:txBody>
          <a:bodyPr/>
          <a:lstStyle/>
          <a:p>
            <a:r>
              <a:rPr lang="cs-CZ" altLang="cs-CZ" smtClean="0"/>
              <a:t>Využití polarizační mikroskopie</a:t>
            </a:r>
          </a:p>
        </p:txBody>
      </p:sp>
      <p:sp>
        <p:nvSpPr>
          <p:cNvPr id="40963" name="Zástupný symbol pro obsah 2"/>
          <p:cNvSpPr>
            <a:spLocks noGrp="1"/>
          </p:cNvSpPr>
          <p:nvPr>
            <p:ph idx="1"/>
          </p:nvPr>
        </p:nvSpPr>
        <p:spPr>
          <a:xfrm>
            <a:off x="539750" y="1341438"/>
            <a:ext cx="7786688" cy="4525962"/>
          </a:xfrm>
        </p:spPr>
        <p:txBody>
          <a:bodyPr/>
          <a:lstStyle/>
          <a:p>
            <a:pPr>
              <a:defRPr/>
            </a:pPr>
            <a:r>
              <a:rPr lang="cs-CZ" altLang="cs-CZ" sz="2000" dirty="0" smtClean="0"/>
              <a:t>Jednolomné látky (voda, cytoplasma, buněčné jádro aj.) zůstávají při zkřížených filtrech tmavé, nejsou zobrazeny. . </a:t>
            </a:r>
          </a:p>
          <a:p>
            <a:pPr>
              <a:defRPr/>
            </a:pPr>
            <a:r>
              <a:rPr lang="cs-CZ" altLang="cs-CZ" sz="2000" dirty="0" smtClean="0"/>
              <a:t>Pozorujeme-li minerály amorfní nebo ty, které krystalují v soustavě kubické,šíří se světlo ve všech směrech stejnou rychlostí a k fázovému posunu nedochází, interferenční barvy nevzniknou. </a:t>
            </a:r>
          </a:p>
          <a:p>
            <a:pPr>
              <a:defRPr/>
            </a:pPr>
            <a:r>
              <a:rPr lang="cs-CZ" altLang="cs-CZ" sz="2000" dirty="0" smtClean="0"/>
              <a:t>Naproti tomu </a:t>
            </a:r>
            <a:r>
              <a:rPr lang="cs-CZ" altLang="cs-CZ" sz="2000" b="1" dirty="0" smtClean="0">
                <a:effectLst>
                  <a:outerShdw blurRad="38100" dist="38100" dir="2700000" algn="tl">
                    <a:srgbClr val="000000">
                      <a:alpha val="43137"/>
                    </a:srgbClr>
                  </a:outerShdw>
                </a:effectLst>
              </a:rPr>
              <a:t>dvojlomné látky </a:t>
            </a:r>
            <a:r>
              <a:rPr lang="cs-CZ" altLang="cs-CZ" sz="2000" dirty="0" smtClean="0"/>
              <a:t>(krystaly, celulózové buněčné stěny aj.) mění rovinu kmitu procházejícího světla, a proto jsou při zkřížených filtrech zobrazeny světle na temném pozadí, příp. barevně  při použití bílého (složeného) světla vlivem interference. </a:t>
            </a:r>
          </a:p>
        </p:txBody>
      </p:sp>
      <p:pic>
        <p:nvPicPr>
          <p:cNvPr id="71684" name="Picture 2" descr="http://www.calculi.cz/images/polmik/polmik1.jpg"/>
          <p:cNvPicPr>
            <a:picLocks noChangeAspect="1" noChangeArrowheads="1"/>
          </p:cNvPicPr>
          <p:nvPr/>
        </p:nvPicPr>
        <p:blipFill>
          <a:blip r:embed="rId3" cstate="print"/>
          <a:srcRect/>
          <a:stretch>
            <a:fillRect/>
          </a:stretch>
        </p:blipFill>
        <p:spPr bwMode="auto">
          <a:xfrm>
            <a:off x="250825" y="4508500"/>
            <a:ext cx="2743200" cy="2057400"/>
          </a:xfrm>
          <a:prstGeom prst="rect">
            <a:avLst/>
          </a:prstGeom>
          <a:noFill/>
          <a:ln w="9525">
            <a:noFill/>
            <a:miter lim="800000"/>
            <a:headEnd/>
            <a:tailEnd/>
          </a:ln>
        </p:spPr>
      </p:pic>
      <p:pic>
        <p:nvPicPr>
          <p:cNvPr id="71685" name="Picture 4" descr="http://www.calculi.cz/images/polmik/polmik3.jpg"/>
          <p:cNvPicPr>
            <a:picLocks noChangeAspect="1" noChangeArrowheads="1"/>
          </p:cNvPicPr>
          <p:nvPr/>
        </p:nvPicPr>
        <p:blipFill>
          <a:blip r:embed="rId4" cstate="print"/>
          <a:srcRect/>
          <a:stretch>
            <a:fillRect/>
          </a:stretch>
        </p:blipFill>
        <p:spPr bwMode="auto">
          <a:xfrm>
            <a:off x="3132138" y="4494213"/>
            <a:ext cx="3168650" cy="2109787"/>
          </a:xfrm>
          <a:prstGeom prst="rect">
            <a:avLst/>
          </a:prstGeom>
          <a:noFill/>
          <a:ln w="9525">
            <a:noFill/>
            <a:miter lim="800000"/>
            <a:headEnd/>
            <a:tailEnd/>
          </a:ln>
        </p:spPr>
      </p:pic>
      <p:sp>
        <p:nvSpPr>
          <p:cNvPr id="6" name="Obdélník 5"/>
          <p:cNvSpPr/>
          <p:nvPr/>
        </p:nvSpPr>
        <p:spPr>
          <a:xfrm>
            <a:off x="1979613" y="6551613"/>
            <a:ext cx="1998662" cy="254000"/>
          </a:xfrm>
          <a:prstGeom prst="rect">
            <a:avLst/>
          </a:prstGeom>
        </p:spPr>
        <p:txBody>
          <a:bodyPr wrap="none">
            <a:spAutoFit/>
          </a:bodyPr>
          <a:lstStyle/>
          <a:p>
            <a:pPr>
              <a:defRPr/>
            </a:pPr>
            <a:r>
              <a:rPr lang="cs-CZ" sz="1050" dirty="0">
                <a:hlinkClick r:id="rId5"/>
              </a:rPr>
              <a:t>http://www.</a:t>
            </a:r>
            <a:r>
              <a:rPr lang="cs-CZ" sz="1050" dirty="0" err="1">
                <a:hlinkClick r:id="rId5"/>
              </a:rPr>
              <a:t>calculi.cz</a:t>
            </a:r>
            <a:r>
              <a:rPr lang="cs-CZ" sz="1050" dirty="0">
                <a:hlinkClick r:id="rId5"/>
              </a:rPr>
              <a:t>/</a:t>
            </a:r>
            <a:r>
              <a:rPr lang="cs-CZ" sz="1050" dirty="0" err="1">
                <a:hlinkClick r:id="rId5"/>
              </a:rPr>
              <a:t>polar.php</a:t>
            </a:r>
            <a:endParaRPr lang="cs-CZ" sz="1050" dirty="0"/>
          </a:p>
        </p:txBody>
      </p:sp>
      <p:pic>
        <p:nvPicPr>
          <p:cNvPr id="71687" name="Picture 6" descr="http://biologie.upol.cz/mikroskopie/images/3.1.jpg"/>
          <p:cNvPicPr>
            <a:picLocks noChangeAspect="1" noChangeArrowheads="1"/>
          </p:cNvPicPr>
          <p:nvPr/>
        </p:nvPicPr>
        <p:blipFill>
          <a:blip r:embed="rId6" cstate="print"/>
          <a:srcRect/>
          <a:stretch>
            <a:fillRect/>
          </a:stretch>
        </p:blipFill>
        <p:spPr bwMode="auto">
          <a:xfrm>
            <a:off x="6588125" y="3957638"/>
            <a:ext cx="2209800" cy="2711450"/>
          </a:xfrm>
          <a:prstGeom prst="rect">
            <a:avLst/>
          </a:prstGeom>
          <a:noFill/>
          <a:ln w="9525">
            <a:noFill/>
            <a:miter lim="800000"/>
            <a:headEnd/>
            <a:tailEnd/>
          </a:ln>
        </p:spPr>
      </p:pic>
      <p:sp>
        <p:nvSpPr>
          <p:cNvPr id="8" name="Obdélník 7"/>
          <p:cNvSpPr/>
          <p:nvPr/>
        </p:nvSpPr>
        <p:spPr>
          <a:xfrm>
            <a:off x="6011863" y="6650038"/>
            <a:ext cx="3384550" cy="254000"/>
          </a:xfrm>
          <a:prstGeom prst="rect">
            <a:avLst/>
          </a:prstGeom>
        </p:spPr>
        <p:txBody>
          <a:bodyPr>
            <a:spAutoFit/>
          </a:bodyPr>
          <a:lstStyle/>
          <a:p>
            <a:pPr>
              <a:defRPr/>
            </a:pPr>
            <a:r>
              <a:rPr lang="cs-CZ" sz="1050" dirty="0">
                <a:hlinkClick r:id="rId7"/>
              </a:rPr>
              <a:t>http://biologie.</a:t>
            </a:r>
            <a:r>
              <a:rPr lang="cs-CZ" sz="1050" dirty="0" err="1">
                <a:hlinkClick r:id="rId7"/>
              </a:rPr>
              <a:t>upol.cz</a:t>
            </a:r>
            <a:r>
              <a:rPr lang="cs-CZ" sz="1050" dirty="0">
                <a:hlinkClick r:id="rId7"/>
              </a:rPr>
              <a:t>/mikroskopie/</a:t>
            </a:r>
            <a:r>
              <a:rPr lang="cs-CZ" sz="1050" dirty="0" err="1">
                <a:hlinkClick r:id="rId7"/>
              </a:rPr>
              <a:t>html</a:t>
            </a:r>
            <a:r>
              <a:rPr lang="cs-CZ" sz="1050" dirty="0">
                <a:hlinkClick r:id="rId7"/>
              </a:rPr>
              <a:t>_</a:t>
            </a:r>
            <a:r>
              <a:rPr lang="cs-CZ" sz="1050" dirty="0" err="1">
                <a:hlinkClick r:id="rId7"/>
              </a:rPr>
              <a:t>img</a:t>
            </a:r>
            <a:r>
              <a:rPr lang="cs-CZ" sz="1050" dirty="0">
                <a:hlinkClick r:id="rId7"/>
              </a:rPr>
              <a:t>/3.1.htm</a:t>
            </a:r>
            <a:endParaRPr lang="cs-CZ" sz="1050" dirty="0"/>
          </a:p>
        </p:txBody>
      </p:sp>
      <p:sp>
        <p:nvSpPr>
          <p:cNvPr id="9" name="Obdélník 8"/>
          <p:cNvSpPr/>
          <p:nvPr/>
        </p:nvSpPr>
        <p:spPr>
          <a:xfrm>
            <a:off x="6516688" y="6300788"/>
            <a:ext cx="1979612" cy="368300"/>
          </a:xfrm>
          <a:prstGeom prst="rect">
            <a:avLst/>
          </a:prstGeom>
        </p:spPr>
        <p:txBody>
          <a:bodyPr>
            <a:spAutoFit/>
          </a:bodyPr>
          <a:lstStyle/>
          <a:p>
            <a:pPr>
              <a:defRPr/>
            </a:pPr>
            <a:r>
              <a:rPr lang="cs-CZ" sz="900" dirty="0">
                <a:solidFill>
                  <a:schemeClr val="bg1">
                    <a:lumMod val="95000"/>
                  </a:schemeClr>
                </a:solidFill>
              </a:rPr>
              <a:t>Hvězdicové </a:t>
            </a:r>
            <a:r>
              <a:rPr lang="cs-CZ" sz="900" dirty="0" err="1">
                <a:solidFill>
                  <a:schemeClr val="bg1">
                    <a:lumMod val="95000"/>
                  </a:schemeClr>
                </a:solidFill>
              </a:rPr>
              <a:t>trichomy</a:t>
            </a:r>
            <a:r>
              <a:rPr lang="cs-CZ" sz="900" dirty="0">
                <a:solidFill>
                  <a:schemeClr val="bg1">
                    <a:lumMod val="95000"/>
                  </a:schemeClr>
                </a:solidFill>
              </a:rPr>
              <a:t> listové</a:t>
            </a:r>
          </a:p>
          <a:p>
            <a:pPr>
              <a:defRPr/>
            </a:pPr>
            <a:r>
              <a:rPr lang="cs-CZ" sz="900" dirty="0">
                <a:solidFill>
                  <a:schemeClr val="bg1">
                    <a:lumMod val="95000"/>
                  </a:schemeClr>
                </a:solidFill>
              </a:rPr>
              <a:t> (</a:t>
            </a:r>
            <a:r>
              <a:rPr lang="cs-CZ" sz="900" i="1" dirty="0" err="1">
                <a:solidFill>
                  <a:schemeClr val="bg1">
                    <a:lumMod val="95000"/>
                  </a:schemeClr>
                </a:solidFill>
              </a:rPr>
              <a:t>Deutzia</a:t>
            </a:r>
            <a:r>
              <a:rPr lang="cs-CZ" sz="900" i="1" dirty="0">
                <a:solidFill>
                  <a:schemeClr val="bg1">
                    <a:lumMod val="95000"/>
                  </a:schemeClr>
                </a:solidFill>
              </a:rPr>
              <a:t> </a:t>
            </a:r>
            <a:r>
              <a:rPr lang="cs-CZ" sz="900" i="1" dirty="0" err="1">
                <a:solidFill>
                  <a:schemeClr val="bg1">
                    <a:lumMod val="95000"/>
                  </a:schemeClr>
                </a:solidFill>
              </a:rPr>
              <a:t>scarba</a:t>
            </a:r>
            <a:r>
              <a:rPr lang="cs-CZ" sz="900" dirty="0">
                <a:solidFill>
                  <a:schemeClr val="bg1">
                    <a:lumMod val="95000"/>
                  </a:schemeClr>
                </a:solidFill>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p:cNvSpPr>
            <a:spLocks noGrp="1"/>
          </p:cNvSpPr>
          <p:nvPr>
            <p:ph type="title"/>
          </p:nvPr>
        </p:nvSpPr>
        <p:spPr/>
        <p:txBody>
          <a:bodyPr/>
          <a:lstStyle/>
          <a:p>
            <a:r>
              <a:rPr lang="cs-CZ" altLang="cs-CZ" smtClean="0"/>
              <a:t>Př. využití v biologii:</a:t>
            </a:r>
          </a:p>
        </p:txBody>
      </p:sp>
      <p:sp>
        <p:nvSpPr>
          <p:cNvPr id="72707" name="Zástupný symbol pro obsah 2"/>
          <p:cNvSpPr>
            <a:spLocks noGrp="1"/>
          </p:cNvSpPr>
          <p:nvPr>
            <p:ph idx="1"/>
          </p:nvPr>
        </p:nvSpPr>
        <p:spPr>
          <a:xfrm>
            <a:off x="395288" y="1196975"/>
            <a:ext cx="8229600" cy="4525963"/>
          </a:xfrm>
        </p:spPr>
        <p:txBody>
          <a:bodyPr/>
          <a:lstStyle/>
          <a:p>
            <a:r>
              <a:rPr lang="cs-CZ" altLang="cs-CZ" smtClean="0"/>
              <a:t>Metoda se užívá pro </a:t>
            </a:r>
            <a:r>
              <a:rPr lang="cs-CZ" altLang="cs-CZ" b="1" smtClean="0"/>
              <a:t>zobrazení lineárně uspořádaných a krystalických buněčných struktur</a:t>
            </a:r>
            <a:r>
              <a:rPr lang="cs-CZ" altLang="cs-CZ" smtClean="0"/>
              <a:t>, např. tonofibril, krystalických inkluzí, keratinových a celulózových struktur, výbrusů kostí apod.</a:t>
            </a:r>
          </a:p>
        </p:txBody>
      </p:sp>
      <p:pic>
        <p:nvPicPr>
          <p:cNvPr id="72708" name="Picture 2" descr="http://biologie.upol.cz/mikroskopie/images/3.4.jpg"/>
          <p:cNvPicPr>
            <a:picLocks noChangeAspect="1" noChangeArrowheads="1"/>
          </p:cNvPicPr>
          <p:nvPr/>
        </p:nvPicPr>
        <p:blipFill>
          <a:blip r:embed="rId3" cstate="print"/>
          <a:srcRect/>
          <a:stretch>
            <a:fillRect/>
          </a:stretch>
        </p:blipFill>
        <p:spPr bwMode="auto">
          <a:xfrm>
            <a:off x="5508625" y="3644900"/>
            <a:ext cx="3335338" cy="2925763"/>
          </a:xfrm>
          <a:prstGeom prst="rect">
            <a:avLst/>
          </a:prstGeom>
          <a:noFill/>
          <a:ln w="9525">
            <a:noFill/>
            <a:miter lim="800000"/>
            <a:headEnd/>
            <a:tailEnd/>
          </a:ln>
        </p:spPr>
      </p:pic>
      <p:pic>
        <p:nvPicPr>
          <p:cNvPr id="72709" name="Picture 4" descr="http://biologie.upol.cz/mikroskopie/images/3.3.jpg"/>
          <p:cNvPicPr>
            <a:picLocks noChangeAspect="1" noChangeArrowheads="1"/>
          </p:cNvPicPr>
          <p:nvPr/>
        </p:nvPicPr>
        <p:blipFill>
          <a:blip r:embed="rId4" cstate="print"/>
          <a:srcRect/>
          <a:stretch>
            <a:fillRect/>
          </a:stretch>
        </p:blipFill>
        <p:spPr bwMode="auto">
          <a:xfrm>
            <a:off x="3073400" y="3644900"/>
            <a:ext cx="2290763" cy="2890838"/>
          </a:xfrm>
          <a:prstGeom prst="rect">
            <a:avLst/>
          </a:prstGeom>
          <a:noFill/>
          <a:ln w="9525">
            <a:noFill/>
            <a:miter lim="800000"/>
            <a:headEnd/>
            <a:tailEnd/>
          </a:ln>
        </p:spPr>
      </p:pic>
      <p:pic>
        <p:nvPicPr>
          <p:cNvPr id="72710" name="Picture 6" descr="http://biologie.upol.cz/mikroskopie/images/3.2.jpg"/>
          <p:cNvPicPr>
            <a:picLocks noChangeAspect="1" noChangeArrowheads="1"/>
          </p:cNvPicPr>
          <p:nvPr/>
        </p:nvPicPr>
        <p:blipFill>
          <a:blip r:embed="rId5" cstate="print"/>
          <a:srcRect/>
          <a:stretch>
            <a:fillRect/>
          </a:stretch>
        </p:blipFill>
        <p:spPr bwMode="auto">
          <a:xfrm>
            <a:off x="179388" y="4106863"/>
            <a:ext cx="2795587" cy="2417762"/>
          </a:xfrm>
          <a:prstGeom prst="rect">
            <a:avLst/>
          </a:prstGeom>
          <a:noFill/>
          <a:ln w="9525">
            <a:noFill/>
            <a:miter lim="800000"/>
            <a:headEnd/>
            <a:tailEnd/>
          </a:ln>
        </p:spPr>
      </p:pic>
      <p:sp>
        <p:nvSpPr>
          <p:cNvPr id="72711" name="Obdélník 6"/>
          <p:cNvSpPr>
            <a:spLocks noChangeArrowheads="1"/>
          </p:cNvSpPr>
          <p:nvPr/>
        </p:nvSpPr>
        <p:spPr bwMode="auto">
          <a:xfrm>
            <a:off x="179388" y="6524625"/>
            <a:ext cx="2808287" cy="231775"/>
          </a:xfrm>
          <a:prstGeom prst="rect">
            <a:avLst/>
          </a:prstGeom>
          <a:noFill/>
          <a:ln w="9525">
            <a:noFill/>
            <a:miter lim="800000"/>
            <a:headEnd/>
            <a:tailEnd/>
          </a:ln>
        </p:spPr>
        <p:txBody>
          <a:bodyPr>
            <a:spAutoFit/>
          </a:bodyPr>
          <a:lstStyle/>
          <a:p>
            <a:r>
              <a:rPr lang="cs-CZ" altLang="cs-CZ" sz="900"/>
              <a:t>Krystaly šťavelanu vápenatého, buňka podražce</a:t>
            </a:r>
          </a:p>
        </p:txBody>
      </p:sp>
      <p:sp>
        <p:nvSpPr>
          <p:cNvPr id="72712" name="Obdélník 7"/>
          <p:cNvSpPr>
            <a:spLocks noChangeArrowheads="1"/>
          </p:cNvSpPr>
          <p:nvPr/>
        </p:nvSpPr>
        <p:spPr bwMode="auto">
          <a:xfrm>
            <a:off x="3435350" y="6524625"/>
            <a:ext cx="1641475" cy="231775"/>
          </a:xfrm>
          <a:prstGeom prst="rect">
            <a:avLst/>
          </a:prstGeom>
          <a:noFill/>
          <a:ln w="9525">
            <a:noFill/>
            <a:miter lim="800000"/>
            <a:headEnd/>
            <a:tailEnd/>
          </a:ln>
        </p:spPr>
        <p:txBody>
          <a:bodyPr wrap="none">
            <a:spAutoFit/>
          </a:bodyPr>
          <a:lstStyle/>
          <a:p>
            <a:r>
              <a:rPr lang="cs-CZ" altLang="cs-CZ" sz="900"/>
              <a:t>Parenchymové buňky šeříku</a:t>
            </a:r>
          </a:p>
        </p:txBody>
      </p:sp>
      <p:sp>
        <p:nvSpPr>
          <p:cNvPr id="72713" name="Obdélník 8"/>
          <p:cNvSpPr>
            <a:spLocks noChangeArrowheads="1"/>
          </p:cNvSpPr>
          <p:nvPr/>
        </p:nvSpPr>
        <p:spPr bwMode="auto">
          <a:xfrm>
            <a:off x="6084888" y="6524625"/>
            <a:ext cx="3024187" cy="215900"/>
          </a:xfrm>
          <a:prstGeom prst="rect">
            <a:avLst/>
          </a:prstGeom>
          <a:noFill/>
          <a:ln w="9525">
            <a:noFill/>
            <a:miter lim="800000"/>
            <a:headEnd/>
            <a:tailEnd/>
          </a:ln>
        </p:spPr>
        <p:txBody>
          <a:bodyPr>
            <a:spAutoFit/>
          </a:bodyPr>
          <a:lstStyle/>
          <a:p>
            <a:r>
              <a:rPr lang="cs-CZ" altLang="cs-CZ" sz="800"/>
              <a:t>Řez kostí. Barveno hematoxylinem - eosinem</a:t>
            </a:r>
          </a:p>
        </p:txBody>
      </p:sp>
      <p:sp>
        <p:nvSpPr>
          <p:cNvPr id="72714" name="Obdélník 9"/>
          <p:cNvSpPr>
            <a:spLocks noChangeArrowheads="1"/>
          </p:cNvSpPr>
          <p:nvPr/>
        </p:nvSpPr>
        <p:spPr bwMode="auto">
          <a:xfrm>
            <a:off x="34925" y="3800475"/>
            <a:ext cx="5959475" cy="276225"/>
          </a:xfrm>
          <a:prstGeom prst="rect">
            <a:avLst/>
          </a:prstGeom>
          <a:noFill/>
          <a:ln w="9525">
            <a:noFill/>
            <a:miter lim="800000"/>
            <a:headEnd/>
            <a:tailEnd/>
          </a:ln>
        </p:spPr>
        <p:txBody>
          <a:bodyPr>
            <a:spAutoFit/>
          </a:bodyPr>
          <a:lstStyle/>
          <a:p>
            <a:r>
              <a:rPr lang="cs-CZ" altLang="cs-CZ" sz="1200"/>
              <a:t>Obr. z: </a:t>
            </a:r>
            <a:r>
              <a:rPr lang="cs-CZ" altLang="cs-CZ" sz="1200">
                <a:hlinkClick r:id="rId6"/>
              </a:rPr>
              <a:t>http://biologie.upol.cz/mikroskopie/</a:t>
            </a:r>
            <a:endParaRPr lang="cs-CZ" altLang="cs-CZ" sz="12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4"/>
          <p:cNvSpPr>
            <a:spLocks noGrp="1"/>
          </p:cNvSpPr>
          <p:nvPr>
            <p:ph type="title"/>
          </p:nvPr>
        </p:nvSpPr>
        <p:spPr/>
        <p:txBody>
          <a:bodyPr/>
          <a:lstStyle/>
          <a:p>
            <a:endParaRPr lang="cs-CZ" altLang="cs-CZ" smtClean="0"/>
          </a:p>
        </p:txBody>
      </p:sp>
      <p:pic>
        <p:nvPicPr>
          <p:cNvPr id="73731" name="Picture 2" descr="http://images.wellcome.ac.uk/indexplus/obf_images/cb/c5/52f6cf028fab7874dffafce3b0b1.jpg"/>
          <p:cNvPicPr>
            <a:picLocks noChangeAspect="1" noChangeArrowheads="1"/>
          </p:cNvPicPr>
          <p:nvPr/>
        </p:nvPicPr>
        <p:blipFill>
          <a:blip r:embed="rId3" cstate="print"/>
          <a:srcRect/>
          <a:stretch>
            <a:fillRect/>
          </a:stretch>
        </p:blipFill>
        <p:spPr bwMode="auto">
          <a:xfrm>
            <a:off x="827088" y="620713"/>
            <a:ext cx="7620000" cy="5372100"/>
          </a:xfrm>
          <a:prstGeom prst="rect">
            <a:avLst/>
          </a:prstGeom>
          <a:noFill/>
          <a:ln w="9525">
            <a:noFill/>
            <a:miter lim="800000"/>
            <a:headEnd/>
            <a:tailEnd/>
          </a:ln>
        </p:spPr>
      </p:pic>
      <p:sp>
        <p:nvSpPr>
          <p:cNvPr id="73732" name="Obdélník 6"/>
          <p:cNvSpPr>
            <a:spLocks noChangeArrowheads="1"/>
          </p:cNvSpPr>
          <p:nvPr/>
        </p:nvSpPr>
        <p:spPr bwMode="auto">
          <a:xfrm>
            <a:off x="1619250" y="6211888"/>
            <a:ext cx="7038975" cy="276225"/>
          </a:xfrm>
          <a:prstGeom prst="rect">
            <a:avLst/>
          </a:prstGeom>
          <a:noFill/>
          <a:ln w="9525">
            <a:noFill/>
            <a:miter lim="800000"/>
            <a:headEnd/>
            <a:tailEnd/>
          </a:ln>
        </p:spPr>
        <p:txBody>
          <a:bodyPr>
            <a:spAutoFit/>
          </a:bodyPr>
          <a:lstStyle/>
          <a:p>
            <a:r>
              <a:rPr lang="cs-CZ" altLang="cs-CZ" sz="1200"/>
              <a:t>http://images.wellcome.ac.uk/indexplus/obf_images/cb/c5/52f6cf028fab7874dffafce3b0b1.jpg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p:cNvSpPr>
            <a:spLocks noGrp="1"/>
          </p:cNvSpPr>
          <p:nvPr>
            <p:ph type="title"/>
          </p:nvPr>
        </p:nvSpPr>
        <p:spPr/>
        <p:txBody>
          <a:bodyPr/>
          <a:lstStyle/>
          <a:p>
            <a:endParaRPr lang="cs-CZ" altLang="cs-CZ" smtClean="0"/>
          </a:p>
        </p:txBody>
      </p:sp>
      <p:sp>
        <p:nvSpPr>
          <p:cNvPr id="74755" name="Zástupný symbol pro obsah 2"/>
          <p:cNvSpPr>
            <a:spLocks noGrp="1"/>
          </p:cNvSpPr>
          <p:nvPr>
            <p:ph idx="1"/>
          </p:nvPr>
        </p:nvSpPr>
        <p:spPr/>
        <p:txBody>
          <a:bodyPr/>
          <a:lstStyle/>
          <a:p>
            <a:endParaRPr lang="cs-CZ" altLang="cs-CZ" smtClean="0"/>
          </a:p>
        </p:txBody>
      </p:sp>
      <p:pic>
        <p:nvPicPr>
          <p:cNvPr id="74756" name="Picture 2" descr="louse showing musculature"/>
          <p:cNvPicPr>
            <a:picLocks noChangeAspect="1" noChangeArrowheads="1"/>
          </p:cNvPicPr>
          <p:nvPr/>
        </p:nvPicPr>
        <p:blipFill>
          <a:blip r:embed="rId2" cstate="print"/>
          <a:srcRect/>
          <a:stretch>
            <a:fillRect/>
          </a:stretch>
        </p:blipFill>
        <p:spPr bwMode="auto">
          <a:xfrm>
            <a:off x="611188" y="476250"/>
            <a:ext cx="7620000" cy="5343525"/>
          </a:xfrm>
          <a:prstGeom prst="rect">
            <a:avLst/>
          </a:prstGeom>
          <a:noFill/>
          <a:ln w="9525">
            <a:noFill/>
            <a:miter lim="800000"/>
            <a:headEnd/>
            <a:tailEnd/>
          </a:ln>
        </p:spPr>
      </p:pic>
      <p:sp>
        <p:nvSpPr>
          <p:cNvPr id="74757" name="Obdélník 4"/>
          <p:cNvSpPr>
            <a:spLocks noChangeArrowheads="1"/>
          </p:cNvSpPr>
          <p:nvPr/>
        </p:nvSpPr>
        <p:spPr bwMode="auto">
          <a:xfrm>
            <a:off x="1692275" y="6381750"/>
            <a:ext cx="7110413" cy="276225"/>
          </a:xfrm>
          <a:prstGeom prst="rect">
            <a:avLst/>
          </a:prstGeom>
          <a:noFill/>
          <a:ln w="9525">
            <a:noFill/>
            <a:miter lim="800000"/>
            <a:headEnd/>
            <a:tailEnd/>
          </a:ln>
        </p:spPr>
        <p:txBody>
          <a:bodyPr>
            <a:spAutoFit/>
          </a:bodyPr>
          <a:lstStyle/>
          <a:p>
            <a:r>
              <a:rPr lang="cs-CZ" altLang="cs-CZ" sz="1200"/>
              <a:t>http://images.wellcome.ac.uk/indexplus/obf_images/dc/61/a25ae2f79c8b954ee48b8ae920ec.jpg</a:t>
            </a:r>
          </a:p>
        </p:txBody>
      </p:sp>
      <p:sp>
        <p:nvSpPr>
          <p:cNvPr id="74758" name="Obdélník 5"/>
          <p:cNvSpPr>
            <a:spLocks noChangeArrowheads="1"/>
          </p:cNvSpPr>
          <p:nvPr/>
        </p:nvSpPr>
        <p:spPr bwMode="auto">
          <a:xfrm>
            <a:off x="827088" y="5876925"/>
            <a:ext cx="7110412" cy="369888"/>
          </a:xfrm>
          <a:prstGeom prst="rect">
            <a:avLst/>
          </a:prstGeom>
          <a:noFill/>
          <a:ln w="9525">
            <a:noFill/>
            <a:miter lim="800000"/>
            <a:headEnd/>
            <a:tailEnd/>
          </a:ln>
        </p:spPr>
        <p:txBody>
          <a:bodyPr>
            <a:spAutoFit/>
          </a:bodyPr>
          <a:lstStyle/>
          <a:p>
            <a:r>
              <a:rPr lang="cs-CZ" altLang="cs-CZ"/>
              <a:t>Veš se svaly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p:cNvSpPr>
            <a:spLocks noGrp="1"/>
          </p:cNvSpPr>
          <p:nvPr>
            <p:ph type="title"/>
          </p:nvPr>
        </p:nvSpPr>
        <p:spPr/>
        <p:txBody>
          <a:bodyPr/>
          <a:lstStyle/>
          <a:p>
            <a:r>
              <a:rPr lang="cs-CZ" altLang="cs-CZ" smtClean="0"/>
              <a:t>Př. využití v medicíně:</a:t>
            </a:r>
          </a:p>
        </p:txBody>
      </p:sp>
      <p:sp>
        <p:nvSpPr>
          <p:cNvPr id="75779" name="Zástupný symbol pro obsah 2"/>
          <p:cNvSpPr>
            <a:spLocks noGrp="1"/>
          </p:cNvSpPr>
          <p:nvPr>
            <p:ph idx="1"/>
          </p:nvPr>
        </p:nvSpPr>
        <p:spPr/>
        <p:txBody>
          <a:bodyPr/>
          <a:lstStyle/>
          <a:p>
            <a:endParaRPr lang="cs-CZ" altLang="cs-CZ" smtClean="0"/>
          </a:p>
        </p:txBody>
      </p:sp>
      <p:pic>
        <p:nvPicPr>
          <p:cNvPr id="75780" name="Picture 2" descr="Bladder sand, polarizing light micrograph"/>
          <p:cNvPicPr>
            <a:picLocks noChangeAspect="1" noChangeArrowheads="1"/>
          </p:cNvPicPr>
          <p:nvPr/>
        </p:nvPicPr>
        <p:blipFill>
          <a:blip r:embed="rId2" cstate="print"/>
          <a:srcRect/>
          <a:stretch>
            <a:fillRect/>
          </a:stretch>
        </p:blipFill>
        <p:spPr bwMode="auto">
          <a:xfrm>
            <a:off x="684213" y="549275"/>
            <a:ext cx="7620000" cy="5295900"/>
          </a:xfrm>
          <a:prstGeom prst="rect">
            <a:avLst/>
          </a:prstGeom>
          <a:noFill/>
          <a:ln w="9525">
            <a:noFill/>
            <a:miter lim="800000"/>
            <a:headEnd/>
            <a:tailEnd/>
          </a:ln>
        </p:spPr>
      </p:pic>
      <p:sp>
        <p:nvSpPr>
          <p:cNvPr id="75781" name="Obdélník 4"/>
          <p:cNvSpPr>
            <a:spLocks noChangeArrowheads="1"/>
          </p:cNvSpPr>
          <p:nvPr/>
        </p:nvSpPr>
        <p:spPr bwMode="auto">
          <a:xfrm>
            <a:off x="1763713" y="6381750"/>
            <a:ext cx="7092950" cy="276225"/>
          </a:xfrm>
          <a:prstGeom prst="rect">
            <a:avLst/>
          </a:prstGeom>
          <a:noFill/>
          <a:ln w="9525">
            <a:noFill/>
            <a:miter lim="800000"/>
            <a:headEnd/>
            <a:tailEnd/>
          </a:ln>
        </p:spPr>
        <p:txBody>
          <a:bodyPr>
            <a:spAutoFit/>
          </a:bodyPr>
          <a:lstStyle/>
          <a:p>
            <a:r>
              <a:rPr lang="cs-CZ" altLang="cs-CZ" sz="1200"/>
              <a:t>http://images.wellcome.ac.uk/indexplus/obf_images/db/c9/4cc7313730070a199d2b5ab9f29f.jpg</a:t>
            </a:r>
          </a:p>
        </p:txBody>
      </p:sp>
      <p:sp>
        <p:nvSpPr>
          <p:cNvPr id="75782" name="Obdélník 5"/>
          <p:cNvSpPr>
            <a:spLocks noChangeArrowheads="1"/>
          </p:cNvSpPr>
          <p:nvPr/>
        </p:nvSpPr>
        <p:spPr bwMode="auto">
          <a:xfrm>
            <a:off x="684213" y="5805488"/>
            <a:ext cx="4572000" cy="369887"/>
          </a:xfrm>
          <a:prstGeom prst="rect">
            <a:avLst/>
          </a:prstGeom>
          <a:noFill/>
          <a:ln w="9525">
            <a:noFill/>
            <a:miter lim="800000"/>
            <a:headEnd/>
            <a:tailEnd/>
          </a:ln>
        </p:spPr>
        <p:txBody>
          <a:bodyPr>
            <a:spAutoFit/>
          </a:bodyPr>
          <a:lstStyle/>
          <a:p>
            <a:r>
              <a:rPr lang="cs-CZ" altLang="cs-CZ"/>
              <a:t>Močový písek</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p:cNvSpPr>
            <a:spLocks noGrp="1"/>
          </p:cNvSpPr>
          <p:nvPr>
            <p:ph type="title"/>
          </p:nvPr>
        </p:nvSpPr>
        <p:spPr/>
        <p:txBody>
          <a:bodyPr/>
          <a:lstStyle/>
          <a:p>
            <a:endParaRPr lang="cs-CZ" altLang="cs-CZ" smtClean="0"/>
          </a:p>
        </p:txBody>
      </p:sp>
      <p:sp>
        <p:nvSpPr>
          <p:cNvPr id="76803" name="Zástupný symbol pro obsah 2"/>
          <p:cNvSpPr>
            <a:spLocks noGrp="1"/>
          </p:cNvSpPr>
          <p:nvPr>
            <p:ph idx="1"/>
          </p:nvPr>
        </p:nvSpPr>
        <p:spPr>
          <a:xfrm>
            <a:off x="528638" y="5916613"/>
            <a:ext cx="8291512" cy="465137"/>
          </a:xfrm>
        </p:spPr>
        <p:txBody>
          <a:bodyPr/>
          <a:lstStyle/>
          <a:p>
            <a:r>
              <a:rPr lang="cs-CZ" altLang="cs-CZ" sz="2000" smtClean="0"/>
              <a:t>Vitamín C</a:t>
            </a:r>
          </a:p>
        </p:txBody>
      </p:sp>
      <p:pic>
        <p:nvPicPr>
          <p:cNvPr id="76804" name="Picture 2" descr="Vitamin C (ascorbic acid) crystals"/>
          <p:cNvPicPr>
            <a:picLocks noChangeAspect="1" noChangeArrowheads="1"/>
          </p:cNvPicPr>
          <p:nvPr/>
        </p:nvPicPr>
        <p:blipFill>
          <a:blip r:embed="rId2" cstate="print"/>
          <a:srcRect/>
          <a:stretch>
            <a:fillRect/>
          </a:stretch>
        </p:blipFill>
        <p:spPr bwMode="auto">
          <a:xfrm>
            <a:off x="684213" y="549275"/>
            <a:ext cx="7620000" cy="5343525"/>
          </a:xfrm>
          <a:prstGeom prst="rect">
            <a:avLst/>
          </a:prstGeom>
          <a:noFill/>
          <a:ln w="9525">
            <a:noFill/>
            <a:miter lim="800000"/>
            <a:headEnd/>
            <a:tailEnd/>
          </a:ln>
        </p:spPr>
      </p:pic>
      <p:sp>
        <p:nvSpPr>
          <p:cNvPr id="76805" name="Obdélník 4"/>
          <p:cNvSpPr>
            <a:spLocks noChangeArrowheads="1"/>
          </p:cNvSpPr>
          <p:nvPr/>
        </p:nvSpPr>
        <p:spPr bwMode="auto">
          <a:xfrm>
            <a:off x="1476375" y="6381750"/>
            <a:ext cx="7397750" cy="276225"/>
          </a:xfrm>
          <a:prstGeom prst="rect">
            <a:avLst/>
          </a:prstGeom>
          <a:noFill/>
          <a:ln w="9525">
            <a:noFill/>
            <a:miter lim="800000"/>
            <a:headEnd/>
            <a:tailEnd/>
          </a:ln>
        </p:spPr>
        <p:txBody>
          <a:bodyPr>
            <a:spAutoFit/>
          </a:bodyPr>
          <a:lstStyle/>
          <a:p>
            <a:r>
              <a:rPr lang="cs-CZ" altLang="cs-CZ" sz="1200"/>
              <a:t>http://images.wellcome.ac.uk/indexplus/obf_images/1f/e1/df82bf974c4809ff7cc70a8abadb.jpg</a:t>
            </a:r>
          </a:p>
        </p:txBody>
      </p:sp>
      <p:pic>
        <p:nvPicPr>
          <p:cNvPr id="99332" name="Picture 4" descr="Crystalline ascorbic acid (vitamin C)"/>
          <p:cNvPicPr>
            <a:picLocks noChangeAspect="1" noChangeArrowheads="1"/>
          </p:cNvPicPr>
          <p:nvPr/>
        </p:nvPicPr>
        <p:blipFill>
          <a:blip r:embed="rId3" cstate="print"/>
          <a:srcRect/>
          <a:stretch>
            <a:fillRect/>
          </a:stretch>
        </p:blipFill>
        <p:spPr bwMode="auto">
          <a:xfrm>
            <a:off x="684213" y="549275"/>
            <a:ext cx="7620000" cy="523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99332"/>
                                        </p:tgtEl>
                                        <p:attrNameLst>
                                          <p:attrName>ppt_w</p:attrName>
                                        </p:attrNameLst>
                                      </p:cBhvr>
                                      <p:tavLst>
                                        <p:tav tm="0">
                                          <p:val>
                                            <p:strVal val="ppt_w"/>
                                          </p:val>
                                        </p:tav>
                                        <p:tav tm="100000">
                                          <p:val>
                                            <p:fltVal val="0"/>
                                          </p:val>
                                        </p:tav>
                                      </p:tavLst>
                                    </p:anim>
                                    <p:anim calcmode="lin" valueType="num">
                                      <p:cBhvr>
                                        <p:cTn id="7" dur="500"/>
                                        <p:tgtEl>
                                          <p:spTgt spid="99332"/>
                                        </p:tgtEl>
                                        <p:attrNameLst>
                                          <p:attrName>ppt_h</p:attrName>
                                        </p:attrNameLst>
                                      </p:cBhvr>
                                      <p:tavLst>
                                        <p:tav tm="0">
                                          <p:val>
                                            <p:strVal val="ppt_h"/>
                                          </p:val>
                                        </p:tav>
                                        <p:tav tm="100000">
                                          <p:val>
                                            <p:fltVal val="0"/>
                                          </p:val>
                                        </p:tav>
                                      </p:tavLst>
                                    </p:anim>
                                    <p:animEffect transition="out" filter="fade">
                                      <p:cBhvr>
                                        <p:cTn id="8" dur="500"/>
                                        <p:tgtEl>
                                          <p:spTgt spid="99332"/>
                                        </p:tgtEl>
                                      </p:cBhvr>
                                    </p:animEffect>
                                    <p:set>
                                      <p:cBhvr>
                                        <p:cTn id="9" dur="1" fill="hold">
                                          <p:stCondLst>
                                            <p:cond delay="499"/>
                                          </p:stCondLst>
                                        </p:cTn>
                                        <p:tgtEl>
                                          <p:spTgt spid="99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p:cNvSpPr>
            <a:spLocks noGrp="1"/>
          </p:cNvSpPr>
          <p:nvPr>
            <p:ph type="title"/>
          </p:nvPr>
        </p:nvSpPr>
        <p:spPr>
          <a:xfrm>
            <a:off x="457200" y="-26988"/>
            <a:ext cx="8229600" cy="1143001"/>
          </a:xfrm>
        </p:spPr>
        <p:txBody>
          <a:bodyPr/>
          <a:lstStyle/>
          <a:p>
            <a:r>
              <a:rPr lang="cs-CZ" altLang="cs-CZ" b="1" smtClean="0"/>
              <a:t>Metody zesilující kontrast obrazu</a:t>
            </a:r>
          </a:p>
        </p:txBody>
      </p:sp>
      <p:pic>
        <p:nvPicPr>
          <p:cNvPr id="50179" name="Picture 2" descr="http://www.olympusmicro.com/primer/images/darkfield/radiolarians.jpg"/>
          <p:cNvPicPr>
            <a:picLocks noChangeAspect="1" noChangeArrowheads="1"/>
          </p:cNvPicPr>
          <p:nvPr/>
        </p:nvPicPr>
        <p:blipFill>
          <a:blip r:embed="rId3" cstate="print"/>
          <a:srcRect t="8041" r="68080"/>
          <a:stretch>
            <a:fillRect/>
          </a:stretch>
        </p:blipFill>
        <p:spPr bwMode="auto">
          <a:xfrm>
            <a:off x="7775575" y="1268413"/>
            <a:ext cx="1368425" cy="1647825"/>
          </a:xfrm>
          <a:prstGeom prst="rect">
            <a:avLst/>
          </a:prstGeom>
          <a:noFill/>
          <a:ln w="9525">
            <a:noFill/>
            <a:miter lim="800000"/>
            <a:headEnd/>
            <a:tailEnd/>
          </a:ln>
        </p:spPr>
      </p:pic>
      <p:pic>
        <p:nvPicPr>
          <p:cNvPr id="50180" name="Picture 4" descr="http://www.olympusmicro.com/primer/images/darkfield/radiolarians.jpg"/>
          <p:cNvPicPr>
            <a:picLocks noChangeAspect="1" noChangeArrowheads="1"/>
          </p:cNvPicPr>
          <p:nvPr/>
        </p:nvPicPr>
        <p:blipFill>
          <a:blip r:embed="rId3" cstate="print"/>
          <a:srcRect l="31920" t="12064" r="34480" b="11533"/>
          <a:stretch>
            <a:fillRect/>
          </a:stretch>
        </p:blipFill>
        <p:spPr bwMode="auto">
          <a:xfrm>
            <a:off x="7704138" y="2924175"/>
            <a:ext cx="1439862" cy="1368425"/>
          </a:xfrm>
          <a:prstGeom prst="rect">
            <a:avLst/>
          </a:prstGeom>
          <a:noFill/>
          <a:ln w="9525">
            <a:noFill/>
            <a:miter lim="800000"/>
            <a:headEnd/>
            <a:tailEnd/>
          </a:ln>
        </p:spPr>
      </p:pic>
      <p:sp>
        <p:nvSpPr>
          <p:cNvPr id="50181" name="Zástupný symbol pro obsah 2"/>
          <p:cNvSpPr>
            <a:spLocks noGrp="1"/>
          </p:cNvSpPr>
          <p:nvPr>
            <p:ph idx="1"/>
          </p:nvPr>
        </p:nvSpPr>
        <p:spPr>
          <a:xfrm>
            <a:off x="457200" y="1019175"/>
            <a:ext cx="7570788" cy="4857750"/>
          </a:xfrm>
        </p:spPr>
        <p:txBody>
          <a:bodyPr/>
          <a:lstStyle/>
          <a:p>
            <a:r>
              <a:rPr lang="cs-CZ" altLang="cs-CZ" sz="2400" b="1" u="sng" smtClean="0"/>
              <a:t>Přivření kondenzorové clony nebo snížení kondenzoru</a:t>
            </a:r>
            <a:r>
              <a:rPr lang="cs-CZ" altLang="cs-CZ" sz="2400" u="sng" smtClean="0"/>
              <a:t>  </a:t>
            </a:r>
            <a:r>
              <a:rPr lang="cs-CZ" altLang="cs-CZ" sz="2400" smtClean="0"/>
              <a:t>(vede sice ke zvýšení kontrastu, zároveň se ale snižuje rozlišení a ostrost obrazu)</a:t>
            </a:r>
          </a:p>
          <a:p>
            <a:r>
              <a:rPr lang="cs-CZ" altLang="cs-CZ" sz="2400" b="1" smtClean="0"/>
              <a:t>Mikroskopování v temném poli („darkfield microscopy“) </a:t>
            </a:r>
            <a:r>
              <a:rPr lang="cs-CZ" altLang="cs-CZ" sz="2400" smtClean="0"/>
              <a:t>(Používá se pro zviditelnění nebarvených průhledných vzorků, které mají index lomu podobný jako okolní médium)</a:t>
            </a:r>
          </a:p>
          <a:p>
            <a:r>
              <a:rPr lang="cs-CZ" altLang="cs-CZ" sz="2400" b="1" smtClean="0"/>
              <a:t>Polarizační mikroskopie </a:t>
            </a:r>
            <a:r>
              <a:rPr lang="cs-CZ" altLang="cs-CZ" sz="2400" smtClean="0"/>
              <a:t>(umožňuje zviditelnit struktury, jejichž stavební materiál se vyznačuje dvojlomem)</a:t>
            </a:r>
          </a:p>
          <a:p>
            <a:r>
              <a:rPr lang="cs-CZ" altLang="cs-CZ" sz="2400" b="1" u="sng" smtClean="0"/>
              <a:t>Fázový kontrast</a:t>
            </a:r>
          </a:p>
          <a:p>
            <a:r>
              <a:rPr lang="cs-CZ" altLang="cs-CZ" sz="2400" b="1" u="sng" smtClean="0"/>
              <a:t>Fluorescenční mikroskopie</a:t>
            </a:r>
          </a:p>
          <a:p>
            <a:r>
              <a:rPr lang="cs-CZ" altLang="cs-CZ" sz="2400" b="1" u="sng" smtClean="0"/>
              <a:t>Diferenciální interferenční kontrast (DIC, Nomarského DIC)</a:t>
            </a:r>
          </a:p>
          <a:p>
            <a:r>
              <a:rPr lang="cs-CZ" altLang="cs-CZ" sz="2400" b="1" u="sng" smtClean="0"/>
              <a:t>Konfokální mikroskopie</a:t>
            </a:r>
          </a:p>
          <a:p>
            <a:endParaRPr lang="cs-CZ" altLang="cs-CZ" sz="2400" smtClean="0"/>
          </a:p>
          <a:p>
            <a:endParaRPr lang="cs-CZ" altLang="cs-CZ" sz="2400" smtClean="0"/>
          </a:p>
          <a:p>
            <a:endParaRPr lang="cs-CZ" altLang="cs-CZ" sz="2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p:cNvSpPr>
            <a:spLocks noGrp="1"/>
          </p:cNvSpPr>
          <p:nvPr>
            <p:ph type="title"/>
          </p:nvPr>
        </p:nvSpPr>
        <p:spPr/>
        <p:txBody>
          <a:bodyPr/>
          <a:lstStyle/>
          <a:p>
            <a:endParaRPr lang="cs-CZ" altLang="cs-CZ" smtClean="0"/>
          </a:p>
        </p:txBody>
      </p:sp>
      <p:sp>
        <p:nvSpPr>
          <p:cNvPr id="77827" name="Zástupný symbol pro obsah 2"/>
          <p:cNvSpPr>
            <a:spLocks noGrp="1"/>
          </p:cNvSpPr>
          <p:nvPr>
            <p:ph idx="1"/>
          </p:nvPr>
        </p:nvSpPr>
        <p:spPr>
          <a:xfrm>
            <a:off x="539750" y="5661025"/>
            <a:ext cx="3527425" cy="504825"/>
          </a:xfrm>
        </p:spPr>
        <p:txBody>
          <a:bodyPr/>
          <a:lstStyle/>
          <a:p>
            <a:r>
              <a:rPr lang="cs-CZ" altLang="cs-CZ" sz="2000" smtClean="0"/>
              <a:t>Motýlí sosák, 720x</a:t>
            </a:r>
          </a:p>
        </p:txBody>
      </p:sp>
      <p:pic>
        <p:nvPicPr>
          <p:cNvPr id="77828" name="Picture 4" descr="butterfly tongue"/>
          <p:cNvPicPr>
            <a:picLocks noChangeAspect="1" noChangeArrowheads="1"/>
          </p:cNvPicPr>
          <p:nvPr/>
        </p:nvPicPr>
        <p:blipFill>
          <a:blip r:embed="rId2" cstate="print"/>
          <a:srcRect/>
          <a:stretch>
            <a:fillRect/>
          </a:stretch>
        </p:blipFill>
        <p:spPr bwMode="auto">
          <a:xfrm>
            <a:off x="539750" y="476250"/>
            <a:ext cx="6667500" cy="5000625"/>
          </a:xfrm>
          <a:prstGeom prst="rect">
            <a:avLst/>
          </a:prstGeom>
          <a:noFill/>
          <a:ln w="9525">
            <a:noFill/>
            <a:miter lim="800000"/>
            <a:headEnd/>
            <a:tailEnd/>
          </a:ln>
        </p:spPr>
      </p:pic>
      <p:sp>
        <p:nvSpPr>
          <p:cNvPr id="77829" name="Obdélník 5"/>
          <p:cNvSpPr>
            <a:spLocks noChangeArrowheads="1"/>
          </p:cNvSpPr>
          <p:nvPr/>
        </p:nvSpPr>
        <p:spPr bwMode="auto">
          <a:xfrm>
            <a:off x="1187450" y="6381750"/>
            <a:ext cx="7758113" cy="276225"/>
          </a:xfrm>
          <a:prstGeom prst="rect">
            <a:avLst/>
          </a:prstGeom>
          <a:noFill/>
          <a:ln w="9525">
            <a:noFill/>
            <a:miter lim="800000"/>
            <a:headEnd/>
            <a:tailEnd/>
          </a:ln>
        </p:spPr>
        <p:txBody>
          <a:bodyPr>
            <a:spAutoFit/>
          </a:bodyPr>
          <a:lstStyle/>
          <a:p>
            <a:r>
              <a:rPr lang="cs-CZ" altLang="cs-CZ" sz="1200"/>
              <a:t>http://inspirationgreen.com/assets/images/Photography/Nikon%20Small%20World%20/Butterfly-tongue.jpg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descr="http://www.olympusmicro.com/primer/techniques/phasecontrast/images/phasepaths.jpg"/>
          <p:cNvPicPr>
            <a:picLocks noChangeAspect="1" noChangeArrowheads="1"/>
          </p:cNvPicPr>
          <p:nvPr/>
        </p:nvPicPr>
        <p:blipFill>
          <a:blip r:embed="rId3" cstate="print"/>
          <a:srcRect/>
          <a:stretch>
            <a:fillRect/>
          </a:stretch>
        </p:blipFill>
        <p:spPr bwMode="auto">
          <a:xfrm>
            <a:off x="6011863" y="2852738"/>
            <a:ext cx="2867025" cy="2847975"/>
          </a:xfrm>
          <a:prstGeom prst="rect">
            <a:avLst/>
          </a:prstGeom>
          <a:noFill/>
          <a:ln w="9525">
            <a:noFill/>
            <a:miter lim="800000"/>
            <a:headEnd/>
            <a:tailEnd/>
          </a:ln>
        </p:spPr>
      </p:pic>
      <p:sp>
        <p:nvSpPr>
          <p:cNvPr id="78851" name="Nadpis 1"/>
          <p:cNvSpPr>
            <a:spLocks noGrp="1"/>
          </p:cNvSpPr>
          <p:nvPr>
            <p:ph type="title"/>
          </p:nvPr>
        </p:nvSpPr>
        <p:spPr>
          <a:xfrm>
            <a:off x="468313" y="260350"/>
            <a:ext cx="7138987" cy="1143000"/>
          </a:xfrm>
        </p:spPr>
        <p:txBody>
          <a:bodyPr/>
          <a:lstStyle/>
          <a:p>
            <a:pPr algn="l"/>
            <a:r>
              <a:rPr lang="cs-CZ" altLang="cs-CZ" sz="6000" b="1" smtClean="0"/>
              <a:t>Fázový kontrast</a:t>
            </a:r>
          </a:p>
        </p:txBody>
      </p:sp>
      <p:sp>
        <p:nvSpPr>
          <p:cNvPr id="78852" name="Zástupný symbol pro obsah 2"/>
          <p:cNvSpPr>
            <a:spLocks noGrp="1"/>
          </p:cNvSpPr>
          <p:nvPr>
            <p:ph idx="1"/>
          </p:nvPr>
        </p:nvSpPr>
        <p:spPr>
          <a:xfrm>
            <a:off x="179388" y="1268413"/>
            <a:ext cx="5113337" cy="2592387"/>
          </a:xfrm>
        </p:spPr>
        <p:txBody>
          <a:bodyPr/>
          <a:lstStyle/>
          <a:p>
            <a:r>
              <a:rPr lang="cs-CZ" altLang="cs-CZ" sz="2400" b="1" smtClean="0"/>
              <a:t>Frits Zernike </a:t>
            </a:r>
            <a:r>
              <a:rPr lang="cs-CZ" altLang="cs-CZ" sz="2400" smtClean="0"/>
              <a:t>(1888 – 1966)</a:t>
            </a:r>
          </a:p>
          <a:p>
            <a:r>
              <a:rPr lang="cs-CZ" altLang="cs-CZ" sz="2400" smtClean="0"/>
              <a:t>nizozemský fyzik</a:t>
            </a:r>
          </a:p>
          <a:p>
            <a:r>
              <a:rPr lang="cs-CZ" altLang="cs-CZ" sz="2400" b="1" smtClean="0"/>
              <a:t>1953 Nobelova cena </a:t>
            </a:r>
            <a:r>
              <a:rPr lang="cs-CZ" altLang="cs-CZ" sz="2400" smtClean="0"/>
              <a:t>za fyziku za vypracování metody fázového kontrastu a za konstrukci fázově kontrastního mikroskopu.</a:t>
            </a:r>
          </a:p>
        </p:txBody>
      </p:sp>
      <p:pic>
        <p:nvPicPr>
          <p:cNvPr id="78853" name="Picture 2" descr="http://filavaria.punt.nl/upload/zernike.jpg"/>
          <p:cNvPicPr>
            <a:picLocks noChangeAspect="1" noChangeArrowheads="1"/>
          </p:cNvPicPr>
          <p:nvPr/>
        </p:nvPicPr>
        <p:blipFill>
          <a:blip r:embed="rId4" cstate="print"/>
          <a:srcRect/>
          <a:stretch>
            <a:fillRect/>
          </a:stretch>
        </p:blipFill>
        <p:spPr bwMode="auto">
          <a:xfrm>
            <a:off x="6443663" y="836613"/>
            <a:ext cx="2212975" cy="1557337"/>
          </a:xfrm>
          <a:prstGeom prst="rect">
            <a:avLst/>
          </a:prstGeom>
          <a:noFill/>
          <a:ln w="9525">
            <a:noFill/>
            <a:miter lim="800000"/>
            <a:headEnd/>
            <a:tailEnd/>
          </a:ln>
        </p:spPr>
      </p:pic>
      <p:pic>
        <p:nvPicPr>
          <p:cNvPr id="78854" name="Picture 4" descr="http://www.philateca.com/thumbs/stamp_8202.jpg"/>
          <p:cNvPicPr>
            <a:picLocks noChangeAspect="1" noChangeArrowheads="1"/>
          </p:cNvPicPr>
          <p:nvPr/>
        </p:nvPicPr>
        <p:blipFill>
          <a:blip r:embed="rId5" cstate="print"/>
          <a:srcRect/>
          <a:stretch>
            <a:fillRect/>
          </a:stretch>
        </p:blipFill>
        <p:spPr bwMode="auto">
          <a:xfrm>
            <a:off x="4859338" y="1268413"/>
            <a:ext cx="1257300" cy="1905000"/>
          </a:xfrm>
          <a:prstGeom prst="rect">
            <a:avLst/>
          </a:prstGeom>
          <a:noFill/>
          <a:ln w="9525">
            <a:noFill/>
            <a:miter lim="800000"/>
            <a:headEnd/>
            <a:tailEnd/>
          </a:ln>
        </p:spPr>
      </p:pic>
      <p:pic>
        <p:nvPicPr>
          <p:cNvPr id="78855" name="Picture 6" descr="http://cdn.c.photoshelter.com/img-get/I0000bhxKFk2CiZ8/s/750/750/Radial-and-Pennate-Diatoms-phase-contrast.jpg"/>
          <p:cNvPicPr>
            <a:picLocks noChangeAspect="1" noChangeArrowheads="1"/>
          </p:cNvPicPr>
          <p:nvPr/>
        </p:nvPicPr>
        <p:blipFill>
          <a:blip r:embed="rId6" cstate="print"/>
          <a:srcRect/>
          <a:stretch>
            <a:fillRect/>
          </a:stretch>
        </p:blipFill>
        <p:spPr bwMode="auto">
          <a:xfrm>
            <a:off x="323850" y="3716338"/>
            <a:ext cx="4535488" cy="3025775"/>
          </a:xfrm>
          <a:prstGeom prst="rect">
            <a:avLst/>
          </a:prstGeom>
          <a:noFill/>
          <a:ln w="9525">
            <a:noFill/>
            <a:miter lim="800000"/>
            <a:headEnd/>
            <a:tailEnd/>
          </a:ln>
        </p:spPr>
      </p:pic>
      <p:sp>
        <p:nvSpPr>
          <p:cNvPr id="78856" name="Obdélník 6"/>
          <p:cNvSpPr>
            <a:spLocks noChangeArrowheads="1"/>
          </p:cNvSpPr>
          <p:nvPr/>
        </p:nvSpPr>
        <p:spPr bwMode="auto">
          <a:xfrm>
            <a:off x="179388" y="6684963"/>
            <a:ext cx="5040312" cy="200025"/>
          </a:xfrm>
          <a:prstGeom prst="rect">
            <a:avLst/>
          </a:prstGeom>
          <a:noFill/>
          <a:ln w="9525">
            <a:noFill/>
            <a:miter lim="800000"/>
            <a:headEnd/>
            <a:tailEnd/>
          </a:ln>
        </p:spPr>
        <p:txBody>
          <a:bodyPr>
            <a:spAutoFit/>
          </a:bodyPr>
          <a:lstStyle/>
          <a:p>
            <a:r>
              <a:rPr lang="cs-CZ" altLang="cs-CZ" sz="700"/>
              <a:t>http://cdn.c.photoshelter.com/img-get/I0000bhxKFk2CiZ8/s/750/750/Radial-and-Pennate-Diatoms-phase-contrast.jpg</a:t>
            </a:r>
          </a:p>
        </p:txBody>
      </p:sp>
      <p:sp>
        <p:nvSpPr>
          <p:cNvPr id="78857" name="Obdélník 7"/>
          <p:cNvSpPr>
            <a:spLocks noChangeArrowheads="1"/>
          </p:cNvSpPr>
          <p:nvPr/>
        </p:nvSpPr>
        <p:spPr bwMode="auto">
          <a:xfrm>
            <a:off x="5003800" y="5732463"/>
            <a:ext cx="3960813" cy="923925"/>
          </a:xfrm>
          <a:prstGeom prst="rect">
            <a:avLst/>
          </a:prstGeom>
          <a:noFill/>
          <a:ln w="9525">
            <a:noFill/>
            <a:miter lim="800000"/>
            <a:headEnd/>
            <a:tailEnd/>
          </a:ln>
        </p:spPr>
        <p:txBody>
          <a:bodyPr>
            <a:spAutoFit/>
          </a:bodyPr>
          <a:lstStyle/>
          <a:p>
            <a:pPr>
              <a:buFont typeface="Arial" charset="0"/>
              <a:buChar char="•"/>
            </a:pPr>
            <a:r>
              <a:rPr lang="cs-CZ" altLang="cs-CZ"/>
              <a:t>   1948 – 1955 obdobím největšího rozkvětu aplikací fázově – kontrastní mikroskopie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p:cNvSpPr>
            <a:spLocks noGrp="1"/>
          </p:cNvSpPr>
          <p:nvPr>
            <p:ph type="title"/>
          </p:nvPr>
        </p:nvSpPr>
        <p:spPr/>
        <p:txBody>
          <a:bodyPr/>
          <a:lstStyle/>
          <a:p>
            <a:r>
              <a:rPr lang="cs-CZ" altLang="cs-CZ" smtClean="0"/>
              <a:t>Proč fázový kontrast?</a:t>
            </a:r>
          </a:p>
        </p:txBody>
      </p:sp>
      <p:sp>
        <p:nvSpPr>
          <p:cNvPr id="79875" name="Zástupný symbol pro obsah 2"/>
          <p:cNvSpPr>
            <a:spLocks noGrp="1"/>
          </p:cNvSpPr>
          <p:nvPr>
            <p:ph idx="1"/>
          </p:nvPr>
        </p:nvSpPr>
        <p:spPr/>
        <p:txBody>
          <a:bodyPr/>
          <a:lstStyle/>
          <a:p>
            <a:endParaRPr lang="cs-CZ" altLang="cs-CZ" smtClean="0"/>
          </a:p>
        </p:txBody>
      </p:sp>
      <p:pic>
        <p:nvPicPr>
          <p:cNvPr id="79876" name="Picture 2"/>
          <p:cNvPicPr>
            <a:picLocks noChangeAspect="1" noChangeArrowheads="1"/>
          </p:cNvPicPr>
          <p:nvPr/>
        </p:nvPicPr>
        <p:blipFill>
          <a:blip r:embed="rId3" cstate="print"/>
          <a:srcRect l="14618" t="26849" r="19501" b="11411"/>
          <a:stretch>
            <a:fillRect/>
          </a:stretch>
        </p:blipFill>
        <p:spPr bwMode="auto">
          <a:xfrm>
            <a:off x="36513" y="1125538"/>
            <a:ext cx="8928100" cy="5227637"/>
          </a:xfrm>
          <a:prstGeom prst="rect">
            <a:avLst/>
          </a:prstGeom>
          <a:noFill/>
          <a:ln w="9525">
            <a:noFill/>
            <a:miter lim="800000"/>
            <a:headEnd/>
            <a:tailEnd/>
          </a:ln>
        </p:spPr>
      </p:pic>
      <p:sp>
        <p:nvSpPr>
          <p:cNvPr id="79877" name="Obdélník 4"/>
          <p:cNvSpPr>
            <a:spLocks noChangeArrowheads="1"/>
          </p:cNvSpPr>
          <p:nvPr/>
        </p:nvSpPr>
        <p:spPr bwMode="auto">
          <a:xfrm>
            <a:off x="179388" y="3357563"/>
            <a:ext cx="1368425" cy="1014412"/>
          </a:xfrm>
          <a:prstGeom prst="rect">
            <a:avLst/>
          </a:prstGeom>
          <a:noFill/>
          <a:ln w="19050">
            <a:solidFill>
              <a:srgbClr val="7030A0"/>
            </a:solidFill>
            <a:miter lim="800000"/>
            <a:headEnd/>
            <a:tailEnd/>
          </a:ln>
        </p:spPr>
        <p:txBody>
          <a:bodyPr>
            <a:spAutoFit/>
          </a:bodyPr>
          <a:lstStyle/>
          <a:p>
            <a:pPr>
              <a:buFont typeface="Arial" charset="0"/>
              <a:buChar char="•"/>
            </a:pPr>
            <a:r>
              <a:rPr lang="cs-CZ" altLang="cs-CZ" sz="1200" b="1"/>
              <a:t> mají určitý kontrast a větší nebo menší měrou absorbují světlo</a:t>
            </a:r>
          </a:p>
        </p:txBody>
      </p:sp>
      <p:sp>
        <p:nvSpPr>
          <p:cNvPr id="79878" name="Obdélník 5"/>
          <p:cNvSpPr>
            <a:spLocks noChangeArrowheads="1"/>
          </p:cNvSpPr>
          <p:nvPr/>
        </p:nvSpPr>
        <p:spPr bwMode="auto">
          <a:xfrm>
            <a:off x="179388" y="4652963"/>
            <a:ext cx="1368425" cy="1754187"/>
          </a:xfrm>
          <a:prstGeom prst="rect">
            <a:avLst/>
          </a:prstGeom>
          <a:noFill/>
          <a:ln w="19050">
            <a:solidFill>
              <a:srgbClr val="00B050"/>
            </a:solidFill>
            <a:miter lim="800000"/>
            <a:headEnd/>
            <a:tailEnd/>
          </a:ln>
        </p:spPr>
        <p:txBody>
          <a:bodyPr>
            <a:spAutoFit/>
          </a:bodyPr>
          <a:lstStyle/>
          <a:p>
            <a:pPr>
              <a:buFont typeface="Arial" charset="0"/>
              <a:buChar char="•"/>
            </a:pPr>
            <a:r>
              <a:rPr lang="cs-CZ" altLang="cs-CZ" sz="1200" b="1"/>
              <a:t> vzhledem ke svému okolí nejeví změnu absorpce světla, od svého okolí se liší jen malou změnou indexu lomu</a:t>
            </a:r>
          </a:p>
        </p:txBody>
      </p:sp>
      <p:sp>
        <p:nvSpPr>
          <p:cNvPr id="79879" name="Obdélník 6"/>
          <p:cNvSpPr>
            <a:spLocks noChangeArrowheads="1"/>
          </p:cNvSpPr>
          <p:nvPr/>
        </p:nvSpPr>
        <p:spPr bwMode="auto">
          <a:xfrm>
            <a:off x="4643438" y="5949950"/>
            <a:ext cx="3313112" cy="460375"/>
          </a:xfrm>
          <a:prstGeom prst="rect">
            <a:avLst/>
          </a:prstGeom>
          <a:noFill/>
          <a:ln w="19050">
            <a:solidFill>
              <a:srgbClr val="00B050"/>
            </a:solidFill>
            <a:miter lim="800000"/>
            <a:headEnd/>
            <a:tailEnd/>
          </a:ln>
        </p:spPr>
        <p:txBody>
          <a:bodyPr>
            <a:spAutoFit/>
          </a:bodyPr>
          <a:lstStyle/>
          <a:p>
            <a:pPr marL="85725" indent="-85725">
              <a:buFont typeface="Arial" charset="0"/>
              <a:buChar char="•"/>
            </a:pPr>
            <a:r>
              <a:rPr lang="cs-CZ" altLang="cs-CZ" sz="1200" b="1"/>
              <a:t> posunují pouze fázi světelné vlny; lidské oko není citlivé na změnu fáze vlnění</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dpis 1"/>
          <p:cNvSpPr>
            <a:spLocks noGrp="1"/>
          </p:cNvSpPr>
          <p:nvPr>
            <p:ph type="title"/>
          </p:nvPr>
        </p:nvSpPr>
        <p:spPr/>
        <p:txBody>
          <a:bodyPr/>
          <a:lstStyle/>
          <a:p>
            <a:r>
              <a:rPr lang="cs-CZ" altLang="cs-CZ" smtClean="0"/>
              <a:t>Pozorování fázových objektů</a:t>
            </a:r>
          </a:p>
        </p:txBody>
      </p:sp>
      <p:sp>
        <p:nvSpPr>
          <p:cNvPr id="80899" name="Zástupný symbol pro obsah 2"/>
          <p:cNvSpPr>
            <a:spLocks noGrp="1"/>
          </p:cNvSpPr>
          <p:nvPr>
            <p:ph idx="1"/>
          </p:nvPr>
        </p:nvSpPr>
        <p:spPr>
          <a:xfrm>
            <a:off x="468313" y="1412875"/>
            <a:ext cx="8229600" cy="4525963"/>
          </a:xfrm>
        </p:spPr>
        <p:txBody>
          <a:bodyPr/>
          <a:lstStyle/>
          <a:p>
            <a:r>
              <a:rPr lang="cs-CZ" altLang="cs-CZ" sz="2800" smtClean="0"/>
              <a:t>obarvíme je – tj. převedeme na objekty amplitudové (vyžaduje usmrcení buněk a je možný vznik artefaktů) </a:t>
            </a:r>
          </a:p>
          <a:p>
            <a:r>
              <a:rPr lang="cs-CZ" altLang="cs-CZ" sz="2800" smtClean="0"/>
              <a:t>pro pozorování živých buněk použijeme zařízení pro fázový kontrast</a:t>
            </a:r>
          </a:p>
          <a:p>
            <a:endParaRPr lang="cs-CZ" altLang="cs-CZ" sz="2800" smtClean="0"/>
          </a:p>
        </p:txBody>
      </p:sp>
      <p:pic>
        <p:nvPicPr>
          <p:cNvPr id="80900" name="Picture 2" descr="http://www.microeguide.com/images/Phase%20Contrast0.jpg"/>
          <p:cNvPicPr>
            <a:picLocks noChangeAspect="1" noChangeArrowheads="1"/>
          </p:cNvPicPr>
          <p:nvPr/>
        </p:nvPicPr>
        <p:blipFill>
          <a:blip r:embed="rId4" cstate="print"/>
          <a:srcRect/>
          <a:stretch>
            <a:fillRect/>
          </a:stretch>
        </p:blipFill>
        <p:spPr bwMode="auto">
          <a:xfrm>
            <a:off x="5076825" y="3284538"/>
            <a:ext cx="3305175" cy="2933700"/>
          </a:xfrm>
          <a:prstGeom prst="rect">
            <a:avLst/>
          </a:prstGeom>
          <a:noFill/>
          <a:ln w="9525">
            <a:noFill/>
            <a:miter lim="800000"/>
            <a:headEnd/>
            <a:tailEnd/>
          </a:ln>
        </p:spPr>
      </p:pic>
      <p:pic>
        <p:nvPicPr>
          <p:cNvPr id="5" name="Bacterie ve fázovém mikroskopu.mp4">
            <a:hlinkClick r:id="" action="ppaction://media"/>
          </p:cNvPr>
          <p:cNvPicPr>
            <a:picLocks noRot="1" noChangeAspect="1"/>
          </p:cNvPicPr>
          <p:nvPr>
            <a:videoFile r:link="rId1"/>
          </p:nvPr>
        </p:nvPicPr>
        <p:blipFill>
          <a:blip r:embed="rId5" cstate="print"/>
          <a:srcRect/>
          <a:stretch>
            <a:fillRect/>
          </a:stretch>
        </p:blipFill>
        <p:spPr bwMode="auto">
          <a:xfrm>
            <a:off x="900113" y="3716338"/>
            <a:ext cx="3048000"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p:cNvSpPr>
            <a:spLocks noGrp="1"/>
          </p:cNvSpPr>
          <p:nvPr>
            <p:ph type="title"/>
          </p:nvPr>
        </p:nvSpPr>
        <p:spPr>
          <a:xfrm>
            <a:off x="457200" y="-26988"/>
            <a:ext cx="8229600" cy="863601"/>
          </a:xfrm>
        </p:spPr>
        <p:txBody>
          <a:bodyPr/>
          <a:lstStyle/>
          <a:p>
            <a:r>
              <a:rPr lang="cs-CZ" altLang="cs-CZ" b="1" smtClean="0"/>
              <a:t>Princip fázového kontrastu</a:t>
            </a:r>
          </a:p>
        </p:txBody>
      </p:sp>
      <p:sp>
        <p:nvSpPr>
          <p:cNvPr id="81923" name="Zástupný symbol pro obsah 2"/>
          <p:cNvSpPr>
            <a:spLocks noGrp="1"/>
          </p:cNvSpPr>
          <p:nvPr>
            <p:ph idx="1"/>
          </p:nvPr>
        </p:nvSpPr>
        <p:spPr>
          <a:xfrm>
            <a:off x="34925" y="692150"/>
            <a:ext cx="8858250" cy="5184775"/>
          </a:xfrm>
        </p:spPr>
        <p:txBody>
          <a:bodyPr/>
          <a:lstStyle/>
          <a:p>
            <a:r>
              <a:rPr lang="cs-CZ" altLang="cs-CZ" sz="2400" b="1" dirty="0" smtClean="0"/>
              <a:t>přeměna fázové změny vlnění </a:t>
            </a:r>
            <a:r>
              <a:rPr lang="cs-CZ" altLang="cs-CZ" sz="2400" dirty="0" smtClean="0"/>
              <a:t>(vzniklé po průchodu fázovým objektem) </a:t>
            </a:r>
            <a:r>
              <a:rPr lang="cs-CZ" altLang="cs-CZ" sz="2400" b="1" dirty="0" smtClean="0"/>
              <a:t>na změny intenzity světla</a:t>
            </a:r>
          </a:p>
          <a:p>
            <a:endParaRPr lang="cs-CZ" altLang="cs-CZ" sz="2400" b="1" dirty="0" smtClean="0"/>
          </a:p>
          <a:p>
            <a:r>
              <a:rPr lang="cs-CZ" altLang="cs-CZ" sz="2400" dirty="0" smtClean="0"/>
              <a:t>obraz objektu vzniká interferencí vlnění přímého, které jakoby procházelo preparátem beze změny, a vlnění difrakčního </a:t>
            </a:r>
            <a:r>
              <a:rPr lang="cs-CZ" altLang="cs-CZ" sz="2400" u="sng" dirty="0" smtClean="0"/>
              <a:t>posunutého </a:t>
            </a:r>
            <a:r>
              <a:rPr lang="cs-CZ" altLang="cs-CZ" sz="2400" dirty="0" smtClean="0"/>
              <a:t>na fázovém objektu</a:t>
            </a:r>
          </a:p>
          <a:p>
            <a:r>
              <a:rPr lang="cs-CZ" altLang="cs-CZ" sz="2400" dirty="0" smtClean="0"/>
              <a:t>vzniklý obraz je nepozorovatelný, protože rozdíly v indexu lomu předmětu a okolí jsou velmi malé</a:t>
            </a:r>
          </a:p>
          <a:p>
            <a:r>
              <a:rPr lang="cs-CZ" altLang="cs-CZ" sz="2400" b="1" dirty="0" smtClean="0"/>
              <a:t>vlnění přímé a difrakční lze oddělit</a:t>
            </a:r>
            <a:r>
              <a:rPr lang="cs-CZ" altLang="cs-CZ" sz="2400" dirty="0" smtClean="0"/>
              <a:t>, což je velmi významné, protože to umožňuje modulovat amplitudu a fázi světla přímého bez ovlivnění světla difrakčního a naopak</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p:cNvSpPr>
            <a:spLocks noGrp="1"/>
          </p:cNvSpPr>
          <p:nvPr>
            <p:ph type="title"/>
          </p:nvPr>
        </p:nvSpPr>
        <p:spPr>
          <a:xfrm>
            <a:off x="250825" y="274638"/>
            <a:ext cx="8642350" cy="1143000"/>
          </a:xfrm>
        </p:spPr>
        <p:txBody>
          <a:bodyPr/>
          <a:lstStyle/>
          <a:p>
            <a:r>
              <a:rPr lang="cs-CZ" altLang="cs-CZ" sz="4000" b="1" smtClean="0"/>
              <a:t>Oddělení přímého a difrakčního vlnění </a:t>
            </a:r>
          </a:p>
        </p:txBody>
      </p:sp>
      <p:sp>
        <p:nvSpPr>
          <p:cNvPr id="82947" name="Zástupný symbol pro obsah 2"/>
          <p:cNvSpPr>
            <a:spLocks noGrp="1"/>
          </p:cNvSpPr>
          <p:nvPr>
            <p:ph idx="1"/>
          </p:nvPr>
        </p:nvSpPr>
        <p:spPr>
          <a:xfrm>
            <a:off x="107950" y="1557338"/>
            <a:ext cx="4257675" cy="4525962"/>
          </a:xfrm>
        </p:spPr>
        <p:txBody>
          <a:bodyPr/>
          <a:lstStyle/>
          <a:p>
            <a:r>
              <a:rPr lang="cs-CZ" altLang="cs-CZ" sz="2400" smtClean="0"/>
              <a:t>do obrazového ohniska objektivu se umisťuje tzv. </a:t>
            </a:r>
            <a:r>
              <a:rPr lang="cs-CZ" altLang="cs-CZ" sz="2400" b="1" smtClean="0"/>
              <a:t>fázová deska </a:t>
            </a:r>
            <a:r>
              <a:rPr lang="cs-CZ" altLang="cs-CZ" sz="2400" smtClean="0"/>
              <a:t>(ve tvaru prstence), která </a:t>
            </a:r>
            <a:r>
              <a:rPr lang="cs-CZ" altLang="cs-CZ" sz="2400" b="1" smtClean="0"/>
              <a:t>posunuje fázi přímého světla</a:t>
            </a:r>
            <a:r>
              <a:rPr lang="cs-CZ" altLang="cs-CZ" sz="2400" smtClean="0"/>
              <a:t> a výsledkem interference obou druhů vlnění pak vzniká kontrastní obraz fázového objektu</a:t>
            </a:r>
          </a:p>
          <a:p>
            <a:r>
              <a:rPr lang="cs-CZ" altLang="cs-CZ" sz="2400" smtClean="0"/>
              <a:t>nejvýraznější fázový kontrast vzniká, pokud je fázový rozdíl obou vlnění roven </a:t>
            </a:r>
            <a:r>
              <a:rPr lang="cs-CZ" altLang="cs-CZ" sz="2400" b="1" smtClean="0"/>
              <a:t>¼ vlnové délky</a:t>
            </a:r>
          </a:p>
        </p:txBody>
      </p:sp>
      <p:pic>
        <p:nvPicPr>
          <p:cNvPr id="82948" name="Picture 1"/>
          <p:cNvPicPr>
            <a:picLocks noChangeAspect="1" noChangeArrowheads="1"/>
          </p:cNvPicPr>
          <p:nvPr/>
        </p:nvPicPr>
        <p:blipFill>
          <a:blip r:embed="rId2" cstate="print"/>
          <a:srcRect l="19093" t="23070" r="48225" b="14561"/>
          <a:stretch>
            <a:fillRect/>
          </a:stretch>
        </p:blipFill>
        <p:spPr bwMode="auto">
          <a:xfrm>
            <a:off x="4643438" y="1412875"/>
            <a:ext cx="4165600" cy="4968875"/>
          </a:xfrm>
          <a:prstGeom prst="rect">
            <a:avLst/>
          </a:prstGeom>
          <a:noFill/>
          <a:ln w="9525">
            <a:noFill/>
            <a:miter lim="800000"/>
            <a:headEnd/>
            <a:tailEnd/>
          </a:ln>
        </p:spPr>
      </p:pic>
      <p:sp>
        <p:nvSpPr>
          <p:cNvPr id="82949" name="Obdélník 4"/>
          <p:cNvSpPr>
            <a:spLocks noChangeArrowheads="1"/>
          </p:cNvSpPr>
          <p:nvPr/>
        </p:nvSpPr>
        <p:spPr bwMode="auto">
          <a:xfrm>
            <a:off x="3994150" y="6381750"/>
            <a:ext cx="5149850" cy="338138"/>
          </a:xfrm>
          <a:prstGeom prst="rect">
            <a:avLst/>
          </a:prstGeom>
          <a:noFill/>
          <a:ln w="9525">
            <a:noFill/>
            <a:miter lim="800000"/>
            <a:headEnd/>
            <a:tailEnd/>
          </a:ln>
        </p:spPr>
        <p:txBody>
          <a:bodyPr>
            <a:spAutoFit/>
          </a:bodyPr>
          <a:lstStyle/>
          <a:p>
            <a:r>
              <a:rPr lang="cs-CZ" altLang="cs-CZ" sz="1600"/>
              <a:t>• konverze fázového posunu ve změnu amplitudy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sah 2"/>
          <p:cNvSpPr>
            <a:spLocks noGrp="1"/>
          </p:cNvSpPr>
          <p:nvPr>
            <p:ph idx="1"/>
          </p:nvPr>
        </p:nvSpPr>
        <p:spPr>
          <a:xfrm>
            <a:off x="457200" y="333375"/>
            <a:ext cx="8229600" cy="2476500"/>
          </a:xfrm>
        </p:spPr>
        <p:txBody>
          <a:bodyPr/>
          <a:lstStyle/>
          <a:p>
            <a:r>
              <a:rPr lang="cs-CZ" altLang="cs-CZ" sz="1800" smtClean="0"/>
              <a:t> </a:t>
            </a:r>
            <a:r>
              <a:rPr lang="cs-CZ" altLang="cs-CZ" sz="1800" b="1" smtClean="0"/>
              <a:t>v ohniskové rovině kondenzoru </a:t>
            </a:r>
            <a:r>
              <a:rPr lang="cs-CZ" altLang="cs-CZ" sz="1800" smtClean="0"/>
              <a:t>se nachází </a:t>
            </a:r>
            <a:r>
              <a:rPr lang="cs-CZ" altLang="cs-CZ" sz="1800" b="1" smtClean="0"/>
              <a:t>prstencovitá clona</a:t>
            </a:r>
          </a:p>
          <a:p>
            <a:r>
              <a:rPr lang="cs-CZ" altLang="cs-CZ" sz="1800" smtClean="0"/>
              <a:t> </a:t>
            </a:r>
            <a:r>
              <a:rPr lang="cs-CZ" altLang="cs-CZ" sz="1800" b="1" smtClean="0"/>
              <a:t>v ohniskové rovině objektivu </a:t>
            </a:r>
            <a:r>
              <a:rPr lang="cs-CZ" altLang="cs-CZ" sz="1800" smtClean="0"/>
              <a:t>se nachází </a:t>
            </a:r>
            <a:r>
              <a:rPr lang="cs-CZ" altLang="cs-CZ" sz="1800" b="1" smtClean="0"/>
              <a:t>fázová</a:t>
            </a:r>
            <a:r>
              <a:rPr lang="cs-CZ" altLang="cs-CZ" sz="1800" smtClean="0"/>
              <a:t> </a:t>
            </a:r>
            <a:r>
              <a:rPr lang="cs-CZ" altLang="cs-CZ" sz="1800" b="1" smtClean="0"/>
              <a:t>deska s fázovým prstencem</a:t>
            </a:r>
          </a:p>
          <a:p>
            <a:r>
              <a:rPr lang="cs-CZ" altLang="cs-CZ" sz="1800" smtClean="0"/>
              <a:t>Obraz otvoru prstencovité clony kondenzorové se tvoří po přechodu světla přes kondenzor a objektiv na fázovém prstenci fázové desky. </a:t>
            </a:r>
          </a:p>
          <a:p>
            <a:r>
              <a:rPr lang="cs-CZ" altLang="cs-CZ" sz="1800" smtClean="0"/>
              <a:t>Fázový prstenec musí pokrývat zcela obraz štěrbiny. </a:t>
            </a:r>
          </a:p>
          <a:p>
            <a:r>
              <a:rPr lang="cs-CZ" altLang="cs-CZ" sz="1800" smtClean="0"/>
              <a:t>K přesnému nastavení se používá centračních šroubů, kterými posunujeme destičku s prstencovitou clonou (</a:t>
            </a:r>
            <a:r>
              <a:rPr lang="cs-CZ" altLang="cs-CZ" sz="1800" u="sng" smtClean="0"/>
              <a:t>my osobně teď neděláme</a:t>
            </a:r>
            <a:r>
              <a:rPr lang="cs-CZ" altLang="cs-CZ" sz="1800" smtClean="0"/>
              <a:t>): </a:t>
            </a:r>
            <a:r>
              <a:rPr lang="cs-CZ" altLang="cs-CZ" sz="1800" b="1" smtClean="0"/>
              <a:t>Seřízení – splynutí obrazu clonky s fázovou destičkou</a:t>
            </a:r>
            <a:endParaRPr lang="cs-CZ" altLang="cs-CZ" sz="1600" smtClean="0"/>
          </a:p>
        </p:txBody>
      </p:sp>
      <p:sp>
        <p:nvSpPr>
          <p:cNvPr id="83971" name="Obdélník 3"/>
          <p:cNvSpPr>
            <a:spLocks noChangeArrowheads="1"/>
          </p:cNvSpPr>
          <p:nvPr/>
        </p:nvSpPr>
        <p:spPr bwMode="auto">
          <a:xfrm>
            <a:off x="468313" y="2924175"/>
            <a:ext cx="8424862" cy="339725"/>
          </a:xfrm>
          <a:prstGeom prst="rect">
            <a:avLst/>
          </a:prstGeom>
          <a:noFill/>
          <a:ln w="9525">
            <a:noFill/>
            <a:miter lim="800000"/>
            <a:headEnd/>
            <a:tailEnd/>
          </a:ln>
        </p:spPr>
        <p:txBody>
          <a:bodyPr>
            <a:spAutoFit/>
          </a:bodyPr>
          <a:lstStyle/>
          <a:p>
            <a:pPr indent="180975">
              <a:buFont typeface="Arial" charset="0"/>
              <a:buChar char="•"/>
            </a:pPr>
            <a:r>
              <a:rPr lang="cs-CZ" altLang="cs-CZ" sz="1600">
                <a:hlinkClick r:id="rId3"/>
              </a:rPr>
              <a:t>http://www.olympusmicro.com/primer/java/phasecontrast/phasemicroscope/index.html</a:t>
            </a:r>
            <a:endParaRPr lang="cs-CZ" altLang="cs-CZ" sz="1600"/>
          </a:p>
        </p:txBody>
      </p:sp>
      <p:pic>
        <p:nvPicPr>
          <p:cNvPr id="83972" name="Picture 2" descr="http://microscopeinternational.com/image/data/Miscellaneous_Images/phase_configuration.jpg"/>
          <p:cNvPicPr>
            <a:picLocks noChangeAspect="1" noChangeArrowheads="1"/>
          </p:cNvPicPr>
          <p:nvPr/>
        </p:nvPicPr>
        <p:blipFill>
          <a:blip r:embed="rId4" cstate="print"/>
          <a:srcRect/>
          <a:stretch>
            <a:fillRect/>
          </a:stretch>
        </p:blipFill>
        <p:spPr bwMode="auto">
          <a:xfrm>
            <a:off x="4572000" y="3933825"/>
            <a:ext cx="4171950" cy="2647950"/>
          </a:xfrm>
          <a:prstGeom prst="rect">
            <a:avLst/>
          </a:prstGeom>
          <a:noFill/>
          <a:ln w="9525">
            <a:noFill/>
            <a:miter lim="800000"/>
            <a:headEnd/>
            <a:tailEnd/>
          </a:ln>
        </p:spPr>
      </p:pic>
      <p:pic>
        <p:nvPicPr>
          <p:cNvPr id="83973" name="Picture 4" descr="http://www.microscopyu.com/articles/phasecontrast/images/phaseconfigurationfigure8.jpg"/>
          <p:cNvPicPr>
            <a:picLocks noChangeAspect="1" noChangeArrowheads="1"/>
          </p:cNvPicPr>
          <p:nvPr/>
        </p:nvPicPr>
        <p:blipFill>
          <a:blip r:embed="rId5" cstate="print"/>
          <a:srcRect/>
          <a:stretch>
            <a:fillRect/>
          </a:stretch>
        </p:blipFill>
        <p:spPr bwMode="auto">
          <a:xfrm>
            <a:off x="468313" y="3644900"/>
            <a:ext cx="3905250"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sah 2"/>
          <p:cNvSpPr>
            <a:spLocks noGrp="1"/>
          </p:cNvSpPr>
          <p:nvPr>
            <p:ph idx="1"/>
          </p:nvPr>
        </p:nvSpPr>
        <p:spPr>
          <a:xfrm>
            <a:off x="323850" y="549275"/>
            <a:ext cx="8640763" cy="4525963"/>
          </a:xfrm>
        </p:spPr>
        <p:txBody>
          <a:bodyPr/>
          <a:lstStyle/>
          <a:p>
            <a:r>
              <a:rPr lang="cs-CZ" altLang="cs-CZ" smtClean="0"/>
              <a:t>Vložené prstence jsou obvykle příslušné k objektivu. </a:t>
            </a:r>
          </a:p>
          <a:p>
            <a:r>
              <a:rPr lang="cs-CZ" altLang="cs-CZ" smtClean="0"/>
              <a:t>Pro fázový kontrast označeny: Ph1, Ph-2 atd., tyto údaje jsou též na fázových objektivech.</a:t>
            </a:r>
          </a:p>
          <a:p>
            <a:endParaRPr lang="cs-CZ" altLang="cs-CZ" smtClean="0"/>
          </a:p>
        </p:txBody>
      </p:sp>
      <p:pic>
        <p:nvPicPr>
          <p:cNvPr id="84995" name="Picture 4" descr="http://www.microscopyu.com/articles/phasecontrast/images/phasemicroscopyfigure5.jpg"/>
          <p:cNvPicPr>
            <a:picLocks noChangeAspect="1" noChangeArrowheads="1"/>
          </p:cNvPicPr>
          <p:nvPr/>
        </p:nvPicPr>
        <p:blipFill>
          <a:blip r:embed="rId3" cstate="print"/>
          <a:srcRect/>
          <a:stretch>
            <a:fillRect/>
          </a:stretch>
        </p:blipFill>
        <p:spPr bwMode="auto">
          <a:xfrm>
            <a:off x="539750" y="3141663"/>
            <a:ext cx="3067050" cy="2819400"/>
          </a:xfrm>
          <a:prstGeom prst="rect">
            <a:avLst/>
          </a:prstGeom>
          <a:noFill/>
          <a:ln w="9525">
            <a:noFill/>
            <a:miter lim="800000"/>
            <a:headEnd/>
            <a:tailEnd/>
          </a:ln>
        </p:spPr>
      </p:pic>
      <p:pic>
        <p:nvPicPr>
          <p:cNvPr id="84996" name="Picture 8" descr="https://encrypted-tbn3.gstatic.com/images?q=tbn:ANd9GcSVx68BGprwjeuXw4RjK7aZvXiz4NY4pwl1GmvBt1_UBSvPYFwl"/>
          <p:cNvPicPr>
            <a:picLocks noChangeAspect="1" noChangeArrowheads="1"/>
          </p:cNvPicPr>
          <p:nvPr/>
        </p:nvPicPr>
        <p:blipFill>
          <a:blip r:embed="rId4" cstate="print"/>
          <a:srcRect/>
          <a:stretch>
            <a:fillRect/>
          </a:stretch>
        </p:blipFill>
        <p:spPr bwMode="auto">
          <a:xfrm>
            <a:off x="3708400" y="3141663"/>
            <a:ext cx="1647825" cy="2771775"/>
          </a:xfrm>
          <a:prstGeom prst="rect">
            <a:avLst/>
          </a:prstGeom>
          <a:noFill/>
          <a:ln w="9525">
            <a:noFill/>
            <a:miter lim="800000"/>
            <a:headEnd/>
            <a:tailEnd/>
          </a:ln>
        </p:spPr>
      </p:pic>
      <p:pic>
        <p:nvPicPr>
          <p:cNvPr id="84997" name="Picture 10" descr="http://www.microscopyu.com/articles/phasecontrast/images/phaseconfigurationfigure4.jpg"/>
          <p:cNvPicPr>
            <a:picLocks noChangeAspect="1" noChangeArrowheads="1"/>
          </p:cNvPicPr>
          <p:nvPr/>
        </p:nvPicPr>
        <p:blipFill>
          <a:blip r:embed="rId5" cstate="print"/>
          <a:srcRect/>
          <a:stretch>
            <a:fillRect/>
          </a:stretch>
        </p:blipFill>
        <p:spPr bwMode="auto">
          <a:xfrm>
            <a:off x="5435600" y="3213100"/>
            <a:ext cx="3481388"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p:nvPr>
        </p:nvSpPr>
        <p:spPr/>
        <p:txBody>
          <a:bodyPr/>
          <a:lstStyle/>
          <a:p>
            <a:endParaRPr lang="cs-CZ" altLang="cs-CZ" smtClean="0"/>
          </a:p>
        </p:txBody>
      </p:sp>
      <p:sp>
        <p:nvSpPr>
          <p:cNvPr id="86019" name="Zástupný symbol pro obsah 2"/>
          <p:cNvSpPr>
            <a:spLocks noGrp="1"/>
          </p:cNvSpPr>
          <p:nvPr>
            <p:ph idx="1"/>
          </p:nvPr>
        </p:nvSpPr>
        <p:spPr/>
        <p:txBody>
          <a:bodyPr/>
          <a:lstStyle/>
          <a:p>
            <a:endParaRPr lang="cs-CZ" altLang="cs-CZ" smtClean="0"/>
          </a:p>
        </p:txBody>
      </p:sp>
      <p:pic>
        <p:nvPicPr>
          <p:cNvPr id="86020" name="Picture 2" descr="http://www.microscopyu.com/articles/phasecontrast/images/phaseconfigurationfigure2.jpg"/>
          <p:cNvPicPr>
            <a:picLocks noChangeAspect="1" noChangeArrowheads="1"/>
          </p:cNvPicPr>
          <p:nvPr/>
        </p:nvPicPr>
        <p:blipFill>
          <a:blip r:embed="rId3" cstate="print"/>
          <a:srcRect/>
          <a:stretch>
            <a:fillRect/>
          </a:stretch>
        </p:blipFill>
        <p:spPr bwMode="auto">
          <a:xfrm>
            <a:off x="179388" y="549275"/>
            <a:ext cx="4684712" cy="2808288"/>
          </a:xfrm>
          <a:prstGeom prst="rect">
            <a:avLst/>
          </a:prstGeom>
          <a:noFill/>
          <a:ln w="9525">
            <a:noFill/>
            <a:miter lim="800000"/>
            <a:headEnd/>
            <a:tailEnd/>
          </a:ln>
        </p:spPr>
      </p:pic>
      <p:pic>
        <p:nvPicPr>
          <p:cNvPr id="86021" name="Picture 4" descr="http://www.microscopyu.com/articles/phasecontrast/images/phaseconfigurationfigure3.jpg"/>
          <p:cNvPicPr>
            <a:picLocks noChangeAspect="1" noChangeArrowheads="1"/>
          </p:cNvPicPr>
          <p:nvPr/>
        </p:nvPicPr>
        <p:blipFill>
          <a:blip r:embed="rId4" cstate="print"/>
          <a:srcRect/>
          <a:stretch>
            <a:fillRect/>
          </a:stretch>
        </p:blipFill>
        <p:spPr bwMode="auto">
          <a:xfrm>
            <a:off x="3924300" y="3573463"/>
            <a:ext cx="4743450"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4" descr="http://www.photomacrography.net/forum/userpix/435_Llyra_100x_PC_NH_1.jpg"/>
          <p:cNvPicPr>
            <a:picLocks noChangeAspect="1" noChangeArrowheads="1"/>
          </p:cNvPicPr>
          <p:nvPr/>
        </p:nvPicPr>
        <p:blipFill>
          <a:blip r:embed="rId2" cstate="print"/>
          <a:srcRect/>
          <a:stretch>
            <a:fillRect/>
          </a:stretch>
        </p:blipFill>
        <p:spPr bwMode="auto">
          <a:xfrm>
            <a:off x="3451225" y="2303463"/>
            <a:ext cx="5692775" cy="4554537"/>
          </a:xfrm>
          <a:prstGeom prst="rect">
            <a:avLst/>
          </a:prstGeom>
          <a:noFill/>
          <a:ln w="9525">
            <a:noFill/>
            <a:miter lim="800000"/>
            <a:headEnd/>
            <a:tailEnd/>
          </a:ln>
        </p:spPr>
      </p:pic>
      <p:sp>
        <p:nvSpPr>
          <p:cNvPr id="87043" name="Zástupný symbol pro obsah 2"/>
          <p:cNvSpPr>
            <a:spLocks noGrp="1"/>
          </p:cNvSpPr>
          <p:nvPr>
            <p:ph idx="1"/>
          </p:nvPr>
        </p:nvSpPr>
        <p:spPr>
          <a:xfrm>
            <a:off x="684213" y="549275"/>
            <a:ext cx="8229600" cy="4525963"/>
          </a:xfrm>
        </p:spPr>
        <p:txBody>
          <a:bodyPr/>
          <a:lstStyle/>
          <a:p>
            <a:r>
              <a:rPr lang="cs-CZ" altLang="cs-CZ" smtClean="0">
                <a:solidFill>
                  <a:schemeClr val="bg1"/>
                </a:solidFill>
              </a:rPr>
              <a:t>Kolem objektu vzniká halo efekt</a:t>
            </a:r>
          </a:p>
        </p:txBody>
      </p:sp>
      <p:pic>
        <p:nvPicPr>
          <p:cNvPr id="87044" name="Picture 2" descr="http://www.nobelprize.org/educational/physics/microscopes/phase/gallery/images/pcmg2.jpg"/>
          <p:cNvPicPr>
            <a:picLocks noChangeAspect="1" noChangeArrowheads="1"/>
          </p:cNvPicPr>
          <p:nvPr/>
        </p:nvPicPr>
        <p:blipFill>
          <a:blip r:embed="rId3" cstate="print"/>
          <a:srcRect t="12096" b="12305"/>
          <a:stretch>
            <a:fillRect/>
          </a:stretch>
        </p:blipFill>
        <p:spPr bwMode="auto">
          <a:xfrm>
            <a:off x="468313" y="1989138"/>
            <a:ext cx="3429000" cy="1800225"/>
          </a:xfrm>
          <a:prstGeom prst="rect">
            <a:avLst/>
          </a:prstGeom>
          <a:noFill/>
          <a:ln w="9525">
            <a:noFill/>
            <a:miter lim="800000"/>
            <a:headEnd/>
            <a:tailEnd/>
          </a:ln>
        </p:spPr>
      </p:pic>
      <p:sp>
        <p:nvSpPr>
          <p:cNvPr id="87045" name="Obdélník 4"/>
          <p:cNvSpPr>
            <a:spLocks noChangeArrowheads="1"/>
          </p:cNvSpPr>
          <p:nvPr/>
        </p:nvSpPr>
        <p:spPr bwMode="auto">
          <a:xfrm>
            <a:off x="468313" y="3860800"/>
            <a:ext cx="3382962" cy="338138"/>
          </a:xfrm>
          <a:prstGeom prst="rect">
            <a:avLst/>
          </a:prstGeom>
          <a:noFill/>
          <a:ln w="9525">
            <a:noFill/>
            <a:miter lim="800000"/>
            <a:headEnd/>
            <a:tailEnd/>
          </a:ln>
        </p:spPr>
        <p:txBody>
          <a:bodyPr>
            <a:spAutoFit/>
          </a:bodyPr>
          <a:lstStyle/>
          <a:p>
            <a:r>
              <a:rPr lang="cs-CZ" altLang="cs-CZ" sz="800">
                <a:solidFill>
                  <a:schemeClr val="bg1"/>
                </a:solidFill>
              </a:rPr>
              <a:t>http://www.nobelprize.org/educational/physics/microscopes/phase/gallery/images/pcmg2.jpg</a:t>
            </a:r>
          </a:p>
        </p:txBody>
      </p:sp>
      <p:sp>
        <p:nvSpPr>
          <p:cNvPr id="87046" name="Obdélník 6"/>
          <p:cNvSpPr>
            <a:spLocks noChangeArrowheads="1"/>
          </p:cNvSpPr>
          <p:nvPr/>
        </p:nvSpPr>
        <p:spPr bwMode="auto">
          <a:xfrm>
            <a:off x="3348038" y="6567488"/>
            <a:ext cx="5795962" cy="246062"/>
          </a:xfrm>
          <a:prstGeom prst="rect">
            <a:avLst/>
          </a:prstGeom>
          <a:noFill/>
          <a:ln w="9525">
            <a:noFill/>
            <a:miter lim="800000"/>
            <a:headEnd/>
            <a:tailEnd/>
          </a:ln>
        </p:spPr>
        <p:txBody>
          <a:bodyPr>
            <a:spAutoFit/>
          </a:bodyPr>
          <a:lstStyle/>
          <a:p>
            <a:r>
              <a:rPr lang="cs-CZ" altLang="cs-CZ" sz="1000">
                <a:solidFill>
                  <a:schemeClr val="bg1"/>
                </a:solidFill>
              </a:rPr>
              <a:t>http://www.photomacrography.net/forum/userpix/435_Llyra_100x_PC_NH_1.jpg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cstate="print"/>
          <a:srcRect/>
          <a:stretch>
            <a:fillRect/>
          </a:stretch>
        </p:blipFill>
        <p:spPr bwMode="auto">
          <a:xfrm>
            <a:off x="6300788" y="260350"/>
            <a:ext cx="2309812" cy="3024188"/>
          </a:xfrm>
          <a:prstGeom prst="rect">
            <a:avLst/>
          </a:prstGeom>
          <a:noFill/>
          <a:ln w="19050">
            <a:solidFill>
              <a:schemeClr val="bg2"/>
            </a:solidFill>
            <a:miter lim="800000"/>
            <a:headEnd/>
            <a:tailEnd/>
          </a:ln>
        </p:spPr>
      </p:pic>
      <p:pic>
        <p:nvPicPr>
          <p:cNvPr id="51203" name="Picture 6"/>
          <p:cNvPicPr>
            <a:picLocks noChangeAspect="1" noChangeArrowheads="1"/>
          </p:cNvPicPr>
          <p:nvPr/>
        </p:nvPicPr>
        <p:blipFill>
          <a:blip r:embed="rId3" cstate="print"/>
          <a:srcRect/>
          <a:stretch>
            <a:fillRect/>
          </a:stretch>
        </p:blipFill>
        <p:spPr bwMode="auto">
          <a:xfrm>
            <a:off x="6477000" y="3500438"/>
            <a:ext cx="2055813" cy="2598737"/>
          </a:xfrm>
          <a:prstGeom prst="rect">
            <a:avLst/>
          </a:prstGeom>
          <a:noFill/>
          <a:ln w="19050">
            <a:solidFill>
              <a:schemeClr val="bg2"/>
            </a:solidFill>
            <a:miter lim="800000"/>
            <a:headEnd/>
            <a:tailEnd/>
          </a:ln>
        </p:spPr>
      </p:pic>
      <p:pic>
        <p:nvPicPr>
          <p:cNvPr id="51204" name="Picture 7"/>
          <p:cNvPicPr>
            <a:picLocks noChangeAspect="1" noChangeArrowheads="1"/>
          </p:cNvPicPr>
          <p:nvPr/>
        </p:nvPicPr>
        <p:blipFill>
          <a:blip r:embed="rId4" cstate="print"/>
          <a:srcRect/>
          <a:stretch>
            <a:fillRect/>
          </a:stretch>
        </p:blipFill>
        <p:spPr bwMode="auto">
          <a:xfrm>
            <a:off x="3563938" y="3500438"/>
            <a:ext cx="2235200" cy="2592387"/>
          </a:xfrm>
          <a:prstGeom prst="rect">
            <a:avLst/>
          </a:prstGeom>
          <a:noFill/>
          <a:ln w="19050">
            <a:solidFill>
              <a:schemeClr val="bg2"/>
            </a:solidFill>
            <a:miter lim="800000"/>
            <a:headEnd/>
            <a:tailEnd/>
          </a:ln>
        </p:spPr>
      </p:pic>
      <p:pic>
        <p:nvPicPr>
          <p:cNvPr id="51205" name="Picture 8"/>
          <p:cNvPicPr>
            <a:picLocks noChangeAspect="1" noChangeArrowheads="1"/>
          </p:cNvPicPr>
          <p:nvPr/>
        </p:nvPicPr>
        <p:blipFill>
          <a:blip r:embed="rId5" cstate="print"/>
          <a:srcRect/>
          <a:stretch>
            <a:fillRect/>
          </a:stretch>
        </p:blipFill>
        <p:spPr bwMode="auto">
          <a:xfrm>
            <a:off x="755650" y="3500438"/>
            <a:ext cx="2262188" cy="2592387"/>
          </a:xfrm>
          <a:prstGeom prst="rect">
            <a:avLst/>
          </a:prstGeom>
          <a:noFill/>
          <a:ln w="19050">
            <a:solidFill>
              <a:schemeClr val="bg2"/>
            </a:solidFill>
            <a:miter lim="800000"/>
            <a:headEnd/>
            <a:tailEnd/>
          </a:ln>
        </p:spPr>
      </p:pic>
      <p:pic>
        <p:nvPicPr>
          <p:cNvPr id="51206" name="Picture 9"/>
          <p:cNvPicPr>
            <a:picLocks noChangeAspect="1" noChangeArrowheads="1"/>
          </p:cNvPicPr>
          <p:nvPr/>
        </p:nvPicPr>
        <p:blipFill>
          <a:blip r:embed="rId6" cstate="print"/>
          <a:srcRect/>
          <a:stretch>
            <a:fillRect/>
          </a:stretch>
        </p:blipFill>
        <p:spPr bwMode="auto">
          <a:xfrm>
            <a:off x="755650" y="260350"/>
            <a:ext cx="2297113" cy="3024188"/>
          </a:xfrm>
          <a:prstGeom prst="rect">
            <a:avLst/>
          </a:prstGeom>
          <a:noFill/>
          <a:ln w="19050">
            <a:solidFill>
              <a:schemeClr val="bg2"/>
            </a:solidFill>
            <a:miter lim="800000"/>
            <a:headEnd/>
            <a:tailEnd/>
          </a:ln>
        </p:spPr>
      </p:pic>
      <p:pic>
        <p:nvPicPr>
          <p:cNvPr id="51207" name="Picture 10"/>
          <p:cNvPicPr>
            <a:picLocks noChangeAspect="1" noChangeArrowheads="1"/>
          </p:cNvPicPr>
          <p:nvPr/>
        </p:nvPicPr>
        <p:blipFill>
          <a:blip r:embed="rId7" cstate="print"/>
          <a:srcRect/>
          <a:stretch>
            <a:fillRect/>
          </a:stretch>
        </p:blipFill>
        <p:spPr bwMode="auto">
          <a:xfrm>
            <a:off x="3690938" y="260350"/>
            <a:ext cx="2033587" cy="3024188"/>
          </a:xfrm>
          <a:prstGeom prst="rect">
            <a:avLst/>
          </a:prstGeom>
          <a:noFill/>
          <a:ln w="19050">
            <a:solidFill>
              <a:schemeClr val="bg2"/>
            </a:solidFill>
            <a:miter lim="800000"/>
            <a:headEnd/>
            <a:tailEnd/>
          </a:ln>
        </p:spPr>
      </p:pic>
      <p:sp>
        <p:nvSpPr>
          <p:cNvPr id="51208" name="Obdélník 12"/>
          <p:cNvSpPr>
            <a:spLocks noChangeArrowheads="1"/>
          </p:cNvSpPr>
          <p:nvPr/>
        </p:nvSpPr>
        <p:spPr bwMode="auto">
          <a:xfrm>
            <a:off x="1258888" y="6156325"/>
            <a:ext cx="1241425" cy="368300"/>
          </a:xfrm>
          <a:prstGeom prst="rect">
            <a:avLst/>
          </a:prstGeom>
          <a:noFill/>
          <a:ln w="9525">
            <a:solidFill>
              <a:schemeClr val="bg2"/>
            </a:solidFill>
            <a:miter lim="800000"/>
            <a:headEnd/>
            <a:tailEnd/>
          </a:ln>
        </p:spPr>
        <p:txBody>
          <a:bodyPr wrap="none">
            <a:spAutoFit/>
          </a:bodyPr>
          <a:lstStyle/>
          <a:p>
            <a:r>
              <a:rPr lang="cs-CZ" altLang="cs-CZ">
                <a:solidFill>
                  <a:schemeClr val="bg1"/>
                </a:solidFill>
              </a:rPr>
              <a:t>Bright field</a:t>
            </a:r>
          </a:p>
        </p:txBody>
      </p:sp>
      <p:sp>
        <p:nvSpPr>
          <p:cNvPr id="51209" name="Obdélník 13"/>
          <p:cNvSpPr>
            <a:spLocks noChangeArrowheads="1"/>
          </p:cNvSpPr>
          <p:nvPr/>
        </p:nvSpPr>
        <p:spPr bwMode="auto">
          <a:xfrm>
            <a:off x="3995738" y="6156325"/>
            <a:ext cx="1501775" cy="368300"/>
          </a:xfrm>
          <a:prstGeom prst="rect">
            <a:avLst/>
          </a:prstGeom>
          <a:noFill/>
          <a:ln w="9525">
            <a:solidFill>
              <a:schemeClr val="bg2"/>
            </a:solidFill>
            <a:miter lim="800000"/>
            <a:headEnd/>
            <a:tailEnd/>
          </a:ln>
        </p:spPr>
        <p:txBody>
          <a:bodyPr wrap="none">
            <a:spAutoFit/>
          </a:bodyPr>
          <a:lstStyle/>
          <a:p>
            <a:r>
              <a:rPr lang="cs-CZ" altLang="cs-CZ">
                <a:solidFill>
                  <a:schemeClr val="bg1"/>
                </a:solidFill>
              </a:rPr>
              <a:t>Nomarski DIC</a:t>
            </a:r>
          </a:p>
        </p:txBody>
      </p:sp>
      <p:sp>
        <p:nvSpPr>
          <p:cNvPr id="51210" name="Obdélník 14"/>
          <p:cNvSpPr>
            <a:spLocks noChangeArrowheads="1"/>
          </p:cNvSpPr>
          <p:nvPr/>
        </p:nvSpPr>
        <p:spPr bwMode="auto">
          <a:xfrm>
            <a:off x="6718300" y="6156325"/>
            <a:ext cx="1598613" cy="368300"/>
          </a:xfrm>
          <a:prstGeom prst="rect">
            <a:avLst/>
          </a:prstGeom>
          <a:noFill/>
          <a:ln w="9525">
            <a:solidFill>
              <a:schemeClr val="bg2"/>
            </a:solidFill>
            <a:miter lim="800000"/>
            <a:headEnd/>
            <a:tailEnd/>
          </a:ln>
        </p:spPr>
        <p:txBody>
          <a:bodyPr wrap="none">
            <a:spAutoFit/>
          </a:bodyPr>
          <a:lstStyle/>
          <a:p>
            <a:r>
              <a:rPr lang="cs-CZ" altLang="cs-CZ">
                <a:solidFill>
                  <a:schemeClr val="bg1"/>
                </a:solidFill>
              </a:rPr>
              <a:t>Phase contrast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dpis 1"/>
          <p:cNvSpPr>
            <a:spLocks noGrp="1"/>
          </p:cNvSpPr>
          <p:nvPr>
            <p:ph type="title"/>
          </p:nvPr>
        </p:nvSpPr>
        <p:spPr/>
        <p:txBody>
          <a:bodyPr/>
          <a:lstStyle/>
          <a:p>
            <a:r>
              <a:rPr lang="cs-CZ" altLang="cs-CZ" b="1" smtClean="0"/>
              <a:t>Typy fázového kontrastu</a:t>
            </a:r>
          </a:p>
        </p:txBody>
      </p:sp>
      <p:sp>
        <p:nvSpPr>
          <p:cNvPr id="88067" name="Zástupný symbol pro obsah 2"/>
          <p:cNvSpPr>
            <a:spLocks noGrp="1"/>
          </p:cNvSpPr>
          <p:nvPr>
            <p:ph idx="1"/>
          </p:nvPr>
        </p:nvSpPr>
        <p:spPr>
          <a:xfrm>
            <a:off x="179388" y="1268413"/>
            <a:ext cx="4248150" cy="1325562"/>
          </a:xfrm>
        </p:spPr>
        <p:txBody>
          <a:bodyPr/>
          <a:lstStyle/>
          <a:p>
            <a:r>
              <a:rPr lang="cs-CZ" altLang="cs-CZ" sz="2000" b="1" smtClean="0"/>
              <a:t>fázový kontrast pozitivní</a:t>
            </a:r>
            <a:endParaRPr lang="cs-CZ" altLang="cs-CZ" sz="2000" smtClean="0"/>
          </a:p>
          <a:p>
            <a:pPr>
              <a:buFont typeface="Arial" charset="0"/>
              <a:buNone/>
            </a:pPr>
            <a:r>
              <a:rPr lang="cs-CZ" altLang="cs-CZ" sz="2000" smtClean="0"/>
              <a:t>	fázová deska v objektivu posunuje fázi přímého vlnění vzhledem k vlnění difrakčnímu o + 90° (o +1/4</a:t>
            </a:r>
            <a:r>
              <a:rPr lang="el-GR" altLang="cs-CZ" sz="2000" smtClean="0"/>
              <a:t>Λ) </a:t>
            </a:r>
            <a:endParaRPr lang="cs-CZ" altLang="cs-CZ" sz="2000" smtClean="0"/>
          </a:p>
        </p:txBody>
      </p:sp>
      <p:sp>
        <p:nvSpPr>
          <p:cNvPr id="4" name="Zástupný symbol pro obsah 2"/>
          <p:cNvSpPr txBox="1">
            <a:spLocks/>
          </p:cNvSpPr>
          <p:nvPr/>
        </p:nvSpPr>
        <p:spPr bwMode="auto">
          <a:xfrm>
            <a:off x="4572000" y="1268413"/>
            <a:ext cx="4572000" cy="1325562"/>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2000" b="1" dirty="0">
                <a:latin typeface="+mn-lt"/>
                <a:cs typeface="+mn-cs"/>
              </a:rPr>
              <a:t>fázový kontrast negativní</a:t>
            </a:r>
          </a:p>
          <a:p>
            <a:pPr marL="342900" indent="-342900" eaLnBrk="0" hangingPunct="0">
              <a:spcBef>
                <a:spcPct val="20000"/>
              </a:spcBef>
              <a:defRPr/>
            </a:pPr>
            <a:r>
              <a:rPr lang="cs-CZ" sz="2000" b="1" dirty="0">
                <a:latin typeface="+mn-lt"/>
                <a:cs typeface="+mn-cs"/>
              </a:rPr>
              <a:t>	</a:t>
            </a:r>
            <a:r>
              <a:rPr lang="cs-CZ" sz="2000" dirty="0">
                <a:latin typeface="+mn-lt"/>
                <a:cs typeface="+mn-cs"/>
              </a:rPr>
              <a:t>fázová deska v objektivu posunuje fázi přímého vlnění vzhledem k vlnění difrakčnímu o -90° (o -1/4</a:t>
            </a:r>
            <a:r>
              <a:rPr lang="el-GR" sz="2000" dirty="0">
                <a:latin typeface="+mn-lt"/>
                <a:cs typeface="+mn-cs"/>
              </a:rPr>
              <a:t>Λ).</a:t>
            </a:r>
            <a:endParaRPr lang="cs-CZ" sz="2000" dirty="0">
              <a:latin typeface="+mn-lt"/>
              <a:cs typeface="+mn-cs"/>
            </a:endParaRPr>
          </a:p>
        </p:txBody>
      </p:sp>
      <p:sp>
        <p:nvSpPr>
          <p:cNvPr id="88069" name="Obdélník 4"/>
          <p:cNvSpPr>
            <a:spLocks noChangeArrowheads="1"/>
          </p:cNvSpPr>
          <p:nvPr/>
        </p:nvSpPr>
        <p:spPr bwMode="auto">
          <a:xfrm>
            <a:off x="0" y="6516688"/>
            <a:ext cx="9144000" cy="368300"/>
          </a:xfrm>
          <a:prstGeom prst="rect">
            <a:avLst/>
          </a:prstGeom>
          <a:noFill/>
          <a:ln w="9525">
            <a:noFill/>
            <a:miter lim="800000"/>
            <a:headEnd/>
            <a:tailEnd/>
          </a:ln>
        </p:spPr>
        <p:txBody>
          <a:bodyPr>
            <a:spAutoFit/>
          </a:bodyPr>
          <a:lstStyle/>
          <a:p>
            <a:pPr algn="ctr"/>
            <a:r>
              <a:rPr lang="cs-CZ" altLang="cs-CZ">
                <a:hlinkClick r:id="rId3"/>
              </a:rPr>
              <a:t>http://www.microscopyu.com/tutorials/java/phasecontrast/positivenegative/index.html</a:t>
            </a:r>
            <a:endParaRPr lang="cs-CZ" altLang="cs-CZ"/>
          </a:p>
        </p:txBody>
      </p:sp>
      <p:pic>
        <p:nvPicPr>
          <p:cNvPr id="88070" name="Picture 2" descr="http://www.microscopyu.com/articles/phasecontrast/images/phasemicroscopyfigure7.jpg"/>
          <p:cNvPicPr>
            <a:picLocks noChangeAspect="1" noChangeArrowheads="1"/>
          </p:cNvPicPr>
          <p:nvPr/>
        </p:nvPicPr>
        <p:blipFill>
          <a:blip r:embed="rId4" cstate="print"/>
          <a:srcRect/>
          <a:stretch>
            <a:fillRect/>
          </a:stretch>
        </p:blipFill>
        <p:spPr bwMode="auto">
          <a:xfrm>
            <a:off x="611188" y="3141663"/>
            <a:ext cx="3933825" cy="3076575"/>
          </a:xfrm>
          <a:prstGeom prst="rect">
            <a:avLst/>
          </a:prstGeom>
          <a:noFill/>
          <a:ln w="9525">
            <a:noFill/>
            <a:miter lim="800000"/>
            <a:headEnd/>
            <a:tailEnd/>
          </a:ln>
        </p:spPr>
      </p:pic>
      <p:cxnSp>
        <p:nvCxnSpPr>
          <p:cNvPr id="8" name="Přímá spojovací šipka 7"/>
          <p:cNvCxnSpPr/>
          <p:nvPr/>
        </p:nvCxnSpPr>
        <p:spPr>
          <a:xfrm>
            <a:off x="250825" y="3644900"/>
            <a:ext cx="2889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H="1">
            <a:off x="4572000" y="1628775"/>
            <a:ext cx="431800" cy="3744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8073" name="Picture 3"/>
          <p:cNvPicPr>
            <a:picLocks noChangeAspect="1" noChangeArrowheads="1"/>
          </p:cNvPicPr>
          <p:nvPr/>
        </p:nvPicPr>
        <p:blipFill>
          <a:blip r:embed="rId5" cstate="print"/>
          <a:srcRect l="52168" t="50790" r="6882" b="18341"/>
          <a:stretch>
            <a:fillRect/>
          </a:stretch>
        </p:blipFill>
        <p:spPr bwMode="auto">
          <a:xfrm>
            <a:off x="6300788" y="2636838"/>
            <a:ext cx="2597150" cy="1223962"/>
          </a:xfrm>
          <a:prstGeom prst="rect">
            <a:avLst/>
          </a:prstGeom>
          <a:noFill/>
          <a:ln w="9525">
            <a:noFill/>
            <a:miter lim="800000"/>
            <a:headEnd/>
            <a:tailEnd/>
          </a:ln>
        </p:spPr>
      </p:pic>
      <p:cxnSp>
        <p:nvCxnSpPr>
          <p:cNvPr id="24" name="Přímá spojovací čára 23"/>
          <p:cNvCxnSpPr/>
          <p:nvPr/>
        </p:nvCxnSpPr>
        <p:spPr>
          <a:xfrm flipV="1">
            <a:off x="250825" y="1557338"/>
            <a:ext cx="288925" cy="2087562"/>
          </a:xfrm>
          <a:prstGeom prst="line">
            <a:avLst/>
          </a:prstGeom>
        </p:spPr>
        <p:style>
          <a:lnRef idx="1">
            <a:schemeClr val="accent1"/>
          </a:lnRef>
          <a:fillRef idx="0">
            <a:schemeClr val="accent1"/>
          </a:fillRef>
          <a:effectRef idx="0">
            <a:schemeClr val="accent1"/>
          </a:effectRef>
          <a:fontRef idx="minor">
            <a:schemeClr val="tx1"/>
          </a:fontRef>
        </p:style>
      </p:cxnSp>
      <p:pic>
        <p:nvPicPr>
          <p:cNvPr id="88075" name="Picture 5" descr="http://www.microscopyu.com/articles/phasecontrast/images/phasemicroscopyfigure8.jpg"/>
          <p:cNvPicPr>
            <a:picLocks noChangeAspect="1" noChangeArrowheads="1"/>
          </p:cNvPicPr>
          <p:nvPr/>
        </p:nvPicPr>
        <p:blipFill>
          <a:blip r:embed="rId6" cstate="print"/>
          <a:srcRect/>
          <a:stretch>
            <a:fillRect/>
          </a:stretch>
        </p:blipFill>
        <p:spPr bwMode="auto">
          <a:xfrm>
            <a:off x="5148263" y="4005263"/>
            <a:ext cx="3240087" cy="244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dpis 1"/>
          <p:cNvSpPr>
            <a:spLocks noGrp="1"/>
          </p:cNvSpPr>
          <p:nvPr>
            <p:ph type="title"/>
          </p:nvPr>
        </p:nvSpPr>
        <p:spPr>
          <a:xfrm>
            <a:off x="250825" y="155575"/>
            <a:ext cx="8229600" cy="1252538"/>
          </a:xfrm>
          <a:solidFill>
            <a:schemeClr val="tx1"/>
          </a:solidFill>
        </p:spPr>
        <p:txBody>
          <a:bodyPr/>
          <a:lstStyle/>
          <a:p>
            <a:r>
              <a:rPr lang="cs-CZ" altLang="cs-CZ" smtClean="0">
                <a:solidFill>
                  <a:schemeClr val="bg1"/>
                </a:solidFill>
              </a:rPr>
              <a:t>Ukázky fázového kontrastu</a:t>
            </a:r>
          </a:p>
        </p:txBody>
      </p:sp>
      <p:pic>
        <p:nvPicPr>
          <p:cNvPr id="89091" name="Picture 3" descr="BU06_LG5_8_dispar_upr"/>
          <p:cNvPicPr>
            <a:picLocks noChangeAspect="1" noChangeArrowheads="1"/>
          </p:cNvPicPr>
          <p:nvPr/>
        </p:nvPicPr>
        <p:blipFill>
          <a:blip r:embed="rId3" cstate="print"/>
          <a:srcRect t="10555"/>
          <a:stretch>
            <a:fillRect/>
          </a:stretch>
        </p:blipFill>
        <p:spPr bwMode="auto">
          <a:xfrm>
            <a:off x="4643438" y="2222500"/>
            <a:ext cx="4465637" cy="3792538"/>
          </a:xfrm>
          <a:prstGeom prst="rect">
            <a:avLst/>
          </a:prstGeom>
          <a:noFill/>
          <a:ln w="9525">
            <a:noFill/>
            <a:miter lim="800000"/>
            <a:headEnd/>
            <a:tailEnd/>
          </a:ln>
        </p:spPr>
      </p:pic>
      <p:sp>
        <p:nvSpPr>
          <p:cNvPr id="89092" name="Text Box 4"/>
          <p:cNvSpPr txBox="1">
            <a:spLocks noChangeArrowheads="1"/>
          </p:cNvSpPr>
          <p:nvPr/>
        </p:nvSpPr>
        <p:spPr bwMode="auto">
          <a:xfrm>
            <a:off x="4570413" y="1693863"/>
            <a:ext cx="4573587" cy="457200"/>
          </a:xfrm>
          <a:prstGeom prst="rect">
            <a:avLst/>
          </a:prstGeom>
          <a:noFill/>
          <a:ln w="9525">
            <a:noFill/>
            <a:miter lim="800000"/>
            <a:headEnd/>
            <a:tailEnd/>
          </a:ln>
        </p:spPr>
        <p:txBody>
          <a:bodyPr>
            <a:spAutoFit/>
          </a:bodyPr>
          <a:lstStyle/>
          <a:p>
            <a:pPr algn="ctr">
              <a:spcBef>
                <a:spcPct val="50000"/>
              </a:spcBef>
            </a:pPr>
            <a:r>
              <a:rPr lang="cs-CZ" altLang="cs-CZ" sz="2400" i="1"/>
              <a:t>Onchocleidus dispar</a:t>
            </a:r>
          </a:p>
        </p:txBody>
      </p:sp>
      <p:pic>
        <p:nvPicPr>
          <p:cNvPr id="89093" name="Picture 5" descr="BU06_LG3_2_dispar_kop_upr"/>
          <p:cNvPicPr>
            <a:picLocks noChangeAspect="1" noChangeArrowheads="1"/>
          </p:cNvPicPr>
          <p:nvPr/>
        </p:nvPicPr>
        <p:blipFill>
          <a:blip r:embed="rId4" cstate="print">
            <a:lum bright="-12000"/>
          </a:blip>
          <a:srcRect l="6686"/>
          <a:stretch>
            <a:fillRect/>
          </a:stretch>
        </p:blipFill>
        <p:spPr bwMode="auto">
          <a:xfrm>
            <a:off x="4643438" y="4791075"/>
            <a:ext cx="996950" cy="1223963"/>
          </a:xfrm>
          <a:prstGeom prst="rect">
            <a:avLst/>
          </a:prstGeom>
          <a:noFill/>
          <a:ln w="28575">
            <a:solidFill>
              <a:schemeClr val="tx1"/>
            </a:solidFill>
            <a:miter lim="800000"/>
            <a:headEnd/>
            <a:tailEnd/>
          </a:ln>
        </p:spPr>
      </p:pic>
      <p:pic>
        <p:nvPicPr>
          <p:cNvPr id="89094" name="Picture 6" descr="CZ05_LG6_4_simil_upr"/>
          <p:cNvPicPr>
            <a:picLocks noChangeAspect="1" noChangeArrowheads="1"/>
          </p:cNvPicPr>
          <p:nvPr/>
        </p:nvPicPr>
        <p:blipFill>
          <a:blip r:embed="rId5" cstate="print"/>
          <a:srcRect/>
          <a:stretch>
            <a:fillRect/>
          </a:stretch>
        </p:blipFill>
        <p:spPr bwMode="auto">
          <a:xfrm>
            <a:off x="47625" y="2216150"/>
            <a:ext cx="4524375" cy="3798888"/>
          </a:xfrm>
          <a:prstGeom prst="rect">
            <a:avLst/>
          </a:prstGeom>
          <a:noFill/>
          <a:ln w="9525">
            <a:noFill/>
            <a:miter lim="800000"/>
            <a:headEnd/>
            <a:tailEnd/>
          </a:ln>
        </p:spPr>
      </p:pic>
      <p:sp>
        <p:nvSpPr>
          <p:cNvPr id="89095" name="Text Box 7"/>
          <p:cNvSpPr txBox="1">
            <a:spLocks noChangeArrowheads="1"/>
          </p:cNvSpPr>
          <p:nvPr/>
        </p:nvSpPr>
        <p:spPr bwMode="auto">
          <a:xfrm>
            <a:off x="107950" y="1693863"/>
            <a:ext cx="4465638" cy="457200"/>
          </a:xfrm>
          <a:prstGeom prst="rect">
            <a:avLst/>
          </a:prstGeom>
          <a:noFill/>
          <a:ln w="9525">
            <a:noFill/>
            <a:miter lim="800000"/>
            <a:headEnd/>
            <a:tailEnd/>
          </a:ln>
        </p:spPr>
        <p:txBody>
          <a:bodyPr>
            <a:spAutoFit/>
          </a:bodyPr>
          <a:lstStyle/>
          <a:p>
            <a:pPr algn="ctr">
              <a:spcBef>
                <a:spcPct val="50000"/>
              </a:spcBef>
            </a:pPr>
            <a:r>
              <a:rPr lang="cs-CZ" altLang="cs-CZ" sz="2400" i="1"/>
              <a:t>Onchocleidus similis</a:t>
            </a:r>
          </a:p>
        </p:txBody>
      </p:sp>
      <p:pic>
        <p:nvPicPr>
          <p:cNvPr id="89096" name="Picture 8" descr="CZ05_LG6_4_simil_kop_upr"/>
          <p:cNvPicPr>
            <a:picLocks noChangeAspect="1" noChangeArrowheads="1"/>
          </p:cNvPicPr>
          <p:nvPr/>
        </p:nvPicPr>
        <p:blipFill>
          <a:blip r:embed="rId6" cstate="print"/>
          <a:srcRect/>
          <a:stretch>
            <a:fillRect/>
          </a:stretch>
        </p:blipFill>
        <p:spPr bwMode="auto">
          <a:xfrm>
            <a:off x="3544888" y="4791075"/>
            <a:ext cx="1027112" cy="1223963"/>
          </a:xfrm>
          <a:prstGeom prst="rect">
            <a:avLst/>
          </a:prstGeom>
          <a:noFill/>
          <a:ln w="28575">
            <a:solidFill>
              <a:schemeClr val="tx1"/>
            </a:solidFill>
            <a:miter lim="800000"/>
            <a:headEnd/>
            <a:tailEnd/>
          </a:ln>
        </p:spPr>
      </p:pic>
      <p:sp>
        <p:nvSpPr>
          <p:cNvPr id="89097" name="Text Box 9"/>
          <p:cNvSpPr txBox="1">
            <a:spLocks noChangeArrowheads="1"/>
          </p:cNvSpPr>
          <p:nvPr/>
        </p:nvSpPr>
        <p:spPr bwMode="auto">
          <a:xfrm>
            <a:off x="34925" y="6015038"/>
            <a:ext cx="971550" cy="366712"/>
          </a:xfrm>
          <a:prstGeom prst="rect">
            <a:avLst/>
          </a:prstGeom>
          <a:noFill/>
          <a:ln w="9525">
            <a:noFill/>
            <a:miter lim="800000"/>
            <a:headEnd/>
            <a:tailEnd/>
          </a:ln>
        </p:spPr>
        <p:txBody>
          <a:bodyPr>
            <a:spAutoFit/>
          </a:bodyPr>
          <a:lstStyle/>
          <a:p>
            <a:pPr>
              <a:spcBef>
                <a:spcPct val="50000"/>
              </a:spcBef>
            </a:pPr>
            <a:r>
              <a:rPr lang="cs-CZ" altLang="cs-CZ"/>
              <a:t>100x10</a:t>
            </a:r>
          </a:p>
        </p:txBody>
      </p:sp>
      <p:sp>
        <p:nvSpPr>
          <p:cNvPr id="89098" name="Text Box 10"/>
          <p:cNvSpPr txBox="1">
            <a:spLocks noChangeArrowheads="1"/>
          </p:cNvSpPr>
          <p:nvPr/>
        </p:nvSpPr>
        <p:spPr bwMode="auto">
          <a:xfrm>
            <a:off x="8137525" y="6015038"/>
            <a:ext cx="971550" cy="366712"/>
          </a:xfrm>
          <a:prstGeom prst="rect">
            <a:avLst/>
          </a:prstGeom>
          <a:noFill/>
          <a:ln w="9525">
            <a:noFill/>
            <a:miter lim="800000"/>
            <a:headEnd/>
            <a:tailEnd/>
          </a:ln>
        </p:spPr>
        <p:txBody>
          <a:bodyPr>
            <a:spAutoFit/>
          </a:bodyPr>
          <a:lstStyle/>
          <a:p>
            <a:pPr>
              <a:spcBef>
                <a:spcPct val="50000"/>
              </a:spcBef>
            </a:pPr>
            <a:r>
              <a:rPr lang="cs-CZ" altLang="cs-CZ"/>
              <a:t>100x10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dpis 1"/>
          <p:cNvSpPr>
            <a:spLocks noGrp="1"/>
          </p:cNvSpPr>
          <p:nvPr>
            <p:ph type="title"/>
          </p:nvPr>
        </p:nvSpPr>
        <p:spPr>
          <a:xfrm>
            <a:off x="250825" y="155575"/>
            <a:ext cx="8229600" cy="1252538"/>
          </a:xfrm>
          <a:solidFill>
            <a:schemeClr val="tx1"/>
          </a:solidFill>
        </p:spPr>
        <p:txBody>
          <a:bodyPr/>
          <a:lstStyle/>
          <a:p>
            <a:r>
              <a:rPr lang="cs-CZ" altLang="cs-CZ" smtClean="0">
                <a:solidFill>
                  <a:schemeClr val="bg1"/>
                </a:solidFill>
              </a:rPr>
              <a:t>Ukázky fázového kontrastu</a:t>
            </a:r>
          </a:p>
        </p:txBody>
      </p:sp>
      <p:pic>
        <p:nvPicPr>
          <p:cNvPr id="90115" name="Picture 5" descr="hlavicka7"/>
          <p:cNvPicPr>
            <a:picLocks noChangeAspect="1" noChangeArrowheads="1"/>
          </p:cNvPicPr>
          <p:nvPr/>
        </p:nvPicPr>
        <p:blipFill>
          <a:blip r:embed="rId3" cstate="print"/>
          <a:srcRect/>
          <a:stretch>
            <a:fillRect/>
          </a:stretch>
        </p:blipFill>
        <p:spPr bwMode="auto">
          <a:xfrm>
            <a:off x="34925" y="3213100"/>
            <a:ext cx="5033963" cy="3421063"/>
          </a:xfrm>
          <a:prstGeom prst="rect">
            <a:avLst/>
          </a:prstGeom>
          <a:noFill/>
          <a:ln w="9525">
            <a:noFill/>
            <a:miter lim="800000"/>
            <a:headEnd/>
            <a:tailEnd/>
          </a:ln>
        </p:spPr>
      </p:pic>
      <p:pic>
        <p:nvPicPr>
          <p:cNvPr id="90116" name="Picture 5" descr="hlavicka9"/>
          <p:cNvPicPr>
            <a:picLocks noChangeAspect="1" noChangeArrowheads="1"/>
          </p:cNvPicPr>
          <p:nvPr/>
        </p:nvPicPr>
        <p:blipFill>
          <a:blip r:embed="rId4" cstate="print"/>
          <a:srcRect/>
          <a:stretch>
            <a:fillRect/>
          </a:stretch>
        </p:blipFill>
        <p:spPr bwMode="auto">
          <a:xfrm>
            <a:off x="4500563" y="1528763"/>
            <a:ext cx="4572000" cy="3494087"/>
          </a:xfrm>
          <a:prstGeom prst="rect">
            <a:avLst/>
          </a:prstGeom>
          <a:noFill/>
          <a:ln w="9525">
            <a:noFill/>
            <a:miter lim="800000"/>
            <a:headEnd/>
            <a:tailEnd/>
          </a:ln>
        </p:spPr>
      </p:pic>
      <p:sp>
        <p:nvSpPr>
          <p:cNvPr id="90117" name="Obdélník 5"/>
          <p:cNvSpPr>
            <a:spLocks noChangeArrowheads="1"/>
          </p:cNvSpPr>
          <p:nvPr/>
        </p:nvSpPr>
        <p:spPr bwMode="auto">
          <a:xfrm>
            <a:off x="5003800" y="6308725"/>
            <a:ext cx="2646363" cy="369888"/>
          </a:xfrm>
          <a:prstGeom prst="rect">
            <a:avLst/>
          </a:prstGeom>
          <a:noFill/>
          <a:ln w="9525">
            <a:noFill/>
            <a:miter lim="800000"/>
            <a:headEnd/>
            <a:tailEnd/>
          </a:ln>
        </p:spPr>
        <p:txBody>
          <a:bodyPr wrap="none">
            <a:spAutoFit/>
          </a:bodyPr>
          <a:lstStyle/>
          <a:p>
            <a:r>
              <a:rPr lang="en-GB" altLang="cs-CZ" i="1"/>
              <a:t>Thylacicleidus serendipitus</a:t>
            </a:r>
            <a:endParaRPr lang="cs-CZ" altLang="cs-CZ"/>
          </a:p>
        </p:txBody>
      </p:sp>
      <p:sp>
        <p:nvSpPr>
          <p:cNvPr id="90118" name="Obdélník 6"/>
          <p:cNvSpPr>
            <a:spLocks noChangeArrowheads="1"/>
          </p:cNvSpPr>
          <p:nvPr/>
        </p:nvSpPr>
        <p:spPr bwMode="auto">
          <a:xfrm>
            <a:off x="2555875" y="1557338"/>
            <a:ext cx="1971675" cy="368300"/>
          </a:xfrm>
          <a:prstGeom prst="rect">
            <a:avLst/>
          </a:prstGeom>
          <a:noFill/>
          <a:ln w="9525">
            <a:noFill/>
            <a:miter lim="800000"/>
            <a:headEnd/>
            <a:tailEnd/>
          </a:ln>
        </p:spPr>
        <p:txBody>
          <a:bodyPr wrap="none">
            <a:spAutoFit/>
          </a:bodyPr>
          <a:lstStyle/>
          <a:p>
            <a:r>
              <a:rPr lang="en-GB" altLang="cs-CZ" i="1"/>
              <a:t>Thylacicleidus </a:t>
            </a:r>
            <a:r>
              <a:rPr lang="cs-CZ" altLang="cs-CZ"/>
              <a:t>sp. 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sah 2"/>
          <p:cNvSpPr>
            <a:spLocks noGrp="1"/>
          </p:cNvSpPr>
          <p:nvPr>
            <p:ph idx="1"/>
          </p:nvPr>
        </p:nvSpPr>
        <p:spPr/>
        <p:txBody>
          <a:bodyPr/>
          <a:lstStyle/>
          <a:p>
            <a:endParaRPr lang="cs-CZ" altLang="cs-CZ" smtClean="0"/>
          </a:p>
        </p:txBody>
      </p:sp>
      <p:pic>
        <p:nvPicPr>
          <p:cNvPr id="91139" name="Picture 2" descr="penis1"/>
          <p:cNvPicPr>
            <a:picLocks noChangeAspect="1" noChangeArrowheads="1"/>
          </p:cNvPicPr>
          <p:nvPr/>
        </p:nvPicPr>
        <p:blipFill>
          <a:blip r:embed="rId3" cstate="print"/>
          <a:srcRect/>
          <a:stretch>
            <a:fillRect/>
          </a:stretch>
        </p:blipFill>
        <p:spPr bwMode="auto">
          <a:xfrm>
            <a:off x="3268663" y="1363663"/>
            <a:ext cx="2600325" cy="5189537"/>
          </a:xfrm>
          <a:prstGeom prst="rect">
            <a:avLst/>
          </a:prstGeom>
          <a:noFill/>
          <a:ln w="9525">
            <a:noFill/>
            <a:miter lim="800000"/>
            <a:headEnd/>
            <a:tailEnd/>
          </a:ln>
        </p:spPr>
      </p:pic>
      <p:pic>
        <p:nvPicPr>
          <p:cNvPr id="91140" name="Picture 3" descr="penis2"/>
          <p:cNvPicPr>
            <a:picLocks noChangeAspect="1" noChangeArrowheads="1"/>
          </p:cNvPicPr>
          <p:nvPr/>
        </p:nvPicPr>
        <p:blipFill>
          <a:blip r:embed="rId4" cstate="print"/>
          <a:srcRect/>
          <a:stretch>
            <a:fillRect/>
          </a:stretch>
        </p:blipFill>
        <p:spPr bwMode="auto">
          <a:xfrm>
            <a:off x="6197600" y="1363663"/>
            <a:ext cx="2600325" cy="5189537"/>
          </a:xfrm>
          <a:prstGeom prst="rect">
            <a:avLst/>
          </a:prstGeom>
          <a:noFill/>
          <a:ln w="9525">
            <a:noFill/>
            <a:miter lim="800000"/>
            <a:headEnd/>
            <a:tailEnd/>
          </a:ln>
        </p:spPr>
      </p:pic>
      <p:pic>
        <p:nvPicPr>
          <p:cNvPr id="91141" name="Picture 4" descr="penis3"/>
          <p:cNvPicPr>
            <a:picLocks noChangeAspect="1" noChangeArrowheads="1"/>
          </p:cNvPicPr>
          <p:nvPr/>
        </p:nvPicPr>
        <p:blipFill>
          <a:blip r:embed="rId5" cstate="print"/>
          <a:srcRect/>
          <a:stretch>
            <a:fillRect/>
          </a:stretch>
        </p:blipFill>
        <p:spPr bwMode="auto">
          <a:xfrm>
            <a:off x="304800" y="1363663"/>
            <a:ext cx="2600325" cy="5189537"/>
          </a:xfrm>
          <a:prstGeom prst="rect">
            <a:avLst/>
          </a:prstGeom>
          <a:noFill/>
          <a:ln w="9525">
            <a:noFill/>
            <a:miter lim="800000"/>
            <a:headEnd/>
            <a:tailEnd/>
          </a:ln>
        </p:spPr>
      </p:pic>
      <p:sp>
        <p:nvSpPr>
          <p:cNvPr id="91142" name="Text Box 5"/>
          <p:cNvSpPr txBox="1">
            <a:spLocks noChangeArrowheads="1"/>
          </p:cNvSpPr>
          <p:nvPr/>
        </p:nvSpPr>
        <p:spPr bwMode="auto">
          <a:xfrm>
            <a:off x="3359150" y="228600"/>
            <a:ext cx="2384425" cy="914400"/>
          </a:xfrm>
          <a:prstGeom prst="rect">
            <a:avLst/>
          </a:prstGeom>
          <a:noFill/>
          <a:ln w="9525">
            <a:noFill/>
            <a:miter lim="800000"/>
            <a:headEnd/>
            <a:tailEnd/>
          </a:ln>
        </p:spPr>
        <p:txBody>
          <a:bodyPr>
            <a:spAutoFit/>
          </a:bodyPr>
          <a:lstStyle/>
          <a:p>
            <a:pPr algn="ctr" eaLnBrk="0" hangingPunct="0"/>
            <a:r>
              <a:rPr lang="en-GB" altLang="cs-CZ" sz="2700" i="1">
                <a:solidFill>
                  <a:srgbClr val="00CCFF"/>
                </a:solidFill>
              </a:rPr>
              <a:t>Thylacicleidus</a:t>
            </a:r>
            <a:r>
              <a:rPr lang="en-GB" altLang="cs-CZ" sz="2700">
                <a:solidFill>
                  <a:srgbClr val="00CCFF"/>
                </a:solidFill>
              </a:rPr>
              <a:t> sp. 1</a:t>
            </a:r>
          </a:p>
        </p:txBody>
      </p:sp>
      <p:sp>
        <p:nvSpPr>
          <p:cNvPr id="91143" name="Text Box 6"/>
          <p:cNvSpPr txBox="1">
            <a:spLocks noChangeArrowheads="1"/>
          </p:cNvSpPr>
          <p:nvPr/>
        </p:nvSpPr>
        <p:spPr bwMode="auto">
          <a:xfrm>
            <a:off x="6372225" y="242888"/>
            <a:ext cx="2376488" cy="914400"/>
          </a:xfrm>
          <a:prstGeom prst="rect">
            <a:avLst/>
          </a:prstGeom>
          <a:noFill/>
          <a:ln w="9525">
            <a:noFill/>
            <a:miter lim="800000"/>
            <a:headEnd/>
            <a:tailEnd/>
          </a:ln>
        </p:spPr>
        <p:txBody>
          <a:bodyPr>
            <a:spAutoFit/>
          </a:bodyPr>
          <a:lstStyle/>
          <a:p>
            <a:pPr algn="ctr" eaLnBrk="0" hangingPunct="0"/>
            <a:r>
              <a:rPr lang="en-GB" altLang="cs-CZ" sz="2700" i="1">
                <a:solidFill>
                  <a:srgbClr val="00FFCC"/>
                </a:solidFill>
              </a:rPr>
              <a:t>Thylacicleidus</a:t>
            </a:r>
            <a:r>
              <a:rPr lang="en-GB" altLang="cs-CZ" sz="2700">
                <a:solidFill>
                  <a:srgbClr val="00FFCC"/>
                </a:solidFill>
              </a:rPr>
              <a:t> sp. 2</a:t>
            </a:r>
          </a:p>
        </p:txBody>
      </p:sp>
      <p:sp>
        <p:nvSpPr>
          <p:cNvPr id="91144" name="Text Box 7"/>
          <p:cNvSpPr txBox="1">
            <a:spLocks noChangeArrowheads="1"/>
          </p:cNvSpPr>
          <p:nvPr/>
        </p:nvSpPr>
        <p:spPr bwMode="auto">
          <a:xfrm>
            <a:off x="236538" y="228600"/>
            <a:ext cx="2728912" cy="914400"/>
          </a:xfrm>
          <a:prstGeom prst="rect">
            <a:avLst/>
          </a:prstGeom>
          <a:noFill/>
          <a:ln w="9525">
            <a:noFill/>
            <a:miter lim="800000"/>
            <a:headEnd/>
            <a:tailEnd/>
          </a:ln>
        </p:spPr>
        <p:txBody>
          <a:bodyPr>
            <a:spAutoFit/>
          </a:bodyPr>
          <a:lstStyle/>
          <a:p>
            <a:pPr algn="ctr" eaLnBrk="0" hangingPunct="0"/>
            <a:r>
              <a:rPr lang="en-GB" altLang="cs-CZ" sz="2700" i="1">
                <a:solidFill>
                  <a:srgbClr val="00CCFF"/>
                </a:solidFill>
              </a:rPr>
              <a:t>Thylacicleidus serendipitus</a:t>
            </a:r>
            <a:endParaRPr lang="en-GB" altLang="cs-CZ" sz="2700">
              <a:solidFill>
                <a:srgbClr val="6699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p:cNvSpPr>
            <a:spLocks noGrp="1"/>
          </p:cNvSpPr>
          <p:nvPr>
            <p:ph type="title"/>
          </p:nvPr>
        </p:nvSpPr>
        <p:spPr/>
        <p:txBody>
          <a:bodyPr/>
          <a:lstStyle/>
          <a:p>
            <a:endParaRPr lang="cs-CZ" altLang="cs-CZ" smtClean="0"/>
          </a:p>
        </p:txBody>
      </p:sp>
      <p:sp>
        <p:nvSpPr>
          <p:cNvPr id="92163" name="Zástupný symbol pro obsah 2"/>
          <p:cNvSpPr>
            <a:spLocks noGrp="1"/>
          </p:cNvSpPr>
          <p:nvPr>
            <p:ph idx="1"/>
          </p:nvPr>
        </p:nvSpPr>
        <p:spPr/>
        <p:txBody>
          <a:bodyPr/>
          <a:lstStyle/>
          <a:p>
            <a:endParaRPr lang="cs-CZ" altLang="cs-CZ" smtClean="0"/>
          </a:p>
        </p:txBody>
      </p:sp>
      <p:pic>
        <p:nvPicPr>
          <p:cNvPr id="92164" name="Picture 2" descr="http://electron6.phys.utk.edu/optics421/modules/m6/images/phase.jpg"/>
          <p:cNvPicPr>
            <a:picLocks noChangeAspect="1" noChangeArrowheads="1"/>
          </p:cNvPicPr>
          <p:nvPr/>
        </p:nvPicPr>
        <p:blipFill>
          <a:blip r:embed="rId2" cstate="print"/>
          <a:srcRect b="6773"/>
          <a:stretch>
            <a:fillRect/>
          </a:stretch>
        </p:blipFill>
        <p:spPr bwMode="auto">
          <a:xfrm>
            <a:off x="5364163" y="620713"/>
            <a:ext cx="2724150" cy="3960812"/>
          </a:xfrm>
          <a:prstGeom prst="rect">
            <a:avLst/>
          </a:prstGeom>
          <a:noFill/>
          <a:ln w="9525">
            <a:noFill/>
            <a:miter lim="800000"/>
            <a:headEnd/>
            <a:tailEnd/>
          </a:ln>
        </p:spPr>
      </p:pic>
      <p:sp>
        <p:nvSpPr>
          <p:cNvPr id="92165" name="Obdélník 4"/>
          <p:cNvSpPr>
            <a:spLocks noChangeArrowheads="1"/>
          </p:cNvSpPr>
          <p:nvPr/>
        </p:nvSpPr>
        <p:spPr bwMode="auto">
          <a:xfrm>
            <a:off x="5364163" y="4868863"/>
            <a:ext cx="2789237" cy="461962"/>
          </a:xfrm>
          <a:prstGeom prst="rect">
            <a:avLst/>
          </a:prstGeom>
          <a:noFill/>
          <a:ln w="9525">
            <a:noFill/>
            <a:miter lim="800000"/>
            <a:headEnd/>
            <a:tailEnd/>
          </a:ln>
        </p:spPr>
        <p:txBody>
          <a:bodyPr>
            <a:spAutoFit/>
          </a:bodyPr>
          <a:lstStyle/>
          <a:p>
            <a:r>
              <a:rPr lang="cs-CZ" altLang="cs-CZ" sz="800"/>
              <a:t>https://encrypted-tbn3.gstatic.com/images?q=tbn:ANd9GcQ20z3ZU0iDsLak6FYRn066GGCVLXU17g20o0fMSb5eOtqOBDe_</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dpis 1"/>
          <p:cNvSpPr>
            <a:spLocks noGrp="1"/>
          </p:cNvSpPr>
          <p:nvPr>
            <p:ph type="title"/>
          </p:nvPr>
        </p:nvSpPr>
        <p:spPr/>
        <p:txBody>
          <a:bodyPr/>
          <a:lstStyle/>
          <a:p>
            <a:r>
              <a:rPr lang="cs-CZ" altLang="cs-CZ" smtClean="0"/>
              <a:t>úkoly</a:t>
            </a:r>
          </a:p>
        </p:txBody>
      </p:sp>
      <p:sp>
        <p:nvSpPr>
          <p:cNvPr id="93187" name="Zástupný symbol pro obsah 2"/>
          <p:cNvSpPr>
            <a:spLocks noGrp="1"/>
          </p:cNvSpPr>
          <p:nvPr>
            <p:ph idx="1"/>
          </p:nvPr>
        </p:nvSpPr>
        <p:spPr/>
        <p:txBody>
          <a:bodyPr/>
          <a:lstStyle/>
          <a:p>
            <a:r>
              <a:rPr lang="cs-CZ" altLang="cs-CZ" dirty="0" smtClean="0"/>
              <a:t>Pozorujte </a:t>
            </a:r>
            <a:r>
              <a:rPr lang="cs-CZ" altLang="cs-CZ" dirty="0" smtClean="0"/>
              <a:t>(a zdokumentujte) </a:t>
            </a:r>
            <a:r>
              <a:rPr lang="cs-CZ" altLang="cs-CZ" dirty="0" smtClean="0"/>
              <a:t>ve fázovém kontrastu a normálním světlém poli:</a:t>
            </a:r>
          </a:p>
          <a:p>
            <a:pPr marL="806450" lvl="2"/>
            <a:r>
              <a:rPr lang="cs-CZ" altLang="cs-CZ" dirty="0" smtClean="0"/>
              <a:t>Epitelovou buňku vnitřní strany tváře</a:t>
            </a:r>
          </a:p>
          <a:p>
            <a:pPr marL="806450" lvl="2"/>
            <a:r>
              <a:rPr lang="cs-CZ" altLang="cs-CZ" dirty="0" smtClean="0"/>
              <a:t>Řasy / </a:t>
            </a:r>
            <a:r>
              <a:rPr lang="cs-CZ" altLang="cs-CZ" dirty="0" smtClean="0"/>
              <a:t>živočichy z </a:t>
            </a:r>
            <a:r>
              <a:rPr lang="cs-CZ" altLang="cs-CZ" dirty="0" smtClean="0"/>
              <a:t>nálevu</a:t>
            </a:r>
            <a:endParaRPr lang="cs-CZ" altLang="cs-CZ" dirty="0" smtClean="0"/>
          </a:p>
          <a:p>
            <a:pPr marL="806450" lvl="2"/>
            <a:r>
              <a:rPr lang="cs-CZ" altLang="cs-CZ" dirty="0" smtClean="0"/>
              <a:t>Epitel cibule</a:t>
            </a:r>
          </a:p>
          <a:p>
            <a:pPr marL="806450" lvl="2"/>
            <a:r>
              <a:rPr lang="cs-CZ" altLang="cs-CZ" dirty="0" smtClean="0"/>
              <a:t>Háčky </a:t>
            </a:r>
            <a:r>
              <a:rPr lang="cs-CZ" altLang="cs-CZ" dirty="0" err="1" smtClean="0"/>
              <a:t>monogeneí</a:t>
            </a:r>
            <a:endParaRPr lang="cs-CZ" altLang="cs-CZ" dirty="0" smtClean="0"/>
          </a:p>
          <a:p>
            <a:pPr marL="806450" lvl="2">
              <a:buFont typeface="Arial" charset="0"/>
              <a:buNone/>
            </a:pPr>
            <a:endParaRPr lang="cs-CZ" altLang="cs-CZ" dirty="0" smtClean="0"/>
          </a:p>
          <a:p>
            <a:pPr marL="806450" lvl="2"/>
            <a:endParaRPr lang="cs-CZ" altLang="cs-CZ" dirty="0" smtClean="0"/>
          </a:p>
          <a:p>
            <a:pPr lvl="1"/>
            <a:endParaRPr lang="cs-CZ" altLang="cs-CZ" dirty="0" smtClean="0"/>
          </a:p>
        </p:txBody>
      </p:sp>
      <p:pic>
        <p:nvPicPr>
          <p:cNvPr id="93188" name="Picture 2" descr="https://encrypted-tbn1.gstatic.com/images?q=tbn:ANd9GcQJpaQZhD7WFd7xsqrvRvMOJxxVhZUGdhhsTe7ES5tBGCbzuzK1KQ"/>
          <p:cNvPicPr>
            <a:picLocks noChangeAspect="1" noChangeArrowheads="1"/>
          </p:cNvPicPr>
          <p:nvPr/>
        </p:nvPicPr>
        <p:blipFill>
          <a:blip r:embed="rId2" cstate="print"/>
          <a:srcRect/>
          <a:stretch>
            <a:fillRect/>
          </a:stretch>
        </p:blipFill>
        <p:spPr bwMode="auto">
          <a:xfrm>
            <a:off x="5435600" y="476250"/>
            <a:ext cx="1314450" cy="984250"/>
          </a:xfrm>
          <a:prstGeom prst="rect">
            <a:avLst/>
          </a:prstGeom>
          <a:noFill/>
          <a:ln w="9525">
            <a:noFill/>
            <a:miter lim="800000"/>
            <a:headEnd/>
            <a:tailEnd/>
          </a:ln>
        </p:spPr>
      </p:pic>
      <p:pic>
        <p:nvPicPr>
          <p:cNvPr id="93189" name="Picture 6" descr="http://mikeduckworth.files.wordpress.com/2011/08/microscope-funny.jpg"/>
          <p:cNvPicPr>
            <a:picLocks noChangeAspect="1" noChangeArrowheads="1"/>
          </p:cNvPicPr>
          <p:nvPr/>
        </p:nvPicPr>
        <p:blipFill>
          <a:blip r:embed="rId3" cstate="print"/>
          <a:srcRect/>
          <a:stretch>
            <a:fillRect/>
          </a:stretch>
        </p:blipFill>
        <p:spPr bwMode="auto">
          <a:xfrm>
            <a:off x="6084888" y="2852738"/>
            <a:ext cx="2905125" cy="383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solidFill>
            <a:schemeClr val="tx1"/>
          </a:solidFill>
        </p:spPr>
        <p:txBody>
          <a:bodyPr/>
          <a:lstStyle/>
          <a:p>
            <a:r>
              <a:rPr lang="cs-CZ" altLang="cs-CZ" smtClean="0">
                <a:solidFill>
                  <a:schemeClr val="bg1"/>
                </a:solidFill>
              </a:rPr>
              <a:t>D</a:t>
            </a:r>
            <a:r>
              <a:rPr lang="en-GB" altLang="cs-CZ" smtClean="0">
                <a:solidFill>
                  <a:schemeClr val="bg1"/>
                </a:solidFill>
              </a:rPr>
              <a:t>arkfield</a:t>
            </a:r>
            <a:r>
              <a:rPr lang="cs-CZ" altLang="cs-CZ" smtClean="0">
                <a:solidFill>
                  <a:schemeClr val="bg1"/>
                </a:solidFill>
              </a:rPr>
              <a:t>: Temné pole</a:t>
            </a:r>
          </a:p>
        </p:txBody>
      </p:sp>
      <p:sp>
        <p:nvSpPr>
          <p:cNvPr id="52227" name="Zástupný symbol pro obsah 2"/>
          <p:cNvSpPr>
            <a:spLocks noGrp="1"/>
          </p:cNvSpPr>
          <p:nvPr>
            <p:ph idx="1"/>
          </p:nvPr>
        </p:nvSpPr>
        <p:spPr>
          <a:xfrm>
            <a:off x="457200" y="1600200"/>
            <a:ext cx="3683000" cy="4525963"/>
          </a:xfrm>
        </p:spPr>
        <p:txBody>
          <a:bodyPr/>
          <a:lstStyle/>
          <a:p>
            <a:r>
              <a:rPr lang="cs-CZ" altLang="cs-CZ" smtClean="0"/>
              <a:t>výhodou darkfield je, že vidíte detaily, které nejsou normálně vidět, protože se od nich odráží světlo </a:t>
            </a:r>
          </a:p>
          <a:p>
            <a:r>
              <a:rPr lang="cs-CZ" altLang="cs-CZ" smtClean="0"/>
              <a:t>do držáku filtrů na kondenzoru se umístí neprůhledná clona</a:t>
            </a:r>
            <a:endParaRPr lang="en-GB" altLang="cs-CZ" smtClean="0"/>
          </a:p>
        </p:txBody>
      </p:sp>
      <p:pic>
        <p:nvPicPr>
          <p:cNvPr id="52228" name="Picture 2"/>
          <p:cNvPicPr>
            <a:picLocks noChangeAspect="1" noChangeArrowheads="1"/>
          </p:cNvPicPr>
          <p:nvPr/>
        </p:nvPicPr>
        <p:blipFill>
          <a:blip r:embed="rId3" cstate="print"/>
          <a:srcRect/>
          <a:stretch>
            <a:fillRect/>
          </a:stretch>
        </p:blipFill>
        <p:spPr bwMode="auto">
          <a:xfrm>
            <a:off x="7667625" y="209550"/>
            <a:ext cx="1404938" cy="1347788"/>
          </a:xfrm>
          <a:prstGeom prst="rect">
            <a:avLst/>
          </a:prstGeom>
          <a:noFill/>
          <a:ln w="9525">
            <a:noFill/>
            <a:miter lim="800000"/>
            <a:headEnd/>
            <a:tailEnd/>
          </a:ln>
        </p:spPr>
      </p:pic>
      <p:pic>
        <p:nvPicPr>
          <p:cNvPr id="5222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76600" y="2781300"/>
            <a:ext cx="6273800" cy="3694113"/>
          </a:xfrm>
          <a:prstGeom prst="rect">
            <a:avLst/>
          </a:prstGeom>
          <a:noFill/>
          <a:ln w="9525">
            <a:noFill/>
            <a:miter lim="800000"/>
            <a:headEnd/>
            <a:tailEnd/>
          </a:ln>
        </p:spPr>
      </p:pic>
      <p:sp>
        <p:nvSpPr>
          <p:cNvPr id="6" name="Obdélník 5"/>
          <p:cNvSpPr/>
          <p:nvPr/>
        </p:nvSpPr>
        <p:spPr>
          <a:xfrm>
            <a:off x="7011988" y="6581775"/>
            <a:ext cx="2132012" cy="276225"/>
          </a:xfrm>
          <a:prstGeom prst="rect">
            <a:avLst/>
          </a:prstGeom>
        </p:spPr>
        <p:txBody>
          <a:bodyPr wrap="none">
            <a:spAutoFit/>
          </a:bodyPr>
          <a:lstStyle/>
          <a:p>
            <a:pPr>
              <a:defRPr/>
            </a:pPr>
            <a:r>
              <a:rPr lang="cs-CZ" sz="1200" dirty="0">
                <a:solidFill>
                  <a:schemeClr val="tx1">
                    <a:lumMod val="50000"/>
                    <a:lumOff val="50000"/>
                  </a:schemeClr>
                </a:solidFill>
              </a:rPr>
              <a:t>http://www.</a:t>
            </a:r>
            <a:r>
              <a:rPr lang="cs-CZ" sz="1200" dirty="0" err="1">
                <a:solidFill>
                  <a:schemeClr val="tx1">
                    <a:lumMod val="50000"/>
                    <a:lumOff val="50000"/>
                  </a:schemeClr>
                </a:solidFill>
              </a:rPr>
              <a:t>microscopyu.com</a:t>
            </a:r>
            <a:endParaRPr lang="cs-CZ" sz="1200" dirty="0">
              <a:solidFill>
                <a:schemeClr val="tx1">
                  <a:lumMod val="50000"/>
                  <a:lumOff val="50000"/>
                </a:schemeClr>
              </a:solidFill>
            </a:endParaRPr>
          </a:p>
        </p:txBody>
      </p:sp>
      <p:pic>
        <p:nvPicPr>
          <p:cNvPr id="52231" name="Picture 2"/>
          <p:cNvPicPr>
            <a:picLocks noChangeAspect="1" noChangeArrowheads="1"/>
          </p:cNvPicPr>
          <p:nvPr/>
        </p:nvPicPr>
        <p:blipFill>
          <a:blip r:embed="rId5" cstate="print"/>
          <a:srcRect/>
          <a:stretch>
            <a:fillRect/>
          </a:stretch>
        </p:blipFill>
        <p:spPr bwMode="auto">
          <a:xfrm>
            <a:off x="4643438" y="1484313"/>
            <a:ext cx="1900237" cy="1368425"/>
          </a:xfrm>
          <a:prstGeom prst="rect">
            <a:avLst/>
          </a:prstGeom>
          <a:noFill/>
          <a:ln w="9525">
            <a:noFill/>
            <a:miter lim="800000"/>
            <a:headEnd/>
            <a:tailEnd/>
          </a:ln>
        </p:spPr>
      </p:pic>
      <p:pic>
        <p:nvPicPr>
          <p:cNvPr id="52232" name="Picture 3"/>
          <p:cNvPicPr>
            <a:picLocks noChangeAspect="1" noChangeArrowheads="1"/>
          </p:cNvPicPr>
          <p:nvPr/>
        </p:nvPicPr>
        <p:blipFill>
          <a:blip r:embed="rId6" cstate="print"/>
          <a:srcRect/>
          <a:stretch>
            <a:fillRect/>
          </a:stretch>
        </p:blipFill>
        <p:spPr bwMode="auto">
          <a:xfrm>
            <a:off x="6646863" y="1484313"/>
            <a:ext cx="1857375" cy="136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0" y="44450"/>
            <a:ext cx="9144000" cy="1143000"/>
          </a:xfrm>
          <a:solidFill>
            <a:schemeClr val="tx1"/>
          </a:solidFill>
        </p:spPr>
        <p:txBody>
          <a:bodyPr/>
          <a:lstStyle/>
          <a:p>
            <a:pPr algn="l"/>
            <a:r>
              <a:rPr lang="en-US" altLang="cs-CZ" sz="3600" smtClean="0">
                <a:solidFill>
                  <a:schemeClr val="bg1"/>
                </a:solidFill>
              </a:rPr>
              <a:t>Darkfield microscopy</a:t>
            </a:r>
            <a:r>
              <a:rPr lang="cs-CZ" altLang="cs-CZ" sz="3600" smtClean="0">
                <a:solidFill>
                  <a:schemeClr val="bg1"/>
                </a:solidFill>
              </a:rPr>
              <a:t> </a:t>
            </a:r>
            <a:br>
              <a:rPr lang="cs-CZ" altLang="cs-CZ" sz="3600" smtClean="0">
                <a:solidFill>
                  <a:schemeClr val="bg1"/>
                </a:solidFill>
              </a:rPr>
            </a:br>
            <a:r>
              <a:rPr lang="cs-CZ" altLang="cs-CZ" sz="3600" smtClean="0">
                <a:solidFill>
                  <a:schemeClr val="bg1"/>
                </a:solidFill>
              </a:rPr>
              <a:t>         - </a:t>
            </a:r>
            <a:r>
              <a:rPr lang="cs-CZ" altLang="cs-CZ" sz="3600" b="1" smtClean="0">
                <a:solidFill>
                  <a:schemeClr val="bg1"/>
                </a:solidFill>
              </a:rPr>
              <a:t>Pozorování v zástinu</a:t>
            </a:r>
            <a:r>
              <a:rPr lang="en-US" altLang="cs-CZ" sz="3600" smtClean="0">
                <a:solidFill>
                  <a:schemeClr val="bg1"/>
                </a:solidFill>
              </a:rPr>
              <a:t> </a:t>
            </a:r>
            <a:endParaRPr lang="cs-CZ" altLang="cs-CZ" sz="3600" smtClean="0">
              <a:solidFill>
                <a:schemeClr val="bg1"/>
              </a:solidFill>
            </a:endParaRPr>
          </a:p>
        </p:txBody>
      </p:sp>
      <p:sp>
        <p:nvSpPr>
          <p:cNvPr id="53251" name="Zástupný symbol pro obsah 2"/>
          <p:cNvSpPr>
            <a:spLocks noGrp="1"/>
          </p:cNvSpPr>
          <p:nvPr>
            <p:ph idx="1"/>
          </p:nvPr>
        </p:nvSpPr>
        <p:spPr>
          <a:xfrm>
            <a:off x="468313" y="1312863"/>
            <a:ext cx="4689475" cy="4708525"/>
          </a:xfrm>
        </p:spPr>
        <p:txBody>
          <a:bodyPr/>
          <a:lstStyle/>
          <a:p>
            <a:r>
              <a:rPr lang="cs-CZ" altLang="cs-CZ" sz="2800" smtClean="0"/>
              <a:t>Jednoduchá technika pro zobrazení průhledných vzorků, které nejsou barveny</a:t>
            </a:r>
          </a:p>
          <a:p>
            <a:r>
              <a:rPr lang="cs-CZ" altLang="cs-CZ" sz="2800" smtClean="0"/>
              <a:t>Lepší/ jasnější viditelnost</a:t>
            </a:r>
            <a:r>
              <a:rPr lang="en-US" altLang="cs-CZ" sz="2800" smtClean="0"/>
              <a:t> </a:t>
            </a:r>
            <a:endParaRPr lang="cs-CZ" altLang="cs-CZ" sz="2800" smtClean="0"/>
          </a:p>
          <a:p>
            <a:r>
              <a:rPr lang="cs-CZ" altLang="cs-CZ" sz="2800" smtClean="0"/>
              <a:t>Lze použít na </a:t>
            </a:r>
            <a:r>
              <a:rPr lang="en-US" altLang="cs-CZ" sz="2800" smtClean="0"/>
              <a:t>stereo </a:t>
            </a:r>
            <a:r>
              <a:rPr lang="cs-CZ" altLang="cs-CZ" sz="2800" smtClean="0"/>
              <a:t>mikroskopech nebo i na biologických mikroskopech s vysokým rozlišením</a:t>
            </a:r>
            <a:r>
              <a:rPr lang="en-US" altLang="cs-CZ" sz="2800" smtClean="0"/>
              <a:t> </a:t>
            </a:r>
            <a:endParaRPr lang="cs-CZ" altLang="cs-CZ" sz="2800" smtClean="0"/>
          </a:p>
          <a:p>
            <a:r>
              <a:rPr lang="cs-CZ" altLang="cs-CZ" sz="2800" smtClean="0"/>
              <a:t>Vhodné pro pozorování drobných objektů: prvoci, houbové spory, pylová zrna, bakterie, rostlinná pletiva</a:t>
            </a:r>
          </a:p>
        </p:txBody>
      </p:sp>
      <p:pic>
        <p:nvPicPr>
          <p:cNvPr id="53252" name="Picture 2" descr="http://haki.hu.cz/local/fotogalery/eko/6.jpg"/>
          <p:cNvPicPr>
            <a:picLocks noChangeAspect="1" noChangeArrowheads="1"/>
          </p:cNvPicPr>
          <p:nvPr/>
        </p:nvPicPr>
        <p:blipFill>
          <a:blip r:embed="rId3" cstate="print"/>
          <a:srcRect/>
          <a:stretch>
            <a:fillRect/>
          </a:stretch>
        </p:blipFill>
        <p:spPr bwMode="auto">
          <a:xfrm>
            <a:off x="5076825" y="3357563"/>
            <a:ext cx="3851275" cy="2887662"/>
          </a:xfrm>
          <a:prstGeom prst="rect">
            <a:avLst/>
          </a:prstGeom>
          <a:noFill/>
          <a:ln w="9525">
            <a:noFill/>
            <a:miter lim="800000"/>
            <a:headEnd/>
            <a:tailEnd/>
          </a:ln>
        </p:spPr>
      </p:pic>
      <p:pic>
        <p:nvPicPr>
          <p:cNvPr id="53253" name="Picture 4" descr="http://haki.hu.cz/local/fotogalery/eko/5.jpg"/>
          <p:cNvPicPr>
            <a:picLocks noChangeAspect="1" noChangeArrowheads="1"/>
          </p:cNvPicPr>
          <p:nvPr/>
        </p:nvPicPr>
        <p:blipFill>
          <a:blip r:embed="rId4" cstate="print"/>
          <a:srcRect/>
          <a:stretch>
            <a:fillRect/>
          </a:stretch>
        </p:blipFill>
        <p:spPr bwMode="auto">
          <a:xfrm>
            <a:off x="5148263" y="333375"/>
            <a:ext cx="3756025" cy="2816225"/>
          </a:xfrm>
          <a:prstGeom prst="rect">
            <a:avLst/>
          </a:prstGeom>
          <a:noFill/>
          <a:ln w="9525">
            <a:noFill/>
            <a:miter lim="800000"/>
            <a:headEnd/>
            <a:tailEnd/>
          </a:ln>
        </p:spPr>
      </p:pic>
      <p:sp>
        <p:nvSpPr>
          <p:cNvPr id="6" name="Obdélník 5"/>
          <p:cNvSpPr/>
          <p:nvPr/>
        </p:nvSpPr>
        <p:spPr>
          <a:xfrm>
            <a:off x="7466013" y="6335713"/>
            <a:ext cx="1498600" cy="261937"/>
          </a:xfrm>
          <a:prstGeom prst="rect">
            <a:avLst/>
          </a:prstGeom>
        </p:spPr>
        <p:txBody>
          <a:bodyPr wrap="none">
            <a:spAutoFit/>
          </a:bodyPr>
          <a:lstStyle/>
          <a:p>
            <a:pPr>
              <a:defRPr/>
            </a:pPr>
            <a:r>
              <a:rPr lang="cs-CZ" sz="1050" dirty="0"/>
              <a:t>Zdroj obr.: </a:t>
            </a:r>
            <a:r>
              <a:rPr lang="cs-CZ" sz="1050" dirty="0" err="1"/>
              <a:t>haki.hu.cz</a:t>
            </a:r>
            <a:endParaRPr lang="cs-CZ" sz="105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altLang="cs-CZ" smtClean="0"/>
              <a:t>Srovnání zástinu, invertovaného obrazu a světlého pole </a:t>
            </a:r>
          </a:p>
        </p:txBody>
      </p:sp>
      <p:sp>
        <p:nvSpPr>
          <p:cNvPr id="54275" name="Zástupný symbol pro obsah 2"/>
          <p:cNvSpPr>
            <a:spLocks noGrp="1"/>
          </p:cNvSpPr>
          <p:nvPr>
            <p:ph idx="1"/>
          </p:nvPr>
        </p:nvSpPr>
        <p:spPr/>
        <p:txBody>
          <a:bodyPr/>
          <a:lstStyle/>
          <a:p>
            <a:endParaRPr lang="cs-CZ" altLang="cs-CZ" smtClean="0"/>
          </a:p>
        </p:txBody>
      </p:sp>
      <p:pic>
        <p:nvPicPr>
          <p:cNvPr id="54276" name="Picture 2" descr="http://www.microbehunter.com/wp/wp-content/uploads/2009/darkfield2.jpg"/>
          <p:cNvPicPr>
            <a:picLocks noChangeAspect="1" noChangeArrowheads="1"/>
          </p:cNvPicPr>
          <p:nvPr/>
        </p:nvPicPr>
        <p:blipFill>
          <a:blip r:embed="rId2" cstate="print"/>
          <a:srcRect/>
          <a:stretch>
            <a:fillRect/>
          </a:stretch>
        </p:blipFill>
        <p:spPr bwMode="auto">
          <a:xfrm>
            <a:off x="1619250" y="1628775"/>
            <a:ext cx="5715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sah 2"/>
          <p:cNvSpPr>
            <a:spLocks noGrp="1"/>
          </p:cNvSpPr>
          <p:nvPr>
            <p:ph idx="1"/>
          </p:nvPr>
        </p:nvSpPr>
        <p:spPr>
          <a:xfrm>
            <a:off x="323850" y="5157788"/>
            <a:ext cx="5832475" cy="358775"/>
          </a:xfrm>
        </p:spPr>
        <p:txBody>
          <a:bodyPr/>
          <a:lstStyle/>
          <a:p>
            <a:r>
              <a:rPr lang="cs-CZ" altLang="cs-CZ" sz="1100" smtClean="0">
                <a:solidFill>
                  <a:schemeClr val="bg1"/>
                </a:solidFill>
              </a:rPr>
              <a:t>http://media.wiley.com/mrw_images/cp/cpmc/articles/mc02a01/image_n/nmc02a0109.jpg</a:t>
            </a:r>
          </a:p>
        </p:txBody>
      </p:sp>
      <p:pic>
        <p:nvPicPr>
          <p:cNvPr id="55299" name="Picture 2" descr="Figure"/>
          <p:cNvPicPr>
            <a:picLocks noChangeAspect="1" noChangeArrowheads="1"/>
          </p:cNvPicPr>
          <p:nvPr/>
        </p:nvPicPr>
        <p:blipFill>
          <a:blip r:embed="rId2" cstate="print"/>
          <a:srcRect/>
          <a:stretch>
            <a:fillRect/>
          </a:stretch>
        </p:blipFill>
        <p:spPr bwMode="auto">
          <a:xfrm>
            <a:off x="323850" y="1268413"/>
            <a:ext cx="5715000" cy="3810000"/>
          </a:xfrm>
          <a:prstGeom prst="rect">
            <a:avLst/>
          </a:prstGeom>
          <a:noFill/>
          <a:ln w="9525">
            <a:solidFill>
              <a:schemeClr val="bg1"/>
            </a:solidFill>
            <a:miter lim="800000"/>
            <a:headEnd/>
            <a:tailEnd/>
          </a:ln>
        </p:spPr>
      </p:pic>
      <p:sp>
        <p:nvSpPr>
          <p:cNvPr id="55300" name="Obdélník 4"/>
          <p:cNvSpPr>
            <a:spLocks noChangeArrowheads="1"/>
          </p:cNvSpPr>
          <p:nvPr/>
        </p:nvSpPr>
        <p:spPr bwMode="auto">
          <a:xfrm>
            <a:off x="250825" y="622300"/>
            <a:ext cx="8388350" cy="646113"/>
          </a:xfrm>
          <a:prstGeom prst="rect">
            <a:avLst/>
          </a:prstGeom>
          <a:noFill/>
          <a:ln w="9525">
            <a:noFill/>
            <a:miter lim="800000"/>
            <a:headEnd/>
            <a:tailEnd/>
          </a:ln>
        </p:spPr>
        <p:txBody>
          <a:bodyPr>
            <a:spAutoFit/>
          </a:bodyPr>
          <a:lstStyle/>
          <a:p>
            <a:r>
              <a:rPr lang="cs-CZ" altLang="cs-CZ">
                <a:solidFill>
                  <a:schemeClr val="bg1"/>
                </a:solidFill>
              </a:rPr>
              <a:t>spirochéty lymeské boreliózy, </a:t>
            </a:r>
            <a:r>
              <a:rPr lang="cs-CZ" altLang="cs-CZ" i="1">
                <a:solidFill>
                  <a:schemeClr val="bg1"/>
                </a:solidFill>
              </a:rPr>
              <a:t>Borrelia burgdorferi</a:t>
            </a:r>
            <a:r>
              <a:rPr lang="cs-CZ" altLang="cs-CZ">
                <a:solidFill>
                  <a:schemeClr val="bg1"/>
                </a:solidFill>
              </a:rPr>
              <a:t> </a:t>
            </a:r>
          </a:p>
          <a:p>
            <a:r>
              <a:rPr lang="cs-CZ" altLang="cs-CZ">
                <a:solidFill>
                  <a:schemeClr val="bg1"/>
                </a:solidFill>
              </a:rPr>
              <a:t>objektiv 20× a revolverový kondenzor s dark-field clonou</a:t>
            </a:r>
          </a:p>
        </p:txBody>
      </p:sp>
      <p:pic>
        <p:nvPicPr>
          <p:cNvPr id="55301" name="Picture 4" descr="http://www.darkfieldliveblood.com/uploads/6/0/5/1/6051367/2278486.jpg?1310441218"/>
          <p:cNvPicPr>
            <a:picLocks noChangeAspect="1" noChangeArrowheads="1"/>
          </p:cNvPicPr>
          <p:nvPr/>
        </p:nvPicPr>
        <p:blipFill>
          <a:blip r:embed="rId3" cstate="print"/>
          <a:srcRect/>
          <a:stretch>
            <a:fillRect/>
          </a:stretch>
        </p:blipFill>
        <p:spPr bwMode="auto">
          <a:xfrm>
            <a:off x="6300788" y="1341438"/>
            <a:ext cx="2438400" cy="3552825"/>
          </a:xfrm>
          <a:prstGeom prst="rect">
            <a:avLst/>
          </a:prstGeom>
          <a:noFill/>
          <a:ln w="9525">
            <a:solidFill>
              <a:schemeClr val="bg1"/>
            </a:solidFill>
            <a:miter lim="800000"/>
            <a:headEnd/>
            <a:tailEnd/>
          </a:ln>
        </p:spPr>
      </p:pic>
      <p:sp>
        <p:nvSpPr>
          <p:cNvPr id="7" name="Zástupný symbol pro obsah 2"/>
          <p:cNvSpPr txBox="1">
            <a:spLocks/>
          </p:cNvSpPr>
          <p:nvPr/>
        </p:nvSpPr>
        <p:spPr bwMode="auto">
          <a:xfrm>
            <a:off x="6084888" y="5013325"/>
            <a:ext cx="2879725" cy="360363"/>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1100" dirty="0">
                <a:solidFill>
                  <a:schemeClr val="bg1"/>
                </a:solidFill>
                <a:latin typeface="+mn-lt"/>
                <a:cs typeface="+mn-cs"/>
              </a:rPr>
              <a:t>http://www.</a:t>
            </a:r>
            <a:r>
              <a:rPr lang="cs-CZ" sz="1100" dirty="0" err="1">
                <a:solidFill>
                  <a:schemeClr val="bg1"/>
                </a:solidFill>
                <a:latin typeface="+mn-lt"/>
                <a:cs typeface="+mn-cs"/>
              </a:rPr>
              <a:t>darkfieldliveblood.com</a:t>
            </a:r>
            <a:r>
              <a:rPr lang="cs-CZ" sz="1100" dirty="0">
                <a:solidFill>
                  <a:schemeClr val="bg1"/>
                </a:solidFill>
                <a:latin typeface="+mn-lt"/>
                <a:cs typeface="+mn-cs"/>
              </a:rPr>
              <a:t>/</a:t>
            </a:r>
            <a:r>
              <a:rPr lang="cs-CZ" sz="1100" dirty="0" err="1">
                <a:solidFill>
                  <a:schemeClr val="bg1"/>
                </a:solidFill>
                <a:latin typeface="+mn-lt"/>
                <a:cs typeface="+mn-cs"/>
              </a:rPr>
              <a:t>uploads</a:t>
            </a:r>
            <a:r>
              <a:rPr lang="cs-CZ" sz="1100" dirty="0">
                <a:solidFill>
                  <a:schemeClr val="bg1"/>
                </a:solidFill>
                <a:latin typeface="+mn-lt"/>
                <a:cs typeface="+mn-cs"/>
              </a:rPr>
              <a:t>/6/0/5/1/6051367/2278486.jpg?1310441218</a:t>
            </a:r>
          </a:p>
        </p:txBody>
      </p:sp>
      <p:sp>
        <p:nvSpPr>
          <p:cNvPr id="55303" name="Obdélník 7"/>
          <p:cNvSpPr>
            <a:spLocks noChangeArrowheads="1"/>
          </p:cNvSpPr>
          <p:nvPr/>
        </p:nvSpPr>
        <p:spPr bwMode="auto">
          <a:xfrm>
            <a:off x="7019925" y="836613"/>
            <a:ext cx="1728788" cy="369887"/>
          </a:xfrm>
          <a:prstGeom prst="rect">
            <a:avLst/>
          </a:prstGeom>
          <a:noFill/>
          <a:ln w="9525">
            <a:noFill/>
            <a:miter lim="800000"/>
            <a:headEnd/>
            <a:tailEnd/>
          </a:ln>
        </p:spPr>
        <p:txBody>
          <a:bodyPr>
            <a:spAutoFit/>
          </a:bodyPr>
          <a:lstStyle/>
          <a:p>
            <a:r>
              <a:rPr lang="cs-CZ" altLang="cs-CZ">
                <a:solidFill>
                  <a:schemeClr val="bg1"/>
                </a:solidFill>
              </a:rPr>
              <a:t>krev</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a:xfrm>
            <a:off x="34925" y="-26988"/>
            <a:ext cx="8229600" cy="1143001"/>
          </a:xfrm>
        </p:spPr>
        <p:txBody>
          <a:bodyPr/>
          <a:lstStyle/>
          <a:p>
            <a:pPr algn="l"/>
            <a:r>
              <a:rPr lang="cs-CZ" altLang="cs-CZ" smtClean="0"/>
              <a:t>Princip</a:t>
            </a:r>
          </a:p>
        </p:txBody>
      </p:sp>
      <p:pic>
        <p:nvPicPr>
          <p:cNvPr id="56323" name="Picture 2" descr="Figure"/>
          <p:cNvPicPr>
            <a:picLocks noChangeAspect="1" noChangeArrowheads="1"/>
          </p:cNvPicPr>
          <p:nvPr/>
        </p:nvPicPr>
        <p:blipFill>
          <a:blip r:embed="rId3" cstate="print"/>
          <a:srcRect/>
          <a:stretch>
            <a:fillRect/>
          </a:stretch>
        </p:blipFill>
        <p:spPr bwMode="auto">
          <a:xfrm>
            <a:off x="3924300" y="260350"/>
            <a:ext cx="5095875" cy="6343650"/>
          </a:xfrm>
          <a:prstGeom prst="rect">
            <a:avLst/>
          </a:prstGeom>
          <a:noFill/>
          <a:ln w="9525">
            <a:noFill/>
            <a:miter lim="800000"/>
            <a:headEnd/>
            <a:tailEnd/>
          </a:ln>
        </p:spPr>
      </p:pic>
      <p:sp>
        <p:nvSpPr>
          <p:cNvPr id="56324" name="Zástupný symbol pro obsah 2"/>
          <p:cNvSpPr>
            <a:spLocks noGrp="1"/>
          </p:cNvSpPr>
          <p:nvPr>
            <p:ph idx="1"/>
          </p:nvPr>
        </p:nvSpPr>
        <p:spPr>
          <a:xfrm>
            <a:off x="179388" y="836613"/>
            <a:ext cx="4105275" cy="4857750"/>
          </a:xfrm>
        </p:spPr>
        <p:txBody>
          <a:bodyPr/>
          <a:lstStyle/>
          <a:p>
            <a:r>
              <a:rPr lang="cs-CZ" altLang="cs-CZ" sz="2400" smtClean="0"/>
              <a:t>Do středu zdroje světla je umístěna neprůhledná kruhová překážka</a:t>
            </a:r>
            <a:r>
              <a:rPr lang="en-US" altLang="cs-CZ" sz="2400" smtClean="0"/>
              <a:t>.</a:t>
            </a:r>
            <a:endParaRPr lang="cs-CZ" altLang="cs-CZ" sz="2400" smtClean="0"/>
          </a:p>
          <a:p>
            <a:r>
              <a:rPr lang="cs-CZ" altLang="cs-CZ" sz="2400" smtClean="0"/>
              <a:t>Světlo se dostává ke vzorku ze strany a tím zvyšuje kontrast</a:t>
            </a:r>
            <a:r>
              <a:rPr lang="en-US" altLang="cs-CZ" sz="2400" smtClean="0"/>
              <a:t>. </a:t>
            </a:r>
            <a:endParaRPr lang="cs-CZ" altLang="cs-CZ" sz="2400" smtClean="0"/>
          </a:p>
          <a:p>
            <a:r>
              <a:rPr lang="cs-CZ" altLang="cs-CZ" sz="2400" smtClean="0"/>
              <a:t>Přímá cesta světla je blokována, pouze šikmé světelné paprsky mohou dosáhnout vzorku</a:t>
            </a:r>
          </a:p>
          <a:p>
            <a:r>
              <a:rPr lang="cs-CZ" altLang="cs-CZ" sz="2400" b="1" smtClean="0"/>
              <a:t>Kontrastní obraz je vytvořen rozptýlenými paprsky, které prošly čočkou</a:t>
            </a:r>
          </a:p>
          <a:p>
            <a:r>
              <a:rPr lang="cs-CZ" altLang="cs-CZ" sz="2400" smtClean="0"/>
              <a:t>Výsledný obraz se zdá být téměř podsvícený</a:t>
            </a:r>
            <a:r>
              <a:rPr lang="en-US" altLang="cs-CZ" sz="2400" smtClean="0"/>
              <a:t>.</a:t>
            </a:r>
            <a:endParaRPr lang="cs-CZ" altLang="cs-CZ" sz="24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1350</TotalTime>
  <Words>2406</Words>
  <Application>Microsoft Office PowerPoint</Application>
  <PresentationFormat>Předvádění na obrazovce (4:3)</PresentationFormat>
  <Paragraphs>286</Paragraphs>
  <Slides>45</Slides>
  <Notes>25</Notes>
  <HiddenSlides>0</HiddenSlides>
  <MMClips>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45</vt:i4>
      </vt:variant>
    </vt:vector>
  </HeadingPairs>
  <TitlesOfParts>
    <vt:vector size="50" baseType="lpstr">
      <vt:lpstr>Arial</vt:lpstr>
      <vt:lpstr>Calibri</vt:lpstr>
      <vt:lpstr>MS Mincho</vt:lpstr>
      <vt:lpstr>Wingdings 3</vt:lpstr>
      <vt:lpstr>Motiv sady Office</vt:lpstr>
      <vt:lpstr>Bi4170: Optické kontrastní a zobrazovací metody  2.  Pozorování v zástinu  Fázový kontrast podzim 2014</vt:lpstr>
      <vt:lpstr>Nízký nebo téměř žádný kontrast u biologických objektů</vt:lpstr>
      <vt:lpstr>Metody zesilující kontrast obrazu</vt:lpstr>
      <vt:lpstr>Snímek 4</vt:lpstr>
      <vt:lpstr>Darkfield: Temné pole</vt:lpstr>
      <vt:lpstr>Darkfield microscopy           - Pozorování v zástinu </vt:lpstr>
      <vt:lpstr>Srovnání zástinu, invertovaného obrazu a světlého pole </vt:lpstr>
      <vt:lpstr>Snímek 8</vt:lpstr>
      <vt:lpstr>Princip</vt:lpstr>
      <vt:lpstr>Tvorba temného pole pomocí:</vt:lpstr>
      <vt:lpstr>Snímek 11</vt:lpstr>
      <vt:lpstr>„domácí“ dark field</vt:lpstr>
      <vt:lpstr>„domácí“ dark field</vt:lpstr>
      <vt:lpstr>Snímek 14</vt:lpstr>
      <vt:lpstr>„Domácí“ dark field  do zvětšení 100x</vt:lpstr>
      <vt:lpstr>Snímek 16</vt:lpstr>
      <vt:lpstr>Snímek 17</vt:lpstr>
      <vt:lpstr>Snímek 18</vt:lpstr>
      <vt:lpstr>Snímek 19</vt:lpstr>
      <vt:lpstr>Snímek 20</vt:lpstr>
      <vt:lpstr>Snímek 21</vt:lpstr>
      <vt:lpstr>Polarizační mikroskopie</vt:lpstr>
      <vt:lpstr>Snímek 23</vt:lpstr>
      <vt:lpstr>Využití polarizační mikroskopie</vt:lpstr>
      <vt:lpstr>Př. využití v biologii:</vt:lpstr>
      <vt:lpstr>Snímek 26</vt:lpstr>
      <vt:lpstr>Snímek 27</vt:lpstr>
      <vt:lpstr>Př. využití v medicíně:</vt:lpstr>
      <vt:lpstr>Snímek 29</vt:lpstr>
      <vt:lpstr>Snímek 30</vt:lpstr>
      <vt:lpstr>Fázový kontrast</vt:lpstr>
      <vt:lpstr>Proč fázový kontrast?</vt:lpstr>
      <vt:lpstr>Pozorování fázových objektů</vt:lpstr>
      <vt:lpstr>Princip fázového kontrastu</vt:lpstr>
      <vt:lpstr>Oddělení přímého a difrakčního vlnění </vt:lpstr>
      <vt:lpstr>Snímek 36</vt:lpstr>
      <vt:lpstr>Snímek 37</vt:lpstr>
      <vt:lpstr>Snímek 38</vt:lpstr>
      <vt:lpstr>Snímek 39</vt:lpstr>
      <vt:lpstr>Typy fázového kontrastu</vt:lpstr>
      <vt:lpstr>Ukázky fázového kontrastu</vt:lpstr>
      <vt:lpstr>Ukázky fázového kontrastu</vt:lpstr>
      <vt:lpstr>Snímek 43</vt:lpstr>
      <vt:lpstr>Snímek 44</vt:lpstr>
      <vt:lpstr>úkoly</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Kontrastní techniky v optické mikroskopii - úvod</dc:title>
  <dc:creator>Sarka Masova</dc:creator>
  <cp:lastModifiedBy>Sarka</cp:lastModifiedBy>
  <cp:revision>119</cp:revision>
  <dcterms:created xsi:type="dcterms:W3CDTF">2011-06-29T18:52:26Z</dcterms:created>
  <dcterms:modified xsi:type="dcterms:W3CDTF">2014-09-21T21:45:52Z</dcterms:modified>
</cp:coreProperties>
</file>