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331" r:id="rId3"/>
    <p:sldId id="334" r:id="rId4"/>
    <p:sldId id="335" r:id="rId5"/>
    <p:sldId id="329" r:id="rId6"/>
    <p:sldId id="330" r:id="rId7"/>
    <p:sldId id="333" r:id="rId8"/>
    <p:sldId id="257" r:id="rId9"/>
    <p:sldId id="314" r:id="rId10"/>
    <p:sldId id="315" r:id="rId11"/>
    <p:sldId id="316" r:id="rId12"/>
    <p:sldId id="317" r:id="rId13"/>
    <p:sldId id="324" r:id="rId14"/>
    <p:sldId id="325" r:id="rId15"/>
    <p:sldId id="318" r:id="rId16"/>
    <p:sldId id="319" r:id="rId17"/>
    <p:sldId id="326" r:id="rId18"/>
    <p:sldId id="320" r:id="rId19"/>
    <p:sldId id="322" r:id="rId20"/>
    <p:sldId id="321" r:id="rId21"/>
    <p:sldId id="323" r:id="rId22"/>
    <p:sldId id="265" r:id="rId23"/>
    <p:sldId id="327" r:id="rId24"/>
    <p:sldId id="267" r:id="rId25"/>
    <p:sldId id="259" r:id="rId26"/>
    <p:sldId id="269" r:id="rId27"/>
    <p:sldId id="270" r:id="rId28"/>
    <p:sldId id="305" r:id="rId29"/>
    <p:sldId id="301" r:id="rId30"/>
    <p:sldId id="278" r:id="rId31"/>
    <p:sldId id="279" r:id="rId32"/>
    <p:sldId id="302" r:id="rId33"/>
    <p:sldId id="295" r:id="rId34"/>
    <p:sldId id="303" r:id="rId35"/>
    <p:sldId id="280" r:id="rId36"/>
    <p:sldId id="294" r:id="rId37"/>
    <p:sldId id="289" r:id="rId38"/>
    <p:sldId id="290" r:id="rId39"/>
    <p:sldId id="291" r:id="rId40"/>
    <p:sldId id="281" r:id="rId41"/>
    <p:sldId id="292" r:id="rId42"/>
    <p:sldId id="288" r:id="rId43"/>
    <p:sldId id="286" r:id="rId44"/>
    <p:sldId id="287" r:id="rId45"/>
    <p:sldId id="310" r:id="rId46"/>
    <p:sldId id="311" r:id="rId47"/>
    <p:sldId id="312" r:id="rId48"/>
    <p:sldId id="313" r:id="rId49"/>
    <p:sldId id="273" r:id="rId50"/>
    <p:sldId id="274" r:id="rId51"/>
    <p:sldId id="293" r:id="rId52"/>
    <p:sldId id="328" r:id="rId53"/>
    <p:sldId id="258" r:id="rId54"/>
    <p:sldId id="260" r:id="rId55"/>
    <p:sldId id="266" r:id="rId56"/>
    <p:sldId id="262" r:id="rId57"/>
    <p:sldId id="263" r:id="rId58"/>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3294">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99"/>
    <a:srgbClr val="00FFFF"/>
    <a:srgbClr val="FFFF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01" autoAdjust="0"/>
    <p:restoredTop sz="96558" autoAdjust="0"/>
  </p:normalViewPr>
  <p:slideViewPr>
    <p:cSldViewPr>
      <p:cViewPr>
        <p:scale>
          <a:sx n="75" d="100"/>
          <a:sy n="75" d="100"/>
        </p:scale>
        <p:origin x="-1938" y="-1194"/>
      </p:cViewPr>
      <p:guideLst>
        <p:guide orient="horz" pos="3294"/>
        <p:guide pos="2880"/>
      </p:guideLst>
    </p:cSldViewPr>
  </p:slideViewPr>
  <p:notesTextViewPr>
    <p:cViewPr>
      <p:scale>
        <a:sx n="100" d="100"/>
        <a:sy n="100" d="100"/>
      </p:scale>
      <p:origin x="0" y="0"/>
    </p:cViewPr>
  </p:notesTextViewPr>
  <p:notesViewPr>
    <p:cSldViewPr>
      <p:cViewPr varScale="1">
        <p:scale>
          <a:sx n="83" d="100"/>
          <a:sy n="83" d="100"/>
        </p:scale>
        <p:origin x="-2490"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cs-CZ"/>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cs-CZ"/>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cs-CZ"/>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C6CA364-9704-4E04-AD46-0BCC6C3117B0}" type="slidenum">
              <a:rPr lang="cs-CZ" altLang="cs-CZ"/>
              <a:pPr/>
              <a:t>‹#›</a:t>
            </a:fld>
            <a:endParaRPr lang="cs-CZ" altLang="cs-CZ"/>
          </a:p>
        </p:txBody>
      </p:sp>
    </p:spTree>
    <p:extLst>
      <p:ext uri="{BB962C8B-B14F-4D97-AF65-F5344CB8AC3E}">
        <p14:creationId xmlns:p14="http://schemas.microsoft.com/office/powerpoint/2010/main" xmlns="" val="25474573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739975B-F496-4D5F-9CC1-05F747C421CA}" type="slidenum">
              <a:rPr lang="cs-CZ" altLang="cs-CZ"/>
              <a:pPr eaLnBrk="1" hangingPunct="1"/>
              <a:t>1</a:t>
            </a:fld>
            <a:endParaRPr lang="cs-CZ" altLang="cs-CZ"/>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xmlns="" val="149286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D68F1AD-321B-4F76-A0EF-E573A271E681}" type="slidenum">
              <a:rPr lang="cs-CZ" altLang="cs-CZ"/>
              <a:pPr eaLnBrk="1" hangingPunct="1"/>
              <a:t>8</a:t>
            </a:fld>
            <a:endParaRPr lang="cs-CZ" altLang="cs-CZ"/>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xmlns="" val="1217416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5FFDFA3-633A-4C57-BDE2-5A8826660DF5}" type="slidenum">
              <a:rPr lang="cs-CZ" altLang="cs-CZ"/>
              <a:pPr eaLnBrk="1" hangingPunct="1"/>
              <a:t>9</a:t>
            </a:fld>
            <a:endParaRPr lang="cs-CZ" altLang="cs-CZ"/>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xmlns="" val="2236272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cs-CZ" altLang="cs-CZ" smtClean="0">
              <a:latin typeface="Arial" panose="020B0604020202020204" pitchFamily="34" charset="0"/>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FBBE640-9164-4C3D-AFCE-2BF72FA0E45C}" type="slidenum">
              <a:rPr lang="en-US" altLang="cs-CZ"/>
              <a:pPr eaLnBrk="1" hangingPunct="1"/>
              <a:t>11</a:t>
            </a:fld>
            <a:endParaRPr lang="en-US" altLang="cs-CZ"/>
          </a:p>
        </p:txBody>
      </p:sp>
    </p:spTree>
    <p:extLst>
      <p:ext uri="{BB962C8B-B14F-4D97-AF65-F5344CB8AC3E}">
        <p14:creationId xmlns:p14="http://schemas.microsoft.com/office/powerpoint/2010/main" xmlns="" val="3579199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cs-CZ" altLang="cs-CZ" smtClean="0">
              <a:latin typeface="Arial" panose="020B0604020202020204" pitchFamily="34" charset="0"/>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BD6EE61-0BDD-4DAC-9FD2-AB02976A96BF}" type="slidenum">
              <a:rPr lang="en-US" altLang="cs-CZ"/>
              <a:pPr eaLnBrk="1" hangingPunct="1"/>
              <a:t>12</a:t>
            </a:fld>
            <a:endParaRPr lang="en-US" altLang="cs-CZ"/>
          </a:p>
        </p:txBody>
      </p:sp>
    </p:spTree>
    <p:extLst>
      <p:ext uri="{BB962C8B-B14F-4D97-AF65-F5344CB8AC3E}">
        <p14:creationId xmlns:p14="http://schemas.microsoft.com/office/powerpoint/2010/main" xmlns="" val="83937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11F70D-09C8-477F-8CB3-C6179311D72F}" type="slidenum">
              <a:rPr lang="cs-CZ" altLang="cs-CZ"/>
              <a:pPr eaLnBrk="1" hangingPunct="1"/>
              <a:t>22</a:t>
            </a:fld>
            <a:endParaRPr lang="cs-CZ" altLang="cs-CZ"/>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cs-CZ" altLang="cs-CZ" smtClean="0">
                <a:latin typeface="Arial" panose="020B0604020202020204" pitchFamily="34" charset="0"/>
              </a:rPr>
              <a:t>Důležitý doplněk: Nipkowův kotouč desítky až stovky tisíc otvorů (200 tis) v Archimedových spirálách kotouč rotuje (desítky Hz) otvory konjugované (v dopadajícím a detekovaném světle-viz. Petráň)</a:t>
            </a:r>
          </a:p>
          <a:p>
            <a:pPr eaLnBrk="1" hangingPunct="1"/>
            <a:endParaRPr lang="cs-CZ" altLang="cs-CZ" smtClean="0">
              <a:latin typeface="Arial" panose="020B0604020202020204" pitchFamily="34" charset="0"/>
            </a:endParaRPr>
          </a:p>
          <a:p>
            <a:pPr eaLnBrk="1" hangingPunct="1"/>
            <a:r>
              <a:rPr lang="cs-CZ" altLang="cs-CZ" smtClean="0">
                <a:latin typeface="Arial" panose="020B0604020202020204" pitchFamily="34" charset="0"/>
              </a:rPr>
              <a:t>Základem je tzv. Nipkowův kotouč, na kterém je systém velmi malých otvorů. Tyto otvory jsou osvětlovány intenzívním světlem, promítnuty objektivem na vzorek, světlo z nich odražené je objektivem opět fokusováno na konjugované otvory v Nipkowově kotouči a obraz vytvořený světlem těmito otvory prošlým je pozorován standardním okulárem. Rastr pokrývající celý obraz je vytvořen rotací kotouče (obr. 4). Celé zařízení je velmi náročné na přesnost a k zobrazení se využívá jen asi 1 % světla.</a:t>
            </a:r>
          </a:p>
          <a:p>
            <a:pPr eaLnBrk="1" hangingPunct="1"/>
            <a:endParaRPr lang="cs-CZ" altLang="cs-CZ" smtClean="0">
              <a:latin typeface="Arial" panose="020B0604020202020204" pitchFamily="34" charset="0"/>
            </a:endParaRPr>
          </a:p>
        </p:txBody>
      </p:sp>
      <p:pic>
        <p:nvPicPr>
          <p:cNvPr id="60421"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28775" y="5219700"/>
            <a:ext cx="3024188" cy="279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59221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D3D2723-5DE2-43D9-8778-90999847C43E}" type="slidenum">
              <a:rPr lang="cs-CZ" altLang="cs-CZ"/>
              <a:pPr eaLnBrk="1" hangingPunct="1"/>
              <a:t>23</a:t>
            </a:fld>
            <a:endParaRPr lang="cs-CZ" altLang="cs-CZ"/>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cs-CZ" altLang="cs-CZ" smtClean="0">
                <a:latin typeface="Arial" panose="020B0604020202020204" pitchFamily="34" charset="0"/>
              </a:rPr>
              <a:t>Důležitý doplněk: Nipkowův kotouč desítky až stovky tisíc otvorů (200 tis) v Archimedových spirálách kotouč rotuje (desítky Hz) otvory konjugované (v dopadajícím a detekovaném světle-viz. Petráň)</a:t>
            </a:r>
          </a:p>
          <a:p>
            <a:pPr eaLnBrk="1" hangingPunct="1"/>
            <a:endParaRPr lang="cs-CZ" altLang="cs-CZ" smtClean="0">
              <a:latin typeface="Arial" panose="020B0604020202020204" pitchFamily="34" charset="0"/>
            </a:endParaRPr>
          </a:p>
          <a:p>
            <a:pPr eaLnBrk="1" hangingPunct="1"/>
            <a:r>
              <a:rPr lang="cs-CZ" altLang="cs-CZ" smtClean="0">
                <a:latin typeface="Arial" panose="020B0604020202020204" pitchFamily="34" charset="0"/>
              </a:rPr>
              <a:t>Základem je tzv. Nipkowův kotouč, na kterém je systém velmi malých otvorů. Tyto otvory jsou osvětlovány intenzívním světlem, promítnuty objektivem na vzorek, světlo z nich odražené je objektivem opět fokusováno na konjugované otvory v Nipkowově kotouči a obraz vytvořený světlem těmito otvory prošlým je pozorován standardním okulárem. Rastr pokrývající celý obraz je vytvořen rotací kotouče (obr. 4). Celé zařízení je velmi náročné na přesnost a k zobrazení se využívá jen asi 1 % světla.</a:t>
            </a:r>
          </a:p>
          <a:p>
            <a:pPr eaLnBrk="1" hangingPunct="1"/>
            <a:endParaRPr lang="cs-CZ" altLang="cs-CZ" smtClean="0">
              <a:latin typeface="Arial" panose="020B0604020202020204" pitchFamily="34" charset="0"/>
            </a:endParaRPr>
          </a:p>
        </p:txBody>
      </p:sp>
      <p:pic>
        <p:nvPicPr>
          <p:cNvPr id="61445"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28775" y="5219700"/>
            <a:ext cx="3024188" cy="279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45636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ástupný symbol pro obrázek snímku 1"/>
          <p:cNvSpPr>
            <a:spLocks noGrp="1" noRot="1" noChangeAspect="1" noTextEdit="1"/>
          </p:cNvSpPr>
          <p:nvPr>
            <p:ph type="sldImg"/>
          </p:nvPr>
        </p:nvSpPr>
        <p:spPr>
          <a:ln/>
        </p:spPr>
      </p:sp>
      <p:sp>
        <p:nvSpPr>
          <p:cNvPr id="3" name="Zástupný symbol pro poznámky 2"/>
          <p:cNvSpPr>
            <a:spLocks noGrp="1"/>
          </p:cNvSpPr>
          <p:nvPr>
            <p:ph type="body" idx="1"/>
          </p:nvPr>
        </p:nvSpPr>
        <p:spPr/>
        <p:txBody>
          <a:bodyPr>
            <a:normAutofit fontScale="47500" lnSpcReduction="20000"/>
          </a:bodyPr>
          <a:lstStyle/>
          <a:p>
            <a:pPr eaLnBrk="1" hangingPunct="1">
              <a:defRPr/>
            </a:pPr>
            <a:r>
              <a:rPr lang="cs-CZ" dirty="0" err="1" smtClean="0"/>
              <a:t>jednofotonové</a:t>
            </a:r>
            <a:r>
              <a:rPr lang="cs-CZ" dirty="0" smtClean="0"/>
              <a:t> konfokální mikroskopy nemají možnost UV excitace, proto až nyní bude možné získávat konfokální obrazy při užití </a:t>
            </a:r>
            <a:r>
              <a:rPr lang="cs-CZ" dirty="0" err="1" smtClean="0"/>
              <a:t>fluorochromů</a:t>
            </a:r>
            <a:r>
              <a:rPr lang="cs-CZ" dirty="0" smtClean="0"/>
              <a:t> s UV excitací.</a:t>
            </a:r>
          </a:p>
          <a:p>
            <a:pPr eaLnBrk="1" hangingPunct="1">
              <a:defRPr/>
            </a:pPr>
            <a:endParaRPr lang="cs-CZ" dirty="0" smtClean="0"/>
          </a:p>
          <a:p>
            <a:pPr eaLnBrk="1" hangingPunct="1">
              <a:defRPr/>
            </a:pPr>
            <a:r>
              <a:rPr lang="cs-CZ" dirty="0" err="1" smtClean="0"/>
              <a:t>Dvoufotonový</a:t>
            </a:r>
            <a:r>
              <a:rPr lang="cs-CZ" dirty="0" smtClean="0"/>
              <a:t> mikroskop představuje nový typ konfokálního mikroskopu (</a:t>
            </a:r>
            <a:r>
              <a:rPr lang="cs-CZ" dirty="0" err="1" smtClean="0"/>
              <a:t>Denk</a:t>
            </a:r>
            <a:r>
              <a:rPr lang="cs-CZ" dirty="0" smtClean="0"/>
              <a:t> </a:t>
            </a:r>
            <a:r>
              <a:rPr lang="cs-CZ" dirty="0" err="1" smtClean="0"/>
              <a:t>et</a:t>
            </a:r>
            <a:r>
              <a:rPr lang="cs-CZ" dirty="0" smtClean="0"/>
              <a:t> </a:t>
            </a:r>
            <a:r>
              <a:rPr lang="cs-CZ" dirty="0" err="1" smtClean="0"/>
              <a:t>al</a:t>
            </a:r>
            <a:r>
              <a:rPr lang="cs-CZ" dirty="0" smtClean="0"/>
              <a:t>., 1990,</a:t>
            </a:r>
          </a:p>
          <a:p>
            <a:pPr eaLnBrk="1" hangingPunct="1">
              <a:defRPr/>
            </a:pPr>
            <a:r>
              <a:rPr lang="cs-CZ" dirty="0" err="1" smtClean="0"/>
              <a:t>Diaspro</a:t>
            </a:r>
            <a:r>
              <a:rPr lang="cs-CZ" dirty="0" smtClean="0"/>
              <a:t>, 2002). Od „klasického“ laserového konfokálního mikroskopu se odlišuje tím, že místo</a:t>
            </a:r>
          </a:p>
          <a:p>
            <a:pPr eaLnBrk="1" hangingPunct="1">
              <a:defRPr/>
            </a:pPr>
            <a:r>
              <a:rPr lang="cs-CZ" dirty="0" err="1" smtClean="0"/>
              <a:t>jednofotonové</a:t>
            </a:r>
            <a:r>
              <a:rPr lang="cs-CZ" dirty="0" smtClean="0"/>
              <a:t> excitace využívá excitace dvěma fotony, které jsou absorbovány prakticky současně, tedy</a:t>
            </a:r>
          </a:p>
          <a:p>
            <a:pPr eaLnBrk="1" hangingPunct="1">
              <a:defRPr/>
            </a:pPr>
            <a:r>
              <a:rPr lang="cs-CZ" dirty="0" smtClean="0"/>
              <a:t>v jediném kvantovém okamžiku. Toto je možné zabezpečit pouze pomocí speciálního laseru, který vysílá</a:t>
            </a:r>
          </a:p>
          <a:p>
            <a:pPr eaLnBrk="1" hangingPunct="1">
              <a:defRPr/>
            </a:pPr>
            <a:r>
              <a:rPr lang="cs-CZ" dirty="0" smtClean="0"/>
              <a:t>fotony s šířkou pulsu řádově 100 </a:t>
            </a:r>
            <a:r>
              <a:rPr lang="cs-CZ" dirty="0" err="1" smtClean="0"/>
              <a:t>femtosekund</a:t>
            </a:r>
            <a:r>
              <a:rPr lang="cs-CZ" dirty="0" smtClean="0"/>
              <a:t>. Energie fotonů se sčítají, a proto je při </a:t>
            </a:r>
            <a:r>
              <a:rPr lang="cs-CZ" dirty="0" err="1" smtClean="0"/>
              <a:t>dvoufotonové</a:t>
            </a:r>
            <a:endParaRPr lang="cs-CZ" dirty="0" smtClean="0"/>
          </a:p>
          <a:p>
            <a:pPr eaLnBrk="1" hangingPunct="1">
              <a:defRPr/>
            </a:pPr>
            <a:r>
              <a:rPr lang="cs-CZ" dirty="0" smtClean="0"/>
              <a:t>excitaci vlnová délka vysílaného záření zhruba dvojnásobná než u </a:t>
            </a:r>
            <a:r>
              <a:rPr lang="cs-CZ" dirty="0" err="1" smtClean="0"/>
              <a:t>jednofotonové</a:t>
            </a:r>
            <a:endParaRPr lang="cs-CZ" dirty="0" smtClean="0"/>
          </a:p>
          <a:p>
            <a:pPr eaLnBrk="1" hangingPunct="1">
              <a:defRPr/>
            </a:pPr>
            <a:r>
              <a:rPr lang="cs-CZ" dirty="0" smtClean="0"/>
              <a:t>excitace.Pravděpodobnost </a:t>
            </a:r>
            <a:r>
              <a:rPr lang="cs-CZ" dirty="0" err="1" smtClean="0"/>
              <a:t>dvoufotonové</a:t>
            </a:r>
            <a:r>
              <a:rPr lang="cs-CZ" dirty="0" smtClean="0"/>
              <a:t> excitace je úměrná druhé mocnině intenzity excitačního pole,</a:t>
            </a:r>
          </a:p>
          <a:p>
            <a:pPr eaLnBrk="1" hangingPunct="1">
              <a:defRPr/>
            </a:pPr>
            <a:r>
              <a:rPr lang="cs-CZ" dirty="0" smtClean="0"/>
              <a:t>která je nejvyšší v ohnisku objektivu. K excitaci tak dochází pouze v rovině zaostření, a proto k získání</a:t>
            </a:r>
          </a:p>
          <a:p>
            <a:pPr eaLnBrk="1" hangingPunct="1">
              <a:defRPr/>
            </a:pPr>
            <a:r>
              <a:rPr lang="cs-CZ" dirty="0" smtClean="0"/>
              <a:t>obrazů optických řezů vzorkem nepotřebujeme odstiňovat obraz z nezaostřených míst pomocí konfokální</a:t>
            </a:r>
          </a:p>
          <a:p>
            <a:pPr eaLnBrk="1" hangingPunct="1">
              <a:defRPr/>
            </a:pPr>
            <a:r>
              <a:rPr lang="cs-CZ" dirty="0" smtClean="0"/>
              <a:t>clonky, jako je tomu u „klasického“ </a:t>
            </a:r>
            <a:r>
              <a:rPr lang="cs-CZ" dirty="0" err="1" smtClean="0"/>
              <a:t>jednofotonového</a:t>
            </a:r>
            <a:r>
              <a:rPr lang="cs-CZ" dirty="0" smtClean="0"/>
              <a:t> konfokálního mikroskopu. Vzorek je tak ozařován</a:t>
            </a:r>
          </a:p>
          <a:p>
            <a:pPr eaLnBrk="1" hangingPunct="1">
              <a:defRPr/>
            </a:pPr>
            <a:r>
              <a:rPr lang="cs-CZ" dirty="0" smtClean="0"/>
              <a:t>pouze bodově a zhášení </a:t>
            </a:r>
            <a:r>
              <a:rPr lang="cs-CZ" dirty="0" err="1" smtClean="0"/>
              <a:t>fluorochromů</a:t>
            </a:r>
            <a:r>
              <a:rPr lang="cs-CZ" dirty="0" smtClean="0"/>
              <a:t> v nezaostřených místech vzorku je výrazně omezeno.</a:t>
            </a:r>
          </a:p>
          <a:p>
            <a:pPr eaLnBrk="1" hangingPunct="1">
              <a:defRPr/>
            </a:pPr>
            <a:r>
              <a:rPr lang="cs-CZ" dirty="0" smtClean="0"/>
              <a:t>Mezi hlavní výhody </a:t>
            </a:r>
            <a:r>
              <a:rPr lang="cs-CZ" dirty="0" err="1" smtClean="0"/>
              <a:t>dvoufotonové</a:t>
            </a:r>
            <a:r>
              <a:rPr lang="cs-CZ" dirty="0" smtClean="0"/>
              <a:t> mikroskopie ve srovnání s klasickou konfokální mikroskopií</a:t>
            </a:r>
          </a:p>
          <a:p>
            <a:pPr eaLnBrk="1" hangingPunct="1">
              <a:defRPr/>
            </a:pPr>
            <a:r>
              <a:rPr lang="cs-CZ" dirty="0" smtClean="0"/>
              <a:t>patří:</a:t>
            </a:r>
          </a:p>
          <a:p>
            <a:pPr eaLnBrk="1" hangingPunct="1">
              <a:defRPr/>
            </a:pPr>
            <a:r>
              <a:rPr lang="cs-CZ" dirty="0" smtClean="0"/>
              <a:t>- výrazně menší zhášení </a:t>
            </a:r>
            <a:r>
              <a:rPr lang="cs-CZ" dirty="0" err="1" smtClean="0"/>
              <a:t>fluorochromů</a:t>
            </a:r>
            <a:r>
              <a:rPr lang="cs-CZ" dirty="0" smtClean="0"/>
              <a:t> v celé tloušťce vzorku</a:t>
            </a:r>
          </a:p>
          <a:p>
            <a:pPr eaLnBrk="1" hangingPunct="1">
              <a:defRPr/>
            </a:pPr>
            <a:r>
              <a:rPr lang="cs-CZ" dirty="0" smtClean="0"/>
              <a:t>- větší hloubka </a:t>
            </a:r>
            <a:r>
              <a:rPr lang="cs-CZ" dirty="0" err="1" smtClean="0"/>
              <a:t>proostření</a:t>
            </a:r>
            <a:r>
              <a:rPr lang="cs-CZ" dirty="0" smtClean="0"/>
              <a:t> (až do 400</a:t>
            </a:r>
            <a:r>
              <a:rPr lang="el-GR" dirty="0" smtClean="0"/>
              <a:t>μ</a:t>
            </a:r>
            <a:r>
              <a:rPr lang="cs-CZ" dirty="0" smtClean="0"/>
              <a:t>m) i u vzorků, jejichž povrchové vrstvy vykazují silnou</a:t>
            </a:r>
          </a:p>
          <a:p>
            <a:pPr eaLnBrk="1" hangingPunct="1">
              <a:defRPr/>
            </a:pPr>
            <a:r>
              <a:rPr lang="cs-CZ" dirty="0" smtClean="0"/>
              <a:t>fluorescenci</a:t>
            </a:r>
          </a:p>
          <a:p>
            <a:pPr eaLnBrk="1" hangingPunct="1">
              <a:defRPr/>
            </a:pPr>
            <a:r>
              <a:rPr lang="cs-CZ" dirty="0" smtClean="0"/>
              <a:t>- zvýšený podíl signálu k šumu (</a:t>
            </a:r>
            <a:r>
              <a:rPr lang="cs-CZ" dirty="0" err="1" smtClean="0"/>
              <a:t>signal</a:t>
            </a:r>
            <a:r>
              <a:rPr lang="cs-CZ" dirty="0" smtClean="0"/>
              <a:t>/</a:t>
            </a:r>
            <a:r>
              <a:rPr lang="cs-CZ" dirty="0" err="1" smtClean="0"/>
              <a:t>noise</a:t>
            </a:r>
            <a:r>
              <a:rPr lang="cs-CZ" dirty="0" smtClean="0"/>
              <a:t> ratio), tedy kontrastnější obrazy, zejména ve větších</a:t>
            </a:r>
          </a:p>
          <a:p>
            <a:pPr eaLnBrk="1" hangingPunct="1">
              <a:defRPr/>
            </a:pPr>
            <a:r>
              <a:rPr lang="cs-CZ" dirty="0" smtClean="0"/>
              <a:t>hloubkách vzorku</a:t>
            </a:r>
          </a:p>
          <a:p>
            <a:pPr eaLnBrk="1" hangingPunct="1">
              <a:defRPr/>
            </a:pPr>
            <a:r>
              <a:rPr lang="cs-CZ" dirty="0" smtClean="0"/>
              <a:t>- snížená </a:t>
            </a:r>
            <a:r>
              <a:rPr lang="cs-CZ" dirty="0" err="1" smtClean="0"/>
              <a:t>fototoxicita</a:t>
            </a:r>
            <a:r>
              <a:rPr lang="cs-CZ" dirty="0" smtClean="0"/>
              <a:t>, umožňující krátko- i dlouhodobé pozorování živých buněk a tkání i při</a:t>
            </a:r>
          </a:p>
          <a:p>
            <a:pPr eaLnBrk="1" hangingPunct="1">
              <a:defRPr/>
            </a:pPr>
            <a:r>
              <a:rPr lang="pt-BR" dirty="0" smtClean="0"/>
              <a:t>použití fluorochromů s UV excitací</a:t>
            </a:r>
          </a:p>
          <a:p>
            <a:pPr eaLnBrk="1" hangingPunct="1">
              <a:defRPr/>
            </a:pPr>
            <a:r>
              <a:rPr lang="cs-CZ" dirty="0" smtClean="0"/>
              <a:t>- excitace laditelná v rozmezí od UV do modrozelené oblasti (700-1000 </a:t>
            </a:r>
            <a:r>
              <a:rPr lang="cs-CZ" dirty="0" err="1" smtClean="0"/>
              <a:t>nm</a:t>
            </a:r>
            <a:r>
              <a:rPr lang="cs-CZ" dirty="0" smtClean="0"/>
              <a:t>) bez speciální optiky</a:t>
            </a:r>
          </a:p>
          <a:p>
            <a:pPr eaLnBrk="1" hangingPunct="1">
              <a:defRPr/>
            </a:pPr>
            <a:r>
              <a:rPr lang="cs-CZ" dirty="0" smtClean="0"/>
              <a:t>nutné při excitaci UV lasery</a:t>
            </a:r>
          </a:p>
          <a:p>
            <a:pPr eaLnBrk="1" hangingPunct="1">
              <a:defRPr/>
            </a:pPr>
            <a:r>
              <a:rPr lang="cs-CZ" dirty="0" smtClean="0"/>
              <a:t>- lepší možnosti detekce jednotlivých molekul, např. metodou FRET (fluorescence resonance</a:t>
            </a:r>
          </a:p>
          <a:p>
            <a:pPr eaLnBrk="1" hangingPunct="1">
              <a:defRPr/>
            </a:pPr>
            <a:r>
              <a:rPr lang="cs-CZ" dirty="0" err="1" smtClean="0"/>
              <a:t>energy</a:t>
            </a:r>
            <a:r>
              <a:rPr lang="cs-CZ" dirty="0" smtClean="0"/>
              <a:t> transfer)</a:t>
            </a:r>
          </a:p>
          <a:p>
            <a:pPr eaLnBrk="1" hangingPunct="1">
              <a:defRPr/>
            </a:pPr>
            <a:r>
              <a:rPr lang="cs-CZ" dirty="0" err="1" smtClean="0"/>
              <a:t>Dvoufotonová</a:t>
            </a:r>
            <a:r>
              <a:rPr lang="cs-CZ" dirty="0" smtClean="0"/>
              <a:t> mikroskopie má široké využití v mnoha biologických oborech. Umožňuje získávat</a:t>
            </a:r>
          </a:p>
          <a:p>
            <a:pPr eaLnBrk="1" hangingPunct="1">
              <a:defRPr/>
            </a:pPr>
            <a:r>
              <a:rPr lang="cs-CZ" dirty="0" smtClean="0"/>
              <a:t>tenké optické řezy buňkami či tkáněmi a zobrazit jejich různé komponenty s využitím vícenásobného</a:t>
            </a:r>
          </a:p>
          <a:p>
            <a:pPr eaLnBrk="1" hangingPunct="1">
              <a:defRPr/>
            </a:pPr>
            <a:r>
              <a:rPr lang="cs-CZ" dirty="0" smtClean="0"/>
              <a:t>barvení. Při fyziologických studiích bývají často využívány časové série, zaznamenávající časové změny</a:t>
            </a:r>
          </a:p>
          <a:p>
            <a:pPr eaLnBrk="1" hangingPunct="1">
              <a:defRPr/>
            </a:pPr>
            <a:r>
              <a:rPr lang="cs-CZ" dirty="0" smtClean="0"/>
              <a:t>např. v koncentraci různých iontů v různých oblastech studovaného vzorku. Digitální obrazy sérií</a:t>
            </a:r>
          </a:p>
          <a:p>
            <a:pPr eaLnBrk="1" hangingPunct="1">
              <a:defRPr/>
            </a:pPr>
            <a:r>
              <a:rPr lang="cs-CZ" dirty="0" smtClean="0"/>
              <a:t>optických řezů představují data vhodná pro kvantitativní měření i pro počítačové trojrozměrné</a:t>
            </a:r>
          </a:p>
          <a:p>
            <a:pPr eaLnBrk="1" hangingPunct="1">
              <a:defRPr/>
            </a:pPr>
            <a:r>
              <a:rPr lang="cs-CZ" dirty="0" smtClean="0"/>
              <a:t>rekonstrukce relativně velkých oblastí vzorku, aniž by bylo nutné řešit problém lícování následných</a:t>
            </a:r>
          </a:p>
          <a:p>
            <a:pPr eaLnBrk="1" hangingPunct="1">
              <a:defRPr/>
            </a:pPr>
            <a:r>
              <a:rPr lang="cs-CZ" dirty="0" smtClean="0"/>
              <a:t>fyzických sériových řezů (</a:t>
            </a:r>
            <a:r>
              <a:rPr lang="cs-CZ" dirty="0" err="1" smtClean="0"/>
              <a:t>Pawley</a:t>
            </a:r>
            <a:r>
              <a:rPr lang="cs-CZ" dirty="0" smtClean="0"/>
              <a:t>, 1995).</a:t>
            </a:r>
          </a:p>
          <a:p>
            <a:pPr eaLnBrk="1" hangingPunct="1">
              <a:defRPr/>
            </a:pPr>
            <a:r>
              <a:rPr lang="cs-CZ" dirty="0" smtClean="0"/>
              <a:t>V přednášce budou diskutována některá úskalí, kterým je třeba čelit při praktickém používání</a:t>
            </a:r>
          </a:p>
          <a:p>
            <a:pPr eaLnBrk="1" hangingPunct="1">
              <a:defRPr/>
            </a:pPr>
            <a:r>
              <a:rPr lang="cs-CZ" dirty="0" err="1" smtClean="0"/>
              <a:t>dvoufotonové</a:t>
            </a:r>
            <a:r>
              <a:rPr lang="cs-CZ" dirty="0" smtClean="0"/>
              <a:t> excitace, např. jaké barvení je vhodné či jak zabránit přehřátí vzorku, ke kterému může</a:t>
            </a:r>
          </a:p>
          <a:p>
            <a:pPr eaLnBrk="1" hangingPunct="1">
              <a:defRPr/>
            </a:pPr>
            <a:r>
              <a:rPr lang="cs-CZ" dirty="0" smtClean="0"/>
              <a:t>dojít z různých příčin, jako je příliš velká intenzita budícího laserového záření či absorpce infračerveného</a:t>
            </a:r>
          </a:p>
          <a:p>
            <a:pPr eaLnBrk="1" hangingPunct="1">
              <a:defRPr/>
            </a:pPr>
            <a:r>
              <a:rPr lang="cs-CZ" dirty="0" smtClean="0"/>
              <a:t>záření některou složkou vzorku. (http://wwwueb.asuch.cas.cz/methods/files/Methods_2003/abstrakta_2003.pdf)</a:t>
            </a:r>
          </a:p>
        </p:txBody>
      </p:sp>
      <p:sp>
        <p:nvSpPr>
          <p:cNvPr id="62468" name="Zástupný symbol pro číslo snímku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278B942-0A1C-41B4-A862-43D1CF5898C2}" type="slidenum">
              <a:rPr lang="cs-CZ" altLang="cs-CZ"/>
              <a:pPr eaLnBrk="1" hangingPunct="1"/>
              <a:t>49</a:t>
            </a:fld>
            <a:endParaRPr lang="cs-CZ" altLang="cs-CZ"/>
          </a:p>
        </p:txBody>
      </p:sp>
    </p:spTree>
    <p:extLst>
      <p:ext uri="{BB962C8B-B14F-4D97-AF65-F5344CB8AC3E}">
        <p14:creationId xmlns:p14="http://schemas.microsoft.com/office/powerpoint/2010/main" xmlns="" val="2170336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803E449-8878-41BC-A508-589B1EE2DAE6}" type="slidenum">
              <a:rPr lang="cs-CZ" altLang="cs-CZ"/>
              <a:pPr eaLnBrk="1" hangingPunct="1"/>
              <a:t>53</a:t>
            </a:fld>
            <a:endParaRPr lang="cs-CZ" altLang="cs-CZ"/>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80000"/>
              </a:lnSpc>
            </a:pPr>
            <a:r>
              <a:rPr lang="cs-CZ" altLang="cs-CZ" smtClean="0">
                <a:latin typeface="Arial" panose="020B0604020202020204" pitchFamily="34" charset="0"/>
              </a:rPr>
              <a:t>Deconvolution is a mathematical processing of images to reduce the blur from out of focus light. It brings improvements in both contrast and resolution and can be used for both 2D and 3D datasets. </a:t>
            </a:r>
            <a:endParaRPr lang="cs-CZ" altLang="cs-CZ" sz="800" smtClean="0">
              <a:latin typeface="Arial" panose="020B0604020202020204" pitchFamily="34" charset="0"/>
            </a:endParaRPr>
          </a:p>
          <a:p>
            <a:pPr eaLnBrk="1" hangingPunct="1">
              <a:lnSpc>
                <a:spcPct val="80000"/>
              </a:lnSpc>
            </a:pPr>
            <a:endParaRPr lang="cs-CZ" altLang="cs-CZ" sz="800" smtClean="0">
              <a:latin typeface="Arial" panose="020B0604020202020204" pitchFamily="34" charset="0"/>
            </a:endParaRPr>
          </a:p>
          <a:p>
            <a:pPr eaLnBrk="1" hangingPunct="1">
              <a:lnSpc>
                <a:spcPct val="80000"/>
              </a:lnSpc>
            </a:pPr>
            <a:r>
              <a:rPr lang="cs-CZ" altLang="cs-CZ" sz="800" smtClean="0">
                <a:latin typeface="Arial" panose="020B0604020202020204" pitchFamily="34" charset="0"/>
              </a:rPr>
              <a:t>Kvalitu snimků lze vylepšit pomoci počitačove dekonvoluce. Obraz pozorovaneho</a:t>
            </a:r>
          </a:p>
          <a:p>
            <a:pPr eaLnBrk="1" hangingPunct="1">
              <a:lnSpc>
                <a:spcPct val="80000"/>
              </a:lnSpc>
            </a:pPr>
            <a:r>
              <a:rPr lang="cs-CZ" altLang="cs-CZ" sz="800" smtClean="0">
                <a:latin typeface="Arial" panose="020B0604020202020204" pitchFamily="34" charset="0"/>
              </a:rPr>
              <a:t>objektu v mikroskopu neni idealni, ale podleha optickemu zkresleni diky nedokonalosti</a:t>
            </a:r>
          </a:p>
          <a:p>
            <a:pPr eaLnBrk="1" hangingPunct="1">
              <a:lnSpc>
                <a:spcPct val="80000"/>
              </a:lnSpc>
            </a:pPr>
            <a:r>
              <a:rPr lang="cs-CZ" altLang="cs-CZ" sz="800" smtClean="0">
                <a:latin typeface="Arial" panose="020B0604020202020204" pitchFamily="34" charset="0"/>
              </a:rPr>
              <a:t>optickych zařizeni. Hovořime o tzv. konvoluci signalu. Idealni opticka draha paprsku skrze</a:t>
            </a:r>
          </a:p>
          <a:p>
            <a:pPr eaLnBrk="1" hangingPunct="1">
              <a:lnSpc>
                <a:spcPct val="80000"/>
              </a:lnSpc>
            </a:pPr>
            <a:r>
              <a:rPr lang="cs-CZ" altLang="cs-CZ" sz="800" smtClean="0">
                <a:latin typeface="Arial" panose="020B0604020202020204" pitchFamily="34" charset="0"/>
              </a:rPr>
              <a:t>opticke zařizeni je konvolvovana matematickou přistrojovou funkci popisujici zkresleni</a:t>
            </a:r>
          </a:p>
          <a:p>
            <a:pPr eaLnBrk="1" hangingPunct="1">
              <a:lnSpc>
                <a:spcPct val="80000"/>
              </a:lnSpc>
            </a:pPr>
            <a:r>
              <a:rPr lang="cs-CZ" altLang="cs-CZ" sz="800" smtClean="0">
                <a:latin typeface="Arial" panose="020B0604020202020204" pitchFamily="34" charset="0"/>
              </a:rPr>
              <a:t>zařizeni (tzv. bodova rozptylova funkce, PSF). Pokud je možne tuto funkci identifikovat (v</a:t>
            </a:r>
          </a:p>
          <a:p>
            <a:pPr eaLnBrk="1" hangingPunct="1">
              <a:lnSpc>
                <a:spcPct val="80000"/>
              </a:lnSpc>
            </a:pPr>
            <a:r>
              <a:rPr lang="cs-CZ" altLang="cs-CZ" sz="800" smtClean="0">
                <a:latin typeface="Arial" panose="020B0604020202020204" pitchFamily="34" charset="0"/>
              </a:rPr>
              <a:t>praxi se použiva různych aproximaci nebo experimentalně naměřena přistrojova funkce), lze</a:t>
            </a:r>
          </a:p>
          <a:p>
            <a:pPr eaLnBrk="1" hangingPunct="1">
              <a:lnSpc>
                <a:spcPct val="80000"/>
              </a:lnSpc>
            </a:pPr>
            <a:r>
              <a:rPr lang="cs-CZ" altLang="cs-CZ" sz="800" smtClean="0">
                <a:latin typeface="Arial" panose="020B0604020202020204" pitchFamily="34" charset="0"/>
              </a:rPr>
              <a:t>pomoci softwaroveho dekonvolučniho algoritmu ziskat nezkresleny obraz (Swedlow a</a:t>
            </a:r>
          </a:p>
          <a:p>
            <a:pPr eaLnBrk="1" hangingPunct="1">
              <a:lnSpc>
                <a:spcPct val="80000"/>
              </a:lnSpc>
            </a:pPr>
            <a:r>
              <a:rPr lang="cs-CZ" altLang="cs-CZ" sz="800" smtClean="0">
                <a:latin typeface="Arial" panose="020B0604020202020204" pitchFamily="34" charset="0"/>
              </a:rPr>
              <a:t>Platani, 2002). ZDROJ: https://is.muni.cz/auth/th/63720/prif_m/diplomova_prace.pdf </a:t>
            </a:r>
          </a:p>
          <a:p>
            <a:pPr eaLnBrk="1" hangingPunct="1">
              <a:lnSpc>
                <a:spcPct val="80000"/>
              </a:lnSpc>
            </a:pPr>
            <a:endParaRPr lang="cs-CZ" altLang="cs-CZ" sz="800" smtClean="0">
              <a:latin typeface="Arial" panose="020B0604020202020204" pitchFamily="34" charset="0"/>
            </a:endParaRPr>
          </a:p>
          <a:p>
            <a:pPr eaLnBrk="1" hangingPunct="1">
              <a:lnSpc>
                <a:spcPct val="80000"/>
              </a:lnSpc>
            </a:pPr>
            <a:r>
              <a:rPr lang="cs-CZ" altLang="cs-CZ" sz="800" smtClean="0">
                <a:latin typeface="Arial" panose="020B0604020202020204" pitchFamily="34" charset="0"/>
              </a:rPr>
              <a:t>------------------------------</a:t>
            </a:r>
          </a:p>
          <a:p>
            <a:pPr eaLnBrk="1" hangingPunct="1">
              <a:lnSpc>
                <a:spcPct val="80000"/>
              </a:lnSpc>
            </a:pPr>
            <a:r>
              <a:rPr lang="cs-CZ" altLang="cs-CZ" sz="800" smtClean="0">
                <a:latin typeface="Arial" panose="020B0604020202020204" pitchFamily="34" charset="0"/>
              </a:rPr>
              <a:t>V oblasti zpracova´nı´ digita´ lnı´ho obrazu je konvoluce jednou z nejcˇasteˇji pouzˇ ı´vany´ch</a:t>
            </a:r>
          </a:p>
          <a:p>
            <a:pPr eaLnBrk="1" hangingPunct="1">
              <a:lnSpc>
                <a:spcPct val="80000"/>
              </a:lnSpc>
            </a:pPr>
            <a:r>
              <a:rPr lang="cs-CZ" altLang="cs-CZ" sz="800" smtClean="0">
                <a:latin typeface="Arial" panose="020B0604020202020204" pitchFamily="34" charset="0"/>
              </a:rPr>
              <a:t>operacı´. Tato operace ulozˇ ı´do vy´ stupnı´ho obrazu linea´ rnı´ kombinaci intenzit ze vstupnı´ho</a:t>
            </a:r>
          </a:p>
          <a:p>
            <a:pPr eaLnBrk="1" hangingPunct="1">
              <a:lnSpc>
                <a:spcPct val="80000"/>
              </a:lnSpc>
            </a:pPr>
            <a:r>
              <a:rPr lang="cs-CZ" altLang="cs-CZ" sz="800" smtClean="0">
                <a:latin typeface="Arial" panose="020B0604020202020204" pitchFamily="34" charset="0"/>
              </a:rPr>
              <a:t>obrazu. </a:t>
            </a:r>
          </a:p>
          <a:p>
            <a:pPr eaLnBrk="1" hangingPunct="1">
              <a:lnSpc>
                <a:spcPct val="80000"/>
              </a:lnSpc>
            </a:pPr>
            <a:endParaRPr lang="cs-CZ" altLang="cs-CZ" sz="800" smtClean="0">
              <a:latin typeface="Arial" panose="020B0604020202020204" pitchFamily="34" charset="0"/>
            </a:endParaRPr>
          </a:p>
          <a:p>
            <a:pPr eaLnBrk="1" hangingPunct="1">
              <a:lnSpc>
                <a:spcPct val="80000"/>
              </a:lnSpc>
            </a:pPr>
            <a:r>
              <a:rPr lang="cs-CZ" altLang="cs-CZ" sz="800" smtClean="0">
                <a:latin typeface="Arial" panose="020B0604020202020204" pitchFamily="34" charset="0"/>
              </a:rPr>
              <a:t>bod ve vy´ stupnı´mobraze je va´zˇeny´msoucˇtembodu° ze vstup-</a:t>
            </a:r>
          </a:p>
          <a:p>
            <a:pPr eaLnBrk="1" hangingPunct="1">
              <a:lnSpc>
                <a:spcPct val="80000"/>
              </a:lnSpc>
            </a:pPr>
            <a:r>
              <a:rPr lang="cs-CZ" altLang="cs-CZ" sz="800" smtClean="0">
                <a:latin typeface="Arial" panose="020B0604020202020204" pitchFamily="34" charset="0"/>
              </a:rPr>
              <a:t>nı´ho obrazu. To jake´ majı´ jednotlive´ body va´hy je da´no konvolucˇnı´m ja´drem</a:t>
            </a:r>
          </a:p>
          <a:p>
            <a:pPr eaLnBrk="1" hangingPunct="1">
              <a:lnSpc>
                <a:spcPct val="80000"/>
              </a:lnSpc>
            </a:pPr>
            <a:endParaRPr lang="cs-CZ" altLang="cs-CZ" sz="800" smtClean="0">
              <a:latin typeface="Arial" panose="020B0604020202020204" pitchFamily="34" charset="0"/>
            </a:endParaRPr>
          </a:p>
          <a:p>
            <a:pPr eaLnBrk="1" hangingPunct="1">
              <a:lnSpc>
                <a:spcPct val="80000"/>
              </a:lnSpc>
            </a:pPr>
            <a:r>
              <a:rPr lang="cs-CZ" altLang="cs-CZ" sz="800" smtClean="0">
                <a:latin typeface="Arial" panose="020B0604020202020204" pitchFamily="34" charset="0"/>
              </a:rPr>
              <a:t>rozptylova´ funkce popisuje rozmazanı obrazu.</a:t>
            </a:r>
          </a:p>
          <a:p>
            <a:pPr eaLnBrk="1" hangingPunct="1">
              <a:lnSpc>
                <a:spcPct val="80000"/>
              </a:lnSpc>
            </a:pPr>
            <a:endParaRPr lang="cs-CZ" altLang="cs-CZ" sz="800" smtClean="0">
              <a:latin typeface="Arial" panose="020B0604020202020204" pitchFamily="34" charset="0"/>
            </a:endParaRPr>
          </a:p>
          <a:p>
            <a:pPr eaLnBrk="1" hangingPunct="1">
              <a:lnSpc>
                <a:spcPct val="80000"/>
              </a:lnSpc>
            </a:pPr>
            <a:r>
              <a:rPr lang="cs-CZ" altLang="cs-CZ" sz="800" smtClean="0">
                <a:latin typeface="Arial" panose="020B0604020202020204" pitchFamily="34" charset="0"/>
              </a:rPr>
              <a:t>(zdroj: https://is.muni.cz/auth/th/50771/fi_r/rigorous.pdf)</a:t>
            </a:r>
          </a:p>
          <a:p>
            <a:pPr eaLnBrk="1" hangingPunct="1">
              <a:lnSpc>
                <a:spcPct val="80000"/>
              </a:lnSpc>
            </a:pPr>
            <a:endParaRPr lang="cs-CZ" altLang="cs-CZ" sz="800" smtClean="0">
              <a:latin typeface="Arial" panose="020B0604020202020204" pitchFamily="34" charset="0"/>
            </a:endParaRPr>
          </a:p>
          <a:p>
            <a:pPr eaLnBrk="1" hangingPunct="1">
              <a:lnSpc>
                <a:spcPct val="80000"/>
              </a:lnSpc>
            </a:pPr>
            <a:endParaRPr lang="cs-CZ" altLang="cs-CZ" sz="800" smtClean="0">
              <a:latin typeface="Arial" panose="020B0604020202020204" pitchFamily="34" charset="0"/>
            </a:endParaRPr>
          </a:p>
          <a:p>
            <a:pPr eaLnBrk="1" hangingPunct="1">
              <a:lnSpc>
                <a:spcPct val="80000"/>
              </a:lnSpc>
            </a:pPr>
            <a:r>
              <a:rPr lang="cs-CZ" altLang="cs-CZ" sz="800" smtClean="0">
                <a:latin typeface="Arial" panose="020B0604020202020204" pitchFamily="34" charset="0"/>
              </a:rPr>
              <a:t>Světlo dopadající na detektor, vzniklé v jednom (imaginárním) bodě snímaného obrazu lze popsat funkcí, která se nazývá PSF </a:t>
            </a:r>
            <a:r>
              <a:rPr lang="cs-CZ" altLang="cs-CZ" sz="800" i="1" smtClean="0">
                <a:latin typeface="Arial" panose="020B0604020202020204" pitchFamily="34" charset="0"/>
              </a:rPr>
              <a:t>(Point Spread Function). </a:t>
            </a:r>
            <a:r>
              <a:rPr lang="cs-CZ" altLang="cs-CZ" sz="800" smtClean="0">
                <a:latin typeface="Arial" panose="020B0604020202020204" pitchFamily="34" charset="0"/>
              </a:rPr>
              <a:t>Tato funkce má při získávání obrazu velký význam. PSF určuje, jak bude vypadat každý zobrazený bod vzorku. Uvažujeme-li, že vzorek je složen z jednotlivých bodů, pak v získaném obraze je místo každého takového bodu funkce PSF s intenzitou příslušného bodu vzorku, tato operace je nazývaná konvoluce (bude popsána později). </a:t>
            </a:r>
          </a:p>
          <a:p>
            <a:pPr eaLnBrk="1" hangingPunct="1">
              <a:lnSpc>
                <a:spcPct val="80000"/>
              </a:lnSpc>
            </a:pPr>
            <a:r>
              <a:rPr lang="cs-CZ" altLang="cs-CZ" sz="800" smtClean="0">
                <a:latin typeface="Arial" panose="020B0604020202020204" pitchFamily="34" charset="0"/>
              </a:rPr>
              <a:t>Čím je obraz PSF větší, tím více bude nasnímaný obraz rozmazaný; velká PSF tak přispívá ke snížení rozlišení obrazů. PSF konvenčních mikroskopů je v porovnání s konfokálními poměrně velká. </a:t>
            </a:r>
          </a:p>
          <a:p>
            <a:pPr eaLnBrk="1" hangingPunct="1">
              <a:lnSpc>
                <a:spcPct val="80000"/>
              </a:lnSpc>
            </a:pPr>
            <a:endParaRPr lang="cs-CZ" altLang="cs-CZ" sz="800" smtClean="0">
              <a:latin typeface="Arial" panose="020B0604020202020204" pitchFamily="34" charset="0"/>
            </a:endParaRPr>
          </a:p>
          <a:p>
            <a:pPr eaLnBrk="1" hangingPunct="1">
              <a:lnSpc>
                <a:spcPct val="80000"/>
              </a:lnSpc>
            </a:pPr>
            <a:r>
              <a:rPr lang="cs-CZ" altLang="cs-CZ" sz="800" smtClean="0">
                <a:latin typeface="Arial" panose="020B0604020202020204" pitchFamily="34" charset="0"/>
              </a:rPr>
              <a:t>(zdroj: http://is.muni.cz/th/50721/fi_m/diplomka.pdf)</a:t>
            </a:r>
          </a:p>
        </p:txBody>
      </p:sp>
    </p:spTree>
    <p:extLst>
      <p:ext uri="{BB962C8B-B14F-4D97-AF65-F5344CB8AC3E}">
        <p14:creationId xmlns:p14="http://schemas.microsoft.com/office/powerpoint/2010/main" xmlns="" val="1231310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fld id="{42D90CFE-0764-44A6-8E2D-C818E3FCA4AB}" type="slidenum">
              <a:rPr lang="cs-CZ" altLang="cs-CZ"/>
              <a:pPr/>
              <a:t>‹#›</a:t>
            </a:fld>
            <a:endParaRPr lang="cs-CZ" altLang="cs-CZ"/>
          </a:p>
        </p:txBody>
      </p:sp>
    </p:spTree>
    <p:extLst>
      <p:ext uri="{BB962C8B-B14F-4D97-AF65-F5344CB8AC3E}">
        <p14:creationId xmlns:p14="http://schemas.microsoft.com/office/powerpoint/2010/main" xmlns="" val="3296051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fld id="{B7D556C8-12C1-4296-84FA-6129711D3DDB}" type="slidenum">
              <a:rPr lang="cs-CZ" altLang="cs-CZ"/>
              <a:pPr/>
              <a:t>‹#›</a:t>
            </a:fld>
            <a:endParaRPr lang="cs-CZ" altLang="cs-CZ"/>
          </a:p>
        </p:txBody>
      </p:sp>
    </p:spTree>
    <p:extLst>
      <p:ext uri="{BB962C8B-B14F-4D97-AF65-F5344CB8AC3E}">
        <p14:creationId xmlns:p14="http://schemas.microsoft.com/office/powerpoint/2010/main" xmlns="" val="2465267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60350"/>
            <a:ext cx="2057400" cy="5865813"/>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60350"/>
            <a:ext cx="6019800" cy="5865813"/>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fld id="{B6BC0A6F-C460-464D-924A-CE1C57AD16D0}" type="slidenum">
              <a:rPr lang="cs-CZ" altLang="cs-CZ"/>
              <a:pPr/>
              <a:t>‹#›</a:t>
            </a:fld>
            <a:endParaRPr lang="cs-CZ" altLang="cs-CZ"/>
          </a:p>
        </p:txBody>
      </p:sp>
    </p:spTree>
    <p:extLst>
      <p:ext uri="{BB962C8B-B14F-4D97-AF65-F5344CB8AC3E}">
        <p14:creationId xmlns:p14="http://schemas.microsoft.com/office/powerpoint/2010/main" xmlns="" val="3426653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fld id="{BEA4646A-45BD-4C54-9BE3-44B52B28D507}" type="slidenum">
              <a:rPr lang="cs-CZ" altLang="cs-CZ"/>
              <a:pPr/>
              <a:t>‹#›</a:t>
            </a:fld>
            <a:endParaRPr lang="cs-CZ" altLang="cs-CZ"/>
          </a:p>
        </p:txBody>
      </p:sp>
    </p:spTree>
    <p:extLst>
      <p:ext uri="{BB962C8B-B14F-4D97-AF65-F5344CB8AC3E}">
        <p14:creationId xmlns:p14="http://schemas.microsoft.com/office/powerpoint/2010/main" xmlns="" val="437798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fld id="{7F7C1BEF-6DC2-42EF-B672-5BB74A064307}" type="slidenum">
              <a:rPr lang="cs-CZ" altLang="cs-CZ"/>
              <a:pPr/>
              <a:t>‹#›</a:t>
            </a:fld>
            <a:endParaRPr lang="cs-CZ" altLang="cs-CZ"/>
          </a:p>
        </p:txBody>
      </p:sp>
    </p:spTree>
    <p:extLst>
      <p:ext uri="{BB962C8B-B14F-4D97-AF65-F5344CB8AC3E}">
        <p14:creationId xmlns:p14="http://schemas.microsoft.com/office/powerpoint/2010/main" xmlns="" val="4052183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fld id="{E1B4FC8E-81F4-4FD7-898A-213A8E1BE778}" type="slidenum">
              <a:rPr lang="cs-CZ" altLang="cs-CZ"/>
              <a:pPr/>
              <a:t>‹#›</a:t>
            </a:fld>
            <a:endParaRPr lang="cs-CZ" altLang="cs-CZ"/>
          </a:p>
        </p:txBody>
      </p:sp>
    </p:spTree>
    <p:extLst>
      <p:ext uri="{BB962C8B-B14F-4D97-AF65-F5344CB8AC3E}">
        <p14:creationId xmlns:p14="http://schemas.microsoft.com/office/powerpoint/2010/main" xmlns="" val="81353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fld id="{D7051071-4E33-40E0-A5DE-46F5224D5F3A}" type="slidenum">
              <a:rPr lang="cs-CZ" altLang="cs-CZ"/>
              <a:pPr/>
              <a:t>‹#›</a:t>
            </a:fld>
            <a:endParaRPr lang="cs-CZ" altLang="cs-CZ"/>
          </a:p>
        </p:txBody>
      </p:sp>
    </p:spTree>
    <p:extLst>
      <p:ext uri="{BB962C8B-B14F-4D97-AF65-F5344CB8AC3E}">
        <p14:creationId xmlns:p14="http://schemas.microsoft.com/office/powerpoint/2010/main" xmlns="" val="26266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fld id="{6CBC10E3-79BB-447A-A1CD-68D363E4F60A}" type="slidenum">
              <a:rPr lang="cs-CZ" altLang="cs-CZ"/>
              <a:pPr/>
              <a:t>‹#›</a:t>
            </a:fld>
            <a:endParaRPr lang="cs-CZ" altLang="cs-CZ"/>
          </a:p>
        </p:txBody>
      </p:sp>
    </p:spTree>
    <p:extLst>
      <p:ext uri="{BB962C8B-B14F-4D97-AF65-F5344CB8AC3E}">
        <p14:creationId xmlns:p14="http://schemas.microsoft.com/office/powerpoint/2010/main" xmlns="" val="287809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fld id="{092D6B37-C63C-4CF4-BD07-A67B19EE07C9}" type="slidenum">
              <a:rPr lang="cs-CZ" altLang="cs-CZ"/>
              <a:pPr/>
              <a:t>‹#›</a:t>
            </a:fld>
            <a:endParaRPr lang="cs-CZ" altLang="cs-CZ"/>
          </a:p>
        </p:txBody>
      </p:sp>
    </p:spTree>
    <p:extLst>
      <p:ext uri="{BB962C8B-B14F-4D97-AF65-F5344CB8AC3E}">
        <p14:creationId xmlns:p14="http://schemas.microsoft.com/office/powerpoint/2010/main" xmlns="" val="3837587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fld id="{17B4B618-C7E6-4A9D-B8B3-E02235844DA5}" type="slidenum">
              <a:rPr lang="cs-CZ" altLang="cs-CZ"/>
              <a:pPr/>
              <a:t>‹#›</a:t>
            </a:fld>
            <a:endParaRPr lang="cs-CZ" altLang="cs-CZ"/>
          </a:p>
        </p:txBody>
      </p:sp>
    </p:spTree>
    <p:extLst>
      <p:ext uri="{BB962C8B-B14F-4D97-AF65-F5344CB8AC3E}">
        <p14:creationId xmlns:p14="http://schemas.microsoft.com/office/powerpoint/2010/main" xmlns="" val="1613769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fld id="{45E65571-9FA8-42F1-BDDB-0A5D600D5C45}" type="slidenum">
              <a:rPr lang="cs-CZ" altLang="cs-CZ"/>
              <a:pPr/>
              <a:t>‹#›</a:t>
            </a:fld>
            <a:endParaRPr lang="cs-CZ" altLang="cs-CZ"/>
          </a:p>
        </p:txBody>
      </p:sp>
    </p:spTree>
    <p:extLst>
      <p:ext uri="{BB962C8B-B14F-4D97-AF65-F5344CB8AC3E}">
        <p14:creationId xmlns:p14="http://schemas.microsoft.com/office/powerpoint/2010/main" xmlns="" val="2837367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60350"/>
            <a:ext cx="8229600" cy="1143000"/>
          </a:xfrm>
          <a:prstGeom prst="rect">
            <a:avLst/>
          </a:prstGeom>
          <a:solidFill>
            <a:schemeClr val="bg2">
              <a:alpha val="42000"/>
            </a:schemeClr>
          </a:solidFill>
          <a:ln w="12700">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00DA111-43C7-4BAB-8522-C59119647DB4}"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file:///N:\vyuka\mikroskopie%20konfok&#225;l\lpath.mpeg" TargetMode="Externa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olympusfluoview.com/products/fv500/index.html" TargetMode="Externa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www.olympusfluoview.com/brochures/pdfs/fluoview.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hyperlink" Target="http://www.olympusfluoview.com/brochures/pdfs/fluoview.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www.bioteach.ubc.ca/"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ceskatelevize.cz/program/10209988352-07.05.2009-22:45-2-zaslapane-projekty.html?backaddr=search&amp;tipy=1&amp;online=1"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hyperlink" Target="http://www.invitrogen.com/" TargetMode="Externa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image" Target="../media/image53.gif"/><Relationship Id="rId7" Type="http://schemas.openxmlformats.org/officeDocument/2006/relationships/image" Target="../media/image57.gif"/><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4.png"/><Relationship Id="rId7" Type="http://schemas.openxmlformats.org/officeDocument/2006/relationships/hyperlink" Target="http://microscopy.duke.edu/deconvolutio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wmf"/></Relationships>
</file>

<file path=ppt/slides/_rels/slide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http://www.physics.emory.edu/~weeks/lab/papers/ebbe05.pdf" TargetMode="External"/><Relationship Id="rId3" Type="http://schemas.openxmlformats.org/officeDocument/2006/relationships/hyperlink" Target="http://www.fmhs.auckland.ac.nz/sms/biru/gallery/clsm-images.aspx" TargetMode="External"/><Relationship Id="rId7" Type="http://schemas.openxmlformats.org/officeDocument/2006/relationships/hyperlink" Target="http://measure.feld.cvut.cz/groups/edu/sz2/prednasky/2sadaPrednasky/Princip_konfokalni_mikroskopie.pdf" TargetMode="External"/><Relationship Id="rId2" Type="http://schemas.openxmlformats.org/officeDocument/2006/relationships/hyperlink" Target="http://www.olympusconfocal.com/theory/LSCMIntro.pdf" TargetMode="External"/><Relationship Id="rId1" Type="http://schemas.openxmlformats.org/officeDocument/2006/relationships/slideLayout" Target="../slideLayouts/slideLayout2.xml"/><Relationship Id="rId6" Type="http://schemas.openxmlformats.org/officeDocument/2006/relationships/hyperlink" Target="http://www.confocal-microscopy.org/" TargetMode="External"/><Relationship Id="rId11" Type="http://schemas.openxmlformats.org/officeDocument/2006/relationships/hyperlink" Target="http://www1.lf1.cuni.cz/~zfisar/fluorescence/soubory/fluorofory.htm" TargetMode="External"/><Relationship Id="rId5" Type="http://schemas.openxmlformats.org/officeDocument/2006/relationships/hyperlink" Target="http://mestrado.organelas.com/en/category/confocal/" TargetMode="External"/><Relationship Id="rId10" Type="http://schemas.openxmlformats.org/officeDocument/2006/relationships/hyperlink" Target="http://apfyz.upol.cz/ucebnice/down/optmikro.pdf" TargetMode="External"/><Relationship Id="rId4" Type="http://schemas.openxmlformats.org/officeDocument/2006/relationships/hyperlink" Target="http://www.bcm.edu/cain_foundation/noframes/html/pages/staff/robert_mcneil.htm" TargetMode="External"/><Relationship Id="rId9" Type="http://schemas.openxmlformats.org/officeDocument/2006/relationships/hyperlink" Target="http://www.olympusfluoview.com/theory/LSCMIntro.pdf"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Zástupný symbol pro číslo snímku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7DE50BE-EF78-47C3-8D3D-C65EB05F31FE}" type="slidenum">
              <a:rPr lang="cs-CZ" altLang="cs-CZ"/>
              <a:pPr eaLnBrk="1" hangingPunct="1"/>
              <a:t>1</a:t>
            </a:fld>
            <a:endParaRPr lang="cs-CZ" altLang="cs-CZ"/>
          </a:p>
        </p:txBody>
      </p:sp>
      <p:pic>
        <p:nvPicPr>
          <p:cNvPr id="2051" name="Picture 6"/>
          <p:cNvPicPr>
            <a:picLocks noChangeAspect="1" noChangeArrowheads="1"/>
          </p:cNvPicPr>
          <p:nvPr/>
        </p:nvPicPr>
        <p:blipFill>
          <a:blip r:embed="rId3" cstate="print">
            <a:lum bright="-6000" contrast="18000"/>
            <a:extLst>
              <a:ext uri="{28A0092B-C50C-407E-A947-70E740481C1C}">
                <a14:useLocalDpi xmlns:a14="http://schemas.microsoft.com/office/drawing/2010/main" xmlns="" val="0"/>
              </a:ext>
            </a:extLst>
          </a:blip>
          <a:srcRect r="2492" b="3116"/>
          <a:stretch>
            <a:fillRect/>
          </a:stretch>
        </p:blipFill>
        <p:spPr bwMode="auto">
          <a:xfrm>
            <a:off x="3924300" y="1773238"/>
            <a:ext cx="5219700" cy="5084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2" name="Picture 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2151063"/>
            <a:ext cx="5148263" cy="4706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3"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4763"/>
            <a:ext cx="3276600" cy="220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4" name="Picture 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059113" y="0"/>
            <a:ext cx="6084887" cy="322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Grp="1" noChangeArrowheads="1"/>
          </p:cNvSpPr>
          <p:nvPr>
            <p:ph type="ctrTitle"/>
          </p:nvPr>
        </p:nvSpPr>
        <p:spPr>
          <a:xfrm>
            <a:off x="827088" y="765175"/>
            <a:ext cx="8204200" cy="3208338"/>
          </a:xfrm>
          <a:solidFill>
            <a:schemeClr val="tx1">
              <a:alpha val="56000"/>
            </a:schemeClr>
          </a:solidFill>
        </p:spPr>
        <p:txBody>
          <a:bodyPr/>
          <a:lstStyle/>
          <a:p>
            <a:pPr eaLnBrk="1" hangingPunct="1">
              <a:defRPr/>
            </a:pPr>
            <a:r>
              <a:rPr lang="cs-CZ" sz="6000" dirty="0" smtClean="0">
                <a:solidFill>
                  <a:schemeClr val="bg1"/>
                </a:solidFill>
                <a:effectLst>
                  <a:outerShdw blurRad="38100" dist="38100" dir="2700000" algn="tl">
                    <a:srgbClr val="808080"/>
                  </a:outerShdw>
                </a:effectLst>
              </a:rPr>
              <a:t>Fluorescence </a:t>
            </a:r>
            <a:br>
              <a:rPr lang="cs-CZ" sz="6000" dirty="0" smtClean="0">
                <a:solidFill>
                  <a:schemeClr val="bg1"/>
                </a:solidFill>
                <a:effectLst>
                  <a:outerShdw blurRad="38100" dist="38100" dir="2700000" algn="tl">
                    <a:srgbClr val="808080"/>
                  </a:outerShdw>
                </a:effectLst>
              </a:rPr>
            </a:br>
            <a:r>
              <a:rPr lang="cs-CZ" sz="6000" dirty="0" smtClean="0">
                <a:solidFill>
                  <a:schemeClr val="bg1"/>
                </a:solidFill>
                <a:effectLst>
                  <a:outerShdw blurRad="38100" dist="38100" dir="2700000" algn="tl">
                    <a:srgbClr val="808080"/>
                  </a:outerShdw>
                </a:effectLst>
              </a:rPr>
              <a:t>a</a:t>
            </a:r>
            <a:br>
              <a:rPr lang="cs-CZ" sz="6000" dirty="0" smtClean="0">
                <a:solidFill>
                  <a:schemeClr val="bg1"/>
                </a:solidFill>
                <a:effectLst>
                  <a:outerShdw blurRad="38100" dist="38100" dir="2700000" algn="tl">
                    <a:srgbClr val="808080"/>
                  </a:outerShdw>
                </a:effectLst>
              </a:rPr>
            </a:br>
            <a:r>
              <a:rPr lang="cs-CZ" sz="6000" dirty="0" smtClean="0">
                <a:solidFill>
                  <a:schemeClr val="bg1"/>
                </a:solidFill>
                <a:effectLst>
                  <a:outerShdw blurRad="38100" dist="38100" dir="2700000" algn="tl">
                    <a:srgbClr val="808080"/>
                  </a:outerShdw>
                </a:effectLst>
              </a:rPr>
              <a:t>Konfokální mikroskopie</a:t>
            </a:r>
          </a:p>
        </p:txBody>
      </p:sp>
      <p:sp>
        <p:nvSpPr>
          <p:cNvPr id="3" name="Rectangle 4"/>
          <p:cNvSpPr>
            <a:spLocks noChangeArrowheads="1"/>
          </p:cNvSpPr>
          <p:nvPr/>
        </p:nvSpPr>
        <p:spPr bwMode="auto">
          <a:xfrm>
            <a:off x="108397" y="85701"/>
            <a:ext cx="7775971" cy="534987"/>
          </a:xfrm>
          <a:prstGeom prst="rect">
            <a:avLst/>
          </a:prstGeom>
          <a:solidFill>
            <a:schemeClr val="bg2">
              <a:alpha val="53000"/>
            </a:schemeClr>
          </a:solidFill>
          <a:ln w="9525">
            <a:noFill/>
            <a:miter lim="800000"/>
            <a:headEnd/>
            <a:tailEnd/>
          </a:ln>
          <a:effectLst/>
        </p:spPr>
        <p:txBody>
          <a:bodyPr anchor="ctr"/>
          <a:lstStyle/>
          <a:p>
            <a:pPr algn="ctr">
              <a:defRPr/>
            </a:pPr>
            <a:r>
              <a:rPr lang="cs-CZ" sz="2400" b="1" dirty="0">
                <a:solidFill>
                  <a:srgbClr val="00FFFF"/>
                </a:solidFill>
                <a:effectLst>
                  <a:outerShdw blurRad="38100" dist="38100" dir="2700000" algn="tl">
                    <a:srgbClr val="000000"/>
                  </a:outerShdw>
                </a:effectLst>
                <a:latin typeface="Arial" charset="0"/>
              </a:rPr>
              <a:t>Bi4170 Optické kontrastní a zobrazovací metody </a:t>
            </a:r>
            <a:endParaRPr lang="cs-CZ" sz="2400" dirty="0">
              <a:solidFill>
                <a:srgbClr val="00FFFF"/>
              </a:solidFill>
              <a:effectLst>
                <a:outerShdw blurRad="38100" dist="38100" dir="2700000" algn="tl">
                  <a:srgbClr val="000000"/>
                </a:outerShdw>
              </a:effectLst>
              <a:latin typeface="Arial" charset="0"/>
            </a:endParaRPr>
          </a:p>
        </p:txBody>
      </p:sp>
      <p:sp>
        <p:nvSpPr>
          <p:cNvPr id="2057" name="Obdélník 9"/>
          <p:cNvSpPr>
            <a:spLocks noChangeArrowheads="1"/>
          </p:cNvSpPr>
          <p:nvPr/>
        </p:nvSpPr>
        <p:spPr bwMode="auto">
          <a:xfrm>
            <a:off x="7381037" y="6308725"/>
            <a:ext cx="1531188"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lnSpc>
                <a:spcPct val="90000"/>
              </a:lnSpc>
            </a:pPr>
            <a:r>
              <a:rPr lang="cs-CZ" altLang="cs-CZ" dirty="0" smtClean="0">
                <a:solidFill>
                  <a:schemeClr val="bg1"/>
                </a:solidFill>
              </a:rPr>
              <a:t>Podzim 2014</a:t>
            </a:r>
            <a:endParaRPr lang="cs-CZ" altLang="cs-CZ" dirty="0">
              <a:solidFill>
                <a:schemeClr val="bg1"/>
              </a:solidFill>
            </a:endParaRPr>
          </a:p>
        </p:txBody>
      </p:sp>
      <p:sp>
        <p:nvSpPr>
          <p:cNvPr id="2058" name="Podnadpis 10"/>
          <p:cNvSpPr>
            <a:spLocks noGrp="1"/>
          </p:cNvSpPr>
          <p:nvPr>
            <p:ph type="subTitle" idx="1"/>
          </p:nvPr>
        </p:nvSpPr>
        <p:spPr>
          <a:xfrm>
            <a:off x="3132138" y="6308725"/>
            <a:ext cx="4568825" cy="407988"/>
          </a:xfrm>
        </p:spPr>
        <p:txBody>
          <a:bodyPr/>
          <a:lstStyle/>
          <a:p>
            <a:pPr>
              <a:defRPr/>
            </a:pPr>
            <a:r>
              <a:rPr lang="cs-CZ" sz="2000" dirty="0" smtClean="0">
                <a:solidFill>
                  <a:srgbClr val="FFC000"/>
                </a:solidFill>
                <a:effectLst>
                  <a:outerShdw blurRad="38100" dist="38100" dir="2700000" algn="tl">
                    <a:srgbClr val="000000">
                      <a:alpha val="43137"/>
                    </a:srgbClr>
                  </a:outerShdw>
                </a:effectLst>
              </a:rPr>
              <a:t>Šárka Mašová</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92725" y="765175"/>
            <a:ext cx="3394075" cy="1143000"/>
          </a:xfrm>
        </p:spPr>
        <p:txBody>
          <a:bodyPr/>
          <a:lstStyle/>
          <a:p>
            <a:pPr>
              <a:defRPr/>
            </a:pPr>
            <a:r>
              <a:rPr lang="cs-CZ" dirty="0" smtClean="0"/>
              <a:t>optický řez</a:t>
            </a:r>
            <a:endParaRPr lang="cs-CZ" dirty="0"/>
          </a:p>
        </p:txBody>
      </p:sp>
      <p:sp>
        <p:nvSpPr>
          <p:cNvPr id="5123" name="Zástupný symbol pro obsah 2"/>
          <p:cNvSpPr>
            <a:spLocks noGrp="1"/>
          </p:cNvSpPr>
          <p:nvPr>
            <p:ph idx="1"/>
          </p:nvPr>
        </p:nvSpPr>
        <p:spPr>
          <a:xfrm>
            <a:off x="5148263" y="5484813"/>
            <a:ext cx="3394075" cy="536575"/>
          </a:xfrm>
        </p:spPr>
        <p:txBody>
          <a:bodyPr/>
          <a:lstStyle/>
          <a:p>
            <a:r>
              <a:rPr lang="cs-CZ" altLang="cs-CZ" sz="2400" smtClean="0"/>
              <a:t>mšice</a:t>
            </a:r>
          </a:p>
        </p:txBody>
      </p:sp>
      <p:sp>
        <p:nvSpPr>
          <p:cNvPr id="5124"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13105C0-93B1-4F44-96F9-0642F7E4AAE3}" type="slidenum">
              <a:rPr lang="cs-CZ" altLang="cs-CZ"/>
              <a:pPr eaLnBrk="1" hangingPunct="1"/>
              <a:t>10</a:t>
            </a:fld>
            <a:endParaRPr lang="cs-CZ" altLang="cs-CZ"/>
          </a:p>
        </p:txBody>
      </p:sp>
      <p:pic>
        <p:nvPicPr>
          <p:cNvPr id="5125" name="Picture 2" descr="Aphid"/>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1475" y="760413"/>
            <a:ext cx="4560888" cy="5260975"/>
          </a:xfrm>
          <a:prstGeom prst="rect">
            <a:avLst/>
          </a:prstGeom>
          <a:noFill/>
          <a:ln w="381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96838" y="549275"/>
            <a:ext cx="2855912" cy="1143000"/>
          </a:xfrm>
        </p:spPr>
        <p:txBody>
          <a:bodyPr/>
          <a:lstStyle/>
          <a:p>
            <a:pPr>
              <a:lnSpc>
                <a:spcPct val="75000"/>
              </a:lnSpc>
              <a:defRPr/>
            </a:pPr>
            <a:r>
              <a:rPr lang="en-US" sz="3200" dirty="0" err="1" smtClean="0"/>
              <a:t>Fluorescen</a:t>
            </a:r>
            <a:r>
              <a:rPr lang="cs-CZ" sz="3200" dirty="0" smtClean="0"/>
              <a:t>ční</a:t>
            </a:r>
            <a:r>
              <a:rPr lang="en-US" sz="3200" dirty="0" smtClean="0"/>
              <a:t> </a:t>
            </a:r>
            <a:r>
              <a:rPr lang="cs-CZ" sz="3200" dirty="0" smtClean="0"/>
              <a:t>m</a:t>
            </a:r>
            <a:r>
              <a:rPr lang="en-US" sz="3200" dirty="0" err="1" smtClean="0"/>
              <a:t>i</a:t>
            </a:r>
            <a:r>
              <a:rPr lang="cs-CZ" sz="3200" dirty="0" smtClean="0"/>
              <a:t>k</a:t>
            </a:r>
            <a:r>
              <a:rPr lang="en-US" sz="3200" dirty="0" err="1" smtClean="0"/>
              <a:t>ros</a:t>
            </a:r>
            <a:r>
              <a:rPr lang="cs-CZ" sz="3200" dirty="0" smtClean="0"/>
              <a:t>k</a:t>
            </a:r>
            <a:r>
              <a:rPr lang="en-US" sz="3200" dirty="0" smtClean="0"/>
              <a:t>op</a:t>
            </a:r>
          </a:p>
        </p:txBody>
      </p:sp>
      <p:sp>
        <p:nvSpPr>
          <p:cNvPr id="6147" name="Freeform 3"/>
          <p:cNvSpPr>
            <a:spLocks/>
          </p:cNvSpPr>
          <p:nvPr/>
        </p:nvSpPr>
        <p:spPr bwMode="auto">
          <a:xfrm>
            <a:off x="2505075" y="5657850"/>
            <a:ext cx="2039938" cy="954088"/>
          </a:xfrm>
          <a:custGeom>
            <a:avLst/>
            <a:gdLst>
              <a:gd name="T0" fmla="*/ 2147483647 w 1400"/>
              <a:gd name="T1" fmla="*/ 2147483647 h 585"/>
              <a:gd name="T2" fmla="*/ 2147483647 w 1400"/>
              <a:gd name="T3" fmla="*/ 2147483647 h 585"/>
              <a:gd name="T4" fmla="*/ 2147483647 w 1400"/>
              <a:gd name="T5" fmla="*/ 2147483647 h 585"/>
              <a:gd name="T6" fmla="*/ 2147483647 w 1400"/>
              <a:gd name="T7" fmla="*/ 2147483647 h 585"/>
              <a:gd name="T8" fmla="*/ 2147483647 w 1400"/>
              <a:gd name="T9" fmla="*/ 2147483647 h 585"/>
              <a:gd name="T10" fmla="*/ 0 w 1400"/>
              <a:gd name="T11" fmla="*/ 2147483647 h 585"/>
              <a:gd name="T12" fmla="*/ 2147483647 w 1400"/>
              <a:gd name="T13" fmla="*/ 2147483647 h 585"/>
              <a:gd name="T14" fmla="*/ 2147483647 w 1400"/>
              <a:gd name="T15" fmla="*/ 2147483647 h 585"/>
              <a:gd name="T16" fmla="*/ 2147483647 w 1400"/>
              <a:gd name="T17" fmla="*/ 2147483647 h 585"/>
              <a:gd name="T18" fmla="*/ 2147483647 w 1400"/>
              <a:gd name="T19" fmla="*/ 2147483647 h 585"/>
              <a:gd name="T20" fmla="*/ 2147483647 w 1400"/>
              <a:gd name="T21" fmla="*/ 2147483647 h 585"/>
              <a:gd name="T22" fmla="*/ 2147483647 w 1400"/>
              <a:gd name="T23" fmla="*/ 2147483647 h 585"/>
              <a:gd name="T24" fmla="*/ 2147483647 w 1400"/>
              <a:gd name="T25" fmla="*/ 2147483647 h 585"/>
              <a:gd name="T26" fmla="*/ 2147483647 w 1400"/>
              <a:gd name="T27" fmla="*/ 2147483647 h 585"/>
              <a:gd name="T28" fmla="*/ 2147483647 w 1400"/>
              <a:gd name="T29" fmla="*/ 2147483647 h 585"/>
              <a:gd name="T30" fmla="*/ 2147483647 w 1400"/>
              <a:gd name="T31" fmla="*/ 2147483647 h 585"/>
              <a:gd name="T32" fmla="*/ 2147483647 w 1400"/>
              <a:gd name="T33" fmla="*/ 2147483647 h 585"/>
              <a:gd name="T34" fmla="*/ 2147483647 w 1400"/>
              <a:gd name="T35" fmla="*/ 2147483647 h 585"/>
              <a:gd name="T36" fmla="*/ 2147483647 w 1400"/>
              <a:gd name="T37" fmla="*/ 2147483647 h 585"/>
              <a:gd name="T38" fmla="*/ 2147483647 w 1400"/>
              <a:gd name="T39" fmla="*/ 2147483647 h 585"/>
              <a:gd name="T40" fmla="*/ 2147483647 w 1400"/>
              <a:gd name="T41" fmla="*/ 2147483647 h 585"/>
              <a:gd name="T42" fmla="*/ 2147483647 w 1400"/>
              <a:gd name="T43" fmla="*/ 2147483647 h 585"/>
              <a:gd name="T44" fmla="*/ 2147483647 w 1400"/>
              <a:gd name="T45" fmla="*/ 2147483647 h 585"/>
              <a:gd name="T46" fmla="*/ 2147483647 w 1400"/>
              <a:gd name="T47" fmla="*/ 2147483647 h 585"/>
              <a:gd name="T48" fmla="*/ 2147483647 w 1400"/>
              <a:gd name="T49" fmla="*/ 2147483647 h 585"/>
              <a:gd name="T50" fmla="*/ 2147483647 w 1400"/>
              <a:gd name="T51" fmla="*/ 2147483647 h 585"/>
              <a:gd name="T52" fmla="*/ 2147483647 w 1400"/>
              <a:gd name="T53" fmla="*/ 2147483647 h 585"/>
              <a:gd name="T54" fmla="*/ 2147483647 w 1400"/>
              <a:gd name="T55" fmla="*/ 2147483647 h 585"/>
              <a:gd name="T56" fmla="*/ 2147483647 w 1400"/>
              <a:gd name="T57" fmla="*/ 2147483647 h 585"/>
              <a:gd name="T58" fmla="*/ 2147483647 w 1400"/>
              <a:gd name="T59" fmla="*/ 2147483647 h 585"/>
              <a:gd name="T60" fmla="*/ 2147483647 w 1400"/>
              <a:gd name="T61" fmla="*/ 2147483647 h 585"/>
              <a:gd name="T62" fmla="*/ 2147483647 w 1400"/>
              <a:gd name="T63" fmla="*/ 2147483647 h 585"/>
              <a:gd name="T64" fmla="*/ 2147483647 w 1400"/>
              <a:gd name="T65" fmla="*/ 2147483647 h 585"/>
              <a:gd name="T66" fmla="*/ 2147483647 w 1400"/>
              <a:gd name="T67" fmla="*/ 2147483647 h 585"/>
              <a:gd name="T68" fmla="*/ 2147483647 w 1400"/>
              <a:gd name="T69" fmla="*/ 2147483647 h 585"/>
              <a:gd name="T70" fmla="*/ 2147483647 w 1400"/>
              <a:gd name="T71" fmla="*/ 2147483647 h 585"/>
              <a:gd name="T72" fmla="*/ 2147483647 w 1400"/>
              <a:gd name="T73" fmla="*/ 2147483647 h 585"/>
              <a:gd name="T74" fmla="*/ 2147483647 w 1400"/>
              <a:gd name="T75" fmla="*/ 2147483647 h 585"/>
              <a:gd name="T76" fmla="*/ 2147483647 w 1400"/>
              <a:gd name="T77" fmla="*/ 2147483647 h 585"/>
              <a:gd name="T78" fmla="*/ 2147483647 w 1400"/>
              <a:gd name="T79" fmla="*/ 2147483647 h 585"/>
              <a:gd name="T80" fmla="*/ 2147483647 w 1400"/>
              <a:gd name="T81" fmla="*/ 2147483647 h 585"/>
              <a:gd name="T82" fmla="*/ 2147483647 w 1400"/>
              <a:gd name="T83" fmla="*/ 2147483647 h 585"/>
              <a:gd name="T84" fmla="*/ 2147483647 w 1400"/>
              <a:gd name="T85" fmla="*/ 2147483647 h 585"/>
              <a:gd name="T86" fmla="*/ 2147483647 w 1400"/>
              <a:gd name="T87" fmla="*/ 2147483647 h 585"/>
              <a:gd name="T88" fmla="*/ 2147483647 w 1400"/>
              <a:gd name="T89" fmla="*/ 2147483647 h 585"/>
              <a:gd name="T90" fmla="*/ 2147483647 w 1400"/>
              <a:gd name="T91" fmla="*/ 2147483647 h 585"/>
              <a:gd name="T92" fmla="*/ 2147483647 w 1400"/>
              <a:gd name="T93" fmla="*/ 2147483647 h 585"/>
              <a:gd name="T94" fmla="*/ 2147483647 w 1400"/>
              <a:gd name="T95" fmla="*/ 2147483647 h 585"/>
              <a:gd name="T96" fmla="*/ 2147483647 w 1400"/>
              <a:gd name="T97" fmla="*/ 2147483647 h 585"/>
              <a:gd name="T98" fmla="*/ 2147483647 w 1400"/>
              <a:gd name="T99" fmla="*/ 2147483647 h 585"/>
              <a:gd name="T100" fmla="*/ 2147483647 w 1400"/>
              <a:gd name="T101" fmla="*/ 2147483647 h 585"/>
              <a:gd name="T102" fmla="*/ 2147483647 w 1400"/>
              <a:gd name="T103" fmla="*/ 2147483647 h 585"/>
              <a:gd name="T104" fmla="*/ 2147483647 w 1400"/>
              <a:gd name="T105" fmla="*/ 2147483647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00"/>
              <a:gd name="T160" fmla="*/ 0 h 585"/>
              <a:gd name="T161" fmla="*/ 1400 w 1400"/>
              <a:gd name="T162" fmla="*/ 585 h 5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cs-CZ"/>
          </a:p>
        </p:txBody>
      </p:sp>
      <p:sp>
        <p:nvSpPr>
          <p:cNvPr id="6148" name="Freeform 4"/>
          <p:cNvSpPr>
            <a:spLocks/>
          </p:cNvSpPr>
          <p:nvPr/>
        </p:nvSpPr>
        <p:spPr bwMode="auto">
          <a:xfrm>
            <a:off x="2546350" y="5945188"/>
            <a:ext cx="2005013" cy="830262"/>
          </a:xfrm>
          <a:custGeom>
            <a:avLst/>
            <a:gdLst>
              <a:gd name="T0" fmla="*/ 2147483647 w 1377"/>
              <a:gd name="T1" fmla="*/ 2147483647 h 509"/>
              <a:gd name="T2" fmla="*/ 2147483647 w 1377"/>
              <a:gd name="T3" fmla="*/ 2147483647 h 509"/>
              <a:gd name="T4" fmla="*/ 2147483647 w 1377"/>
              <a:gd name="T5" fmla="*/ 2147483647 h 509"/>
              <a:gd name="T6" fmla="*/ 2147483647 w 1377"/>
              <a:gd name="T7" fmla="*/ 2147483647 h 509"/>
              <a:gd name="T8" fmla="*/ 2147483647 w 1377"/>
              <a:gd name="T9" fmla="*/ 2147483647 h 509"/>
              <a:gd name="T10" fmla="*/ 2147483647 w 1377"/>
              <a:gd name="T11" fmla="*/ 2147483647 h 509"/>
              <a:gd name="T12" fmla="*/ 2147483647 w 1377"/>
              <a:gd name="T13" fmla="*/ 2147483647 h 509"/>
              <a:gd name="T14" fmla="*/ 2147483647 w 1377"/>
              <a:gd name="T15" fmla="*/ 2147483647 h 509"/>
              <a:gd name="T16" fmla="*/ 2147483647 w 1377"/>
              <a:gd name="T17" fmla="*/ 2147483647 h 509"/>
              <a:gd name="T18" fmla="*/ 2147483647 w 1377"/>
              <a:gd name="T19" fmla="*/ 2147483647 h 509"/>
              <a:gd name="T20" fmla="*/ 2147483647 w 1377"/>
              <a:gd name="T21" fmla="*/ 2147483647 h 509"/>
              <a:gd name="T22" fmla="*/ 2147483647 w 1377"/>
              <a:gd name="T23" fmla="*/ 2147483647 h 509"/>
              <a:gd name="T24" fmla="*/ 2147483647 w 1377"/>
              <a:gd name="T25" fmla="*/ 2147483647 h 509"/>
              <a:gd name="T26" fmla="*/ 2147483647 w 1377"/>
              <a:gd name="T27" fmla="*/ 0 h 509"/>
              <a:gd name="T28" fmla="*/ 2147483647 w 1377"/>
              <a:gd name="T29" fmla="*/ 0 h 509"/>
              <a:gd name="T30" fmla="*/ 2147483647 w 1377"/>
              <a:gd name="T31" fmla="*/ 2147483647 h 509"/>
              <a:gd name="T32" fmla="*/ 2147483647 w 1377"/>
              <a:gd name="T33" fmla="*/ 2147483647 h 509"/>
              <a:gd name="T34" fmla="*/ 2147483647 w 1377"/>
              <a:gd name="T35" fmla="*/ 2147483647 h 509"/>
              <a:gd name="T36" fmla="*/ 2147483647 w 1377"/>
              <a:gd name="T37" fmla="*/ 2147483647 h 509"/>
              <a:gd name="T38" fmla="*/ 2147483647 w 1377"/>
              <a:gd name="T39" fmla="*/ 2147483647 h 509"/>
              <a:gd name="T40" fmla="*/ 2147483647 w 1377"/>
              <a:gd name="T41" fmla="*/ 2147483647 h 509"/>
              <a:gd name="T42" fmla="*/ 2147483647 w 1377"/>
              <a:gd name="T43" fmla="*/ 2147483647 h 509"/>
              <a:gd name="T44" fmla="*/ 2147483647 w 1377"/>
              <a:gd name="T45" fmla="*/ 2147483647 h 509"/>
              <a:gd name="T46" fmla="*/ 2147483647 w 1377"/>
              <a:gd name="T47" fmla="*/ 2147483647 h 509"/>
              <a:gd name="T48" fmla="*/ 2147483647 w 1377"/>
              <a:gd name="T49" fmla="*/ 2147483647 h 509"/>
              <a:gd name="T50" fmla="*/ 2147483647 w 1377"/>
              <a:gd name="T51" fmla="*/ 2147483647 h 509"/>
              <a:gd name="T52" fmla="*/ 2147483647 w 1377"/>
              <a:gd name="T53" fmla="*/ 2147483647 h 509"/>
              <a:gd name="T54" fmla="*/ 2147483647 w 1377"/>
              <a:gd name="T55" fmla="*/ 2147483647 h 509"/>
              <a:gd name="T56" fmla="*/ 2147483647 w 1377"/>
              <a:gd name="T57" fmla="*/ 2147483647 h 509"/>
              <a:gd name="T58" fmla="*/ 2147483647 w 1377"/>
              <a:gd name="T59" fmla="*/ 2147483647 h 509"/>
              <a:gd name="T60" fmla="*/ 2147483647 w 1377"/>
              <a:gd name="T61" fmla="*/ 2147483647 h 509"/>
              <a:gd name="T62" fmla="*/ 2147483647 w 1377"/>
              <a:gd name="T63" fmla="*/ 2147483647 h 509"/>
              <a:gd name="T64" fmla="*/ 2147483647 w 1377"/>
              <a:gd name="T65" fmla="*/ 2147483647 h 509"/>
              <a:gd name="T66" fmla="*/ 2147483647 w 1377"/>
              <a:gd name="T67" fmla="*/ 2147483647 h 509"/>
              <a:gd name="T68" fmla="*/ 2147483647 w 1377"/>
              <a:gd name="T69" fmla="*/ 2147483647 h 509"/>
              <a:gd name="T70" fmla="*/ 2147483647 w 1377"/>
              <a:gd name="T71" fmla="*/ 2147483647 h 509"/>
              <a:gd name="T72" fmla="*/ 2147483647 w 1377"/>
              <a:gd name="T73" fmla="*/ 2147483647 h 509"/>
              <a:gd name="T74" fmla="*/ 2147483647 w 1377"/>
              <a:gd name="T75" fmla="*/ 2147483647 h 509"/>
              <a:gd name="T76" fmla="*/ 2147483647 w 1377"/>
              <a:gd name="T77" fmla="*/ 2147483647 h 509"/>
              <a:gd name="T78" fmla="*/ 2147483647 w 1377"/>
              <a:gd name="T79" fmla="*/ 2147483647 h 509"/>
              <a:gd name="T80" fmla="*/ 2147483647 w 1377"/>
              <a:gd name="T81" fmla="*/ 2147483647 h 509"/>
              <a:gd name="T82" fmla="*/ 2147483647 w 1377"/>
              <a:gd name="T83" fmla="*/ 2147483647 h 509"/>
              <a:gd name="T84" fmla="*/ 2147483647 w 1377"/>
              <a:gd name="T85" fmla="*/ 2147483647 h 509"/>
              <a:gd name="T86" fmla="*/ 2147483647 w 1377"/>
              <a:gd name="T87" fmla="*/ 2147483647 h 509"/>
              <a:gd name="T88" fmla="*/ 2147483647 w 1377"/>
              <a:gd name="T89" fmla="*/ 2147483647 h 509"/>
              <a:gd name="T90" fmla="*/ 2147483647 w 1377"/>
              <a:gd name="T91" fmla="*/ 2147483647 h 509"/>
              <a:gd name="T92" fmla="*/ 2147483647 w 1377"/>
              <a:gd name="T93" fmla="*/ 2147483647 h 509"/>
              <a:gd name="T94" fmla="*/ 2147483647 w 1377"/>
              <a:gd name="T95" fmla="*/ 2147483647 h 509"/>
              <a:gd name="T96" fmla="*/ 2147483647 w 1377"/>
              <a:gd name="T97" fmla="*/ 2147483647 h 509"/>
              <a:gd name="T98" fmla="*/ 2147483647 w 1377"/>
              <a:gd name="T99" fmla="*/ 2147483647 h 509"/>
              <a:gd name="T100" fmla="*/ 0 w 1377"/>
              <a:gd name="T101" fmla="*/ 2147483647 h 509"/>
              <a:gd name="T102" fmla="*/ 2147483647 w 1377"/>
              <a:gd name="T103" fmla="*/ 2147483647 h 509"/>
              <a:gd name="T104" fmla="*/ 2147483647 w 1377"/>
              <a:gd name="T105" fmla="*/ 2147483647 h 509"/>
              <a:gd name="T106" fmla="*/ 2147483647 w 1377"/>
              <a:gd name="T107" fmla="*/ 2147483647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7"/>
              <a:gd name="T163" fmla="*/ 0 h 509"/>
              <a:gd name="T164" fmla="*/ 1377 w 1377"/>
              <a:gd name="T165" fmla="*/ 509 h 5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a:solidFill>
              <a:schemeClr val="tx1"/>
            </a:solidFill>
            <a:round/>
            <a:headEnd/>
            <a:tailEnd/>
          </a:ln>
        </p:spPr>
        <p:txBody>
          <a:bodyPr/>
          <a:lstStyle/>
          <a:p>
            <a:endParaRPr lang="cs-CZ"/>
          </a:p>
        </p:txBody>
      </p:sp>
      <p:sp>
        <p:nvSpPr>
          <p:cNvPr id="6149" name="Freeform 5"/>
          <p:cNvSpPr>
            <a:spLocks/>
          </p:cNvSpPr>
          <p:nvPr/>
        </p:nvSpPr>
        <p:spPr bwMode="auto">
          <a:xfrm>
            <a:off x="2546350" y="5875338"/>
            <a:ext cx="2005013" cy="828675"/>
          </a:xfrm>
          <a:custGeom>
            <a:avLst/>
            <a:gdLst>
              <a:gd name="T0" fmla="*/ 2147483647 w 1377"/>
              <a:gd name="T1" fmla="*/ 2147483647 h 509"/>
              <a:gd name="T2" fmla="*/ 2147483647 w 1377"/>
              <a:gd name="T3" fmla="*/ 2147483647 h 509"/>
              <a:gd name="T4" fmla="*/ 2147483647 w 1377"/>
              <a:gd name="T5" fmla="*/ 2147483647 h 509"/>
              <a:gd name="T6" fmla="*/ 2147483647 w 1377"/>
              <a:gd name="T7" fmla="*/ 2147483647 h 509"/>
              <a:gd name="T8" fmla="*/ 2147483647 w 1377"/>
              <a:gd name="T9" fmla="*/ 2147483647 h 509"/>
              <a:gd name="T10" fmla="*/ 2147483647 w 1377"/>
              <a:gd name="T11" fmla="*/ 2147483647 h 509"/>
              <a:gd name="T12" fmla="*/ 2147483647 w 1377"/>
              <a:gd name="T13" fmla="*/ 2147483647 h 509"/>
              <a:gd name="T14" fmla="*/ 2147483647 w 1377"/>
              <a:gd name="T15" fmla="*/ 2147483647 h 509"/>
              <a:gd name="T16" fmla="*/ 2147483647 w 1377"/>
              <a:gd name="T17" fmla="*/ 2147483647 h 509"/>
              <a:gd name="T18" fmla="*/ 2147483647 w 1377"/>
              <a:gd name="T19" fmla="*/ 2147483647 h 509"/>
              <a:gd name="T20" fmla="*/ 2147483647 w 1377"/>
              <a:gd name="T21" fmla="*/ 2147483647 h 509"/>
              <a:gd name="T22" fmla="*/ 2147483647 w 1377"/>
              <a:gd name="T23" fmla="*/ 2147483647 h 509"/>
              <a:gd name="T24" fmla="*/ 2147483647 w 1377"/>
              <a:gd name="T25" fmla="*/ 2147483647 h 509"/>
              <a:gd name="T26" fmla="*/ 2147483647 w 1377"/>
              <a:gd name="T27" fmla="*/ 0 h 509"/>
              <a:gd name="T28" fmla="*/ 2147483647 w 1377"/>
              <a:gd name="T29" fmla="*/ 0 h 509"/>
              <a:gd name="T30" fmla="*/ 2147483647 w 1377"/>
              <a:gd name="T31" fmla="*/ 2147483647 h 509"/>
              <a:gd name="T32" fmla="*/ 2147483647 w 1377"/>
              <a:gd name="T33" fmla="*/ 2147483647 h 509"/>
              <a:gd name="T34" fmla="*/ 2147483647 w 1377"/>
              <a:gd name="T35" fmla="*/ 2147483647 h 509"/>
              <a:gd name="T36" fmla="*/ 2147483647 w 1377"/>
              <a:gd name="T37" fmla="*/ 2147483647 h 509"/>
              <a:gd name="T38" fmla="*/ 2147483647 w 1377"/>
              <a:gd name="T39" fmla="*/ 2147483647 h 509"/>
              <a:gd name="T40" fmla="*/ 2147483647 w 1377"/>
              <a:gd name="T41" fmla="*/ 2147483647 h 509"/>
              <a:gd name="T42" fmla="*/ 2147483647 w 1377"/>
              <a:gd name="T43" fmla="*/ 2147483647 h 509"/>
              <a:gd name="T44" fmla="*/ 2147483647 w 1377"/>
              <a:gd name="T45" fmla="*/ 2147483647 h 509"/>
              <a:gd name="T46" fmla="*/ 2147483647 w 1377"/>
              <a:gd name="T47" fmla="*/ 2147483647 h 509"/>
              <a:gd name="T48" fmla="*/ 2147483647 w 1377"/>
              <a:gd name="T49" fmla="*/ 2147483647 h 509"/>
              <a:gd name="T50" fmla="*/ 2147483647 w 1377"/>
              <a:gd name="T51" fmla="*/ 2147483647 h 509"/>
              <a:gd name="T52" fmla="*/ 2147483647 w 1377"/>
              <a:gd name="T53" fmla="*/ 2147483647 h 509"/>
              <a:gd name="T54" fmla="*/ 2147483647 w 1377"/>
              <a:gd name="T55" fmla="*/ 2147483647 h 509"/>
              <a:gd name="T56" fmla="*/ 2147483647 w 1377"/>
              <a:gd name="T57" fmla="*/ 2147483647 h 509"/>
              <a:gd name="T58" fmla="*/ 2147483647 w 1377"/>
              <a:gd name="T59" fmla="*/ 2147483647 h 509"/>
              <a:gd name="T60" fmla="*/ 2147483647 w 1377"/>
              <a:gd name="T61" fmla="*/ 2147483647 h 509"/>
              <a:gd name="T62" fmla="*/ 2147483647 w 1377"/>
              <a:gd name="T63" fmla="*/ 2147483647 h 509"/>
              <a:gd name="T64" fmla="*/ 2147483647 w 1377"/>
              <a:gd name="T65" fmla="*/ 2147483647 h 509"/>
              <a:gd name="T66" fmla="*/ 2147483647 w 1377"/>
              <a:gd name="T67" fmla="*/ 2147483647 h 509"/>
              <a:gd name="T68" fmla="*/ 2147483647 w 1377"/>
              <a:gd name="T69" fmla="*/ 2147483647 h 509"/>
              <a:gd name="T70" fmla="*/ 2147483647 w 1377"/>
              <a:gd name="T71" fmla="*/ 2147483647 h 509"/>
              <a:gd name="T72" fmla="*/ 2147483647 w 1377"/>
              <a:gd name="T73" fmla="*/ 2147483647 h 509"/>
              <a:gd name="T74" fmla="*/ 2147483647 w 1377"/>
              <a:gd name="T75" fmla="*/ 2147483647 h 509"/>
              <a:gd name="T76" fmla="*/ 2147483647 w 1377"/>
              <a:gd name="T77" fmla="*/ 2147483647 h 509"/>
              <a:gd name="T78" fmla="*/ 2147483647 w 1377"/>
              <a:gd name="T79" fmla="*/ 2147483647 h 509"/>
              <a:gd name="T80" fmla="*/ 2147483647 w 1377"/>
              <a:gd name="T81" fmla="*/ 2147483647 h 509"/>
              <a:gd name="T82" fmla="*/ 2147483647 w 1377"/>
              <a:gd name="T83" fmla="*/ 2147483647 h 509"/>
              <a:gd name="T84" fmla="*/ 2147483647 w 1377"/>
              <a:gd name="T85" fmla="*/ 2147483647 h 509"/>
              <a:gd name="T86" fmla="*/ 2147483647 w 1377"/>
              <a:gd name="T87" fmla="*/ 2147483647 h 509"/>
              <a:gd name="T88" fmla="*/ 2147483647 w 1377"/>
              <a:gd name="T89" fmla="*/ 2147483647 h 509"/>
              <a:gd name="T90" fmla="*/ 2147483647 w 1377"/>
              <a:gd name="T91" fmla="*/ 2147483647 h 509"/>
              <a:gd name="T92" fmla="*/ 2147483647 w 1377"/>
              <a:gd name="T93" fmla="*/ 2147483647 h 509"/>
              <a:gd name="T94" fmla="*/ 2147483647 w 1377"/>
              <a:gd name="T95" fmla="*/ 2147483647 h 509"/>
              <a:gd name="T96" fmla="*/ 2147483647 w 1377"/>
              <a:gd name="T97" fmla="*/ 2147483647 h 509"/>
              <a:gd name="T98" fmla="*/ 2147483647 w 1377"/>
              <a:gd name="T99" fmla="*/ 2147483647 h 509"/>
              <a:gd name="T100" fmla="*/ 0 w 1377"/>
              <a:gd name="T101" fmla="*/ 2147483647 h 509"/>
              <a:gd name="T102" fmla="*/ 2147483647 w 1377"/>
              <a:gd name="T103" fmla="*/ 2147483647 h 509"/>
              <a:gd name="T104" fmla="*/ 2147483647 w 1377"/>
              <a:gd name="T105" fmla="*/ 2147483647 h 509"/>
              <a:gd name="T106" fmla="*/ 2147483647 w 1377"/>
              <a:gd name="T107" fmla="*/ 2147483647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7"/>
              <a:gd name="T163" fmla="*/ 0 h 509"/>
              <a:gd name="T164" fmla="*/ 1377 w 1377"/>
              <a:gd name="T165" fmla="*/ 509 h 5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a:solidFill>
              <a:schemeClr val="tx1"/>
            </a:solidFill>
            <a:round/>
            <a:headEnd/>
            <a:tailEnd/>
          </a:ln>
        </p:spPr>
        <p:txBody>
          <a:bodyPr/>
          <a:lstStyle/>
          <a:p>
            <a:endParaRPr lang="cs-CZ"/>
          </a:p>
        </p:txBody>
      </p:sp>
      <p:sp>
        <p:nvSpPr>
          <p:cNvPr id="6150" name="Freeform 6"/>
          <p:cNvSpPr>
            <a:spLocks/>
          </p:cNvSpPr>
          <p:nvPr/>
        </p:nvSpPr>
        <p:spPr bwMode="auto">
          <a:xfrm>
            <a:off x="2524125" y="5756275"/>
            <a:ext cx="2003425" cy="828675"/>
          </a:xfrm>
          <a:custGeom>
            <a:avLst/>
            <a:gdLst>
              <a:gd name="T0" fmla="*/ 2147483647 w 1376"/>
              <a:gd name="T1" fmla="*/ 2147483647 h 509"/>
              <a:gd name="T2" fmla="*/ 2147483647 w 1376"/>
              <a:gd name="T3" fmla="*/ 2147483647 h 509"/>
              <a:gd name="T4" fmla="*/ 2147483647 w 1376"/>
              <a:gd name="T5" fmla="*/ 2147483647 h 509"/>
              <a:gd name="T6" fmla="*/ 2147483647 w 1376"/>
              <a:gd name="T7" fmla="*/ 2147483647 h 509"/>
              <a:gd name="T8" fmla="*/ 2147483647 w 1376"/>
              <a:gd name="T9" fmla="*/ 2147483647 h 509"/>
              <a:gd name="T10" fmla="*/ 2147483647 w 1376"/>
              <a:gd name="T11" fmla="*/ 2147483647 h 509"/>
              <a:gd name="T12" fmla="*/ 2147483647 w 1376"/>
              <a:gd name="T13" fmla="*/ 2147483647 h 509"/>
              <a:gd name="T14" fmla="*/ 2147483647 w 1376"/>
              <a:gd name="T15" fmla="*/ 2147483647 h 509"/>
              <a:gd name="T16" fmla="*/ 2147483647 w 1376"/>
              <a:gd name="T17" fmla="*/ 2147483647 h 509"/>
              <a:gd name="T18" fmla="*/ 2147483647 w 1376"/>
              <a:gd name="T19" fmla="*/ 2147483647 h 509"/>
              <a:gd name="T20" fmla="*/ 2147483647 w 1376"/>
              <a:gd name="T21" fmla="*/ 2147483647 h 509"/>
              <a:gd name="T22" fmla="*/ 2147483647 w 1376"/>
              <a:gd name="T23" fmla="*/ 2147483647 h 509"/>
              <a:gd name="T24" fmla="*/ 2147483647 w 1376"/>
              <a:gd name="T25" fmla="*/ 2147483647 h 509"/>
              <a:gd name="T26" fmla="*/ 2147483647 w 1376"/>
              <a:gd name="T27" fmla="*/ 0 h 509"/>
              <a:gd name="T28" fmla="*/ 2147483647 w 1376"/>
              <a:gd name="T29" fmla="*/ 0 h 509"/>
              <a:gd name="T30" fmla="*/ 2147483647 w 1376"/>
              <a:gd name="T31" fmla="*/ 2147483647 h 509"/>
              <a:gd name="T32" fmla="*/ 2147483647 w 1376"/>
              <a:gd name="T33" fmla="*/ 2147483647 h 509"/>
              <a:gd name="T34" fmla="*/ 2147483647 w 1376"/>
              <a:gd name="T35" fmla="*/ 2147483647 h 509"/>
              <a:gd name="T36" fmla="*/ 2147483647 w 1376"/>
              <a:gd name="T37" fmla="*/ 2147483647 h 509"/>
              <a:gd name="T38" fmla="*/ 2147483647 w 1376"/>
              <a:gd name="T39" fmla="*/ 2147483647 h 509"/>
              <a:gd name="T40" fmla="*/ 2147483647 w 1376"/>
              <a:gd name="T41" fmla="*/ 2147483647 h 509"/>
              <a:gd name="T42" fmla="*/ 2147483647 w 1376"/>
              <a:gd name="T43" fmla="*/ 2147483647 h 509"/>
              <a:gd name="T44" fmla="*/ 2147483647 w 1376"/>
              <a:gd name="T45" fmla="*/ 2147483647 h 509"/>
              <a:gd name="T46" fmla="*/ 2147483647 w 1376"/>
              <a:gd name="T47" fmla="*/ 2147483647 h 509"/>
              <a:gd name="T48" fmla="*/ 2147483647 w 1376"/>
              <a:gd name="T49" fmla="*/ 2147483647 h 509"/>
              <a:gd name="T50" fmla="*/ 2147483647 w 1376"/>
              <a:gd name="T51" fmla="*/ 2147483647 h 509"/>
              <a:gd name="T52" fmla="*/ 2147483647 w 1376"/>
              <a:gd name="T53" fmla="*/ 2147483647 h 509"/>
              <a:gd name="T54" fmla="*/ 2147483647 w 1376"/>
              <a:gd name="T55" fmla="*/ 2147483647 h 509"/>
              <a:gd name="T56" fmla="*/ 2147483647 w 1376"/>
              <a:gd name="T57" fmla="*/ 2147483647 h 509"/>
              <a:gd name="T58" fmla="*/ 2147483647 w 1376"/>
              <a:gd name="T59" fmla="*/ 2147483647 h 509"/>
              <a:gd name="T60" fmla="*/ 2147483647 w 1376"/>
              <a:gd name="T61" fmla="*/ 2147483647 h 509"/>
              <a:gd name="T62" fmla="*/ 2147483647 w 1376"/>
              <a:gd name="T63" fmla="*/ 2147483647 h 509"/>
              <a:gd name="T64" fmla="*/ 2147483647 w 1376"/>
              <a:gd name="T65" fmla="*/ 2147483647 h 509"/>
              <a:gd name="T66" fmla="*/ 2147483647 w 1376"/>
              <a:gd name="T67" fmla="*/ 2147483647 h 509"/>
              <a:gd name="T68" fmla="*/ 2147483647 w 1376"/>
              <a:gd name="T69" fmla="*/ 2147483647 h 509"/>
              <a:gd name="T70" fmla="*/ 2147483647 w 1376"/>
              <a:gd name="T71" fmla="*/ 2147483647 h 509"/>
              <a:gd name="T72" fmla="*/ 2147483647 w 1376"/>
              <a:gd name="T73" fmla="*/ 2147483647 h 509"/>
              <a:gd name="T74" fmla="*/ 2147483647 w 1376"/>
              <a:gd name="T75" fmla="*/ 2147483647 h 509"/>
              <a:gd name="T76" fmla="*/ 2147483647 w 1376"/>
              <a:gd name="T77" fmla="*/ 2147483647 h 509"/>
              <a:gd name="T78" fmla="*/ 2147483647 w 1376"/>
              <a:gd name="T79" fmla="*/ 2147483647 h 509"/>
              <a:gd name="T80" fmla="*/ 2147483647 w 1376"/>
              <a:gd name="T81" fmla="*/ 2147483647 h 509"/>
              <a:gd name="T82" fmla="*/ 2147483647 w 1376"/>
              <a:gd name="T83" fmla="*/ 2147483647 h 509"/>
              <a:gd name="T84" fmla="*/ 2147483647 w 1376"/>
              <a:gd name="T85" fmla="*/ 2147483647 h 509"/>
              <a:gd name="T86" fmla="*/ 2147483647 w 1376"/>
              <a:gd name="T87" fmla="*/ 2147483647 h 509"/>
              <a:gd name="T88" fmla="*/ 2147483647 w 1376"/>
              <a:gd name="T89" fmla="*/ 2147483647 h 509"/>
              <a:gd name="T90" fmla="*/ 2147483647 w 1376"/>
              <a:gd name="T91" fmla="*/ 2147483647 h 509"/>
              <a:gd name="T92" fmla="*/ 2147483647 w 1376"/>
              <a:gd name="T93" fmla="*/ 2147483647 h 509"/>
              <a:gd name="T94" fmla="*/ 2147483647 w 1376"/>
              <a:gd name="T95" fmla="*/ 2147483647 h 509"/>
              <a:gd name="T96" fmla="*/ 2147483647 w 1376"/>
              <a:gd name="T97" fmla="*/ 2147483647 h 509"/>
              <a:gd name="T98" fmla="*/ 2147483647 w 1376"/>
              <a:gd name="T99" fmla="*/ 2147483647 h 509"/>
              <a:gd name="T100" fmla="*/ 0 w 1376"/>
              <a:gd name="T101" fmla="*/ 2147483647 h 509"/>
              <a:gd name="T102" fmla="*/ 2147483647 w 1376"/>
              <a:gd name="T103" fmla="*/ 2147483647 h 509"/>
              <a:gd name="T104" fmla="*/ 2147483647 w 1376"/>
              <a:gd name="T105" fmla="*/ 2147483647 h 509"/>
              <a:gd name="T106" fmla="*/ 2147483647 w 1376"/>
              <a:gd name="T107" fmla="*/ 2147483647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6"/>
              <a:gd name="T163" fmla="*/ 0 h 509"/>
              <a:gd name="T164" fmla="*/ 1376 w 1376"/>
              <a:gd name="T165" fmla="*/ 509 h 5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a:solidFill>
              <a:schemeClr val="tx1"/>
            </a:solidFill>
            <a:round/>
            <a:headEnd/>
            <a:tailEnd/>
          </a:ln>
        </p:spPr>
        <p:txBody>
          <a:bodyPr/>
          <a:lstStyle/>
          <a:p>
            <a:endParaRPr lang="cs-CZ"/>
          </a:p>
        </p:txBody>
      </p:sp>
      <p:sp>
        <p:nvSpPr>
          <p:cNvPr id="6151" name="Line 7"/>
          <p:cNvSpPr>
            <a:spLocks noChangeShapeType="1"/>
          </p:cNvSpPr>
          <p:nvPr/>
        </p:nvSpPr>
        <p:spPr bwMode="auto">
          <a:xfrm flipV="1">
            <a:off x="2135188" y="6453188"/>
            <a:ext cx="6021387" cy="28575"/>
          </a:xfrm>
          <a:prstGeom prst="line">
            <a:avLst/>
          </a:prstGeom>
          <a:noFill/>
          <a:ln w="2540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6152" name="Freeform 8"/>
          <p:cNvSpPr>
            <a:spLocks/>
          </p:cNvSpPr>
          <p:nvPr/>
        </p:nvSpPr>
        <p:spPr bwMode="auto">
          <a:xfrm>
            <a:off x="2524125" y="5729288"/>
            <a:ext cx="2003425" cy="831850"/>
          </a:xfrm>
          <a:custGeom>
            <a:avLst/>
            <a:gdLst>
              <a:gd name="T0" fmla="*/ 2147483647 w 1376"/>
              <a:gd name="T1" fmla="*/ 2147483647 h 510"/>
              <a:gd name="T2" fmla="*/ 2147483647 w 1376"/>
              <a:gd name="T3" fmla="*/ 2147483647 h 510"/>
              <a:gd name="T4" fmla="*/ 2147483647 w 1376"/>
              <a:gd name="T5" fmla="*/ 2147483647 h 510"/>
              <a:gd name="T6" fmla="*/ 2147483647 w 1376"/>
              <a:gd name="T7" fmla="*/ 2147483647 h 510"/>
              <a:gd name="T8" fmla="*/ 2147483647 w 1376"/>
              <a:gd name="T9" fmla="*/ 2147483647 h 510"/>
              <a:gd name="T10" fmla="*/ 2147483647 w 1376"/>
              <a:gd name="T11" fmla="*/ 2147483647 h 510"/>
              <a:gd name="T12" fmla="*/ 2147483647 w 1376"/>
              <a:gd name="T13" fmla="*/ 2147483647 h 510"/>
              <a:gd name="T14" fmla="*/ 2147483647 w 1376"/>
              <a:gd name="T15" fmla="*/ 2147483647 h 510"/>
              <a:gd name="T16" fmla="*/ 2147483647 w 1376"/>
              <a:gd name="T17" fmla="*/ 2147483647 h 510"/>
              <a:gd name="T18" fmla="*/ 2147483647 w 1376"/>
              <a:gd name="T19" fmla="*/ 2147483647 h 510"/>
              <a:gd name="T20" fmla="*/ 2147483647 w 1376"/>
              <a:gd name="T21" fmla="*/ 2147483647 h 510"/>
              <a:gd name="T22" fmla="*/ 2147483647 w 1376"/>
              <a:gd name="T23" fmla="*/ 2147483647 h 510"/>
              <a:gd name="T24" fmla="*/ 2147483647 w 1376"/>
              <a:gd name="T25" fmla="*/ 2147483647 h 510"/>
              <a:gd name="T26" fmla="*/ 2147483647 w 1376"/>
              <a:gd name="T27" fmla="*/ 0 h 510"/>
              <a:gd name="T28" fmla="*/ 2147483647 w 1376"/>
              <a:gd name="T29" fmla="*/ 0 h 510"/>
              <a:gd name="T30" fmla="*/ 2147483647 w 1376"/>
              <a:gd name="T31" fmla="*/ 2147483647 h 510"/>
              <a:gd name="T32" fmla="*/ 2147483647 w 1376"/>
              <a:gd name="T33" fmla="*/ 2147483647 h 510"/>
              <a:gd name="T34" fmla="*/ 2147483647 w 1376"/>
              <a:gd name="T35" fmla="*/ 2147483647 h 510"/>
              <a:gd name="T36" fmla="*/ 2147483647 w 1376"/>
              <a:gd name="T37" fmla="*/ 2147483647 h 510"/>
              <a:gd name="T38" fmla="*/ 2147483647 w 1376"/>
              <a:gd name="T39" fmla="*/ 2147483647 h 510"/>
              <a:gd name="T40" fmla="*/ 2147483647 w 1376"/>
              <a:gd name="T41" fmla="*/ 2147483647 h 510"/>
              <a:gd name="T42" fmla="*/ 2147483647 w 1376"/>
              <a:gd name="T43" fmla="*/ 2147483647 h 510"/>
              <a:gd name="T44" fmla="*/ 2147483647 w 1376"/>
              <a:gd name="T45" fmla="*/ 2147483647 h 510"/>
              <a:gd name="T46" fmla="*/ 2147483647 w 1376"/>
              <a:gd name="T47" fmla="*/ 2147483647 h 510"/>
              <a:gd name="T48" fmla="*/ 2147483647 w 1376"/>
              <a:gd name="T49" fmla="*/ 2147483647 h 510"/>
              <a:gd name="T50" fmla="*/ 2147483647 w 1376"/>
              <a:gd name="T51" fmla="*/ 2147483647 h 510"/>
              <a:gd name="T52" fmla="*/ 2147483647 w 1376"/>
              <a:gd name="T53" fmla="*/ 2147483647 h 510"/>
              <a:gd name="T54" fmla="*/ 2147483647 w 1376"/>
              <a:gd name="T55" fmla="*/ 2147483647 h 510"/>
              <a:gd name="T56" fmla="*/ 2147483647 w 1376"/>
              <a:gd name="T57" fmla="*/ 2147483647 h 510"/>
              <a:gd name="T58" fmla="*/ 2147483647 w 1376"/>
              <a:gd name="T59" fmla="*/ 2147483647 h 510"/>
              <a:gd name="T60" fmla="*/ 2147483647 w 1376"/>
              <a:gd name="T61" fmla="*/ 2147483647 h 510"/>
              <a:gd name="T62" fmla="*/ 2147483647 w 1376"/>
              <a:gd name="T63" fmla="*/ 2147483647 h 510"/>
              <a:gd name="T64" fmla="*/ 2147483647 w 1376"/>
              <a:gd name="T65" fmla="*/ 2147483647 h 510"/>
              <a:gd name="T66" fmla="*/ 2147483647 w 1376"/>
              <a:gd name="T67" fmla="*/ 2147483647 h 510"/>
              <a:gd name="T68" fmla="*/ 2147483647 w 1376"/>
              <a:gd name="T69" fmla="*/ 2147483647 h 510"/>
              <a:gd name="T70" fmla="*/ 2147483647 w 1376"/>
              <a:gd name="T71" fmla="*/ 2147483647 h 510"/>
              <a:gd name="T72" fmla="*/ 2147483647 w 1376"/>
              <a:gd name="T73" fmla="*/ 2147483647 h 510"/>
              <a:gd name="T74" fmla="*/ 2147483647 w 1376"/>
              <a:gd name="T75" fmla="*/ 2147483647 h 510"/>
              <a:gd name="T76" fmla="*/ 2147483647 w 1376"/>
              <a:gd name="T77" fmla="*/ 2147483647 h 510"/>
              <a:gd name="T78" fmla="*/ 2147483647 w 1376"/>
              <a:gd name="T79" fmla="*/ 2147483647 h 510"/>
              <a:gd name="T80" fmla="*/ 2147483647 w 1376"/>
              <a:gd name="T81" fmla="*/ 2147483647 h 510"/>
              <a:gd name="T82" fmla="*/ 2147483647 w 1376"/>
              <a:gd name="T83" fmla="*/ 2147483647 h 510"/>
              <a:gd name="T84" fmla="*/ 2147483647 w 1376"/>
              <a:gd name="T85" fmla="*/ 2147483647 h 510"/>
              <a:gd name="T86" fmla="*/ 2147483647 w 1376"/>
              <a:gd name="T87" fmla="*/ 2147483647 h 510"/>
              <a:gd name="T88" fmla="*/ 2147483647 w 1376"/>
              <a:gd name="T89" fmla="*/ 2147483647 h 510"/>
              <a:gd name="T90" fmla="*/ 2147483647 w 1376"/>
              <a:gd name="T91" fmla="*/ 2147483647 h 510"/>
              <a:gd name="T92" fmla="*/ 2147483647 w 1376"/>
              <a:gd name="T93" fmla="*/ 2147483647 h 510"/>
              <a:gd name="T94" fmla="*/ 2147483647 w 1376"/>
              <a:gd name="T95" fmla="*/ 2147483647 h 510"/>
              <a:gd name="T96" fmla="*/ 2147483647 w 1376"/>
              <a:gd name="T97" fmla="*/ 2147483647 h 510"/>
              <a:gd name="T98" fmla="*/ 2147483647 w 1376"/>
              <a:gd name="T99" fmla="*/ 2147483647 h 510"/>
              <a:gd name="T100" fmla="*/ 0 w 1376"/>
              <a:gd name="T101" fmla="*/ 2147483647 h 510"/>
              <a:gd name="T102" fmla="*/ 2147483647 w 1376"/>
              <a:gd name="T103" fmla="*/ 2147483647 h 510"/>
              <a:gd name="T104" fmla="*/ 2147483647 w 1376"/>
              <a:gd name="T105" fmla="*/ 2147483647 h 510"/>
              <a:gd name="T106" fmla="*/ 2147483647 w 1376"/>
              <a:gd name="T107" fmla="*/ 2147483647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6"/>
              <a:gd name="T163" fmla="*/ 0 h 510"/>
              <a:gd name="T164" fmla="*/ 1376 w 1376"/>
              <a:gd name="T165" fmla="*/ 510 h 5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a:solidFill>
              <a:schemeClr val="tx1"/>
            </a:solidFill>
            <a:round/>
            <a:headEnd/>
            <a:tailEnd/>
          </a:ln>
        </p:spPr>
        <p:txBody>
          <a:bodyPr/>
          <a:lstStyle/>
          <a:p>
            <a:endParaRPr lang="cs-CZ"/>
          </a:p>
        </p:txBody>
      </p:sp>
      <p:sp>
        <p:nvSpPr>
          <p:cNvPr id="6153" name="Freeform 9"/>
          <p:cNvSpPr>
            <a:spLocks/>
          </p:cNvSpPr>
          <p:nvPr/>
        </p:nvSpPr>
        <p:spPr bwMode="auto">
          <a:xfrm>
            <a:off x="2524125" y="5611813"/>
            <a:ext cx="2003425" cy="831850"/>
          </a:xfrm>
          <a:custGeom>
            <a:avLst/>
            <a:gdLst>
              <a:gd name="T0" fmla="*/ 2147483647 w 1376"/>
              <a:gd name="T1" fmla="*/ 2147483647 h 510"/>
              <a:gd name="T2" fmla="*/ 2147483647 w 1376"/>
              <a:gd name="T3" fmla="*/ 2147483647 h 510"/>
              <a:gd name="T4" fmla="*/ 2147483647 w 1376"/>
              <a:gd name="T5" fmla="*/ 2147483647 h 510"/>
              <a:gd name="T6" fmla="*/ 2147483647 w 1376"/>
              <a:gd name="T7" fmla="*/ 2147483647 h 510"/>
              <a:gd name="T8" fmla="*/ 2147483647 w 1376"/>
              <a:gd name="T9" fmla="*/ 2147483647 h 510"/>
              <a:gd name="T10" fmla="*/ 2147483647 w 1376"/>
              <a:gd name="T11" fmla="*/ 2147483647 h 510"/>
              <a:gd name="T12" fmla="*/ 2147483647 w 1376"/>
              <a:gd name="T13" fmla="*/ 2147483647 h 510"/>
              <a:gd name="T14" fmla="*/ 2147483647 w 1376"/>
              <a:gd name="T15" fmla="*/ 2147483647 h 510"/>
              <a:gd name="T16" fmla="*/ 2147483647 w 1376"/>
              <a:gd name="T17" fmla="*/ 2147483647 h 510"/>
              <a:gd name="T18" fmla="*/ 2147483647 w 1376"/>
              <a:gd name="T19" fmla="*/ 2147483647 h 510"/>
              <a:gd name="T20" fmla="*/ 2147483647 w 1376"/>
              <a:gd name="T21" fmla="*/ 2147483647 h 510"/>
              <a:gd name="T22" fmla="*/ 2147483647 w 1376"/>
              <a:gd name="T23" fmla="*/ 2147483647 h 510"/>
              <a:gd name="T24" fmla="*/ 2147483647 w 1376"/>
              <a:gd name="T25" fmla="*/ 2147483647 h 510"/>
              <a:gd name="T26" fmla="*/ 2147483647 w 1376"/>
              <a:gd name="T27" fmla="*/ 0 h 510"/>
              <a:gd name="T28" fmla="*/ 2147483647 w 1376"/>
              <a:gd name="T29" fmla="*/ 0 h 510"/>
              <a:gd name="T30" fmla="*/ 2147483647 w 1376"/>
              <a:gd name="T31" fmla="*/ 2147483647 h 510"/>
              <a:gd name="T32" fmla="*/ 2147483647 w 1376"/>
              <a:gd name="T33" fmla="*/ 2147483647 h 510"/>
              <a:gd name="T34" fmla="*/ 2147483647 w 1376"/>
              <a:gd name="T35" fmla="*/ 2147483647 h 510"/>
              <a:gd name="T36" fmla="*/ 2147483647 w 1376"/>
              <a:gd name="T37" fmla="*/ 2147483647 h 510"/>
              <a:gd name="T38" fmla="*/ 2147483647 w 1376"/>
              <a:gd name="T39" fmla="*/ 2147483647 h 510"/>
              <a:gd name="T40" fmla="*/ 2147483647 w 1376"/>
              <a:gd name="T41" fmla="*/ 2147483647 h 510"/>
              <a:gd name="T42" fmla="*/ 2147483647 w 1376"/>
              <a:gd name="T43" fmla="*/ 2147483647 h 510"/>
              <a:gd name="T44" fmla="*/ 2147483647 w 1376"/>
              <a:gd name="T45" fmla="*/ 2147483647 h 510"/>
              <a:gd name="T46" fmla="*/ 2147483647 w 1376"/>
              <a:gd name="T47" fmla="*/ 2147483647 h 510"/>
              <a:gd name="T48" fmla="*/ 2147483647 w 1376"/>
              <a:gd name="T49" fmla="*/ 2147483647 h 510"/>
              <a:gd name="T50" fmla="*/ 2147483647 w 1376"/>
              <a:gd name="T51" fmla="*/ 2147483647 h 510"/>
              <a:gd name="T52" fmla="*/ 2147483647 w 1376"/>
              <a:gd name="T53" fmla="*/ 2147483647 h 510"/>
              <a:gd name="T54" fmla="*/ 2147483647 w 1376"/>
              <a:gd name="T55" fmla="*/ 2147483647 h 510"/>
              <a:gd name="T56" fmla="*/ 2147483647 w 1376"/>
              <a:gd name="T57" fmla="*/ 2147483647 h 510"/>
              <a:gd name="T58" fmla="*/ 2147483647 w 1376"/>
              <a:gd name="T59" fmla="*/ 2147483647 h 510"/>
              <a:gd name="T60" fmla="*/ 2147483647 w 1376"/>
              <a:gd name="T61" fmla="*/ 2147483647 h 510"/>
              <a:gd name="T62" fmla="*/ 2147483647 w 1376"/>
              <a:gd name="T63" fmla="*/ 2147483647 h 510"/>
              <a:gd name="T64" fmla="*/ 2147483647 w 1376"/>
              <a:gd name="T65" fmla="*/ 2147483647 h 510"/>
              <a:gd name="T66" fmla="*/ 2147483647 w 1376"/>
              <a:gd name="T67" fmla="*/ 2147483647 h 510"/>
              <a:gd name="T68" fmla="*/ 2147483647 w 1376"/>
              <a:gd name="T69" fmla="*/ 2147483647 h 510"/>
              <a:gd name="T70" fmla="*/ 2147483647 w 1376"/>
              <a:gd name="T71" fmla="*/ 2147483647 h 510"/>
              <a:gd name="T72" fmla="*/ 2147483647 w 1376"/>
              <a:gd name="T73" fmla="*/ 2147483647 h 510"/>
              <a:gd name="T74" fmla="*/ 2147483647 w 1376"/>
              <a:gd name="T75" fmla="*/ 2147483647 h 510"/>
              <a:gd name="T76" fmla="*/ 2147483647 w 1376"/>
              <a:gd name="T77" fmla="*/ 2147483647 h 510"/>
              <a:gd name="T78" fmla="*/ 2147483647 w 1376"/>
              <a:gd name="T79" fmla="*/ 2147483647 h 510"/>
              <a:gd name="T80" fmla="*/ 2147483647 w 1376"/>
              <a:gd name="T81" fmla="*/ 2147483647 h 510"/>
              <a:gd name="T82" fmla="*/ 2147483647 w 1376"/>
              <a:gd name="T83" fmla="*/ 2147483647 h 510"/>
              <a:gd name="T84" fmla="*/ 2147483647 w 1376"/>
              <a:gd name="T85" fmla="*/ 2147483647 h 510"/>
              <a:gd name="T86" fmla="*/ 2147483647 w 1376"/>
              <a:gd name="T87" fmla="*/ 2147483647 h 510"/>
              <a:gd name="T88" fmla="*/ 2147483647 w 1376"/>
              <a:gd name="T89" fmla="*/ 2147483647 h 510"/>
              <a:gd name="T90" fmla="*/ 2147483647 w 1376"/>
              <a:gd name="T91" fmla="*/ 2147483647 h 510"/>
              <a:gd name="T92" fmla="*/ 2147483647 w 1376"/>
              <a:gd name="T93" fmla="*/ 2147483647 h 510"/>
              <a:gd name="T94" fmla="*/ 2147483647 w 1376"/>
              <a:gd name="T95" fmla="*/ 2147483647 h 510"/>
              <a:gd name="T96" fmla="*/ 2147483647 w 1376"/>
              <a:gd name="T97" fmla="*/ 2147483647 h 510"/>
              <a:gd name="T98" fmla="*/ 2147483647 w 1376"/>
              <a:gd name="T99" fmla="*/ 2147483647 h 510"/>
              <a:gd name="T100" fmla="*/ 0 w 1376"/>
              <a:gd name="T101" fmla="*/ 2147483647 h 510"/>
              <a:gd name="T102" fmla="*/ 2147483647 w 1376"/>
              <a:gd name="T103" fmla="*/ 2147483647 h 510"/>
              <a:gd name="T104" fmla="*/ 2147483647 w 1376"/>
              <a:gd name="T105" fmla="*/ 2147483647 h 510"/>
              <a:gd name="T106" fmla="*/ 2147483647 w 1376"/>
              <a:gd name="T107" fmla="*/ 2147483647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6"/>
              <a:gd name="T163" fmla="*/ 0 h 510"/>
              <a:gd name="T164" fmla="*/ 1376 w 1376"/>
              <a:gd name="T165" fmla="*/ 510 h 5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a:solidFill>
              <a:schemeClr val="tx1"/>
            </a:solidFill>
            <a:round/>
            <a:headEnd/>
            <a:tailEnd/>
          </a:ln>
        </p:spPr>
        <p:txBody>
          <a:bodyPr/>
          <a:lstStyle/>
          <a:p>
            <a:endParaRPr lang="cs-CZ"/>
          </a:p>
        </p:txBody>
      </p:sp>
      <p:sp>
        <p:nvSpPr>
          <p:cNvPr id="6154" name="Line 10"/>
          <p:cNvSpPr>
            <a:spLocks noChangeShapeType="1"/>
          </p:cNvSpPr>
          <p:nvPr/>
        </p:nvSpPr>
        <p:spPr bwMode="auto">
          <a:xfrm>
            <a:off x="2108200" y="6248400"/>
            <a:ext cx="602297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6155" name="Freeform 11"/>
          <p:cNvSpPr>
            <a:spLocks/>
          </p:cNvSpPr>
          <p:nvPr/>
        </p:nvSpPr>
        <p:spPr bwMode="auto">
          <a:xfrm>
            <a:off x="2524125" y="5564188"/>
            <a:ext cx="2003425" cy="831850"/>
          </a:xfrm>
          <a:custGeom>
            <a:avLst/>
            <a:gdLst>
              <a:gd name="T0" fmla="*/ 2147483647 w 1376"/>
              <a:gd name="T1" fmla="*/ 2147483647 h 510"/>
              <a:gd name="T2" fmla="*/ 2147483647 w 1376"/>
              <a:gd name="T3" fmla="*/ 2147483647 h 510"/>
              <a:gd name="T4" fmla="*/ 2147483647 w 1376"/>
              <a:gd name="T5" fmla="*/ 2147483647 h 510"/>
              <a:gd name="T6" fmla="*/ 2147483647 w 1376"/>
              <a:gd name="T7" fmla="*/ 2147483647 h 510"/>
              <a:gd name="T8" fmla="*/ 2147483647 w 1376"/>
              <a:gd name="T9" fmla="*/ 2147483647 h 510"/>
              <a:gd name="T10" fmla="*/ 2147483647 w 1376"/>
              <a:gd name="T11" fmla="*/ 2147483647 h 510"/>
              <a:gd name="T12" fmla="*/ 2147483647 w 1376"/>
              <a:gd name="T13" fmla="*/ 2147483647 h 510"/>
              <a:gd name="T14" fmla="*/ 2147483647 w 1376"/>
              <a:gd name="T15" fmla="*/ 2147483647 h 510"/>
              <a:gd name="T16" fmla="*/ 2147483647 w 1376"/>
              <a:gd name="T17" fmla="*/ 2147483647 h 510"/>
              <a:gd name="T18" fmla="*/ 2147483647 w 1376"/>
              <a:gd name="T19" fmla="*/ 2147483647 h 510"/>
              <a:gd name="T20" fmla="*/ 2147483647 w 1376"/>
              <a:gd name="T21" fmla="*/ 2147483647 h 510"/>
              <a:gd name="T22" fmla="*/ 2147483647 w 1376"/>
              <a:gd name="T23" fmla="*/ 2147483647 h 510"/>
              <a:gd name="T24" fmla="*/ 2147483647 w 1376"/>
              <a:gd name="T25" fmla="*/ 2147483647 h 510"/>
              <a:gd name="T26" fmla="*/ 2147483647 w 1376"/>
              <a:gd name="T27" fmla="*/ 0 h 510"/>
              <a:gd name="T28" fmla="*/ 2147483647 w 1376"/>
              <a:gd name="T29" fmla="*/ 0 h 510"/>
              <a:gd name="T30" fmla="*/ 2147483647 w 1376"/>
              <a:gd name="T31" fmla="*/ 2147483647 h 510"/>
              <a:gd name="T32" fmla="*/ 2147483647 w 1376"/>
              <a:gd name="T33" fmla="*/ 2147483647 h 510"/>
              <a:gd name="T34" fmla="*/ 2147483647 w 1376"/>
              <a:gd name="T35" fmla="*/ 2147483647 h 510"/>
              <a:gd name="T36" fmla="*/ 2147483647 w 1376"/>
              <a:gd name="T37" fmla="*/ 2147483647 h 510"/>
              <a:gd name="T38" fmla="*/ 2147483647 w 1376"/>
              <a:gd name="T39" fmla="*/ 2147483647 h 510"/>
              <a:gd name="T40" fmla="*/ 2147483647 w 1376"/>
              <a:gd name="T41" fmla="*/ 2147483647 h 510"/>
              <a:gd name="T42" fmla="*/ 2147483647 w 1376"/>
              <a:gd name="T43" fmla="*/ 2147483647 h 510"/>
              <a:gd name="T44" fmla="*/ 2147483647 w 1376"/>
              <a:gd name="T45" fmla="*/ 2147483647 h 510"/>
              <a:gd name="T46" fmla="*/ 2147483647 w 1376"/>
              <a:gd name="T47" fmla="*/ 2147483647 h 510"/>
              <a:gd name="T48" fmla="*/ 2147483647 w 1376"/>
              <a:gd name="T49" fmla="*/ 2147483647 h 510"/>
              <a:gd name="T50" fmla="*/ 2147483647 w 1376"/>
              <a:gd name="T51" fmla="*/ 2147483647 h 510"/>
              <a:gd name="T52" fmla="*/ 2147483647 w 1376"/>
              <a:gd name="T53" fmla="*/ 2147483647 h 510"/>
              <a:gd name="T54" fmla="*/ 2147483647 w 1376"/>
              <a:gd name="T55" fmla="*/ 2147483647 h 510"/>
              <a:gd name="T56" fmla="*/ 2147483647 w 1376"/>
              <a:gd name="T57" fmla="*/ 2147483647 h 510"/>
              <a:gd name="T58" fmla="*/ 2147483647 w 1376"/>
              <a:gd name="T59" fmla="*/ 2147483647 h 510"/>
              <a:gd name="T60" fmla="*/ 2147483647 w 1376"/>
              <a:gd name="T61" fmla="*/ 2147483647 h 510"/>
              <a:gd name="T62" fmla="*/ 2147483647 w 1376"/>
              <a:gd name="T63" fmla="*/ 2147483647 h 510"/>
              <a:gd name="T64" fmla="*/ 2147483647 w 1376"/>
              <a:gd name="T65" fmla="*/ 2147483647 h 510"/>
              <a:gd name="T66" fmla="*/ 2147483647 w 1376"/>
              <a:gd name="T67" fmla="*/ 2147483647 h 510"/>
              <a:gd name="T68" fmla="*/ 2147483647 w 1376"/>
              <a:gd name="T69" fmla="*/ 2147483647 h 510"/>
              <a:gd name="T70" fmla="*/ 2147483647 w 1376"/>
              <a:gd name="T71" fmla="*/ 2147483647 h 510"/>
              <a:gd name="T72" fmla="*/ 2147483647 w 1376"/>
              <a:gd name="T73" fmla="*/ 2147483647 h 510"/>
              <a:gd name="T74" fmla="*/ 2147483647 w 1376"/>
              <a:gd name="T75" fmla="*/ 2147483647 h 510"/>
              <a:gd name="T76" fmla="*/ 2147483647 w 1376"/>
              <a:gd name="T77" fmla="*/ 2147483647 h 510"/>
              <a:gd name="T78" fmla="*/ 2147483647 w 1376"/>
              <a:gd name="T79" fmla="*/ 2147483647 h 510"/>
              <a:gd name="T80" fmla="*/ 2147483647 w 1376"/>
              <a:gd name="T81" fmla="*/ 2147483647 h 510"/>
              <a:gd name="T82" fmla="*/ 2147483647 w 1376"/>
              <a:gd name="T83" fmla="*/ 2147483647 h 510"/>
              <a:gd name="T84" fmla="*/ 2147483647 w 1376"/>
              <a:gd name="T85" fmla="*/ 2147483647 h 510"/>
              <a:gd name="T86" fmla="*/ 2147483647 w 1376"/>
              <a:gd name="T87" fmla="*/ 2147483647 h 510"/>
              <a:gd name="T88" fmla="*/ 2147483647 w 1376"/>
              <a:gd name="T89" fmla="*/ 2147483647 h 510"/>
              <a:gd name="T90" fmla="*/ 2147483647 w 1376"/>
              <a:gd name="T91" fmla="*/ 2147483647 h 510"/>
              <a:gd name="T92" fmla="*/ 2147483647 w 1376"/>
              <a:gd name="T93" fmla="*/ 2147483647 h 510"/>
              <a:gd name="T94" fmla="*/ 2147483647 w 1376"/>
              <a:gd name="T95" fmla="*/ 2147483647 h 510"/>
              <a:gd name="T96" fmla="*/ 2147483647 w 1376"/>
              <a:gd name="T97" fmla="*/ 2147483647 h 510"/>
              <a:gd name="T98" fmla="*/ 2147483647 w 1376"/>
              <a:gd name="T99" fmla="*/ 2147483647 h 510"/>
              <a:gd name="T100" fmla="*/ 0 w 1376"/>
              <a:gd name="T101" fmla="*/ 2147483647 h 510"/>
              <a:gd name="T102" fmla="*/ 2147483647 w 1376"/>
              <a:gd name="T103" fmla="*/ 2147483647 h 510"/>
              <a:gd name="T104" fmla="*/ 2147483647 w 1376"/>
              <a:gd name="T105" fmla="*/ 2147483647 h 510"/>
              <a:gd name="T106" fmla="*/ 2147483647 w 1376"/>
              <a:gd name="T107" fmla="*/ 2147483647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6"/>
              <a:gd name="T163" fmla="*/ 0 h 510"/>
              <a:gd name="T164" fmla="*/ 1376 w 1376"/>
              <a:gd name="T165" fmla="*/ 510 h 5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a:solidFill>
              <a:schemeClr val="tx1"/>
            </a:solidFill>
            <a:round/>
            <a:headEnd/>
            <a:tailEnd/>
          </a:ln>
        </p:spPr>
        <p:txBody>
          <a:bodyPr/>
          <a:lstStyle/>
          <a:p>
            <a:endParaRPr lang="cs-CZ"/>
          </a:p>
        </p:txBody>
      </p:sp>
      <p:sp>
        <p:nvSpPr>
          <p:cNvPr id="6156" name="Freeform 12"/>
          <p:cNvSpPr>
            <a:spLocks/>
          </p:cNvSpPr>
          <p:nvPr/>
        </p:nvSpPr>
        <p:spPr bwMode="auto">
          <a:xfrm>
            <a:off x="2644775" y="1350963"/>
            <a:ext cx="1868488" cy="4910137"/>
          </a:xfrm>
          <a:custGeom>
            <a:avLst/>
            <a:gdLst>
              <a:gd name="T0" fmla="*/ 2147483647 w 1283"/>
              <a:gd name="T1" fmla="*/ 2147483647 h 3011"/>
              <a:gd name="T2" fmla="*/ 2147483647 w 1283"/>
              <a:gd name="T3" fmla="*/ 2147483647 h 3011"/>
              <a:gd name="T4" fmla="*/ 2147483647 w 1283"/>
              <a:gd name="T5" fmla="*/ 2147483647 h 3011"/>
              <a:gd name="T6" fmla="*/ 0 w 1283"/>
              <a:gd name="T7" fmla="*/ 2147483647 h 3011"/>
              <a:gd name="T8" fmla="*/ 2147483647 w 1283"/>
              <a:gd name="T9" fmla="*/ 0 h 3011"/>
              <a:gd name="T10" fmla="*/ 0 60000 65536"/>
              <a:gd name="T11" fmla="*/ 0 60000 65536"/>
              <a:gd name="T12" fmla="*/ 0 60000 65536"/>
              <a:gd name="T13" fmla="*/ 0 60000 65536"/>
              <a:gd name="T14" fmla="*/ 0 60000 65536"/>
              <a:gd name="T15" fmla="*/ 0 w 1283"/>
              <a:gd name="T16" fmla="*/ 0 h 3011"/>
              <a:gd name="T17" fmla="*/ 1283 w 1283"/>
              <a:gd name="T18" fmla="*/ 3011 h 3011"/>
            </a:gdLst>
            <a:ahLst/>
            <a:cxnLst>
              <a:cxn ang="T10">
                <a:pos x="T0" y="T1"/>
              </a:cxn>
              <a:cxn ang="T11">
                <a:pos x="T2" y="T3"/>
              </a:cxn>
              <a:cxn ang="T12">
                <a:pos x="T4" y="T5"/>
              </a:cxn>
              <a:cxn ang="T13">
                <a:pos x="T6" y="T7"/>
              </a:cxn>
              <a:cxn ang="T14">
                <a:pos x="T8" y="T9"/>
              </a:cxn>
            </a:cxnLst>
            <a:rect l="T15" t="T16" r="T17" b="T18"/>
            <a:pathLst>
              <a:path w="1283" h="3011">
                <a:moveTo>
                  <a:pt x="529" y="1"/>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a:solidFill>
              <a:schemeClr val="bg1"/>
            </a:solidFill>
            <a:round/>
            <a:headEnd/>
            <a:tailEnd/>
          </a:ln>
        </p:spPr>
        <p:txBody>
          <a:bodyPr/>
          <a:lstStyle/>
          <a:p>
            <a:endParaRPr lang="cs-CZ"/>
          </a:p>
        </p:txBody>
      </p:sp>
      <p:sp>
        <p:nvSpPr>
          <p:cNvPr id="6157" name="Line 13"/>
          <p:cNvSpPr>
            <a:spLocks noChangeShapeType="1"/>
          </p:cNvSpPr>
          <p:nvPr/>
        </p:nvSpPr>
        <p:spPr bwMode="auto">
          <a:xfrm flipV="1">
            <a:off x="2089150" y="6002338"/>
            <a:ext cx="6021388" cy="30162"/>
          </a:xfrm>
          <a:prstGeom prst="line">
            <a:avLst/>
          </a:prstGeom>
          <a:noFill/>
          <a:ln w="25400">
            <a:solidFill>
              <a:srgbClr val="FF9900"/>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6158" name="Freeform 14"/>
          <p:cNvSpPr>
            <a:spLocks/>
          </p:cNvSpPr>
          <p:nvPr/>
        </p:nvSpPr>
        <p:spPr bwMode="auto">
          <a:xfrm>
            <a:off x="2892425" y="3217863"/>
            <a:ext cx="1108075" cy="1138237"/>
          </a:xfrm>
          <a:custGeom>
            <a:avLst/>
            <a:gdLst>
              <a:gd name="T0" fmla="*/ 2147483647 w 761"/>
              <a:gd name="T1" fmla="*/ 2147483647 h 698"/>
              <a:gd name="T2" fmla="*/ 2147483647 w 761"/>
              <a:gd name="T3" fmla="*/ 0 h 698"/>
              <a:gd name="T4" fmla="*/ 2147483647 w 761"/>
              <a:gd name="T5" fmla="*/ 2147483647 h 698"/>
              <a:gd name="T6" fmla="*/ 0 w 761"/>
              <a:gd name="T7" fmla="*/ 2147483647 h 698"/>
              <a:gd name="T8" fmla="*/ 0 60000 65536"/>
              <a:gd name="T9" fmla="*/ 0 60000 65536"/>
              <a:gd name="T10" fmla="*/ 0 60000 65536"/>
              <a:gd name="T11" fmla="*/ 0 60000 65536"/>
              <a:gd name="T12" fmla="*/ 0 w 761"/>
              <a:gd name="T13" fmla="*/ 0 h 698"/>
              <a:gd name="T14" fmla="*/ 761 w 761"/>
              <a:gd name="T15" fmla="*/ 698 h 698"/>
            </a:gdLst>
            <a:ahLst/>
            <a:cxnLst>
              <a:cxn ang="T8">
                <a:pos x="T0" y="T1"/>
              </a:cxn>
              <a:cxn ang="T9">
                <a:pos x="T2" y="T3"/>
              </a:cxn>
              <a:cxn ang="T10">
                <a:pos x="T4" y="T5"/>
              </a:cxn>
              <a:cxn ang="T11">
                <a:pos x="T6" y="T7"/>
              </a:cxn>
            </a:cxnLst>
            <a:rect l="T12" t="T13" r="T14" b="T15"/>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a:solidFill>
              <a:schemeClr val="tx1"/>
            </a:solidFill>
            <a:round/>
            <a:headEnd/>
            <a:tailEnd/>
          </a:ln>
        </p:spPr>
        <p:txBody>
          <a:bodyPr/>
          <a:lstStyle/>
          <a:p>
            <a:endParaRPr lang="cs-CZ"/>
          </a:p>
        </p:txBody>
      </p:sp>
      <p:sp>
        <p:nvSpPr>
          <p:cNvPr id="6159" name="Freeform 15"/>
          <p:cNvSpPr>
            <a:spLocks/>
          </p:cNvSpPr>
          <p:nvPr/>
        </p:nvSpPr>
        <p:spPr bwMode="auto">
          <a:xfrm>
            <a:off x="2903538" y="3454400"/>
            <a:ext cx="3838575" cy="1081088"/>
          </a:xfrm>
          <a:custGeom>
            <a:avLst/>
            <a:gdLst>
              <a:gd name="T0" fmla="*/ 0 w 2636"/>
              <a:gd name="T1" fmla="*/ 2147483647 h 663"/>
              <a:gd name="T2" fmla="*/ 2147483647 w 2636"/>
              <a:gd name="T3" fmla="*/ 2147483647 h 663"/>
              <a:gd name="T4" fmla="*/ 2147483647 w 2636"/>
              <a:gd name="T5" fmla="*/ 2147483647 h 663"/>
              <a:gd name="T6" fmla="*/ 2147483647 w 2636"/>
              <a:gd name="T7" fmla="*/ 0 h 663"/>
              <a:gd name="T8" fmla="*/ 0 w 2636"/>
              <a:gd name="T9" fmla="*/ 2147483647 h 663"/>
              <a:gd name="T10" fmla="*/ 0 60000 65536"/>
              <a:gd name="T11" fmla="*/ 0 60000 65536"/>
              <a:gd name="T12" fmla="*/ 0 60000 65536"/>
              <a:gd name="T13" fmla="*/ 0 60000 65536"/>
              <a:gd name="T14" fmla="*/ 0 60000 65536"/>
              <a:gd name="T15" fmla="*/ 0 w 2636"/>
              <a:gd name="T16" fmla="*/ 0 h 663"/>
              <a:gd name="T17" fmla="*/ 2636 w 2636"/>
              <a:gd name="T18" fmla="*/ 663 h 663"/>
            </a:gdLst>
            <a:ahLst/>
            <a:cxnLst>
              <a:cxn ang="T10">
                <a:pos x="T0" y="T1"/>
              </a:cxn>
              <a:cxn ang="T11">
                <a:pos x="T2" y="T3"/>
              </a:cxn>
              <a:cxn ang="T12">
                <a:pos x="T4" y="T5"/>
              </a:cxn>
              <a:cxn ang="T13">
                <a:pos x="T6" y="T7"/>
              </a:cxn>
              <a:cxn ang="T14">
                <a:pos x="T8" y="T9"/>
              </a:cxn>
            </a:cxnLst>
            <a:rect l="T15" t="T16" r="T17" b="T18"/>
            <a:pathLst>
              <a:path w="2636" h="663">
                <a:moveTo>
                  <a:pt x="0" y="559"/>
                </a:moveTo>
                <a:lnTo>
                  <a:pt x="2635" y="662"/>
                </a:lnTo>
                <a:lnTo>
                  <a:pt x="2635" y="54"/>
                </a:lnTo>
                <a:lnTo>
                  <a:pt x="760" y="0"/>
                </a:lnTo>
                <a:lnTo>
                  <a:pt x="0" y="559"/>
                </a:lnTo>
              </a:path>
            </a:pathLst>
          </a:custGeom>
          <a:solidFill>
            <a:srgbClr val="CECECE"/>
          </a:solidFill>
          <a:ln w="12700" cap="rnd">
            <a:solidFill>
              <a:srgbClr val="CECECE"/>
            </a:solidFill>
            <a:prstDash val="sysDot"/>
            <a:round/>
            <a:headEnd/>
            <a:tailEnd/>
          </a:ln>
        </p:spPr>
        <p:txBody>
          <a:bodyPr/>
          <a:lstStyle/>
          <a:p>
            <a:endParaRPr lang="cs-CZ"/>
          </a:p>
        </p:txBody>
      </p:sp>
      <p:sp>
        <p:nvSpPr>
          <p:cNvPr id="6160" name="Rectangle 16"/>
          <p:cNvSpPr>
            <a:spLocks noChangeArrowheads="1"/>
          </p:cNvSpPr>
          <p:nvPr/>
        </p:nvSpPr>
        <p:spPr bwMode="auto">
          <a:xfrm>
            <a:off x="247650" y="4510088"/>
            <a:ext cx="1428750" cy="47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106362" tIns="52388" rIns="106362" bIns="52388">
            <a:spAutoFit/>
          </a:bodyPr>
          <a:lstStyle>
            <a:lvl1pPr defTabSz="1214438" eaLnBrk="0" hangingPunct="0">
              <a:defRPr>
                <a:solidFill>
                  <a:schemeClr val="tx1"/>
                </a:solidFill>
                <a:latin typeface="Arial" panose="020B0604020202020204" pitchFamily="34" charset="0"/>
              </a:defRPr>
            </a:lvl1pPr>
            <a:lvl2pPr marL="742950" indent="-285750" defTabSz="1214438" eaLnBrk="0" hangingPunct="0">
              <a:defRPr>
                <a:solidFill>
                  <a:schemeClr val="tx1"/>
                </a:solidFill>
                <a:latin typeface="Arial" panose="020B0604020202020204" pitchFamily="34" charset="0"/>
              </a:defRPr>
            </a:lvl2pPr>
            <a:lvl3pPr marL="1143000" indent="-228600" defTabSz="1214438" eaLnBrk="0" hangingPunct="0">
              <a:defRPr>
                <a:solidFill>
                  <a:schemeClr val="tx1"/>
                </a:solidFill>
                <a:latin typeface="Arial" panose="020B0604020202020204" pitchFamily="34" charset="0"/>
              </a:defRPr>
            </a:lvl3pPr>
            <a:lvl4pPr marL="1600200" indent="-228600" defTabSz="1214438" eaLnBrk="0" hangingPunct="0">
              <a:defRPr>
                <a:solidFill>
                  <a:schemeClr val="tx1"/>
                </a:solidFill>
                <a:latin typeface="Arial" panose="020B0604020202020204" pitchFamily="34" charset="0"/>
              </a:defRPr>
            </a:lvl4pPr>
            <a:lvl5pPr marL="2057400" indent="-228600" defTabSz="1214438" eaLnBrk="0" hangingPunct="0">
              <a:defRPr>
                <a:solidFill>
                  <a:schemeClr val="tx1"/>
                </a:solidFill>
                <a:latin typeface="Arial" panose="020B0604020202020204" pitchFamily="34" charset="0"/>
              </a:defRPr>
            </a:lvl5pPr>
            <a:lvl6pPr marL="2514600" indent="-228600" defTabSz="1214438" eaLnBrk="0" fontAlgn="base" hangingPunct="0">
              <a:spcBef>
                <a:spcPct val="0"/>
              </a:spcBef>
              <a:spcAft>
                <a:spcPct val="0"/>
              </a:spcAft>
              <a:defRPr>
                <a:solidFill>
                  <a:schemeClr val="tx1"/>
                </a:solidFill>
                <a:latin typeface="Arial" panose="020B0604020202020204" pitchFamily="34" charset="0"/>
              </a:defRPr>
            </a:lvl6pPr>
            <a:lvl7pPr marL="2971800" indent="-228600" defTabSz="1214438" eaLnBrk="0" fontAlgn="base" hangingPunct="0">
              <a:spcBef>
                <a:spcPct val="0"/>
              </a:spcBef>
              <a:spcAft>
                <a:spcPct val="0"/>
              </a:spcAft>
              <a:defRPr>
                <a:solidFill>
                  <a:schemeClr val="tx1"/>
                </a:solidFill>
                <a:latin typeface="Arial" panose="020B0604020202020204" pitchFamily="34" charset="0"/>
              </a:defRPr>
            </a:lvl7pPr>
            <a:lvl8pPr marL="3429000" indent="-228600" defTabSz="1214438" eaLnBrk="0" fontAlgn="base" hangingPunct="0">
              <a:spcBef>
                <a:spcPct val="0"/>
              </a:spcBef>
              <a:spcAft>
                <a:spcPct val="0"/>
              </a:spcAft>
              <a:defRPr>
                <a:solidFill>
                  <a:schemeClr val="tx1"/>
                </a:solidFill>
                <a:latin typeface="Arial" panose="020B0604020202020204" pitchFamily="34" charset="0"/>
              </a:defRPr>
            </a:lvl8pPr>
            <a:lvl9pPr marL="3886200" indent="-228600" defTabSz="121443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400" b="1"/>
              <a:t>Obje</a:t>
            </a:r>
            <a:r>
              <a:rPr lang="cs-CZ" altLang="cs-CZ" sz="2400" b="1"/>
              <a:t>k</a:t>
            </a:r>
            <a:r>
              <a:rPr lang="en-US" altLang="cs-CZ" sz="2400" b="1"/>
              <a:t>tiv</a:t>
            </a:r>
          </a:p>
        </p:txBody>
      </p:sp>
      <p:sp>
        <p:nvSpPr>
          <p:cNvPr id="6161" name="Rectangle 17"/>
          <p:cNvSpPr>
            <a:spLocks noChangeArrowheads="1"/>
          </p:cNvSpPr>
          <p:nvPr/>
        </p:nvSpPr>
        <p:spPr bwMode="auto">
          <a:xfrm>
            <a:off x="4267200" y="246063"/>
            <a:ext cx="2778125" cy="47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106362" tIns="52388" rIns="106362" bIns="52388">
            <a:spAutoFit/>
          </a:bodyPr>
          <a:lstStyle>
            <a:lvl1pPr defTabSz="1214438" eaLnBrk="0" hangingPunct="0">
              <a:defRPr>
                <a:solidFill>
                  <a:schemeClr val="tx1"/>
                </a:solidFill>
                <a:latin typeface="Arial" panose="020B0604020202020204" pitchFamily="34" charset="0"/>
              </a:defRPr>
            </a:lvl1pPr>
            <a:lvl2pPr marL="742950" indent="-285750" defTabSz="1214438" eaLnBrk="0" hangingPunct="0">
              <a:defRPr>
                <a:solidFill>
                  <a:schemeClr val="tx1"/>
                </a:solidFill>
                <a:latin typeface="Arial" panose="020B0604020202020204" pitchFamily="34" charset="0"/>
              </a:defRPr>
            </a:lvl2pPr>
            <a:lvl3pPr marL="1143000" indent="-228600" defTabSz="1214438" eaLnBrk="0" hangingPunct="0">
              <a:defRPr>
                <a:solidFill>
                  <a:schemeClr val="tx1"/>
                </a:solidFill>
                <a:latin typeface="Arial" panose="020B0604020202020204" pitchFamily="34" charset="0"/>
              </a:defRPr>
            </a:lvl3pPr>
            <a:lvl4pPr marL="1600200" indent="-228600" defTabSz="1214438" eaLnBrk="0" hangingPunct="0">
              <a:defRPr>
                <a:solidFill>
                  <a:schemeClr val="tx1"/>
                </a:solidFill>
                <a:latin typeface="Arial" panose="020B0604020202020204" pitchFamily="34" charset="0"/>
              </a:defRPr>
            </a:lvl4pPr>
            <a:lvl5pPr marL="2057400" indent="-228600" defTabSz="1214438" eaLnBrk="0" hangingPunct="0">
              <a:defRPr>
                <a:solidFill>
                  <a:schemeClr val="tx1"/>
                </a:solidFill>
                <a:latin typeface="Arial" panose="020B0604020202020204" pitchFamily="34" charset="0"/>
              </a:defRPr>
            </a:lvl5pPr>
            <a:lvl6pPr marL="2514600" indent="-228600" defTabSz="1214438" eaLnBrk="0" fontAlgn="base" hangingPunct="0">
              <a:spcBef>
                <a:spcPct val="0"/>
              </a:spcBef>
              <a:spcAft>
                <a:spcPct val="0"/>
              </a:spcAft>
              <a:defRPr>
                <a:solidFill>
                  <a:schemeClr val="tx1"/>
                </a:solidFill>
                <a:latin typeface="Arial" panose="020B0604020202020204" pitchFamily="34" charset="0"/>
              </a:defRPr>
            </a:lvl6pPr>
            <a:lvl7pPr marL="2971800" indent="-228600" defTabSz="1214438" eaLnBrk="0" fontAlgn="base" hangingPunct="0">
              <a:spcBef>
                <a:spcPct val="0"/>
              </a:spcBef>
              <a:spcAft>
                <a:spcPct val="0"/>
              </a:spcAft>
              <a:defRPr>
                <a:solidFill>
                  <a:schemeClr val="tx1"/>
                </a:solidFill>
                <a:latin typeface="Arial" panose="020B0604020202020204" pitchFamily="34" charset="0"/>
              </a:defRPr>
            </a:lvl7pPr>
            <a:lvl8pPr marL="3429000" indent="-228600" defTabSz="1214438" eaLnBrk="0" fontAlgn="base" hangingPunct="0">
              <a:spcBef>
                <a:spcPct val="0"/>
              </a:spcBef>
              <a:spcAft>
                <a:spcPct val="0"/>
              </a:spcAft>
              <a:defRPr>
                <a:solidFill>
                  <a:schemeClr val="tx1"/>
                </a:solidFill>
                <a:latin typeface="Arial" panose="020B0604020202020204" pitchFamily="34" charset="0"/>
              </a:defRPr>
            </a:lvl8pPr>
            <a:lvl9pPr marL="3886200" indent="-228600" defTabSz="121443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2400" b="1"/>
              <a:t>Oblouková l</a:t>
            </a:r>
            <a:r>
              <a:rPr lang="en-US" altLang="cs-CZ" sz="2400" b="1"/>
              <a:t>amp</a:t>
            </a:r>
            <a:r>
              <a:rPr lang="cs-CZ" altLang="cs-CZ" sz="2400" b="1"/>
              <a:t>a</a:t>
            </a:r>
            <a:endParaRPr lang="en-US" altLang="cs-CZ" sz="2400" b="1"/>
          </a:p>
        </p:txBody>
      </p:sp>
      <p:sp>
        <p:nvSpPr>
          <p:cNvPr id="6162" name="Rectangle 18"/>
          <p:cNvSpPr>
            <a:spLocks noChangeArrowheads="1"/>
          </p:cNvSpPr>
          <p:nvPr/>
        </p:nvSpPr>
        <p:spPr bwMode="auto">
          <a:xfrm>
            <a:off x="6532563" y="5222875"/>
            <a:ext cx="2611437"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06362" tIns="52388" rIns="106362" bIns="52388">
            <a:spAutoFit/>
          </a:bodyPr>
          <a:lstStyle>
            <a:lvl1pPr defTabSz="1214438" eaLnBrk="0" hangingPunct="0">
              <a:defRPr>
                <a:solidFill>
                  <a:schemeClr val="tx1"/>
                </a:solidFill>
                <a:latin typeface="Arial" panose="020B0604020202020204" pitchFamily="34" charset="0"/>
              </a:defRPr>
            </a:lvl1pPr>
            <a:lvl2pPr marL="742950" indent="-285750" defTabSz="1214438" eaLnBrk="0" hangingPunct="0">
              <a:defRPr>
                <a:solidFill>
                  <a:schemeClr val="tx1"/>
                </a:solidFill>
                <a:latin typeface="Arial" panose="020B0604020202020204" pitchFamily="34" charset="0"/>
              </a:defRPr>
            </a:lvl2pPr>
            <a:lvl3pPr marL="1143000" indent="-228600" defTabSz="1214438" eaLnBrk="0" hangingPunct="0">
              <a:defRPr>
                <a:solidFill>
                  <a:schemeClr val="tx1"/>
                </a:solidFill>
                <a:latin typeface="Arial" panose="020B0604020202020204" pitchFamily="34" charset="0"/>
              </a:defRPr>
            </a:lvl3pPr>
            <a:lvl4pPr marL="1600200" indent="-228600" defTabSz="1214438" eaLnBrk="0" hangingPunct="0">
              <a:defRPr>
                <a:solidFill>
                  <a:schemeClr val="tx1"/>
                </a:solidFill>
                <a:latin typeface="Arial" panose="020B0604020202020204" pitchFamily="34" charset="0"/>
              </a:defRPr>
            </a:lvl4pPr>
            <a:lvl5pPr marL="2057400" indent="-228600" defTabSz="1214438" eaLnBrk="0" hangingPunct="0">
              <a:defRPr>
                <a:solidFill>
                  <a:schemeClr val="tx1"/>
                </a:solidFill>
                <a:latin typeface="Arial" panose="020B0604020202020204" pitchFamily="34" charset="0"/>
              </a:defRPr>
            </a:lvl5pPr>
            <a:lvl6pPr marL="2514600" indent="-228600" defTabSz="1214438" eaLnBrk="0" fontAlgn="base" hangingPunct="0">
              <a:spcBef>
                <a:spcPct val="0"/>
              </a:spcBef>
              <a:spcAft>
                <a:spcPct val="0"/>
              </a:spcAft>
              <a:defRPr>
                <a:solidFill>
                  <a:schemeClr val="tx1"/>
                </a:solidFill>
                <a:latin typeface="Arial" panose="020B0604020202020204" pitchFamily="34" charset="0"/>
              </a:defRPr>
            </a:lvl6pPr>
            <a:lvl7pPr marL="2971800" indent="-228600" defTabSz="1214438" eaLnBrk="0" fontAlgn="base" hangingPunct="0">
              <a:spcBef>
                <a:spcPct val="0"/>
              </a:spcBef>
              <a:spcAft>
                <a:spcPct val="0"/>
              </a:spcAft>
              <a:defRPr>
                <a:solidFill>
                  <a:schemeClr val="tx1"/>
                </a:solidFill>
                <a:latin typeface="Arial" panose="020B0604020202020204" pitchFamily="34" charset="0"/>
              </a:defRPr>
            </a:lvl7pPr>
            <a:lvl8pPr marL="3429000" indent="-228600" defTabSz="1214438" eaLnBrk="0" fontAlgn="base" hangingPunct="0">
              <a:spcBef>
                <a:spcPct val="0"/>
              </a:spcBef>
              <a:spcAft>
                <a:spcPct val="0"/>
              </a:spcAft>
              <a:defRPr>
                <a:solidFill>
                  <a:schemeClr val="tx1"/>
                </a:solidFill>
                <a:latin typeface="Arial" panose="020B0604020202020204" pitchFamily="34" charset="0"/>
              </a:defRPr>
            </a:lvl8pPr>
            <a:lvl9pPr marL="3886200" indent="-228600" defTabSz="121443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000" b="1"/>
              <a:t>Emisn</a:t>
            </a:r>
            <a:r>
              <a:rPr lang="cs-CZ" altLang="cs-CZ" sz="2000" b="1"/>
              <a:t>í (bariériový)</a:t>
            </a:r>
          </a:p>
          <a:p>
            <a:pPr eaLnBrk="1" hangingPunct="1"/>
            <a:r>
              <a:rPr lang="en-US" altLang="cs-CZ" sz="2000" b="1"/>
              <a:t> </a:t>
            </a:r>
            <a:r>
              <a:rPr lang="cs-CZ" altLang="cs-CZ" sz="2000" b="1"/>
              <a:t>f</a:t>
            </a:r>
            <a:r>
              <a:rPr lang="en-US" altLang="cs-CZ" sz="2000" b="1"/>
              <a:t>iltr</a:t>
            </a:r>
          </a:p>
        </p:txBody>
      </p:sp>
      <p:sp>
        <p:nvSpPr>
          <p:cNvPr id="6163" name="Line 20"/>
          <p:cNvSpPr>
            <a:spLocks noChangeShapeType="1"/>
          </p:cNvSpPr>
          <p:nvPr/>
        </p:nvSpPr>
        <p:spPr bwMode="auto">
          <a:xfrm flipH="1" flipV="1">
            <a:off x="6973888" y="4721225"/>
            <a:ext cx="671512" cy="581025"/>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6164" name="Freeform 21"/>
          <p:cNvSpPr>
            <a:spLocks/>
          </p:cNvSpPr>
          <p:nvPr/>
        </p:nvSpPr>
        <p:spPr bwMode="auto">
          <a:xfrm>
            <a:off x="3275013" y="787400"/>
            <a:ext cx="730250" cy="569913"/>
          </a:xfrm>
          <a:custGeom>
            <a:avLst/>
            <a:gdLst>
              <a:gd name="T0" fmla="*/ 0 w 501"/>
              <a:gd name="T1" fmla="*/ 2147483647 h 349"/>
              <a:gd name="T2" fmla="*/ 0 w 501"/>
              <a:gd name="T3" fmla="*/ 2147483647 h 349"/>
              <a:gd name="T4" fmla="*/ 2147483647 w 501"/>
              <a:gd name="T5" fmla="*/ 2147483647 h 349"/>
              <a:gd name="T6" fmla="*/ 2147483647 w 501"/>
              <a:gd name="T7" fmla="*/ 2147483647 h 349"/>
              <a:gd name="T8" fmla="*/ 2147483647 w 501"/>
              <a:gd name="T9" fmla="*/ 2147483647 h 349"/>
              <a:gd name="T10" fmla="*/ 2147483647 w 501"/>
              <a:gd name="T11" fmla="*/ 0 h 349"/>
              <a:gd name="T12" fmla="*/ 0 60000 65536"/>
              <a:gd name="T13" fmla="*/ 0 60000 65536"/>
              <a:gd name="T14" fmla="*/ 0 60000 65536"/>
              <a:gd name="T15" fmla="*/ 0 60000 65536"/>
              <a:gd name="T16" fmla="*/ 0 60000 65536"/>
              <a:gd name="T17" fmla="*/ 0 60000 65536"/>
              <a:gd name="T18" fmla="*/ 0 w 501"/>
              <a:gd name="T19" fmla="*/ 0 h 349"/>
              <a:gd name="T20" fmla="*/ 501 w 501"/>
              <a:gd name="T21" fmla="*/ 349 h 349"/>
            </a:gdLst>
            <a:ahLst/>
            <a:cxnLst>
              <a:cxn ang="T12">
                <a:pos x="T0" y="T1"/>
              </a:cxn>
              <a:cxn ang="T13">
                <a:pos x="T2" y="T3"/>
              </a:cxn>
              <a:cxn ang="T14">
                <a:pos x="T4" y="T5"/>
              </a:cxn>
              <a:cxn ang="T15">
                <a:pos x="T6" y="T7"/>
              </a:cxn>
              <a:cxn ang="T16">
                <a:pos x="T8" y="T9"/>
              </a:cxn>
              <a:cxn ang="T17">
                <a:pos x="T10" y="T11"/>
              </a:cxn>
            </a:cxnLst>
            <a:rect l="T18" t="T19" r="T20" b="T21"/>
            <a:pathLst>
              <a:path w="501" h="349">
                <a:moveTo>
                  <a:pt x="0" y="7"/>
                </a:moveTo>
                <a:lnTo>
                  <a:pt x="0" y="174"/>
                </a:lnTo>
                <a:lnTo>
                  <a:pt x="100" y="348"/>
                </a:lnTo>
                <a:lnTo>
                  <a:pt x="423" y="348"/>
                </a:lnTo>
                <a:lnTo>
                  <a:pt x="500" y="160"/>
                </a:lnTo>
                <a:lnTo>
                  <a:pt x="500" y="0"/>
                </a:lnTo>
              </a:path>
            </a:pathLst>
          </a:custGeom>
          <a:gradFill rotWithShape="0">
            <a:gsLst>
              <a:gs pos="0">
                <a:srgbClr val="618FFD"/>
              </a:gs>
              <a:gs pos="50000">
                <a:srgbClr val="EFF4FF"/>
              </a:gs>
              <a:gs pos="100000">
                <a:srgbClr val="618FFD"/>
              </a:gs>
            </a:gsLst>
            <a:lin ang="18900000" scaled="1"/>
          </a:gra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cs-CZ"/>
          </a:p>
        </p:txBody>
      </p:sp>
      <p:sp>
        <p:nvSpPr>
          <p:cNvPr id="6165" name="Rectangle 22"/>
          <p:cNvSpPr>
            <a:spLocks noChangeArrowheads="1"/>
          </p:cNvSpPr>
          <p:nvPr/>
        </p:nvSpPr>
        <p:spPr bwMode="auto">
          <a:xfrm>
            <a:off x="3275013" y="303213"/>
            <a:ext cx="719137" cy="582612"/>
          </a:xfrm>
          <a:prstGeom prst="rect">
            <a:avLst/>
          </a:prstGeom>
          <a:solidFill>
            <a:srgbClr val="FAFD00"/>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6166" name="AutoShape 23"/>
          <p:cNvSpPr>
            <a:spLocks noChangeArrowheads="1"/>
          </p:cNvSpPr>
          <p:nvPr/>
        </p:nvSpPr>
        <p:spPr bwMode="auto">
          <a:xfrm>
            <a:off x="2709863" y="4914900"/>
            <a:ext cx="1700212" cy="138113"/>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6167" name="Line 24"/>
          <p:cNvSpPr>
            <a:spLocks noChangeShapeType="1"/>
          </p:cNvSpPr>
          <p:nvPr/>
        </p:nvSpPr>
        <p:spPr bwMode="auto">
          <a:xfrm>
            <a:off x="1855788" y="4975225"/>
            <a:ext cx="695325" cy="0"/>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6168" name="Freeform 25"/>
          <p:cNvSpPr>
            <a:spLocks/>
          </p:cNvSpPr>
          <p:nvPr/>
        </p:nvSpPr>
        <p:spPr bwMode="auto">
          <a:xfrm>
            <a:off x="3001963" y="911225"/>
            <a:ext cx="3738562" cy="5337175"/>
          </a:xfrm>
          <a:custGeom>
            <a:avLst/>
            <a:gdLst>
              <a:gd name="T0" fmla="*/ 2147483647 w 2567"/>
              <a:gd name="T1" fmla="*/ 0 h 3272"/>
              <a:gd name="T2" fmla="*/ 2147483647 w 2567"/>
              <a:gd name="T3" fmla="*/ 2147483647 h 3272"/>
              <a:gd name="T4" fmla="*/ 0 w 2567"/>
              <a:gd name="T5" fmla="*/ 2147483647 h 3272"/>
              <a:gd name="T6" fmla="*/ 2147483647 w 2567"/>
              <a:gd name="T7" fmla="*/ 2147483647 h 3272"/>
              <a:gd name="T8" fmla="*/ 2147483647 w 2567"/>
              <a:gd name="T9" fmla="*/ 2147483647 h 3272"/>
              <a:gd name="T10" fmla="*/ 2147483647 w 2567"/>
              <a:gd name="T11" fmla="*/ 2147483647 h 3272"/>
              <a:gd name="T12" fmla="*/ 2147483647 w 2567"/>
              <a:gd name="T13" fmla="*/ 2147483647 h 3272"/>
              <a:gd name="T14" fmla="*/ 0 60000 65536"/>
              <a:gd name="T15" fmla="*/ 0 60000 65536"/>
              <a:gd name="T16" fmla="*/ 0 60000 65536"/>
              <a:gd name="T17" fmla="*/ 0 60000 65536"/>
              <a:gd name="T18" fmla="*/ 0 60000 65536"/>
              <a:gd name="T19" fmla="*/ 0 60000 65536"/>
              <a:gd name="T20" fmla="*/ 0 60000 65536"/>
              <a:gd name="T21" fmla="*/ 0 w 2567"/>
              <a:gd name="T22" fmla="*/ 0 h 3272"/>
              <a:gd name="T23" fmla="*/ 2567 w 2567"/>
              <a:gd name="T24" fmla="*/ 3272 h 3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67" h="3272">
                <a:moveTo>
                  <a:pt x="598" y="0"/>
                </a:moveTo>
                <a:lnTo>
                  <a:pt x="609" y="104"/>
                </a:lnTo>
                <a:lnTo>
                  <a:pt x="0" y="2513"/>
                </a:lnTo>
                <a:lnTo>
                  <a:pt x="418" y="3271"/>
                </a:lnTo>
                <a:lnTo>
                  <a:pt x="756" y="2492"/>
                </a:lnTo>
                <a:lnTo>
                  <a:pt x="542" y="1661"/>
                </a:lnTo>
                <a:lnTo>
                  <a:pt x="2566" y="1906"/>
                </a:lnTo>
              </a:path>
            </a:pathLst>
          </a:custGeom>
          <a:noFill/>
          <a:ln w="25400" cap="rnd">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6169" name="Freeform 26"/>
          <p:cNvSpPr>
            <a:spLocks/>
          </p:cNvSpPr>
          <p:nvPr/>
        </p:nvSpPr>
        <p:spPr bwMode="auto">
          <a:xfrm>
            <a:off x="3509963" y="3506788"/>
            <a:ext cx="3227387" cy="2506662"/>
          </a:xfrm>
          <a:custGeom>
            <a:avLst/>
            <a:gdLst>
              <a:gd name="T0" fmla="*/ 0 w 2216"/>
              <a:gd name="T1" fmla="*/ 2147483647 h 1537"/>
              <a:gd name="T2" fmla="*/ 2147483647 w 2216"/>
              <a:gd name="T3" fmla="*/ 2147483647 h 1537"/>
              <a:gd name="T4" fmla="*/ 2147483647 w 2216"/>
              <a:gd name="T5" fmla="*/ 0 h 1537"/>
              <a:gd name="T6" fmla="*/ 2147483647 w 2216"/>
              <a:gd name="T7" fmla="*/ 2147483647 h 1537"/>
              <a:gd name="T8" fmla="*/ 0 60000 65536"/>
              <a:gd name="T9" fmla="*/ 0 60000 65536"/>
              <a:gd name="T10" fmla="*/ 0 60000 65536"/>
              <a:gd name="T11" fmla="*/ 0 60000 65536"/>
              <a:gd name="T12" fmla="*/ 0 w 2216"/>
              <a:gd name="T13" fmla="*/ 0 h 1537"/>
              <a:gd name="T14" fmla="*/ 2216 w 2216"/>
              <a:gd name="T15" fmla="*/ 1537 h 1537"/>
            </a:gdLst>
            <a:ahLst/>
            <a:cxnLst>
              <a:cxn ang="T8">
                <a:pos x="T0" y="T1"/>
              </a:cxn>
              <a:cxn ang="T9">
                <a:pos x="T2" y="T3"/>
              </a:cxn>
              <a:cxn ang="T10">
                <a:pos x="T4" y="T5"/>
              </a:cxn>
              <a:cxn ang="T11">
                <a:pos x="T6" y="T7"/>
              </a:cxn>
            </a:cxnLst>
            <a:rect l="T12" t="T13" r="T14" b="T15"/>
            <a:pathLst>
              <a:path w="2216" h="1537">
                <a:moveTo>
                  <a:pt x="0" y="1536"/>
                </a:moveTo>
                <a:lnTo>
                  <a:pt x="260" y="924"/>
                </a:lnTo>
                <a:lnTo>
                  <a:pt x="294" y="0"/>
                </a:lnTo>
                <a:lnTo>
                  <a:pt x="2215" y="42"/>
                </a:lnTo>
              </a:path>
            </a:pathLst>
          </a:custGeom>
          <a:noFill/>
          <a:ln w="25400" cap="rnd">
            <a:solidFill>
              <a:srgbClr val="FF99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6170" name="Line 27"/>
          <p:cNvSpPr>
            <a:spLocks noChangeShapeType="1"/>
          </p:cNvSpPr>
          <p:nvPr/>
        </p:nvSpPr>
        <p:spPr bwMode="auto">
          <a:xfrm>
            <a:off x="3622675" y="6223000"/>
            <a:ext cx="107950" cy="246063"/>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6171" name="Freeform 28"/>
          <p:cNvSpPr>
            <a:spLocks/>
          </p:cNvSpPr>
          <p:nvPr/>
        </p:nvSpPr>
        <p:spPr bwMode="auto">
          <a:xfrm>
            <a:off x="3625850" y="3778250"/>
            <a:ext cx="3128963" cy="2690813"/>
          </a:xfrm>
          <a:custGeom>
            <a:avLst/>
            <a:gdLst>
              <a:gd name="T0" fmla="*/ 2147483647 w 2149"/>
              <a:gd name="T1" fmla="*/ 2147483647 h 1650"/>
              <a:gd name="T2" fmla="*/ 2147483647 w 2149"/>
              <a:gd name="T3" fmla="*/ 2147483647 h 1650"/>
              <a:gd name="T4" fmla="*/ 0 w 2149"/>
              <a:gd name="T5" fmla="*/ 0 h 1650"/>
              <a:gd name="T6" fmla="*/ 2147483647 w 2149"/>
              <a:gd name="T7" fmla="*/ 2147483647 h 1650"/>
              <a:gd name="T8" fmla="*/ 0 60000 65536"/>
              <a:gd name="T9" fmla="*/ 0 60000 65536"/>
              <a:gd name="T10" fmla="*/ 0 60000 65536"/>
              <a:gd name="T11" fmla="*/ 0 60000 65536"/>
              <a:gd name="T12" fmla="*/ 0 w 2149"/>
              <a:gd name="T13" fmla="*/ 0 h 1650"/>
              <a:gd name="T14" fmla="*/ 2149 w 2149"/>
              <a:gd name="T15" fmla="*/ 1650 h 1650"/>
            </a:gdLst>
            <a:ahLst/>
            <a:cxnLst>
              <a:cxn ang="T8">
                <a:pos x="T0" y="T1"/>
              </a:cxn>
              <a:cxn ang="T9">
                <a:pos x="T2" y="T3"/>
              </a:cxn>
              <a:cxn ang="T10">
                <a:pos x="T4" y="T5"/>
              </a:cxn>
              <a:cxn ang="T11">
                <a:pos x="T6" y="T7"/>
              </a:cxn>
            </a:cxnLst>
            <a:rect l="T12" t="T13" r="T14" b="T15"/>
            <a:pathLst>
              <a:path w="2149" h="1650">
                <a:moveTo>
                  <a:pt x="87" y="1649"/>
                </a:moveTo>
                <a:lnTo>
                  <a:pt x="475" y="737"/>
                </a:lnTo>
                <a:lnTo>
                  <a:pt x="0" y="0"/>
                </a:lnTo>
                <a:lnTo>
                  <a:pt x="2148" y="466"/>
                </a:lnTo>
              </a:path>
            </a:pathLst>
          </a:custGeom>
          <a:noFill/>
          <a:ln w="25400" cap="rnd">
            <a:solidFill>
              <a:schemeClr val="accent2"/>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6172" name="Rectangle 29"/>
          <p:cNvSpPr>
            <a:spLocks noChangeArrowheads="1"/>
          </p:cNvSpPr>
          <p:nvPr/>
        </p:nvSpPr>
        <p:spPr bwMode="auto">
          <a:xfrm>
            <a:off x="4340225" y="1216025"/>
            <a:ext cx="3978275"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400" b="1"/>
              <a:t>Excita</a:t>
            </a:r>
            <a:r>
              <a:rPr lang="cs-CZ" altLang="cs-CZ" sz="2400" b="1"/>
              <a:t>ční</a:t>
            </a:r>
            <a:r>
              <a:rPr lang="en-US" altLang="cs-CZ" sz="2400" b="1"/>
              <a:t> </a:t>
            </a:r>
            <a:r>
              <a:rPr lang="cs-CZ" altLang="cs-CZ" sz="2400" b="1"/>
              <a:t>d</a:t>
            </a:r>
            <a:r>
              <a:rPr lang="en-US" altLang="cs-CZ" sz="2400" b="1"/>
              <a:t>ia</a:t>
            </a:r>
            <a:r>
              <a:rPr lang="cs-CZ" altLang="cs-CZ" sz="2400" b="1"/>
              <a:t>f</a:t>
            </a:r>
            <a:r>
              <a:rPr lang="en-US" altLang="cs-CZ" sz="2400" b="1"/>
              <a:t>ragm</a:t>
            </a:r>
            <a:r>
              <a:rPr lang="cs-CZ" altLang="cs-CZ" sz="2400" b="1"/>
              <a:t>a/clona</a:t>
            </a:r>
            <a:endParaRPr lang="en-US" altLang="cs-CZ" sz="2400" b="1"/>
          </a:p>
        </p:txBody>
      </p:sp>
      <p:sp>
        <p:nvSpPr>
          <p:cNvPr id="6173" name="Rectangle 30"/>
          <p:cNvSpPr>
            <a:spLocks noChangeArrowheads="1"/>
          </p:cNvSpPr>
          <p:nvPr/>
        </p:nvSpPr>
        <p:spPr bwMode="auto">
          <a:xfrm>
            <a:off x="2295525" y="1790700"/>
            <a:ext cx="1214438" cy="180975"/>
          </a:xfrm>
          <a:prstGeom prst="rect">
            <a:avLst/>
          </a:prstGeom>
          <a:solidFill>
            <a:srgbClr val="919191"/>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6174" name="Rectangle 31"/>
          <p:cNvSpPr>
            <a:spLocks noChangeArrowheads="1"/>
          </p:cNvSpPr>
          <p:nvPr/>
        </p:nvSpPr>
        <p:spPr bwMode="auto">
          <a:xfrm>
            <a:off x="3770313" y="1789113"/>
            <a:ext cx="1216025" cy="180975"/>
          </a:xfrm>
          <a:prstGeom prst="rect">
            <a:avLst/>
          </a:prstGeom>
          <a:solidFill>
            <a:srgbClr val="919191"/>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6175" name="Rectangle 32"/>
          <p:cNvSpPr>
            <a:spLocks noChangeArrowheads="1"/>
          </p:cNvSpPr>
          <p:nvPr/>
        </p:nvSpPr>
        <p:spPr bwMode="auto">
          <a:xfrm>
            <a:off x="7550150" y="2643188"/>
            <a:ext cx="1157288"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400" b="1"/>
              <a:t>O</a:t>
            </a:r>
            <a:r>
              <a:rPr lang="cs-CZ" altLang="cs-CZ" sz="2400" b="1"/>
              <a:t>k</a:t>
            </a:r>
            <a:r>
              <a:rPr lang="en-US" altLang="cs-CZ" sz="2400" b="1"/>
              <a:t>ul</a:t>
            </a:r>
            <a:r>
              <a:rPr lang="cs-CZ" altLang="cs-CZ" sz="2400" b="1"/>
              <a:t>á</a:t>
            </a:r>
            <a:r>
              <a:rPr lang="en-US" altLang="cs-CZ" sz="2400" b="1"/>
              <a:t>r</a:t>
            </a:r>
          </a:p>
        </p:txBody>
      </p:sp>
      <p:sp>
        <p:nvSpPr>
          <p:cNvPr id="6176" name="Rectangle 33"/>
          <p:cNvSpPr>
            <a:spLocks noChangeArrowheads="1"/>
          </p:cNvSpPr>
          <p:nvPr/>
        </p:nvSpPr>
        <p:spPr bwMode="auto">
          <a:xfrm>
            <a:off x="2233613" y="2028825"/>
            <a:ext cx="2770187" cy="79375"/>
          </a:xfrm>
          <a:prstGeom prst="rect">
            <a:avLst/>
          </a:prstGeom>
          <a:solidFill>
            <a:srgbClr val="00FF00"/>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6177" name="Rectangle 34"/>
          <p:cNvSpPr>
            <a:spLocks noChangeArrowheads="1"/>
          </p:cNvSpPr>
          <p:nvPr/>
        </p:nvSpPr>
        <p:spPr bwMode="auto">
          <a:xfrm>
            <a:off x="5586413" y="1633538"/>
            <a:ext cx="211455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400" b="1"/>
              <a:t>Excita</a:t>
            </a:r>
            <a:r>
              <a:rPr lang="cs-CZ" altLang="cs-CZ" sz="2400" b="1"/>
              <a:t>ční f</a:t>
            </a:r>
            <a:r>
              <a:rPr lang="en-US" altLang="cs-CZ" sz="2400" b="1"/>
              <a:t>iltr</a:t>
            </a:r>
          </a:p>
        </p:txBody>
      </p:sp>
      <p:sp>
        <p:nvSpPr>
          <p:cNvPr id="6178" name="Line 35"/>
          <p:cNvSpPr>
            <a:spLocks noChangeShapeType="1"/>
          </p:cNvSpPr>
          <p:nvPr/>
        </p:nvSpPr>
        <p:spPr bwMode="auto">
          <a:xfrm flipV="1">
            <a:off x="5129213" y="2032000"/>
            <a:ext cx="581025" cy="69850"/>
          </a:xfrm>
          <a:prstGeom prst="line">
            <a:avLst/>
          </a:prstGeom>
          <a:noFill/>
          <a:ln w="1270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6179" name="AutoShape 36"/>
          <p:cNvSpPr>
            <a:spLocks noChangeArrowheads="1"/>
          </p:cNvSpPr>
          <p:nvPr/>
        </p:nvSpPr>
        <p:spPr bwMode="auto">
          <a:xfrm>
            <a:off x="6746875" y="3149600"/>
            <a:ext cx="163513" cy="1797050"/>
          </a:xfrm>
          <a:prstGeom prst="octagon">
            <a:avLst>
              <a:gd name="adj" fmla="val 29282"/>
            </a:avLst>
          </a:prstGeom>
          <a:solidFill>
            <a:srgbClr val="FF3300"/>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6180" name="Rectangle 37"/>
          <p:cNvSpPr>
            <a:spLocks noChangeArrowheads="1"/>
          </p:cNvSpPr>
          <p:nvPr/>
        </p:nvSpPr>
        <p:spPr bwMode="auto">
          <a:xfrm>
            <a:off x="6997700" y="3416300"/>
            <a:ext cx="1131888" cy="1225550"/>
          </a:xfrm>
          <a:prstGeom prst="rect">
            <a:avLst/>
          </a:prstGeom>
          <a:solidFill>
            <a:srgbClr val="919191"/>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6181" name="Rectangle 38"/>
          <p:cNvSpPr>
            <a:spLocks noChangeArrowheads="1"/>
          </p:cNvSpPr>
          <p:nvPr/>
        </p:nvSpPr>
        <p:spPr bwMode="auto">
          <a:xfrm>
            <a:off x="7912100" y="3168650"/>
            <a:ext cx="330200" cy="1682750"/>
          </a:xfrm>
          <a:prstGeom prst="rect">
            <a:avLst/>
          </a:prstGeom>
          <a:solidFill>
            <a:srgbClr val="919191"/>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6182" name="Freeform 39"/>
          <p:cNvSpPr>
            <a:spLocks/>
          </p:cNvSpPr>
          <p:nvPr/>
        </p:nvSpPr>
        <p:spPr bwMode="auto">
          <a:xfrm>
            <a:off x="3976688" y="5075238"/>
            <a:ext cx="92075" cy="136525"/>
          </a:xfrm>
          <a:custGeom>
            <a:avLst/>
            <a:gdLst>
              <a:gd name="T0" fmla="*/ 2147483647 w 64"/>
              <a:gd name="T1" fmla="*/ 0 h 84"/>
              <a:gd name="T2" fmla="*/ 2147483647 w 64"/>
              <a:gd name="T3" fmla="*/ 2147483647 h 84"/>
              <a:gd name="T4" fmla="*/ 0 w 64"/>
              <a:gd name="T5" fmla="*/ 2147483647 h 84"/>
              <a:gd name="T6" fmla="*/ 2147483647 w 64"/>
              <a:gd name="T7" fmla="*/ 0 h 84"/>
              <a:gd name="T8" fmla="*/ 0 60000 65536"/>
              <a:gd name="T9" fmla="*/ 0 60000 65536"/>
              <a:gd name="T10" fmla="*/ 0 60000 65536"/>
              <a:gd name="T11" fmla="*/ 0 60000 65536"/>
              <a:gd name="T12" fmla="*/ 0 w 64"/>
              <a:gd name="T13" fmla="*/ 0 h 84"/>
              <a:gd name="T14" fmla="*/ 64 w 64"/>
              <a:gd name="T15" fmla="*/ 84 h 84"/>
            </a:gdLst>
            <a:ahLst/>
            <a:cxnLst>
              <a:cxn ang="T8">
                <a:pos x="T0" y="T1"/>
              </a:cxn>
              <a:cxn ang="T9">
                <a:pos x="T2" y="T3"/>
              </a:cxn>
              <a:cxn ang="T10">
                <a:pos x="T4" y="T5"/>
              </a:cxn>
              <a:cxn ang="T11">
                <a:pos x="T6" y="T7"/>
              </a:cxn>
            </a:cxnLst>
            <a:rect l="T12" t="T13" r="T14" b="T15"/>
            <a:pathLst>
              <a:path w="64" h="84">
                <a:moveTo>
                  <a:pt x="56" y="0"/>
                </a:moveTo>
                <a:lnTo>
                  <a:pt x="63" y="83"/>
                </a:lnTo>
                <a:lnTo>
                  <a:pt x="0" y="69"/>
                </a:lnTo>
                <a:lnTo>
                  <a:pt x="56" y="0"/>
                </a:lnTo>
              </a:path>
            </a:pathLst>
          </a:custGeom>
          <a:solidFill>
            <a:schemeClr val="tx2"/>
          </a:solidFill>
          <a:ln w="12700" cap="rnd">
            <a:solidFill>
              <a:schemeClr val="tx1"/>
            </a:solidFill>
            <a:round/>
            <a:headEnd/>
            <a:tailEnd/>
          </a:ln>
        </p:spPr>
        <p:txBody>
          <a:bodyPr/>
          <a:lstStyle/>
          <a:p>
            <a:endParaRPr lang="cs-CZ"/>
          </a:p>
        </p:txBody>
      </p:sp>
      <p:sp>
        <p:nvSpPr>
          <p:cNvPr id="6183" name="Freeform 40"/>
          <p:cNvSpPr>
            <a:spLocks/>
          </p:cNvSpPr>
          <p:nvPr/>
        </p:nvSpPr>
        <p:spPr bwMode="auto">
          <a:xfrm>
            <a:off x="3787775" y="3633788"/>
            <a:ext cx="93663" cy="136525"/>
          </a:xfrm>
          <a:custGeom>
            <a:avLst/>
            <a:gdLst>
              <a:gd name="T0" fmla="*/ 2147483647 w 64"/>
              <a:gd name="T1" fmla="*/ 0 h 84"/>
              <a:gd name="T2" fmla="*/ 0 w 64"/>
              <a:gd name="T3" fmla="*/ 2147483647 h 84"/>
              <a:gd name="T4" fmla="*/ 2147483647 w 64"/>
              <a:gd name="T5" fmla="*/ 2147483647 h 84"/>
              <a:gd name="T6" fmla="*/ 2147483647 w 64"/>
              <a:gd name="T7" fmla="*/ 0 h 84"/>
              <a:gd name="T8" fmla="*/ 0 60000 65536"/>
              <a:gd name="T9" fmla="*/ 0 60000 65536"/>
              <a:gd name="T10" fmla="*/ 0 60000 65536"/>
              <a:gd name="T11" fmla="*/ 0 60000 65536"/>
              <a:gd name="T12" fmla="*/ 0 w 64"/>
              <a:gd name="T13" fmla="*/ 0 h 84"/>
              <a:gd name="T14" fmla="*/ 64 w 64"/>
              <a:gd name="T15" fmla="*/ 84 h 84"/>
            </a:gdLst>
            <a:ahLst/>
            <a:cxnLst>
              <a:cxn ang="T8">
                <a:pos x="T0" y="T1"/>
              </a:cxn>
              <a:cxn ang="T9">
                <a:pos x="T2" y="T3"/>
              </a:cxn>
              <a:cxn ang="T10">
                <a:pos x="T4" y="T5"/>
              </a:cxn>
              <a:cxn ang="T11">
                <a:pos x="T6" y="T7"/>
              </a:cxn>
            </a:cxnLst>
            <a:rect l="T12" t="T13" r="T14" b="T15"/>
            <a:pathLst>
              <a:path w="64" h="84">
                <a:moveTo>
                  <a:pt x="1" y="0"/>
                </a:moveTo>
                <a:lnTo>
                  <a:pt x="0" y="83"/>
                </a:lnTo>
                <a:lnTo>
                  <a:pt x="63" y="65"/>
                </a:lnTo>
                <a:lnTo>
                  <a:pt x="1" y="0"/>
                </a:lnTo>
              </a:path>
            </a:pathLst>
          </a:custGeom>
          <a:solidFill>
            <a:schemeClr val="tx2"/>
          </a:solidFill>
          <a:ln w="12700" cap="rnd">
            <a:solidFill>
              <a:schemeClr val="tx1"/>
            </a:solidFill>
            <a:round/>
            <a:headEnd/>
            <a:tailEnd/>
          </a:ln>
        </p:spPr>
        <p:txBody>
          <a:bodyPr/>
          <a:lstStyle/>
          <a:p>
            <a:endParaRPr lang="cs-CZ"/>
          </a:p>
        </p:txBody>
      </p:sp>
      <p:sp>
        <p:nvSpPr>
          <p:cNvPr id="6184" name="Freeform 41"/>
          <p:cNvSpPr>
            <a:spLocks/>
          </p:cNvSpPr>
          <p:nvPr/>
        </p:nvSpPr>
        <p:spPr bwMode="auto">
          <a:xfrm>
            <a:off x="3019425" y="4754563"/>
            <a:ext cx="93663" cy="138112"/>
          </a:xfrm>
          <a:custGeom>
            <a:avLst/>
            <a:gdLst>
              <a:gd name="T0" fmla="*/ 2147483647 w 64"/>
              <a:gd name="T1" fmla="*/ 2147483647 h 85"/>
              <a:gd name="T2" fmla="*/ 0 w 64"/>
              <a:gd name="T3" fmla="*/ 0 h 85"/>
              <a:gd name="T4" fmla="*/ 2147483647 w 64"/>
              <a:gd name="T5" fmla="*/ 2147483647 h 85"/>
              <a:gd name="T6" fmla="*/ 2147483647 w 64"/>
              <a:gd name="T7" fmla="*/ 2147483647 h 85"/>
              <a:gd name="T8" fmla="*/ 0 60000 65536"/>
              <a:gd name="T9" fmla="*/ 0 60000 65536"/>
              <a:gd name="T10" fmla="*/ 0 60000 65536"/>
              <a:gd name="T11" fmla="*/ 0 60000 65536"/>
              <a:gd name="T12" fmla="*/ 0 w 64"/>
              <a:gd name="T13" fmla="*/ 0 h 85"/>
              <a:gd name="T14" fmla="*/ 64 w 64"/>
              <a:gd name="T15" fmla="*/ 85 h 85"/>
            </a:gdLst>
            <a:ahLst/>
            <a:cxnLst>
              <a:cxn ang="T8">
                <a:pos x="T0" y="T1"/>
              </a:cxn>
              <a:cxn ang="T9">
                <a:pos x="T2" y="T3"/>
              </a:cxn>
              <a:cxn ang="T10">
                <a:pos x="T4" y="T5"/>
              </a:cxn>
              <a:cxn ang="T11">
                <a:pos x="T6" y="T7"/>
              </a:cxn>
            </a:cxnLst>
            <a:rect l="T12" t="T13" r="T14" b="T15"/>
            <a:pathLst>
              <a:path w="64" h="85">
                <a:moveTo>
                  <a:pt x="5" y="84"/>
                </a:moveTo>
                <a:lnTo>
                  <a:pt x="0" y="0"/>
                </a:lnTo>
                <a:lnTo>
                  <a:pt x="63" y="16"/>
                </a:lnTo>
                <a:lnTo>
                  <a:pt x="5" y="84"/>
                </a:lnTo>
              </a:path>
            </a:pathLst>
          </a:custGeom>
          <a:solidFill>
            <a:schemeClr val="tx2"/>
          </a:solidFill>
          <a:ln w="12700" cap="rnd">
            <a:solidFill>
              <a:schemeClr val="tx1"/>
            </a:solidFill>
            <a:round/>
            <a:headEnd/>
            <a:tailEnd/>
          </a:ln>
        </p:spPr>
        <p:txBody>
          <a:bodyPr/>
          <a:lstStyle/>
          <a:p>
            <a:endParaRPr lang="cs-CZ"/>
          </a:p>
        </p:txBody>
      </p:sp>
      <p:sp>
        <p:nvSpPr>
          <p:cNvPr id="6185" name="Line 19"/>
          <p:cNvSpPr>
            <a:spLocks noChangeShapeType="1"/>
          </p:cNvSpPr>
          <p:nvPr/>
        </p:nvSpPr>
        <p:spPr bwMode="auto">
          <a:xfrm flipV="1">
            <a:off x="4211638" y="1716088"/>
            <a:ext cx="817562" cy="177800"/>
          </a:xfrm>
          <a:prstGeom prst="line">
            <a:avLst/>
          </a:prstGeom>
          <a:noFill/>
          <a:ln w="1270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cs-CZ"/>
          </a:p>
        </p:txBody>
      </p:sp>
      <p:pic>
        <p:nvPicPr>
          <p:cNvPr id="618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16931" t="86938" r="55507" b="10541"/>
          <a:stretch>
            <a:fillRect/>
          </a:stretch>
        </p:blipFill>
        <p:spPr bwMode="auto">
          <a:xfrm>
            <a:off x="0" y="6713538"/>
            <a:ext cx="2520950" cy="14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reeform 2"/>
          <p:cNvSpPr>
            <a:spLocks/>
          </p:cNvSpPr>
          <p:nvPr/>
        </p:nvSpPr>
        <p:spPr bwMode="auto">
          <a:xfrm>
            <a:off x="2505075" y="5657850"/>
            <a:ext cx="2039938" cy="954088"/>
          </a:xfrm>
          <a:custGeom>
            <a:avLst/>
            <a:gdLst>
              <a:gd name="T0" fmla="*/ 2147483647 w 1400"/>
              <a:gd name="T1" fmla="*/ 2147483647 h 585"/>
              <a:gd name="T2" fmla="*/ 2147483647 w 1400"/>
              <a:gd name="T3" fmla="*/ 2147483647 h 585"/>
              <a:gd name="T4" fmla="*/ 2147483647 w 1400"/>
              <a:gd name="T5" fmla="*/ 2147483647 h 585"/>
              <a:gd name="T6" fmla="*/ 2147483647 w 1400"/>
              <a:gd name="T7" fmla="*/ 2147483647 h 585"/>
              <a:gd name="T8" fmla="*/ 2147483647 w 1400"/>
              <a:gd name="T9" fmla="*/ 2147483647 h 585"/>
              <a:gd name="T10" fmla="*/ 0 w 1400"/>
              <a:gd name="T11" fmla="*/ 2147483647 h 585"/>
              <a:gd name="T12" fmla="*/ 2147483647 w 1400"/>
              <a:gd name="T13" fmla="*/ 2147483647 h 585"/>
              <a:gd name="T14" fmla="*/ 2147483647 w 1400"/>
              <a:gd name="T15" fmla="*/ 2147483647 h 585"/>
              <a:gd name="T16" fmla="*/ 2147483647 w 1400"/>
              <a:gd name="T17" fmla="*/ 2147483647 h 585"/>
              <a:gd name="T18" fmla="*/ 2147483647 w 1400"/>
              <a:gd name="T19" fmla="*/ 2147483647 h 585"/>
              <a:gd name="T20" fmla="*/ 2147483647 w 1400"/>
              <a:gd name="T21" fmla="*/ 2147483647 h 585"/>
              <a:gd name="T22" fmla="*/ 2147483647 w 1400"/>
              <a:gd name="T23" fmla="*/ 2147483647 h 585"/>
              <a:gd name="T24" fmla="*/ 2147483647 w 1400"/>
              <a:gd name="T25" fmla="*/ 2147483647 h 585"/>
              <a:gd name="T26" fmla="*/ 2147483647 w 1400"/>
              <a:gd name="T27" fmla="*/ 2147483647 h 585"/>
              <a:gd name="T28" fmla="*/ 2147483647 w 1400"/>
              <a:gd name="T29" fmla="*/ 2147483647 h 585"/>
              <a:gd name="T30" fmla="*/ 2147483647 w 1400"/>
              <a:gd name="T31" fmla="*/ 2147483647 h 585"/>
              <a:gd name="T32" fmla="*/ 2147483647 w 1400"/>
              <a:gd name="T33" fmla="*/ 2147483647 h 585"/>
              <a:gd name="T34" fmla="*/ 2147483647 w 1400"/>
              <a:gd name="T35" fmla="*/ 2147483647 h 585"/>
              <a:gd name="T36" fmla="*/ 2147483647 w 1400"/>
              <a:gd name="T37" fmla="*/ 2147483647 h 585"/>
              <a:gd name="T38" fmla="*/ 2147483647 w 1400"/>
              <a:gd name="T39" fmla="*/ 2147483647 h 585"/>
              <a:gd name="T40" fmla="*/ 2147483647 w 1400"/>
              <a:gd name="T41" fmla="*/ 2147483647 h 585"/>
              <a:gd name="T42" fmla="*/ 2147483647 w 1400"/>
              <a:gd name="T43" fmla="*/ 2147483647 h 585"/>
              <a:gd name="T44" fmla="*/ 2147483647 w 1400"/>
              <a:gd name="T45" fmla="*/ 2147483647 h 585"/>
              <a:gd name="T46" fmla="*/ 2147483647 w 1400"/>
              <a:gd name="T47" fmla="*/ 2147483647 h 585"/>
              <a:gd name="T48" fmla="*/ 2147483647 w 1400"/>
              <a:gd name="T49" fmla="*/ 2147483647 h 585"/>
              <a:gd name="T50" fmla="*/ 2147483647 w 1400"/>
              <a:gd name="T51" fmla="*/ 2147483647 h 585"/>
              <a:gd name="T52" fmla="*/ 2147483647 w 1400"/>
              <a:gd name="T53" fmla="*/ 2147483647 h 585"/>
              <a:gd name="T54" fmla="*/ 2147483647 w 1400"/>
              <a:gd name="T55" fmla="*/ 2147483647 h 585"/>
              <a:gd name="T56" fmla="*/ 2147483647 w 1400"/>
              <a:gd name="T57" fmla="*/ 2147483647 h 585"/>
              <a:gd name="T58" fmla="*/ 2147483647 w 1400"/>
              <a:gd name="T59" fmla="*/ 2147483647 h 585"/>
              <a:gd name="T60" fmla="*/ 2147483647 w 1400"/>
              <a:gd name="T61" fmla="*/ 2147483647 h 585"/>
              <a:gd name="T62" fmla="*/ 2147483647 w 1400"/>
              <a:gd name="T63" fmla="*/ 2147483647 h 585"/>
              <a:gd name="T64" fmla="*/ 2147483647 w 1400"/>
              <a:gd name="T65" fmla="*/ 2147483647 h 585"/>
              <a:gd name="T66" fmla="*/ 2147483647 w 1400"/>
              <a:gd name="T67" fmla="*/ 2147483647 h 585"/>
              <a:gd name="T68" fmla="*/ 2147483647 w 1400"/>
              <a:gd name="T69" fmla="*/ 2147483647 h 585"/>
              <a:gd name="T70" fmla="*/ 2147483647 w 1400"/>
              <a:gd name="T71" fmla="*/ 2147483647 h 585"/>
              <a:gd name="T72" fmla="*/ 2147483647 w 1400"/>
              <a:gd name="T73" fmla="*/ 2147483647 h 585"/>
              <a:gd name="T74" fmla="*/ 2147483647 w 1400"/>
              <a:gd name="T75" fmla="*/ 2147483647 h 585"/>
              <a:gd name="T76" fmla="*/ 2147483647 w 1400"/>
              <a:gd name="T77" fmla="*/ 2147483647 h 585"/>
              <a:gd name="T78" fmla="*/ 2147483647 w 1400"/>
              <a:gd name="T79" fmla="*/ 2147483647 h 585"/>
              <a:gd name="T80" fmla="*/ 2147483647 w 1400"/>
              <a:gd name="T81" fmla="*/ 2147483647 h 585"/>
              <a:gd name="T82" fmla="*/ 2147483647 w 1400"/>
              <a:gd name="T83" fmla="*/ 2147483647 h 585"/>
              <a:gd name="T84" fmla="*/ 2147483647 w 1400"/>
              <a:gd name="T85" fmla="*/ 2147483647 h 585"/>
              <a:gd name="T86" fmla="*/ 2147483647 w 1400"/>
              <a:gd name="T87" fmla="*/ 2147483647 h 585"/>
              <a:gd name="T88" fmla="*/ 2147483647 w 1400"/>
              <a:gd name="T89" fmla="*/ 2147483647 h 585"/>
              <a:gd name="T90" fmla="*/ 2147483647 w 1400"/>
              <a:gd name="T91" fmla="*/ 2147483647 h 585"/>
              <a:gd name="T92" fmla="*/ 2147483647 w 1400"/>
              <a:gd name="T93" fmla="*/ 2147483647 h 585"/>
              <a:gd name="T94" fmla="*/ 2147483647 w 1400"/>
              <a:gd name="T95" fmla="*/ 2147483647 h 585"/>
              <a:gd name="T96" fmla="*/ 2147483647 w 1400"/>
              <a:gd name="T97" fmla="*/ 2147483647 h 585"/>
              <a:gd name="T98" fmla="*/ 2147483647 w 1400"/>
              <a:gd name="T99" fmla="*/ 2147483647 h 585"/>
              <a:gd name="T100" fmla="*/ 2147483647 w 1400"/>
              <a:gd name="T101" fmla="*/ 2147483647 h 585"/>
              <a:gd name="T102" fmla="*/ 2147483647 w 1400"/>
              <a:gd name="T103" fmla="*/ 2147483647 h 585"/>
              <a:gd name="T104" fmla="*/ 2147483647 w 1400"/>
              <a:gd name="T105" fmla="*/ 2147483647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00"/>
              <a:gd name="T160" fmla="*/ 0 h 585"/>
              <a:gd name="T161" fmla="*/ 1400 w 1400"/>
              <a:gd name="T162" fmla="*/ 585 h 5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cs-CZ"/>
          </a:p>
        </p:txBody>
      </p:sp>
      <p:sp>
        <p:nvSpPr>
          <p:cNvPr id="21507" name="Rectangle 3"/>
          <p:cNvSpPr>
            <a:spLocks noGrp="1" noChangeArrowheads="1"/>
          </p:cNvSpPr>
          <p:nvPr>
            <p:ph type="title"/>
          </p:nvPr>
        </p:nvSpPr>
        <p:spPr>
          <a:xfrm>
            <a:off x="57150" y="549275"/>
            <a:ext cx="2819400" cy="957263"/>
          </a:xfrm>
        </p:spPr>
        <p:txBody>
          <a:bodyPr/>
          <a:lstStyle/>
          <a:p>
            <a:pPr>
              <a:lnSpc>
                <a:spcPct val="75000"/>
              </a:lnSpc>
              <a:defRPr/>
            </a:pPr>
            <a:r>
              <a:rPr lang="cs-CZ" sz="3200" dirty="0" smtClean="0"/>
              <a:t>K</a:t>
            </a:r>
            <a:r>
              <a:rPr lang="en-US" sz="3200" dirty="0" err="1" smtClean="0"/>
              <a:t>onfo</a:t>
            </a:r>
            <a:r>
              <a:rPr lang="cs-CZ" sz="3200" dirty="0" err="1" smtClean="0"/>
              <a:t>kální</a:t>
            </a:r>
            <a:r>
              <a:rPr lang="en-US" sz="3200" dirty="0" smtClean="0"/>
              <a:t> </a:t>
            </a:r>
            <a:r>
              <a:rPr lang="cs-CZ" sz="3200" dirty="0" smtClean="0"/>
              <a:t>p</a:t>
            </a:r>
            <a:r>
              <a:rPr lang="en-US" sz="3200" dirty="0" err="1" smtClean="0"/>
              <a:t>rincip</a:t>
            </a:r>
            <a:endParaRPr lang="en-US" sz="3200" dirty="0" smtClean="0"/>
          </a:p>
        </p:txBody>
      </p:sp>
      <p:sp>
        <p:nvSpPr>
          <p:cNvPr id="7172" name="Freeform 4"/>
          <p:cNvSpPr>
            <a:spLocks/>
          </p:cNvSpPr>
          <p:nvPr/>
        </p:nvSpPr>
        <p:spPr bwMode="auto">
          <a:xfrm>
            <a:off x="2546350" y="5945188"/>
            <a:ext cx="2005013" cy="830262"/>
          </a:xfrm>
          <a:custGeom>
            <a:avLst/>
            <a:gdLst>
              <a:gd name="T0" fmla="*/ 2147483647 w 1377"/>
              <a:gd name="T1" fmla="*/ 2147483647 h 509"/>
              <a:gd name="T2" fmla="*/ 2147483647 w 1377"/>
              <a:gd name="T3" fmla="*/ 2147483647 h 509"/>
              <a:gd name="T4" fmla="*/ 2147483647 w 1377"/>
              <a:gd name="T5" fmla="*/ 2147483647 h 509"/>
              <a:gd name="T6" fmla="*/ 2147483647 w 1377"/>
              <a:gd name="T7" fmla="*/ 2147483647 h 509"/>
              <a:gd name="T8" fmla="*/ 2147483647 w 1377"/>
              <a:gd name="T9" fmla="*/ 2147483647 h 509"/>
              <a:gd name="T10" fmla="*/ 2147483647 w 1377"/>
              <a:gd name="T11" fmla="*/ 2147483647 h 509"/>
              <a:gd name="T12" fmla="*/ 2147483647 w 1377"/>
              <a:gd name="T13" fmla="*/ 2147483647 h 509"/>
              <a:gd name="T14" fmla="*/ 2147483647 w 1377"/>
              <a:gd name="T15" fmla="*/ 2147483647 h 509"/>
              <a:gd name="T16" fmla="*/ 2147483647 w 1377"/>
              <a:gd name="T17" fmla="*/ 2147483647 h 509"/>
              <a:gd name="T18" fmla="*/ 2147483647 w 1377"/>
              <a:gd name="T19" fmla="*/ 2147483647 h 509"/>
              <a:gd name="T20" fmla="*/ 2147483647 w 1377"/>
              <a:gd name="T21" fmla="*/ 2147483647 h 509"/>
              <a:gd name="T22" fmla="*/ 2147483647 w 1377"/>
              <a:gd name="T23" fmla="*/ 2147483647 h 509"/>
              <a:gd name="T24" fmla="*/ 2147483647 w 1377"/>
              <a:gd name="T25" fmla="*/ 2147483647 h 509"/>
              <a:gd name="T26" fmla="*/ 2147483647 w 1377"/>
              <a:gd name="T27" fmla="*/ 0 h 509"/>
              <a:gd name="T28" fmla="*/ 2147483647 w 1377"/>
              <a:gd name="T29" fmla="*/ 0 h 509"/>
              <a:gd name="T30" fmla="*/ 2147483647 w 1377"/>
              <a:gd name="T31" fmla="*/ 2147483647 h 509"/>
              <a:gd name="T32" fmla="*/ 2147483647 w 1377"/>
              <a:gd name="T33" fmla="*/ 2147483647 h 509"/>
              <a:gd name="T34" fmla="*/ 2147483647 w 1377"/>
              <a:gd name="T35" fmla="*/ 2147483647 h 509"/>
              <a:gd name="T36" fmla="*/ 2147483647 w 1377"/>
              <a:gd name="T37" fmla="*/ 2147483647 h 509"/>
              <a:gd name="T38" fmla="*/ 2147483647 w 1377"/>
              <a:gd name="T39" fmla="*/ 2147483647 h 509"/>
              <a:gd name="T40" fmla="*/ 2147483647 w 1377"/>
              <a:gd name="T41" fmla="*/ 2147483647 h 509"/>
              <a:gd name="T42" fmla="*/ 2147483647 w 1377"/>
              <a:gd name="T43" fmla="*/ 2147483647 h 509"/>
              <a:gd name="T44" fmla="*/ 2147483647 w 1377"/>
              <a:gd name="T45" fmla="*/ 2147483647 h 509"/>
              <a:gd name="T46" fmla="*/ 2147483647 w 1377"/>
              <a:gd name="T47" fmla="*/ 2147483647 h 509"/>
              <a:gd name="T48" fmla="*/ 2147483647 w 1377"/>
              <a:gd name="T49" fmla="*/ 2147483647 h 509"/>
              <a:gd name="T50" fmla="*/ 2147483647 w 1377"/>
              <a:gd name="T51" fmla="*/ 2147483647 h 509"/>
              <a:gd name="T52" fmla="*/ 2147483647 w 1377"/>
              <a:gd name="T53" fmla="*/ 2147483647 h 509"/>
              <a:gd name="T54" fmla="*/ 2147483647 w 1377"/>
              <a:gd name="T55" fmla="*/ 2147483647 h 509"/>
              <a:gd name="T56" fmla="*/ 2147483647 w 1377"/>
              <a:gd name="T57" fmla="*/ 2147483647 h 509"/>
              <a:gd name="T58" fmla="*/ 2147483647 w 1377"/>
              <a:gd name="T59" fmla="*/ 2147483647 h 509"/>
              <a:gd name="T60" fmla="*/ 2147483647 w 1377"/>
              <a:gd name="T61" fmla="*/ 2147483647 h 509"/>
              <a:gd name="T62" fmla="*/ 2147483647 w 1377"/>
              <a:gd name="T63" fmla="*/ 2147483647 h 509"/>
              <a:gd name="T64" fmla="*/ 2147483647 w 1377"/>
              <a:gd name="T65" fmla="*/ 2147483647 h 509"/>
              <a:gd name="T66" fmla="*/ 2147483647 w 1377"/>
              <a:gd name="T67" fmla="*/ 2147483647 h 509"/>
              <a:gd name="T68" fmla="*/ 2147483647 w 1377"/>
              <a:gd name="T69" fmla="*/ 2147483647 h 509"/>
              <a:gd name="T70" fmla="*/ 2147483647 w 1377"/>
              <a:gd name="T71" fmla="*/ 2147483647 h 509"/>
              <a:gd name="T72" fmla="*/ 2147483647 w 1377"/>
              <a:gd name="T73" fmla="*/ 2147483647 h 509"/>
              <a:gd name="T74" fmla="*/ 2147483647 w 1377"/>
              <a:gd name="T75" fmla="*/ 2147483647 h 509"/>
              <a:gd name="T76" fmla="*/ 2147483647 w 1377"/>
              <a:gd name="T77" fmla="*/ 2147483647 h 509"/>
              <a:gd name="T78" fmla="*/ 2147483647 w 1377"/>
              <a:gd name="T79" fmla="*/ 2147483647 h 509"/>
              <a:gd name="T80" fmla="*/ 2147483647 w 1377"/>
              <a:gd name="T81" fmla="*/ 2147483647 h 509"/>
              <a:gd name="T82" fmla="*/ 2147483647 w 1377"/>
              <a:gd name="T83" fmla="*/ 2147483647 h 509"/>
              <a:gd name="T84" fmla="*/ 2147483647 w 1377"/>
              <a:gd name="T85" fmla="*/ 2147483647 h 509"/>
              <a:gd name="T86" fmla="*/ 2147483647 w 1377"/>
              <a:gd name="T87" fmla="*/ 2147483647 h 509"/>
              <a:gd name="T88" fmla="*/ 2147483647 w 1377"/>
              <a:gd name="T89" fmla="*/ 2147483647 h 509"/>
              <a:gd name="T90" fmla="*/ 2147483647 w 1377"/>
              <a:gd name="T91" fmla="*/ 2147483647 h 509"/>
              <a:gd name="T92" fmla="*/ 2147483647 w 1377"/>
              <a:gd name="T93" fmla="*/ 2147483647 h 509"/>
              <a:gd name="T94" fmla="*/ 2147483647 w 1377"/>
              <a:gd name="T95" fmla="*/ 2147483647 h 509"/>
              <a:gd name="T96" fmla="*/ 2147483647 w 1377"/>
              <a:gd name="T97" fmla="*/ 2147483647 h 509"/>
              <a:gd name="T98" fmla="*/ 2147483647 w 1377"/>
              <a:gd name="T99" fmla="*/ 2147483647 h 509"/>
              <a:gd name="T100" fmla="*/ 0 w 1377"/>
              <a:gd name="T101" fmla="*/ 2147483647 h 509"/>
              <a:gd name="T102" fmla="*/ 2147483647 w 1377"/>
              <a:gd name="T103" fmla="*/ 2147483647 h 509"/>
              <a:gd name="T104" fmla="*/ 2147483647 w 1377"/>
              <a:gd name="T105" fmla="*/ 2147483647 h 509"/>
              <a:gd name="T106" fmla="*/ 2147483647 w 1377"/>
              <a:gd name="T107" fmla="*/ 2147483647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7"/>
              <a:gd name="T163" fmla="*/ 0 h 509"/>
              <a:gd name="T164" fmla="*/ 1377 w 1377"/>
              <a:gd name="T165" fmla="*/ 509 h 5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a:solidFill>
              <a:schemeClr val="tx1"/>
            </a:solidFill>
            <a:round/>
            <a:headEnd/>
            <a:tailEnd/>
          </a:ln>
        </p:spPr>
        <p:txBody>
          <a:bodyPr/>
          <a:lstStyle/>
          <a:p>
            <a:endParaRPr lang="cs-CZ"/>
          </a:p>
        </p:txBody>
      </p:sp>
      <p:sp>
        <p:nvSpPr>
          <p:cNvPr id="7173" name="Freeform 5"/>
          <p:cNvSpPr>
            <a:spLocks/>
          </p:cNvSpPr>
          <p:nvPr/>
        </p:nvSpPr>
        <p:spPr bwMode="auto">
          <a:xfrm>
            <a:off x="2546350" y="5875338"/>
            <a:ext cx="2005013" cy="828675"/>
          </a:xfrm>
          <a:custGeom>
            <a:avLst/>
            <a:gdLst>
              <a:gd name="T0" fmla="*/ 2147483647 w 1377"/>
              <a:gd name="T1" fmla="*/ 2147483647 h 509"/>
              <a:gd name="T2" fmla="*/ 2147483647 w 1377"/>
              <a:gd name="T3" fmla="*/ 2147483647 h 509"/>
              <a:gd name="T4" fmla="*/ 2147483647 w 1377"/>
              <a:gd name="T5" fmla="*/ 2147483647 h 509"/>
              <a:gd name="T6" fmla="*/ 2147483647 w 1377"/>
              <a:gd name="T7" fmla="*/ 2147483647 h 509"/>
              <a:gd name="T8" fmla="*/ 2147483647 w 1377"/>
              <a:gd name="T9" fmla="*/ 2147483647 h 509"/>
              <a:gd name="T10" fmla="*/ 2147483647 w 1377"/>
              <a:gd name="T11" fmla="*/ 2147483647 h 509"/>
              <a:gd name="T12" fmla="*/ 2147483647 w 1377"/>
              <a:gd name="T13" fmla="*/ 2147483647 h 509"/>
              <a:gd name="T14" fmla="*/ 2147483647 w 1377"/>
              <a:gd name="T15" fmla="*/ 2147483647 h 509"/>
              <a:gd name="T16" fmla="*/ 2147483647 w 1377"/>
              <a:gd name="T17" fmla="*/ 2147483647 h 509"/>
              <a:gd name="T18" fmla="*/ 2147483647 w 1377"/>
              <a:gd name="T19" fmla="*/ 2147483647 h 509"/>
              <a:gd name="T20" fmla="*/ 2147483647 w 1377"/>
              <a:gd name="T21" fmla="*/ 2147483647 h 509"/>
              <a:gd name="T22" fmla="*/ 2147483647 w 1377"/>
              <a:gd name="T23" fmla="*/ 2147483647 h 509"/>
              <a:gd name="T24" fmla="*/ 2147483647 w 1377"/>
              <a:gd name="T25" fmla="*/ 2147483647 h 509"/>
              <a:gd name="T26" fmla="*/ 2147483647 w 1377"/>
              <a:gd name="T27" fmla="*/ 0 h 509"/>
              <a:gd name="T28" fmla="*/ 2147483647 w 1377"/>
              <a:gd name="T29" fmla="*/ 0 h 509"/>
              <a:gd name="T30" fmla="*/ 2147483647 w 1377"/>
              <a:gd name="T31" fmla="*/ 2147483647 h 509"/>
              <a:gd name="T32" fmla="*/ 2147483647 w 1377"/>
              <a:gd name="T33" fmla="*/ 2147483647 h 509"/>
              <a:gd name="T34" fmla="*/ 2147483647 w 1377"/>
              <a:gd name="T35" fmla="*/ 2147483647 h 509"/>
              <a:gd name="T36" fmla="*/ 2147483647 w 1377"/>
              <a:gd name="T37" fmla="*/ 2147483647 h 509"/>
              <a:gd name="T38" fmla="*/ 2147483647 w 1377"/>
              <a:gd name="T39" fmla="*/ 2147483647 h 509"/>
              <a:gd name="T40" fmla="*/ 2147483647 w 1377"/>
              <a:gd name="T41" fmla="*/ 2147483647 h 509"/>
              <a:gd name="T42" fmla="*/ 2147483647 w 1377"/>
              <a:gd name="T43" fmla="*/ 2147483647 h 509"/>
              <a:gd name="T44" fmla="*/ 2147483647 w 1377"/>
              <a:gd name="T45" fmla="*/ 2147483647 h 509"/>
              <a:gd name="T46" fmla="*/ 2147483647 w 1377"/>
              <a:gd name="T47" fmla="*/ 2147483647 h 509"/>
              <a:gd name="T48" fmla="*/ 2147483647 w 1377"/>
              <a:gd name="T49" fmla="*/ 2147483647 h 509"/>
              <a:gd name="T50" fmla="*/ 2147483647 w 1377"/>
              <a:gd name="T51" fmla="*/ 2147483647 h 509"/>
              <a:gd name="T52" fmla="*/ 2147483647 w 1377"/>
              <a:gd name="T53" fmla="*/ 2147483647 h 509"/>
              <a:gd name="T54" fmla="*/ 2147483647 w 1377"/>
              <a:gd name="T55" fmla="*/ 2147483647 h 509"/>
              <a:gd name="T56" fmla="*/ 2147483647 w 1377"/>
              <a:gd name="T57" fmla="*/ 2147483647 h 509"/>
              <a:gd name="T58" fmla="*/ 2147483647 w 1377"/>
              <a:gd name="T59" fmla="*/ 2147483647 h 509"/>
              <a:gd name="T60" fmla="*/ 2147483647 w 1377"/>
              <a:gd name="T61" fmla="*/ 2147483647 h 509"/>
              <a:gd name="T62" fmla="*/ 2147483647 w 1377"/>
              <a:gd name="T63" fmla="*/ 2147483647 h 509"/>
              <a:gd name="T64" fmla="*/ 2147483647 w 1377"/>
              <a:gd name="T65" fmla="*/ 2147483647 h 509"/>
              <a:gd name="T66" fmla="*/ 2147483647 w 1377"/>
              <a:gd name="T67" fmla="*/ 2147483647 h 509"/>
              <a:gd name="T68" fmla="*/ 2147483647 w 1377"/>
              <a:gd name="T69" fmla="*/ 2147483647 h 509"/>
              <a:gd name="T70" fmla="*/ 2147483647 w 1377"/>
              <a:gd name="T71" fmla="*/ 2147483647 h 509"/>
              <a:gd name="T72" fmla="*/ 2147483647 w 1377"/>
              <a:gd name="T73" fmla="*/ 2147483647 h 509"/>
              <a:gd name="T74" fmla="*/ 2147483647 w 1377"/>
              <a:gd name="T75" fmla="*/ 2147483647 h 509"/>
              <a:gd name="T76" fmla="*/ 2147483647 w 1377"/>
              <a:gd name="T77" fmla="*/ 2147483647 h 509"/>
              <a:gd name="T78" fmla="*/ 2147483647 w 1377"/>
              <a:gd name="T79" fmla="*/ 2147483647 h 509"/>
              <a:gd name="T80" fmla="*/ 2147483647 w 1377"/>
              <a:gd name="T81" fmla="*/ 2147483647 h 509"/>
              <a:gd name="T82" fmla="*/ 2147483647 w 1377"/>
              <a:gd name="T83" fmla="*/ 2147483647 h 509"/>
              <a:gd name="T84" fmla="*/ 2147483647 w 1377"/>
              <a:gd name="T85" fmla="*/ 2147483647 h 509"/>
              <a:gd name="T86" fmla="*/ 2147483647 w 1377"/>
              <a:gd name="T87" fmla="*/ 2147483647 h 509"/>
              <a:gd name="T88" fmla="*/ 2147483647 w 1377"/>
              <a:gd name="T89" fmla="*/ 2147483647 h 509"/>
              <a:gd name="T90" fmla="*/ 2147483647 w 1377"/>
              <a:gd name="T91" fmla="*/ 2147483647 h 509"/>
              <a:gd name="T92" fmla="*/ 2147483647 w 1377"/>
              <a:gd name="T93" fmla="*/ 2147483647 h 509"/>
              <a:gd name="T94" fmla="*/ 2147483647 w 1377"/>
              <a:gd name="T95" fmla="*/ 2147483647 h 509"/>
              <a:gd name="T96" fmla="*/ 2147483647 w 1377"/>
              <a:gd name="T97" fmla="*/ 2147483647 h 509"/>
              <a:gd name="T98" fmla="*/ 2147483647 w 1377"/>
              <a:gd name="T99" fmla="*/ 2147483647 h 509"/>
              <a:gd name="T100" fmla="*/ 0 w 1377"/>
              <a:gd name="T101" fmla="*/ 2147483647 h 509"/>
              <a:gd name="T102" fmla="*/ 2147483647 w 1377"/>
              <a:gd name="T103" fmla="*/ 2147483647 h 509"/>
              <a:gd name="T104" fmla="*/ 2147483647 w 1377"/>
              <a:gd name="T105" fmla="*/ 2147483647 h 509"/>
              <a:gd name="T106" fmla="*/ 2147483647 w 1377"/>
              <a:gd name="T107" fmla="*/ 2147483647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7"/>
              <a:gd name="T163" fmla="*/ 0 h 509"/>
              <a:gd name="T164" fmla="*/ 1377 w 1377"/>
              <a:gd name="T165" fmla="*/ 509 h 5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a:solidFill>
              <a:schemeClr val="tx1"/>
            </a:solidFill>
            <a:round/>
            <a:headEnd/>
            <a:tailEnd/>
          </a:ln>
        </p:spPr>
        <p:txBody>
          <a:bodyPr/>
          <a:lstStyle/>
          <a:p>
            <a:endParaRPr lang="cs-CZ"/>
          </a:p>
        </p:txBody>
      </p:sp>
      <p:sp>
        <p:nvSpPr>
          <p:cNvPr id="7174" name="Freeform 6"/>
          <p:cNvSpPr>
            <a:spLocks/>
          </p:cNvSpPr>
          <p:nvPr/>
        </p:nvSpPr>
        <p:spPr bwMode="auto">
          <a:xfrm>
            <a:off x="2524125" y="5756275"/>
            <a:ext cx="2003425" cy="828675"/>
          </a:xfrm>
          <a:custGeom>
            <a:avLst/>
            <a:gdLst>
              <a:gd name="T0" fmla="*/ 2147483647 w 1376"/>
              <a:gd name="T1" fmla="*/ 2147483647 h 509"/>
              <a:gd name="T2" fmla="*/ 2147483647 w 1376"/>
              <a:gd name="T3" fmla="*/ 2147483647 h 509"/>
              <a:gd name="T4" fmla="*/ 2147483647 w 1376"/>
              <a:gd name="T5" fmla="*/ 2147483647 h 509"/>
              <a:gd name="T6" fmla="*/ 2147483647 w 1376"/>
              <a:gd name="T7" fmla="*/ 2147483647 h 509"/>
              <a:gd name="T8" fmla="*/ 2147483647 w 1376"/>
              <a:gd name="T9" fmla="*/ 2147483647 h 509"/>
              <a:gd name="T10" fmla="*/ 2147483647 w 1376"/>
              <a:gd name="T11" fmla="*/ 2147483647 h 509"/>
              <a:gd name="T12" fmla="*/ 2147483647 w 1376"/>
              <a:gd name="T13" fmla="*/ 2147483647 h 509"/>
              <a:gd name="T14" fmla="*/ 2147483647 w 1376"/>
              <a:gd name="T15" fmla="*/ 2147483647 h 509"/>
              <a:gd name="T16" fmla="*/ 2147483647 w 1376"/>
              <a:gd name="T17" fmla="*/ 2147483647 h 509"/>
              <a:gd name="T18" fmla="*/ 2147483647 w 1376"/>
              <a:gd name="T19" fmla="*/ 2147483647 h 509"/>
              <a:gd name="T20" fmla="*/ 2147483647 w 1376"/>
              <a:gd name="T21" fmla="*/ 2147483647 h 509"/>
              <a:gd name="T22" fmla="*/ 2147483647 w 1376"/>
              <a:gd name="T23" fmla="*/ 2147483647 h 509"/>
              <a:gd name="T24" fmla="*/ 2147483647 w 1376"/>
              <a:gd name="T25" fmla="*/ 2147483647 h 509"/>
              <a:gd name="T26" fmla="*/ 2147483647 w 1376"/>
              <a:gd name="T27" fmla="*/ 0 h 509"/>
              <a:gd name="T28" fmla="*/ 2147483647 w 1376"/>
              <a:gd name="T29" fmla="*/ 0 h 509"/>
              <a:gd name="T30" fmla="*/ 2147483647 w 1376"/>
              <a:gd name="T31" fmla="*/ 2147483647 h 509"/>
              <a:gd name="T32" fmla="*/ 2147483647 w 1376"/>
              <a:gd name="T33" fmla="*/ 2147483647 h 509"/>
              <a:gd name="T34" fmla="*/ 2147483647 w 1376"/>
              <a:gd name="T35" fmla="*/ 2147483647 h 509"/>
              <a:gd name="T36" fmla="*/ 2147483647 w 1376"/>
              <a:gd name="T37" fmla="*/ 2147483647 h 509"/>
              <a:gd name="T38" fmla="*/ 2147483647 w 1376"/>
              <a:gd name="T39" fmla="*/ 2147483647 h 509"/>
              <a:gd name="T40" fmla="*/ 2147483647 w 1376"/>
              <a:gd name="T41" fmla="*/ 2147483647 h 509"/>
              <a:gd name="T42" fmla="*/ 2147483647 w 1376"/>
              <a:gd name="T43" fmla="*/ 2147483647 h 509"/>
              <a:gd name="T44" fmla="*/ 2147483647 w 1376"/>
              <a:gd name="T45" fmla="*/ 2147483647 h 509"/>
              <a:gd name="T46" fmla="*/ 2147483647 w 1376"/>
              <a:gd name="T47" fmla="*/ 2147483647 h 509"/>
              <a:gd name="T48" fmla="*/ 2147483647 w 1376"/>
              <a:gd name="T49" fmla="*/ 2147483647 h 509"/>
              <a:gd name="T50" fmla="*/ 2147483647 w 1376"/>
              <a:gd name="T51" fmla="*/ 2147483647 h 509"/>
              <a:gd name="T52" fmla="*/ 2147483647 w 1376"/>
              <a:gd name="T53" fmla="*/ 2147483647 h 509"/>
              <a:gd name="T54" fmla="*/ 2147483647 w 1376"/>
              <a:gd name="T55" fmla="*/ 2147483647 h 509"/>
              <a:gd name="T56" fmla="*/ 2147483647 w 1376"/>
              <a:gd name="T57" fmla="*/ 2147483647 h 509"/>
              <a:gd name="T58" fmla="*/ 2147483647 w 1376"/>
              <a:gd name="T59" fmla="*/ 2147483647 h 509"/>
              <a:gd name="T60" fmla="*/ 2147483647 w 1376"/>
              <a:gd name="T61" fmla="*/ 2147483647 h 509"/>
              <a:gd name="T62" fmla="*/ 2147483647 w 1376"/>
              <a:gd name="T63" fmla="*/ 2147483647 h 509"/>
              <a:gd name="T64" fmla="*/ 2147483647 w 1376"/>
              <a:gd name="T65" fmla="*/ 2147483647 h 509"/>
              <a:gd name="T66" fmla="*/ 2147483647 w 1376"/>
              <a:gd name="T67" fmla="*/ 2147483647 h 509"/>
              <a:gd name="T68" fmla="*/ 2147483647 w 1376"/>
              <a:gd name="T69" fmla="*/ 2147483647 h 509"/>
              <a:gd name="T70" fmla="*/ 2147483647 w 1376"/>
              <a:gd name="T71" fmla="*/ 2147483647 h 509"/>
              <a:gd name="T72" fmla="*/ 2147483647 w 1376"/>
              <a:gd name="T73" fmla="*/ 2147483647 h 509"/>
              <a:gd name="T74" fmla="*/ 2147483647 w 1376"/>
              <a:gd name="T75" fmla="*/ 2147483647 h 509"/>
              <a:gd name="T76" fmla="*/ 2147483647 w 1376"/>
              <a:gd name="T77" fmla="*/ 2147483647 h 509"/>
              <a:gd name="T78" fmla="*/ 2147483647 w 1376"/>
              <a:gd name="T79" fmla="*/ 2147483647 h 509"/>
              <a:gd name="T80" fmla="*/ 2147483647 w 1376"/>
              <a:gd name="T81" fmla="*/ 2147483647 h 509"/>
              <a:gd name="T82" fmla="*/ 2147483647 w 1376"/>
              <a:gd name="T83" fmla="*/ 2147483647 h 509"/>
              <a:gd name="T84" fmla="*/ 2147483647 w 1376"/>
              <a:gd name="T85" fmla="*/ 2147483647 h 509"/>
              <a:gd name="T86" fmla="*/ 2147483647 w 1376"/>
              <a:gd name="T87" fmla="*/ 2147483647 h 509"/>
              <a:gd name="T88" fmla="*/ 2147483647 w 1376"/>
              <a:gd name="T89" fmla="*/ 2147483647 h 509"/>
              <a:gd name="T90" fmla="*/ 2147483647 w 1376"/>
              <a:gd name="T91" fmla="*/ 2147483647 h 509"/>
              <a:gd name="T92" fmla="*/ 2147483647 w 1376"/>
              <a:gd name="T93" fmla="*/ 2147483647 h 509"/>
              <a:gd name="T94" fmla="*/ 2147483647 w 1376"/>
              <a:gd name="T95" fmla="*/ 2147483647 h 509"/>
              <a:gd name="T96" fmla="*/ 2147483647 w 1376"/>
              <a:gd name="T97" fmla="*/ 2147483647 h 509"/>
              <a:gd name="T98" fmla="*/ 2147483647 w 1376"/>
              <a:gd name="T99" fmla="*/ 2147483647 h 509"/>
              <a:gd name="T100" fmla="*/ 0 w 1376"/>
              <a:gd name="T101" fmla="*/ 2147483647 h 509"/>
              <a:gd name="T102" fmla="*/ 2147483647 w 1376"/>
              <a:gd name="T103" fmla="*/ 2147483647 h 509"/>
              <a:gd name="T104" fmla="*/ 2147483647 w 1376"/>
              <a:gd name="T105" fmla="*/ 2147483647 h 509"/>
              <a:gd name="T106" fmla="*/ 2147483647 w 1376"/>
              <a:gd name="T107" fmla="*/ 2147483647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6"/>
              <a:gd name="T163" fmla="*/ 0 h 509"/>
              <a:gd name="T164" fmla="*/ 1376 w 1376"/>
              <a:gd name="T165" fmla="*/ 509 h 5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a:solidFill>
              <a:schemeClr val="tx1"/>
            </a:solidFill>
            <a:round/>
            <a:headEnd/>
            <a:tailEnd/>
          </a:ln>
        </p:spPr>
        <p:txBody>
          <a:bodyPr/>
          <a:lstStyle/>
          <a:p>
            <a:endParaRPr lang="cs-CZ"/>
          </a:p>
        </p:txBody>
      </p:sp>
      <p:sp>
        <p:nvSpPr>
          <p:cNvPr id="7175" name="Line 7"/>
          <p:cNvSpPr>
            <a:spLocks noChangeShapeType="1"/>
          </p:cNvSpPr>
          <p:nvPr/>
        </p:nvSpPr>
        <p:spPr bwMode="auto">
          <a:xfrm flipV="1">
            <a:off x="2182813" y="6453188"/>
            <a:ext cx="5973762" cy="28575"/>
          </a:xfrm>
          <a:prstGeom prst="line">
            <a:avLst/>
          </a:prstGeom>
          <a:noFill/>
          <a:ln w="2540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7176" name="Freeform 8"/>
          <p:cNvSpPr>
            <a:spLocks/>
          </p:cNvSpPr>
          <p:nvPr/>
        </p:nvSpPr>
        <p:spPr bwMode="auto">
          <a:xfrm>
            <a:off x="2524125" y="5729288"/>
            <a:ext cx="2003425" cy="831850"/>
          </a:xfrm>
          <a:custGeom>
            <a:avLst/>
            <a:gdLst>
              <a:gd name="T0" fmla="*/ 2147483647 w 1376"/>
              <a:gd name="T1" fmla="*/ 2147483647 h 510"/>
              <a:gd name="T2" fmla="*/ 2147483647 w 1376"/>
              <a:gd name="T3" fmla="*/ 2147483647 h 510"/>
              <a:gd name="T4" fmla="*/ 2147483647 w 1376"/>
              <a:gd name="T5" fmla="*/ 2147483647 h 510"/>
              <a:gd name="T6" fmla="*/ 2147483647 w 1376"/>
              <a:gd name="T7" fmla="*/ 2147483647 h 510"/>
              <a:gd name="T8" fmla="*/ 2147483647 w 1376"/>
              <a:gd name="T9" fmla="*/ 2147483647 h 510"/>
              <a:gd name="T10" fmla="*/ 2147483647 w 1376"/>
              <a:gd name="T11" fmla="*/ 2147483647 h 510"/>
              <a:gd name="T12" fmla="*/ 2147483647 w 1376"/>
              <a:gd name="T13" fmla="*/ 2147483647 h 510"/>
              <a:gd name="T14" fmla="*/ 2147483647 w 1376"/>
              <a:gd name="T15" fmla="*/ 2147483647 h 510"/>
              <a:gd name="T16" fmla="*/ 2147483647 w 1376"/>
              <a:gd name="T17" fmla="*/ 2147483647 h 510"/>
              <a:gd name="T18" fmla="*/ 2147483647 w 1376"/>
              <a:gd name="T19" fmla="*/ 2147483647 h 510"/>
              <a:gd name="T20" fmla="*/ 2147483647 w 1376"/>
              <a:gd name="T21" fmla="*/ 2147483647 h 510"/>
              <a:gd name="T22" fmla="*/ 2147483647 w 1376"/>
              <a:gd name="T23" fmla="*/ 2147483647 h 510"/>
              <a:gd name="T24" fmla="*/ 2147483647 w 1376"/>
              <a:gd name="T25" fmla="*/ 2147483647 h 510"/>
              <a:gd name="T26" fmla="*/ 2147483647 w 1376"/>
              <a:gd name="T27" fmla="*/ 0 h 510"/>
              <a:gd name="T28" fmla="*/ 2147483647 w 1376"/>
              <a:gd name="T29" fmla="*/ 0 h 510"/>
              <a:gd name="T30" fmla="*/ 2147483647 w 1376"/>
              <a:gd name="T31" fmla="*/ 2147483647 h 510"/>
              <a:gd name="T32" fmla="*/ 2147483647 w 1376"/>
              <a:gd name="T33" fmla="*/ 2147483647 h 510"/>
              <a:gd name="T34" fmla="*/ 2147483647 w 1376"/>
              <a:gd name="T35" fmla="*/ 2147483647 h 510"/>
              <a:gd name="T36" fmla="*/ 2147483647 w 1376"/>
              <a:gd name="T37" fmla="*/ 2147483647 h 510"/>
              <a:gd name="T38" fmla="*/ 2147483647 w 1376"/>
              <a:gd name="T39" fmla="*/ 2147483647 h 510"/>
              <a:gd name="T40" fmla="*/ 2147483647 w 1376"/>
              <a:gd name="T41" fmla="*/ 2147483647 h 510"/>
              <a:gd name="T42" fmla="*/ 2147483647 w 1376"/>
              <a:gd name="T43" fmla="*/ 2147483647 h 510"/>
              <a:gd name="T44" fmla="*/ 2147483647 w 1376"/>
              <a:gd name="T45" fmla="*/ 2147483647 h 510"/>
              <a:gd name="T46" fmla="*/ 2147483647 w 1376"/>
              <a:gd name="T47" fmla="*/ 2147483647 h 510"/>
              <a:gd name="T48" fmla="*/ 2147483647 w 1376"/>
              <a:gd name="T49" fmla="*/ 2147483647 h 510"/>
              <a:gd name="T50" fmla="*/ 2147483647 w 1376"/>
              <a:gd name="T51" fmla="*/ 2147483647 h 510"/>
              <a:gd name="T52" fmla="*/ 2147483647 w 1376"/>
              <a:gd name="T53" fmla="*/ 2147483647 h 510"/>
              <a:gd name="T54" fmla="*/ 2147483647 w 1376"/>
              <a:gd name="T55" fmla="*/ 2147483647 h 510"/>
              <a:gd name="T56" fmla="*/ 2147483647 w 1376"/>
              <a:gd name="T57" fmla="*/ 2147483647 h 510"/>
              <a:gd name="T58" fmla="*/ 2147483647 w 1376"/>
              <a:gd name="T59" fmla="*/ 2147483647 h 510"/>
              <a:gd name="T60" fmla="*/ 2147483647 w 1376"/>
              <a:gd name="T61" fmla="*/ 2147483647 h 510"/>
              <a:gd name="T62" fmla="*/ 2147483647 w 1376"/>
              <a:gd name="T63" fmla="*/ 2147483647 h 510"/>
              <a:gd name="T64" fmla="*/ 2147483647 w 1376"/>
              <a:gd name="T65" fmla="*/ 2147483647 h 510"/>
              <a:gd name="T66" fmla="*/ 2147483647 w 1376"/>
              <a:gd name="T67" fmla="*/ 2147483647 h 510"/>
              <a:gd name="T68" fmla="*/ 2147483647 w 1376"/>
              <a:gd name="T69" fmla="*/ 2147483647 h 510"/>
              <a:gd name="T70" fmla="*/ 2147483647 w 1376"/>
              <a:gd name="T71" fmla="*/ 2147483647 h 510"/>
              <a:gd name="T72" fmla="*/ 2147483647 w 1376"/>
              <a:gd name="T73" fmla="*/ 2147483647 h 510"/>
              <a:gd name="T74" fmla="*/ 2147483647 w 1376"/>
              <a:gd name="T75" fmla="*/ 2147483647 h 510"/>
              <a:gd name="T76" fmla="*/ 2147483647 w 1376"/>
              <a:gd name="T77" fmla="*/ 2147483647 h 510"/>
              <a:gd name="T78" fmla="*/ 2147483647 w 1376"/>
              <a:gd name="T79" fmla="*/ 2147483647 h 510"/>
              <a:gd name="T80" fmla="*/ 2147483647 w 1376"/>
              <a:gd name="T81" fmla="*/ 2147483647 h 510"/>
              <a:gd name="T82" fmla="*/ 2147483647 w 1376"/>
              <a:gd name="T83" fmla="*/ 2147483647 h 510"/>
              <a:gd name="T84" fmla="*/ 2147483647 w 1376"/>
              <a:gd name="T85" fmla="*/ 2147483647 h 510"/>
              <a:gd name="T86" fmla="*/ 2147483647 w 1376"/>
              <a:gd name="T87" fmla="*/ 2147483647 h 510"/>
              <a:gd name="T88" fmla="*/ 2147483647 w 1376"/>
              <a:gd name="T89" fmla="*/ 2147483647 h 510"/>
              <a:gd name="T90" fmla="*/ 2147483647 w 1376"/>
              <a:gd name="T91" fmla="*/ 2147483647 h 510"/>
              <a:gd name="T92" fmla="*/ 2147483647 w 1376"/>
              <a:gd name="T93" fmla="*/ 2147483647 h 510"/>
              <a:gd name="T94" fmla="*/ 2147483647 w 1376"/>
              <a:gd name="T95" fmla="*/ 2147483647 h 510"/>
              <a:gd name="T96" fmla="*/ 2147483647 w 1376"/>
              <a:gd name="T97" fmla="*/ 2147483647 h 510"/>
              <a:gd name="T98" fmla="*/ 2147483647 w 1376"/>
              <a:gd name="T99" fmla="*/ 2147483647 h 510"/>
              <a:gd name="T100" fmla="*/ 0 w 1376"/>
              <a:gd name="T101" fmla="*/ 2147483647 h 510"/>
              <a:gd name="T102" fmla="*/ 2147483647 w 1376"/>
              <a:gd name="T103" fmla="*/ 2147483647 h 510"/>
              <a:gd name="T104" fmla="*/ 2147483647 w 1376"/>
              <a:gd name="T105" fmla="*/ 2147483647 h 510"/>
              <a:gd name="T106" fmla="*/ 2147483647 w 1376"/>
              <a:gd name="T107" fmla="*/ 2147483647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6"/>
              <a:gd name="T163" fmla="*/ 0 h 510"/>
              <a:gd name="T164" fmla="*/ 1376 w 1376"/>
              <a:gd name="T165" fmla="*/ 510 h 5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a:solidFill>
              <a:schemeClr val="tx1"/>
            </a:solidFill>
            <a:round/>
            <a:headEnd/>
            <a:tailEnd/>
          </a:ln>
        </p:spPr>
        <p:txBody>
          <a:bodyPr/>
          <a:lstStyle/>
          <a:p>
            <a:endParaRPr lang="cs-CZ"/>
          </a:p>
        </p:txBody>
      </p:sp>
      <p:sp>
        <p:nvSpPr>
          <p:cNvPr id="7177" name="Freeform 9"/>
          <p:cNvSpPr>
            <a:spLocks/>
          </p:cNvSpPr>
          <p:nvPr/>
        </p:nvSpPr>
        <p:spPr bwMode="auto">
          <a:xfrm>
            <a:off x="2524125" y="5611813"/>
            <a:ext cx="2003425" cy="831850"/>
          </a:xfrm>
          <a:custGeom>
            <a:avLst/>
            <a:gdLst>
              <a:gd name="T0" fmla="*/ 2147483647 w 1376"/>
              <a:gd name="T1" fmla="*/ 2147483647 h 510"/>
              <a:gd name="T2" fmla="*/ 2147483647 w 1376"/>
              <a:gd name="T3" fmla="*/ 2147483647 h 510"/>
              <a:gd name="T4" fmla="*/ 2147483647 w 1376"/>
              <a:gd name="T5" fmla="*/ 2147483647 h 510"/>
              <a:gd name="T6" fmla="*/ 2147483647 w 1376"/>
              <a:gd name="T7" fmla="*/ 2147483647 h 510"/>
              <a:gd name="T8" fmla="*/ 2147483647 w 1376"/>
              <a:gd name="T9" fmla="*/ 2147483647 h 510"/>
              <a:gd name="T10" fmla="*/ 2147483647 w 1376"/>
              <a:gd name="T11" fmla="*/ 2147483647 h 510"/>
              <a:gd name="T12" fmla="*/ 2147483647 w 1376"/>
              <a:gd name="T13" fmla="*/ 2147483647 h 510"/>
              <a:gd name="T14" fmla="*/ 2147483647 w 1376"/>
              <a:gd name="T15" fmla="*/ 2147483647 h 510"/>
              <a:gd name="T16" fmla="*/ 2147483647 w 1376"/>
              <a:gd name="T17" fmla="*/ 2147483647 h 510"/>
              <a:gd name="T18" fmla="*/ 2147483647 w 1376"/>
              <a:gd name="T19" fmla="*/ 2147483647 h 510"/>
              <a:gd name="T20" fmla="*/ 2147483647 w 1376"/>
              <a:gd name="T21" fmla="*/ 2147483647 h 510"/>
              <a:gd name="T22" fmla="*/ 2147483647 w 1376"/>
              <a:gd name="T23" fmla="*/ 2147483647 h 510"/>
              <a:gd name="T24" fmla="*/ 2147483647 w 1376"/>
              <a:gd name="T25" fmla="*/ 2147483647 h 510"/>
              <a:gd name="T26" fmla="*/ 2147483647 w 1376"/>
              <a:gd name="T27" fmla="*/ 0 h 510"/>
              <a:gd name="T28" fmla="*/ 2147483647 w 1376"/>
              <a:gd name="T29" fmla="*/ 0 h 510"/>
              <a:gd name="T30" fmla="*/ 2147483647 w 1376"/>
              <a:gd name="T31" fmla="*/ 2147483647 h 510"/>
              <a:gd name="T32" fmla="*/ 2147483647 w 1376"/>
              <a:gd name="T33" fmla="*/ 2147483647 h 510"/>
              <a:gd name="T34" fmla="*/ 2147483647 w 1376"/>
              <a:gd name="T35" fmla="*/ 2147483647 h 510"/>
              <a:gd name="T36" fmla="*/ 2147483647 w 1376"/>
              <a:gd name="T37" fmla="*/ 2147483647 h 510"/>
              <a:gd name="T38" fmla="*/ 2147483647 w 1376"/>
              <a:gd name="T39" fmla="*/ 2147483647 h 510"/>
              <a:gd name="T40" fmla="*/ 2147483647 w 1376"/>
              <a:gd name="T41" fmla="*/ 2147483647 h 510"/>
              <a:gd name="T42" fmla="*/ 2147483647 w 1376"/>
              <a:gd name="T43" fmla="*/ 2147483647 h 510"/>
              <a:gd name="T44" fmla="*/ 2147483647 w 1376"/>
              <a:gd name="T45" fmla="*/ 2147483647 h 510"/>
              <a:gd name="T46" fmla="*/ 2147483647 w 1376"/>
              <a:gd name="T47" fmla="*/ 2147483647 h 510"/>
              <a:gd name="T48" fmla="*/ 2147483647 w 1376"/>
              <a:gd name="T49" fmla="*/ 2147483647 h 510"/>
              <a:gd name="T50" fmla="*/ 2147483647 w 1376"/>
              <a:gd name="T51" fmla="*/ 2147483647 h 510"/>
              <a:gd name="T52" fmla="*/ 2147483647 w 1376"/>
              <a:gd name="T53" fmla="*/ 2147483647 h 510"/>
              <a:gd name="T54" fmla="*/ 2147483647 w 1376"/>
              <a:gd name="T55" fmla="*/ 2147483647 h 510"/>
              <a:gd name="T56" fmla="*/ 2147483647 w 1376"/>
              <a:gd name="T57" fmla="*/ 2147483647 h 510"/>
              <a:gd name="T58" fmla="*/ 2147483647 w 1376"/>
              <a:gd name="T59" fmla="*/ 2147483647 h 510"/>
              <a:gd name="T60" fmla="*/ 2147483647 w 1376"/>
              <a:gd name="T61" fmla="*/ 2147483647 h 510"/>
              <a:gd name="T62" fmla="*/ 2147483647 w 1376"/>
              <a:gd name="T63" fmla="*/ 2147483647 h 510"/>
              <a:gd name="T64" fmla="*/ 2147483647 w 1376"/>
              <a:gd name="T65" fmla="*/ 2147483647 h 510"/>
              <a:gd name="T66" fmla="*/ 2147483647 w 1376"/>
              <a:gd name="T67" fmla="*/ 2147483647 h 510"/>
              <a:gd name="T68" fmla="*/ 2147483647 w 1376"/>
              <a:gd name="T69" fmla="*/ 2147483647 h 510"/>
              <a:gd name="T70" fmla="*/ 2147483647 w 1376"/>
              <a:gd name="T71" fmla="*/ 2147483647 h 510"/>
              <a:gd name="T72" fmla="*/ 2147483647 w 1376"/>
              <a:gd name="T73" fmla="*/ 2147483647 h 510"/>
              <a:gd name="T74" fmla="*/ 2147483647 w 1376"/>
              <a:gd name="T75" fmla="*/ 2147483647 h 510"/>
              <a:gd name="T76" fmla="*/ 2147483647 w 1376"/>
              <a:gd name="T77" fmla="*/ 2147483647 h 510"/>
              <a:gd name="T78" fmla="*/ 2147483647 w 1376"/>
              <a:gd name="T79" fmla="*/ 2147483647 h 510"/>
              <a:gd name="T80" fmla="*/ 2147483647 w 1376"/>
              <a:gd name="T81" fmla="*/ 2147483647 h 510"/>
              <a:gd name="T82" fmla="*/ 2147483647 w 1376"/>
              <a:gd name="T83" fmla="*/ 2147483647 h 510"/>
              <a:gd name="T84" fmla="*/ 2147483647 w 1376"/>
              <a:gd name="T85" fmla="*/ 2147483647 h 510"/>
              <a:gd name="T86" fmla="*/ 2147483647 w 1376"/>
              <a:gd name="T87" fmla="*/ 2147483647 h 510"/>
              <a:gd name="T88" fmla="*/ 2147483647 w 1376"/>
              <a:gd name="T89" fmla="*/ 2147483647 h 510"/>
              <a:gd name="T90" fmla="*/ 2147483647 w 1376"/>
              <a:gd name="T91" fmla="*/ 2147483647 h 510"/>
              <a:gd name="T92" fmla="*/ 2147483647 w 1376"/>
              <a:gd name="T93" fmla="*/ 2147483647 h 510"/>
              <a:gd name="T94" fmla="*/ 2147483647 w 1376"/>
              <a:gd name="T95" fmla="*/ 2147483647 h 510"/>
              <a:gd name="T96" fmla="*/ 2147483647 w 1376"/>
              <a:gd name="T97" fmla="*/ 2147483647 h 510"/>
              <a:gd name="T98" fmla="*/ 2147483647 w 1376"/>
              <a:gd name="T99" fmla="*/ 2147483647 h 510"/>
              <a:gd name="T100" fmla="*/ 0 w 1376"/>
              <a:gd name="T101" fmla="*/ 2147483647 h 510"/>
              <a:gd name="T102" fmla="*/ 2147483647 w 1376"/>
              <a:gd name="T103" fmla="*/ 2147483647 h 510"/>
              <a:gd name="T104" fmla="*/ 2147483647 w 1376"/>
              <a:gd name="T105" fmla="*/ 2147483647 h 510"/>
              <a:gd name="T106" fmla="*/ 2147483647 w 1376"/>
              <a:gd name="T107" fmla="*/ 2147483647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6"/>
              <a:gd name="T163" fmla="*/ 0 h 510"/>
              <a:gd name="T164" fmla="*/ 1376 w 1376"/>
              <a:gd name="T165" fmla="*/ 510 h 5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a:solidFill>
              <a:schemeClr val="tx1"/>
            </a:solidFill>
            <a:round/>
            <a:headEnd/>
            <a:tailEnd/>
          </a:ln>
        </p:spPr>
        <p:txBody>
          <a:bodyPr/>
          <a:lstStyle/>
          <a:p>
            <a:endParaRPr lang="cs-CZ"/>
          </a:p>
        </p:txBody>
      </p:sp>
      <p:sp>
        <p:nvSpPr>
          <p:cNvPr id="7178" name="Line 10"/>
          <p:cNvSpPr>
            <a:spLocks noChangeShapeType="1"/>
          </p:cNvSpPr>
          <p:nvPr/>
        </p:nvSpPr>
        <p:spPr bwMode="auto">
          <a:xfrm>
            <a:off x="2144713" y="6248400"/>
            <a:ext cx="5967412"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7179" name="Freeform 11"/>
          <p:cNvSpPr>
            <a:spLocks/>
          </p:cNvSpPr>
          <p:nvPr/>
        </p:nvSpPr>
        <p:spPr bwMode="auto">
          <a:xfrm>
            <a:off x="2524125" y="5564188"/>
            <a:ext cx="2003425" cy="831850"/>
          </a:xfrm>
          <a:custGeom>
            <a:avLst/>
            <a:gdLst>
              <a:gd name="T0" fmla="*/ 2147483647 w 1376"/>
              <a:gd name="T1" fmla="*/ 2147483647 h 510"/>
              <a:gd name="T2" fmla="*/ 2147483647 w 1376"/>
              <a:gd name="T3" fmla="*/ 2147483647 h 510"/>
              <a:gd name="T4" fmla="*/ 2147483647 w 1376"/>
              <a:gd name="T5" fmla="*/ 2147483647 h 510"/>
              <a:gd name="T6" fmla="*/ 2147483647 w 1376"/>
              <a:gd name="T7" fmla="*/ 2147483647 h 510"/>
              <a:gd name="T8" fmla="*/ 2147483647 w 1376"/>
              <a:gd name="T9" fmla="*/ 2147483647 h 510"/>
              <a:gd name="T10" fmla="*/ 2147483647 w 1376"/>
              <a:gd name="T11" fmla="*/ 2147483647 h 510"/>
              <a:gd name="T12" fmla="*/ 2147483647 w 1376"/>
              <a:gd name="T13" fmla="*/ 2147483647 h 510"/>
              <a:gd name="T14" fmla="*/ 2147483647 w 1376"/>
              <a:gd name="T15" fmla="*/ 2147483647 h 510"/>
              <a:gd name="T16" fmla="*/ 2147483647 w 1376"/>
              <a:gd name="T17" fmla="*/ 2147483647 h 510"/>
              <a:gd name="T18" fmla="*/ 2147483647 w 1376"/>
              <a:gd name="T19" fmla="*/ 2147483647 h 510"/>
              <a:gd name="T20" fmla="*/ 2147483647 w 1376"/>
              <a:gd name="T21" fmla="*/ 2147483647 h 510"/>
              <a:gd name="T22" fmla="*/ 2147483647 w 1376"/>
              <a:gd name="T23" fmla="*/ 2147483647 h 510"/>
              <a:gd name="T24" fmla="*/ 2147483647 w 1376"/>
              <a:gd name="T25" fmla="*/ 2147483647 h 510"/>
              <a:gd name="T26" fmla="*/ 2147483647 w 1376"/>
              <a:gd name="T27" fmla="*/ 0 h 510"/>
              <a:gd name="T28" fmla="*/ 2147483647 w 1376"/>
              <a:gd name="T29" fmla="*/ 0 h 510"/>
              <a:gd name="T30" fmla="*/ 2147483647 w 1376"/>
              <a:gd name="T31" fmla="*/ 2147483647 h 510"/>
              <a:gd name="T32" fmla="*/ 2147483647 w 1376"/>
              <a:gd name="T33" fmla="*/ 2147483647 h 510"/>
              <a:gd name="T34" fmla="*/ 2147483647 w 1376"/>
              <a:gd name="T35" fmla="*/ 2147483647 h 510"/>
              <a:gd name="T36" fmla="*/ 2147483647 w 1376"/>
              <a:gd name="T37" fmla="*/ 2147483647 h 510"/>
              <a:gd name="T38" fmla="*/ 2147483647 w 1376"/>
              <a:gd name="T39" fmla="*/ 2147483647 h 510"/>
              <a:gd name="T40" fmla="*/ 2147483647 w 1376"/>
              <a:gd name="T41" fmla="*/ 2147483647 h 510"/>
              <a:gd name="T42" fmla="*/ 2147483647 w 1376"/>
              <a:gd name="T43" fmla="*/ 2147483647 h 510"/>
              <a:gd name="T44" fmla="*/ 2147483647 w 1376"/>
              <a:gd name="T45" fmla="*/ 2147483647 h 510"/>
              <a:gd name="T46" fmla="*/ 2147483647 w 1376"/>
              <a:gd name="T47" fmla="*/ 2147483647 h 510"/>
              <a:gd name="T48" fmla="*/ 2147483647 w 1376"/>
              <a:gd name="T49" fmla="*/ 2147483647 h 510"/>
              <a:gd name="T50" fmla="*/ 2147483647 w 1376"/>
              <a:gd name="T51" fmla="*/ 2147483647 h 510"/>
              <a:gd name="T52" fmla="*/ 2147483647 w 1376"/>
              <a:gd name="T53" fmla="*/ 2147483647 h 510"/>
              <a:gd name="T54" fmla="*/ 2147483647 w 1376"/>
              <a:gd name="T55" fmla="*/ 2147483647 h 510"/>
              <a:gd name="T56" fmla="*/ 2147483647 w 1376"/>
              <a:gd name="T57" fmla="*/ 2147483647 h 510"/>
              <a:gd name="T58" fmla="*/ 2147483647 w 1376"/>
              <a:gd name="T59" fmla="*/ 2147483647 h 510"/>
              <a:gd name="T60" fmla="*/ 2147483647 w 1376"/>
              <a:gd name="T61" fmla="*/ 2147483647 h 510"/>
              <a:gd name="T62" fmla="*/ 2147483647 w 1376"/>
              <a:gd name="T63" fmla="*/ 2147483647 h 510"/>
              <a:gd name="T64" fmla="*/ 2147483647 w 1376"/>
              <a:gd name="T65" fmla="*/ 2147483647 h 510"/>
              <a:gd name="T66" fmla="*/ 2147483647 w 1376"/>
              <a:gd name="T67" fmla="*/ 2147483647 h 510"/>
              <a:gd name="T68" fmla="*/ 2147483647 w 1376"/>
              <a:gd name="T69" fmla="*/ 2147483647 h 510"/>
              <a:gd name="T70" fmla="*/ 2147483647 w 1376"/>
              <a:gd name="T71" fmla="*/ 2147483647 h 510"/>
              <a:gd name="T72" fmla="*/ 2147483647 w 1376"/>
              <a:gd name="T73" fmla="*/ 2147483647 h 510"/>
              <a:gd name="T74" fmla="*/ 2147483647 w 1376"/>
              <a:gd name="T75" fmla="*/ 2147483647 h 510"/>
              <a:gd name="T76" fmla="*/ 2147483647 w 1376"/>
              <a:gd name="T77" fmla="*/ 2147483647 h 510"/>
              <a:gd name="T78" fmla="*/ 2147483647 w 1376"/>
              <a:gd name="T79" fmla="*/ 2147483647 h 510"/>
              <a:gd name="T80" fmla="*/ 2147483647 w 1376"/>
              <a:gd name="T81" fmla="*/ 2147483647 h 510"/>
              <a:gd name="T82" fmla="*/ 2147483647 w 1376"/>
              <a:gd name="T83" fmla="*/ 2147483647 h 510"/>
              <a:gd name="T84" fmla="*/ 2147483647 w 1376"/>
              <a:gd name="T85" fmla="*/ 2147483647 h 510"/>
              <a:gd name="T86" fmla="*/ 2147483647 w 1376"/>
              <a:gd name="T87" fmla="*/ 2147483647 h 510"/>
              <a:gd name="T88" fmla="*/ 2147483647 w 1376"/>
              <a:gd name="T89" fmla="*/ 2147483647 h 510"/>
              <a:gd name="T90" fmla="*/ 2147483647 w 1376"/>
              <a:gd name="T91" fmla="*/ 2147483647 h 510"/>
              <a:gd name="T92" fmla="*/ 2147483647 w 1376"/>
              <a:gd name="T93" fmla="*/ 2147483647 h 510"/>
              <a:gd name="T94" fmla="*/ 2147483647 w 1376"/>
              <a:gd name="T95" fmla="*/ 2147483647 h 510"/>
              <a:gd name="T96" fmla="*/ 2147483647 w 1376"/>
              <a:gd name="T97" fmla="*/ 2147483647 h 510"/>
              <a:gd name="T98" fmla="*/ 2147483647 w 1376"/>
              <a:gd name="T99" fmla="*/ 2147483647 h 510"/>
              <a:gd name="T100" fmla="*/ 0 w 1376"/>
              <a:gd name="T101" fmla="*/ 2147483647 h 510"/>
              <a:gd name="T102" fmla="*/ 2147483647 w 1376"/>
              <a:gd name="T103" fmla="*/ 2147483647 h 510"/>
              <a:gd name="T104" fmla="*/ 2147483647 w 1376"/>
              <a:gd name="T105" fmla="*/ 2147483647 h 510"/>
              <a:gd name="T106" fmla="*/ 2147483647 w 1376"/>
              <a:gd name="T107" fmla="*/ 2147483647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6"/>
              <a:gd name="T163" fmla="*/ 0 h 510"/>
              <a:gd name="T164" fmla="*/ 1376 w 1376"/>
              <a:gd name="T165" fmla="*/ 510 h 5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a:solidFill>
              <a:schemeClr val="tx1"/>
            </a:solidFill>
            <a:round/>
            <a:headEnd/>
            <a:tailEnd/>
          </a:ln>
        </p:spPr>
        <p:txBody>
          <a:bodyPr/>
          <a:lstStyle/>
          <a:p>
            <a:endParaRPr lang="cs-CZ"/>
          </a:p>
        </p:txBody>
      </p:sp>
      <p:sp>
        <p:nvSpPr>
          <p:cNvPr id="7180" name="Freeform 12"/>
          <p:cNvSpPr>
            <a:spLocks/>
          </p:cNvSpPr>
          <p:nvPr/>
        </p:nvSpPr>
        <p:spPr bwMode="auto">
          <a:xfrm>
            <a:off x="2638425" y="1344613"/>
            <a:ext cx="1868488" cy="4910137"/>
          </a:xfrm>
          <a:custGeom>
            <a:avLst/>
            <a:gdLst>
              <a:gd name="T0" fmla="*/ 2147483647 w 1283"/>
              <a:gd name="T1" fmla="*/ 2147483647 h 3011"/>
              <a:gd name="T2" fmla="*/ 2147483647 w 1283"/>
              <a:gd name="T3" fmla="*/ 2147483647 h 3011"/>
              <a:gd name="T4" fmla="*/ 2147483647 w 1283"/>
              <a:gd name="T5" fmla="*/ 2147483647 h 3011"/>
              <a:gd name="T6" fmla="*/ 0 w 1283"/>
              <a:gd name="T7" fmla="*/ 2147483647 h 3011"/>
              <a:gd name="T8" fmla="*/ 2147483647 w 1283"/>
              <a:gd name="T9" fmla="*/ 0 h 3011"/>
              <a:gd name="T10" fmla="*/ 0 60000 65536"/>
              <a:gd name="T11" fmla="*/ 0 60000 65536"/>
              <a:gd name="T12" fmla="*/ 0 60000 65536"/>
              <a:gd name="T13" fmla="*/ 0 60000 65536"/>
              <a:gd name="T14" fmla="*/ 0 60000 65536"/>
              <a:gd name="T15" fmla="*/ 0 w 1283"/>
              <a:gd name="T16" fmla="*/ 0 h 3011"/>
              <a:gd name="T17" fmla="*/ 1283 w 1283"/>
              <a:gd name="T18" fmla="*/ 3011 h 3011"/>
            </a:gdLst>
            <a:ahLst/>
            <a:cxnLst>
              <a:cxn ang="T10">
                <a:pos x="T0" y="T1"/>
              </a:cxn>
              <a:cxn ang="T11">
                <a:pos x="T2" y="T3"/>
              </a:cxn>
              <a:cxn ang="T12">
                <a:pos x="T4" y="T5"/>
              </a:cxn>
              <a:cxn ang="T13">
                <a:pos x="T6" y="T7"/>
              </a:cxn>
              <a:cxn ang="T14">
                <a:pos x="T8" y="T9"/>
              </a:cxn>
            </a:cxnLst>
            <a:rect l="T15" t="T16" r="T17" b="T18"/>
            <a:pathLst>
              <a:path w="1283" h="3011">
                <a:moveTo>
                  <a:pt x="522" y="15"/>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a:solidFill>
              <a:schemeClr val="bg1"/>
            </a:solidFill>
            <a:round/>
            <a:headEnd/>
            <a:tailEnd/>
          </a:ln>
        </p:spPr>
        <p:txBody>
          <a:bodyPr/>
          <a:lstStyle/>
          <a:p>
            <a:endParaRPr lang="cs-CZ"/>
          </a:p>
        </p:txBody>
      </p:sp>
      <p:sp>
        <p:nvSpPr>
          <p:cNvPr id="7181" name="Line 13"/>
          <p:cNvSpPr>
            <a:spLocks noChangeShapeType="1"/>
          </p:cNvSpPr>
          <p:nvPr/>
        </p:nvSpPr>
        <p:spPr bwMode="auto">
          <a:xfrm flipV="1">
            <a:off x="2116138" y="6002338"/>
            <a:ext cx="5994400" cy="30162"/>
          </a:xfrm>
          <a:prstGeom prst="line">
            <a:avLst/>
          </a:prstGeom>
          <a:noFill/>
          <a:ln w="25400">
            <a:solidFill>
              <a:srgbClr val="FF9900"/>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7182" name="Rectangle 14"/>
          <p:cNvSpPr>
            <a:spLocks noChangeArrowheads="1"/>
          </p:cNvSpPr>
          <p:nvPr/>
        </p:nvSpPr>
        <p:spPr bwMode="auto">
          <a:xfrm>
            <a:off x="7696200" y="3705225"/>
            <a:ext cx="1104900" cy="847725"/>
          </a:xfrm>
          <a:prstGeom prst="rect">
            <a:avLst/>
          </a:prstGeom>
          <a:noFill/>
          <a:ln w="508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7183" name="Freeform 15"/>
          <p:cNvSpPr>
            <a:spLocks/>
          </p:cNvSpPr>
          <p:nvPr/>
        </p:nvSpPr>
        <p:spPr bwMode="auto">
          <a:xfrm>
            <a:off x="2892425" y="3217863"/>
            <a:ext cx="1108075" cy="1138237"/>
          </a:xfrm>
          <a:custGeom>
            <a:avLst/>
            <a:gdLst>
              <a:gd name="T0" fmla="*/ 2147483647 w 761"/>
              <a:gd name="T1" fmla="*/ 2147483647 h 698"/>
              <a:gd name="T2" fmla="*/ 2147483647 w 761"/>
              <a:gd name="T3" fmla="*/ 0 h 698"/>
              <a:gd name="T4" fmla="*/ 2147483647 w 761"/>
              <a:gd name="T5" fmla="*/ 2147483647 h 698"/>
              <a:gd name="T6" fmla="*/ 0 w 761"/>
              <a:gd name="T7" fmla="*/ 2147483647 h 698"/>
              <a:gd name="T8" fmla="*/ 0 60000 65536"/>
              <a:gd name="T9" fmla="*/ 0 60000 65536"/>
              <a:gd name="T10" fmla="*/ 0 60000 65536"/>
              <a:gd name="T11" fmla="*/ 0 60000 65536"/>
              <a:gd name="T12" fmla="*/ 0 w 761"/>
              <a:gd name="T13" fmla="*/ 0 h 698"/>
              <a:gd name="T14" fmla="*/ 761 w 761"/>
              <a:gd name="T15" fmla="*/ 698 h 698"/>
            </a:gdLst>
            <a:ahLst/>
            <a:cxnLst>
              <a:cxn ang="T8">
                <a:pos x="T0" y="T1"/>
              </a:cxn>
              <a:cxn ang="T9">
                <a:pos x="T2" y="T3"/>
              </a:cxn>
              <a:cxn ang="T10">
                <a:pos x="T4" y="T5"/>
              </a:cxn>
              <a:cxn ang="T11">
                <a:pos x="T6" y="T7"/>
              </a:cxn>
            </a:cxnLst>
            <a:rect l="T12" t="T13" r="T14" b="T15"/>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a:solidFill>
              <a:schemeClr val="tx1"/>
            </a:solidFill>
            <a:round/>
            <a:headEnd/>
            <a:tailEnd/>
          </a:ln>
        </p:spPr>
        <p:txBody>
          <a:bodyPr/>
          <a:lstStyle/>
          <a:p>
            <a:endParaRPr lang="cs-CZ"/>
          </a:p>
        </p:txBody>
      </p:sp>
      <p:sp>
        <p:nvSpPr>
          <p:cNvPr id="7184" name="Freeform 16"/>
          <p:cNvSpPr>
            <a:spLocks/>
          </p:cNvSpPr>
          <p:nvPr/>
        </p:nvSpPr>
        <p:spPr bwMode="auto">
          <a:xfrm>
            <a:off x="2903538" y="3454400"/>
            <a:ext cx="5900737" cy="996950"/>
          </a:xfrm>
          <a:custGeom>
            <a:avLst/>
            <a:gdLst>
              <a:gd name="T0" fmla="*/ 0 w 4052"/>
              <a:gd name="T1" fmla="*/ 2147483647 h 611"/>
              <a:gd name="T2" fmla="*/ 2147483647 w 4052"/>
              <a:gd name="T3" fmla="*/ 2147483647 h 611"/>
              <a:gd name="T4" fmla="*/ 2147483647 w 4052"/>
              <a:gd name="T5" fmla="*/ 2147483647 h 611"/>
              <a:gd name="T6" fmla="*/ 2147483647 w 4052"/>
              <a:gd name="T7" fmla="*/ 0 h 611"/>
              <a:gd name="T8" fmla="*/ 0 w 4052"/>
              <a:gd name="T9" fmla="*/ 2147483647 h 611"/>
              <a:gd name="T10" fmla="*/ 0 60000 65536"/>
              <a:gd name="T11" fmla="*/ 0 60000 65536"/>
              <a:gd name="T12" fmla="*/ 0 60000 65536"/>
              <a:gd name="T13" fmla="*/ 0 60000 65536"/>
              <a:gd name="T14" fmla="*/ 0 60000 65536"/>
              <a:gd name="T15" fmla="*/ 0 w 4052"/>
              <a:gd name="T16" fmla="*/ 0 h 611"/>
              <a:gd name="T17" fmla="*/ 4052 w 4052"/>
              <a:gd name="T18" fmla="*/ 611 h 611"/>
            </a:gdLst>
            <a:ahLst/>
            <a:cxnLst>
              <a:cxn ang="T10">
                <a:pos x="T0" y="T1"/>
              </a:cxn>
              <a:cxn ang="T11">
                <a:pos x="T2" y="T3"/>
              </a:cxn>
              <a:cxn ang="T12">
                <a:pos x="T4" y="T5"/>
              </a:cxn>
              <a:cxn ang="T13">
                <a:pos x="T6" y="T7"/>
              </a:cxn>
              <a:cxn ang="T14">
                <a:pos x="T8" y="T9"/>
              </a:cxn>
            </a:cxnLst>
            <a:rect l="T15" t="T16" r="T17" b="T18"/>
            <a:pathLst>
              <a:path w="4052" h="611">
                <a:moveTo>
                  <a:pt x="0" y="559"/>
                </a:moveTo>
                <a:lnTo>
                  <a:pt x="4051" y="240"/>
                </a:lnTo>
                <a:lnTo>
                  <a:pt x="4051" y="610"/>
                </a:lnTo>
                <a:lnTo>
                  <a:pt x="760" y="0"/>
                </a:lnTo>
                <a:lnTo>
                  <a:pt x="0" y="559"/>
                </a:lnTo>
              </a:path>
            </a:pathLst>
          </a:custGeom>
          <a:solidFill>
            <a:srgbClr val="CECECE"/>
          </a:solidFill>
          <a:ln w="12700" cap="rnd">
            <a:solidFill>
              <a:srgbClr val="CECECE"/>
            </a:solidFill>
            <a:prstDash val="sysDot"/>
            <a:round/>
            <a:headEnd/>
            <a:tailEnd/>
          </a:ln>
        </p:spPr>
        <p:txBody>
          <a:bodyPr/>
          <a:lstStyle/>
          <a:p>
            <a:endParaRPr lang="cs-CZ"/>
          </a:p>
        </p:txBody>
      </p:sp>
      <p:sp>
        <p:nvSpPr>
          <p:cNvPr id="7185" name="Rectangle 17"/>
          <p:cNvSpPr>
            <a:spLocks noChangeArrowheads="1"/>
          </p:cNvSpPr>
          <p:nvPr/>
        </p:nvSpPr>
        <p:spPr bwMode="auto">
          <a:xfrm>
            <a:off x="247650" y="4510088"/>
            <a:ext cx="1428750" cy="47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106362" tIns="52388" rIns="106362" bIns="52388">
            <a:spAutoFit/>
          </a:bodyPr>
          <a:lstStyle>
            <a:lvl1pPr defTabSz="1214438" eaLnBrk="0" hangingPunct="0">
              <a:defRPr>
                <a:solidFill>
                  <a:schemeClr val="tx1"/>
                </a:solidFill>
                <a:latin typeface="Arial" panose="020B0604020202020204" pitchFamily="34" charset="0"/>
              </a:defRPr>
            </a:lvl1pPr>
            <a:lvl2pPr marL="742950" indent="-285750" defTabSz="1214438" eaLnBrk="0" hangingPunct="0">
              <a:defRPr>
                <a:solidFill>
                  <a:schemeClr val="tx1"/>
                </a:solidFill>
                <a:latin typeface="Arial" panose="020B0604020202020204" pitchFamily="34" charset="0"/>
              </a:defRPr>
            </a:lvl2pPr>
            <a:lvl3pPr marL="1143000" indent="-228600" defTabSz="1214438" eaLnBrk="0" hangingPunct="0">
              <a:defRPr>
                <a:solidFill>
                  <a:schemeClr val="tx1"/>
                </a:solidFill>
                <a:latin typeface="Arial" panose="020B0604020202020204" pitchFamily="34" charset="0"/>
              </a:defRPr>
            </a:lvl3pPr>
            <a:lvl4pPr marL="1600200" indent="-228600" defTabSz="1214438" eaLnBrk="0" hangingPunct="0">
              <a:defRPr>
                <a:solidFill>
                  <a:schemeClr val="tx1"/>
                </a:solidFill>
                <a:latin typeface="Arial" panose="020B0604020202020204" pitchFamily="34" charset="0"/>
              </a:defRPr>
            </a:lvl4pPr>
            <a:lvl5pPr marL="2057400" indent="-228600" defTabSz="1214438" eaLnBrk="0" hangingPunct="0">
              <a:defRPr>
                <a:solidFill>
                  <a:schemeClr val="tx1"/>
                </a:solidFill>
                <a:latin typeface="Arial" panose="020B0604020202020204" pitchFamily="34" charset="0"/>
              </a:defRPr>
            </a:lvl5pPr>
            <a:lvl6pPr marL="2514600" indent="-228600" defTabSz="1214438" eaLnBrk="0" fontAlgn="base" hangingPunct="0">
              <a:spcBef>
                <a:spcPct val="0"/>
              </a:spcBef>
              <a:spcAft>
                <a:spcPct val="0"/>
              </a:spcAft>
              <a:defRPr>
                <a:solidFill>
                  <a:schemeClr val="tx1"/>
                </a:solidFill>
                <a:latin typeface="Arial" panose="020B0604020202020204" pitchFamily="34" charset="0"/>
              </a:defRPr>
            </a:lvl6pPr>
            <a:lvl7pPr marL="2971800" indent="-228600" defTabSz="1214438" eaLnBrk="0" fontAlgn="base" hangingPunct="0">
              <a:spcBef>
                <a:spcPct val="0"/>
              </a:spcBef>
              <a:spcAft>
                <a:spcPct val="0"/>
              </a:spcAft>
              <a:defRPr>
                <a:solidFill>
                  <a:schemeClr val="tx1"/>
                </a:solidFill>
                <a:latin typeface="Arial" panose="020B0604020202020204" pitchFamily="34" charset="0"/>
              </a:defRPr>
            </a:lvl7pPr>
            <a:lvl8pPr marL="3429000" indent="-228600" defTabSz="1214438" eaLnBrk="0" fontAlgn="base" hangingPunct="0">
              <a:spcBef>
                <a:spcPct val="0"/>
              </a:spcBef>
              <a:spcAft>
                <a:spcPct val="0"/>
              </a:spcAft>
              <a:defRPr>
                <a:solidFill>
                  <a:schemeClr val="tx1"/>
                </a:solidFill>
                <a:latin typeface="Arial" panose="020B0604020202020204" pitchFamily="34" charset="0"/>
              </a:defRPr>
            </a:lvl8pPr>
            <a:lvl9pPr marL="3886200" indent="-228600" defTabSz="121443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400" b="1"/>
              <a:t>Obje</a:t>
            </a:r>
            <a:r>
              <a:rPr lang="cs-CZ" altLang="cs-CZ" sz="2400" b="1"/>
              <a:t>k</a:t>
            </a:r>
            <a:r>
              <a:rPr lang="en-US" altLang="cs-CZ" sz="2400" b="1"/>
              <a:t>tiv</a:t>
            </a:r>
          </a:p>
        </p:txBody>
      </p:sp>
      <p:sp>
        <p:nvSpPr>
          <p:cNvPr id="7186" name="Rectangle 18"/>
          <p:cNvSpPr>
            <a:spLocks noChangeArrowheads="1"/>
          </p:cNvSpPr>
          <p:nvPr/>
        </p:nvSpPr>
        <p:spPr bwMode="auto">
          <a:xfrm>
            <a:off x="4267200" y="246063"/>
            <a:ext cx="877888"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106362" tIns="52388" rIns="106362" bIns="52388">
            <a:spAutoFit/>
          </a:bodyPr>
          <a:lstStyle>
            <a:lvl1pPr defTabSz="1214438" eaLnBrk="0" hangingPunct="0">
              <a:defRPr>
                <a:solidFill>
                  <a:schemeClr val="tx1"/>
                </a:solidFill>
                <a:latin typeface="Arial" panose="020B0604020202020204" pitchFamily="34" charset="0"/>
              </a:defRPr>
            </a:lvl1pPr>
            <a:lvl2pPr marL="742950" indent="-285750" defTabSz="1214438" eaLnBrk="0" hangingPunct="0">
              <a:defRPr>
                <a:solidFill>
                  <a:schemeClr val="tx1"/>
                </a:solidFill>
                <a:latin typeface="Arial" panose="020B0604020202020204" pitchFamily="34" charset="0"/>
              </a:defRPr>
            </a:lvl2pPr>
            <a:lvl3pPr marL="1143000" indent="-228600" defTabSz="1214438" eaLnBrk="0" hangingPunct="0">
              <a:defRPr>
                <a:solidFill>
                  <a:schemeClr val="tx1"/>
                </a:solidFill>
                <a:latin typeface="Arial" panose="020B0604020202020204" pitchFamily="34" charset="0"/>
              </a:defRPr>
            </a:lvl3pPr>
            <a:lvl4pPr marL="1600200" indent="-228600" defTabSz="1214438" eaLnBrk="0" hangingPunct="0">
              <a:defRPr>
                <a:solidFill>
                  <a:schemeClr val="tx1"/>
                </a:solidFill>
                <a:latin typeface="Arial" panose="020B0604020202020204" pitchFamily="34" charset="0"/>
              </a:defRPr>
            </a:lvl4pPr>
            <a:lvl5pPr marL="2057400" indent="-228600" defTabSz="1214438" eaLnBrk="0" hangingPunct="0">
              <a:defRPr>
                <a:solidFill>
                  <a:schemeClr val="tx1"/>
                </a:solidFill>
                <a:latin typeface="Arial" panose="020B0604020202020204" pitchFamily="34" charset="0"/>
              </a:defRPr>
            </a:lvl5pPr>
            <a:lvl6pPr marL="2514600" indent="-228600" defTabSz="1214438" eaLnBrk="0" fontAlgn="base" hangingPunct="0">
              <a:spcBef>
                <a:spcPct val="0"/>
              </a:spcBef>
              <a:spcAft>
                <a:spcPct val="0"/>
              </a:spcAft>
              <a:defRPr>
                <a:solidFill>
                  <a:schemeClr val="tx1"/>
                </a:solidFill>
                <a:latin typeface="Arial" panose="020B0604020202020204" pitchFamily="34" charset="0"/>
              </a:defRPr>
            </a:lvl6pPr>
            <a:lvl7pPr marL="2971800" indent="-228600" defTabSz="1214438" eaLnBrk="0" fontAlgn="base" hangingPunct="0">
              <a:spcBef>
                <a:spcPct val="0"/>
              </a:spcBef>
              <a:spcAft>
                <a:spcPct val="0"/>
              </a:spcAft>
              <a:defRPr>
                <a:solidFill>
                  <a:schemeClr val="tx1"/>
                </a:solidFill>
                <a:latin typeface="Arial" panose="020B0604020202020204" pitchFamily="34" charset="0"/>
              </a:defRPr>
            </a:lvl7pPr>
            <a:lvl8pPr marL="3429000" indent="-228600" defTabSz="1214438" eaLnBrk="0" fontAlgn="base" hangingPunct="0">
              <a:spcBef>
                <a:spcPct val="0"/>
              </a:spcBef>
              <a:spcAft>
                <a:spcPct val="0"/>
              </a:spcAft>
              <a:defRPr>
                <a:solidFill>
                  <a:schemeClr val="tx1"/>
                </a:solidFill>
                <a:latin typeface="Arial" panose="020B0604020202020204" pitchFamily="34" charset="0"/>
              </a:defRPr>
            </a:lvl8pPr>
            <a:lvl9pPr marL="3886200" indent="-228600" defTabSz="121443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400" b="1"/>
              <a:t>Laser</a:t>
            </a:r>
          </a:p>
        </p:txBody>
      </p:sp>
      <p:sp>
        <p:nvSpPr>
          <p:cNvPr id="7187" name="Rectangle 19"/>
          <p:cNvSpPr>
            <a:spLocks noChangeArrowheads="1"/>
          </p:cNvSpPr>
          <p:nvPr/>
        </p:nvSpPr>
        <p:spPr bwMode="auto">
          <a:xfrm>
            <a:off x="5394325" y="5351463"/>
            <a:ext cx="2417763" cy="47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106362" tIns="52388" rIns="106362" bIns="52388">
            <a:spAutoFit/>
          </a:bodyPr>
          <a:lstStyle>
            <a:lvl1pPr defTabSz="1214438" eaLnBrk="0" hangingPunct="0">
              <a:defRPr>
                <a:solidFill>
                  <a:schemeClr val="tx1"/>
                </a:solidFill>
                <a:latin typeface="Arial" panose="020B0604020202020204" pitchFamily="34" charset="0"/>
              </a:defRPr>
            </a:lvl1pPr>
            <a:lvl2pPr marL="742950" indent="-285750" defTabSz="1214438" eaLnBrk="0" hangingPunct="0">
              <a:defRPr>
                <a:solidFill>
                  <a:schemeClr val="tx1"/>
                </a:solidFill>
                <a:latin typeface="Arial" panose="020B0604020202020204" pitchFamily="34" charset="0"/>
              </a:defRPr>
            </a:lvl2pPr>
            <a:lvl3pPr marL="1143000" indent="-228600" defTabSz="1214438" eaLnBrk="0" hangingPunct="0">
              <a:defRPr>
                <a:solidFill>
                  <a:schemeClr val="tx1"/>
                </a:solidFill>
                <a:latin typeface="Arial" panose="020B0604020202020204" pitchFamily="34" charset="0"/>
              </a:defRPr>
            </a:lvl3pPr>
            <a:lvl4pPr marL="1600200" indent="-228600" defTabSz="1214438" eaLnBrk="0" hangingPunct="0">
              <a:defRPr>
                <a:solidFill>
                  <a:schemeClr val="tx1"/>
                </a:solidFill>
                <a:latin typeface="Arial" panose="020B0604020202020204" pitchFamily="34" charset="0"/>
              </a:defRPr>
            </a:lvl4pPr>
            <a:lvl5pPr marL="2057400" indent="-228600" defTabSz="1214438" eaLnBrk="0" hangingPunct="0">
              <a:defRPr>
                <a:solidFill>
                  <a:schemeClr val="tx1"/>
                </a:solidFill>
                <a:latin typeface="Arial" panose="020B0604020202020204" pitchFamily="34" charset="0"/>
              </a:defRPr>
            </a:lvl5pPr>
            <a:lvl6pPr marL="2514600" indent="-228600" defTabSz="1214438" eaLnBrk="0" fontAlgn="base" hangingPunct="0">
              <a:spcBef>
                <a:spcPct val="0"/>
              </a:spcBef>
              <a:spcAft>
                <a:spcPct val="0"/>
              </a:spcAft>
              <a:defRPr>
                <a:solidFill>
                  <a:schemeClr val="tx1"/>
                </a:solidFill>
                <a:latin typeface="Arial" panose="020B0604020202020204" pitchFamily="34" charset="0"/>
              </a:defRPr>
            </a:lvl6pPr>
            <a:lvl7pPr marL="2971800" indent="-228600" defTabSz="1214438" eaLnBrk="0" fontAlgn="base" hangingPunct="0">
              <a:spcBef>
                <a:spcPct val="0"/>
              </a:spcBef>
              <a:spcAft>
                <a:spcPct val="0"/>
              </a:spcAft>
              <a:defRPr>
                <a:solidFill>
                  <a:schemeClr val="tx1"/>
                </a:solidFill>
                <a:latin typeface="Arial" panose="020B0604020202020204" pitchFamily="34" charset="0"/>
              </a:defRPr>
            </a:lvl7pPr>
            <a:lvl8pPr marL="3429000" indent="-228600" defTabSz="1214438" eaLnBrk="0" fontAlgn="base" hangingPunct="0">
              <a:spcBef>
                <a:spcPct val="0"/>
              </a:spcBef>
              <a:spcAft>
                <a:spcPct val="0"/>
              </a:spcAft>
              <a:defRPr>
                <a:solidFill>
                  <a:schemeClr val="tx1"/>
                </a:solidFill>
                <a:latin typeface="Arial" panose="020B0604020202020204" pitchFamily="34" charset="0"/>
              </a:defRPr>
            </a:lvl8pPr>
            <a:lvl9pPr marL="3886200" indent="-228600" defTabSz="121443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400" b="1"/>
              <a:t>Emisn</a:t>
            </a:r>
            <a:r>
              <a:rPr lang="cs-CZ" altLang="cs-CZ" sz="2400" b="1"/>
              <a:t>í</a:t>
            </a:r>
            <a:r>
              <a:rPr lang="en-US" altLang="cs-CZ" sz="2400" b="1"/>
              <a:t> Pinhole</a:t>
            </a:r>
          </a:p>
        </p:txBody>
      </p:sp>
      <p:sp>
        <p:nvSpPr>
          <p:cNvPr id="7188" name="Line 20"/>
          <p:cNvSpPr>
            <a:spLocks noChangeShapeType="1"/>
          </p:cNvSpPr>
          <p:nvPr/>
        </p:nvSpPr>
        <p:spPr bwMode="auto">
          <a:xfrm flipV="1">
            <a:off x="4211638" y="1716088"/>
            <a:ext cx="817562" cy="177800"/>
          </a:xfrm>
          <a:prstGeom prst="line">
            <a:avLst/>
          </a:prstGeom>
          <a:noFill/>
          <a:ln w="1270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7189" name="Freeform 21"/>
          <p:cNvSpPr>
            <a:spLocks/>
          </p:cNvSpPr>
          <p:nvPr/>
        </p:nvSpPr>
        <p:spPr bwMode="auto">
          <a:xfrm>
            <a:off x="3270250" y="787400"/>
            <a:ext cx="730250" cy="569913"/>
          </a:xfrm>
          <a:custGeom>
            <a:avLst/>
            <a:gdLst>
              <a:gd name="T0" fmla="*/ 0 w 502"/>
              <a:gd name="T1" fmla="*/ 2147483647 h 349"/>
              <a:gd name="T2" fmla="*/ 0 w 502"/>
              <a:gd name="T3" fmla="*/ 2147483647 h 349"/>
              <a:gd name="T4" fmla="*/ 2147483647 w 502"/>
              <a:gd name="T5" fmla="*/ 2147483647 h 349"/>
              <a:gd name="T6" fmla="*/ 2147483647 w 502"/>
              <a:gd name="T7" fmla="*/ 2147483647 h 349"/>
              <a:gd name="T8" fmla="*/ 2147483647 w 502"/>
              <a:gd name="T9" fmla="*/ 2147483647 h 349"/>
              <a:gd name="T10" fmla="*/ 2147483647 w 502"/>
              <a:gd name="T11" fmla="*/ 0 h 349"/>
              <a:gd name="T12" fmla="*/ 0 60000 65536"/>
              <a:gd name="T13" fmla="*/ 0 60000 65536"/>
              <a:gd name="T14" fmla="*/ 0 60000 65536"/>
              <a:gd name="T15" fmla="*/ 0 60000 65536"/>
              <a:gd name="T16" fmla="*/ 0 60000 65536"/>
              <a:gd name="T17" fmla="*/ 0 60000 65536"/>
              <a:gd name="T18" fmla="*/ 0 w 502"/>
              <a:gd name="T19" fmla="*/ 0 h 349"/>
              <a:gd name="T20" fmla="*/ 502 w 502"/>
              <a:gd name="T21" fmla="*/ 349 h 349"/>
            </a:gdLst>
            <a:ahLst/>
            <a:cxnLst>
              <a:cxn ang="T12">
                <a:pos x="T0" y="T1"/>
              </a:cxn>
              <a:cxn ang="T13">
                <a:pos x="T2" y="T3"/>
              </a:cxn>
              <a:cxn ang="T14">
                <a:pos x="T4" y="T5"/>
              </a:cxn>
              <a:cxn ang="T15">
                <a:pos x="T6" y="T7"/>
              </a:cxn>
              <a:cxn ang="T16">
                <a:pos x="T8" y="T9"/>
              </a:cxn>
              <a:cxn ang="T17">
                <a:pos x="T10" y="T11"/>
              </a:cxn>
            </a:cxnLst>
            <a:rect l="T18" t="T19" r="T20" b="T21"/>
            <a:pathLst>
              <a:path w="502" h="349">
                <a:moveTo>
                  <a:pt x="0" y="7"/>
                </a:moveTo>
                <a:lnTo>
                  <a:pt x="0" y="174"/>
                </a:lnTo>
                <a:lnTo>
                  <a:pt x="100" y="348"/>
                </a:lnTo>
                <a:lnTo>
                  <a:pt x="424" y="348"/>
                </a:lnTo>
                <a:lnTo>
                  <a:pt x="501" y="160"/>
                </a:lnTo>
                <a:lnTo>
                  <a:pt x="501" y="0"/>
                </a:lnTo>
              </a:path>
            </a:pathLst>
          </a:custGeom>
          <a:gradFill rotWithShape="0">
            <a:gsLst>
              <a:gs pos="0">
                <a:srgbClr val="618FFD"/>
              </a:gs>
              <a:gs pos="50000">
                <a:srgbClr val="EFF4FF"/>
              </a:gs>
              <a:gs pos="100000">
                <a:srgbClr val="618FFD"/>
              </a:gs>
            </a:gsLst>
            <a:lin ang="18900000" scaled="1"/>
          </a:gra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cs-CZ"/>
          </a:p>
        </p:txBody>
      </p:sp>
      <p:sp>
        <p:nvSpPr>
          <p:cNvPr id="7190" name="Rectangle 22"/>
          <p:cNvSpPr>
            <a:spLocks noChangeArrowheads="1"/>
          </p:cNvSpPr>
          <p:nvPr/>
        </p:nvSpPr>
        <p:spPr bwMode="auto">
          <a:xfrm>
            <a:off x="3275013" y="303213"/>
            <a:ext cx="719137" cy="582612"/>
          </a:xfrm>
          <a:prstGeom prst="rect">
            <a:avLst/>
          </a:prstGeom>
          <a:solidFill>
            <a:srgbClr val="919191"/>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7191" name="AutoShape 23"/>
          <p:cNvSpPr>
            <a:spLocks noChangeArrowheads="1"/>
          </p:cNvSpPr>
          <p:nvPr/>
        </p:nvSpPr>
        <p:spPr bwMode="auto">
          <a:xfrm>
            <a:off x="2709863" y="4914900"/>
            <a:ext cx="1700212" cy="138113"/>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7192" name="Line 24"/>
          <p:cNvSpPr>
            <a:spLocks noChangeShapeType="1"/>
          </p:cNvSpPr>
          <p:nvPr/>
        </p:nvSpPr>
        <p:spPr bwMode="auto">
          <a:xfrm>
            <a:off x="1855788" y="4975225"/>
            <a:ext cx="695325" cy="0"/>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7193" name="Freeform 25"/>
          <p:cNvSpPr>
            <a:spLocks/>
          </p:cNvSpPr>
          <p:nvPr/>
        </p:nvSpPr>
        <p:spPr bwMode="auto">
          <a:xfrm>
            <a:off x="3001963" y="892175"/>
            <a:ext cx="5826125" cy="5337175"/>
          </a:xfrm>
          <a:custGeom>
            <a:avLst/>
            <a:gdLst>
              <a:gd name="T0" fmla="*/ 2147483647 w 4000"/>
              <a:gd name="T1" fmla="*/ 0 h 3273"/>
              <a:gd name="T2" fmla="*/ 2147483647 w 4000"/>
              <a:gd name="T3" fmla="*/ 2147483647 h 3273"/>
              <a:gd name="T4" fmla="*/ 0 w 4000"/>
              <a:gd name="T5" fmla="*/ 2147483647 h 3273"/>
              <a:gd name="T6" fmla="*/ 2147483647 w 4000"/>
              <a:gd name="T7" fmla="*/ 2147483647 h 3273"/>
              <a:gd name="T8" fmla="*/ 2147483647 w 4000"/>
              <a:gd name="T9" fmla="*/ 2147483647 h 3273"/>
              <a:gd name="T10" fmla="*/ 2147483647 w 4000"/>
              <a:gd name="T11" fmla="*/ 2147483647 h 3273"/>
              <a:gd name="T12" fmla="*/ 2147483647 w 4000"/>
              <a:gd name="T13" fmla="*/ 2147483647 h 3273"/>
              <a:gd name="T14" fmla="*/ 0 60000 65536"/>
              <a:gd name="T15" fmla="*/ 0 60000 65536"/>
              <a:gd name="T16" fmla="*/ 0 60000 65536"/>
              <a:gd name="T17" fmla="*/ 0 60000 65536"/>
              <a:gd name="T18" fmla="*/ 0 60000 65536"/>
              <a:gd name="T19" fmla="*/ 0 60000 65536"/>
              <a:gd name="T20" fmla="*/ 0 60000 65536"/>
              <a:gd name="T21" fmla="*/ 0 w 4000"/>
              <a:gd name="T22" fmla="*/ 0 h 3273"/>
              <a:gd name="T23" fmla="*/ 4000 w 4000"/>
              <a:gd name="T24" fmla="*/ 3273 h 32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00" h="3273">
                <a:moveTo>
                  <a:pt x="598" y="0"/>
                </a:moveTo>
                <a:lnTo>
                  <a:pt x="609" y="104"/>
                </a:lnTo>
                <a:lnTo>
                  <a:pt x="0" y="2513"/>
                </a:lnTo>
                <a:lnTo>
                  <a:pt x="418" y="3272"/>
                </a:lnTo>
                <a:lnTo>
                  <a:pt x="757" y="2493"/>
                </a:lnTo>
                <a:lnTo>
                  <a:pt x="542" y="1661"/>
                </a:lnTo>
                <a:lnTo>
                  <a:pt x="3999" y="2077"/>
                </a:lnTo>
              </a:path>
            </a:pathLst>
          </a:custGeom>
          <a:noFill/>
          <a:ln w="25400" cap="rnd">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7194" name="Freeform 26"/>
          <p:cNvSpPr>
            <a:spLocks/>
          </p:cNvSpPr>
          <p:nvPr/>
        </p:nvSpPr>
        <p:spPr bwMode="auto">
          <a:xfrm>
            <a:off x="3509963" y="3506788"/>
            <a:ext cx="3227387" cy="2506662"/>
          </a:xfrm>
          <a:custGeom>
            <a:avLst/>
            <a:gdLst>
              <a:gd name="T0" fmla="*/ 0 w 2216"/>
              <a:gd name="T1" fmla="*/ 2147483647 h 1537"/>
              <a:gd name="T2" fmla="*/ 2147483647 w 2216"/>
              <a:gd name="T3" fmla="*/ 2147483647 h 1537"/>
              <a:gd name="T4" fmla="*/ 2147483647 w 2216"/>
              <a:gd name="T5" fmla="*/ 0 h 1537"/>
              <a:gd name="T6" fmla="*/ 2147483647 w 2216"/>
              <a:gd name="T7" fmla="*/ 2147483647 h 1537"/>
              <a:gd name="T8" fmla="*/ 0 60000 65536"/>
              <a:gd name="T9" fmla="*/ 0 60000 65536"/>
              <a:gd name="T10" fmla="*/ 0 60000 65536"/>
              <a:gd name="T11" fmla="*/ 0 60000 65536"/>
              <a:gd name="T12" fmla="*/ 0 w 2216"/>
              <a:gd name="T13" fmla="*/ 0 h 1537"/>
              <a:gd name="T14" fmla="*/ 2216 w 2216"/>
              <a:gd name="T15" fmla="*/ 1537 h 1537"/>
            </a:gdLst>
            <a:ahLst/>
            <a:cxnLst>
              <a:cxn ang="T8">
                <a:pos x="T0" y="T1"/>
              </a:cxn>
              <a:cxn ang="T9">
                <a:pos x="T2" y="T3"/>
              </a:cxn>
              <a:cxn ang="T10">
                <a:pos x="T4" y="T5"/>
              </a:cxn>
              <a:cxn ang="T11">
                <a:pos x="T6" y="T7"/>
              </a:cxn>
            </a:cxnLst>
            <a:rect l="T12" t="T13" r="T14" b="T15"/>
            <a:pathLst>
              <a:path w="2216" h="1537">
                <a:moveTo>
                  <a:pt x="0" y="1536"/>
                </a:moveTo>
                <a:lnTo>
                  <a:pt x="260" y="924"/>
                </a:lnTo>
                <a:lnTo>
                  <a:pt x="294" y="0"/>
                </a:lnTo>
                <a:lnTo>
                  <a:pt x="2215" y="42"/>
                </a:lnTo>
              </a:path>
            </a:pathLst>
          </a:custGeom>
          <a:noFill/>
          <a:ln w="25400" cap="rnd">
            <a:solidFill>
              <a:srgbClr val="FF99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7195" name="Line 27"/>
          <p:cNvSpPr>
            <a:spLocks noChangeShapeType="1"/>
          </p:cNvSpPr>
          <p:nvPr/>
        </p:nvSpPr>
        <p:spPr bwMode="auto">
          <a:xfrm>
            <a:off x="3622675" y="6223000"/>
            <a:ext cx="107950" cy="246063"/>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7196" name="Freeform 28"/>
          <p:cNvSpPr>
            <a:spLocks/>
          </p:cNvSpPr>
          <p:nvPr/>
        </p:nvSpPr>
        <p:spPr bwMode="auto">
          <a:xfrm>
            <a:off x="3625850" y="3778250"/>
            <a:ext cx="3128963" cy="2690813"/>
          </a:xfrm>
          <a:custGeom>
            <a:avLst/>
            <a:gdLst>
              <a:gd name="T0" fmla="*/ 2147483647 w 2149"/>
              <a:gd name="T1" fmla="*/ 2147483647 h 1650"/>
              <a:gd name="T2" fmla="*/ 2147483647 w 2149"/>
              <a:gd name="T3" fmla="*/ 2147483647 h 1650"/>
              <a:gd name="T4" fmla="*/ 0 w 2149"/>
              <a:gd name="T5" fmla="*/ 0 h 1650"/>
              <a:gd name="T6" fmla="*/ 2147483647 w 2149"/>
              <a:gd name="T7" fmla="*/ 2147483647 h 1650"/>
              <a:gd name="T8" fmla="*/ 0 60000 65536"/>
              <a:gd name="T9" fmla="*/ 0 60000 65536"/>
              <a:gd name="T10" fmla="*/ 0 60000 65536"/>
              <a:gd name="T11" fmla="*/ 0 60000 65536"/>
              <a:gd name="T12" fmla="*/ 0 w 2149"/>
              <a:gd name="T13" fmla="*/ 0 h 1650"/>
              <a:gd name="T14" fmla="*/ 2149 w 2149"/>
              <a:gd name="T15" fmla="*/ 1650 h 1650"/>
            </a:gdLst>
            <a:ahLst/>
            <a:cxnLst>
              <a:cxn ang="T8">
                <a:pos x="T0" y="T1"/>
              </a:cxn>
              <a:cxn ang="T9">
                <a:pos x="T2" y="T3"/>
              </a:cxn>
              <a:cxn ang="T10">
                <a:pos x="T4" y="T5"/>
              </a:cxn>
              <a:cxn ang="T11">
                <a:pos x="T6" y="T7"/>
              </a:cxn>
            </a:cxnLst>
            <a:rect l="T12" t="T13" r="T14" b="T15"/>
            <a:pathLst>
              <a:path w="2149" h="1650">
                <a:moveTo>
                  <a:pt x="87" y="1649"/>
                </a:moveTo>
                <a:lnTo>
                  <a:pt x="475" y="737"/>
                </a:lnTo>
                <a:lnTo>
                  <a:pt x="0" y="0"/>
                </a:lnTo>
                <a:lnTo>
                  <a:pt x="2148" y="466"/>
                </a:lnTo>
              </a:path>
            </a:pathLst>
          </a:custGeom>
          <a:noFill/>
          <a:ln w="25400" cap="rnd">
            <a:solidFill>
              <a:schemeClr val="accent2"/>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7197" name="Rectangle 29"/>
          <p:cNvSpPr>
            <a:spLocks noChangeArrowheads="1"/>
          </p:cNvSpPr>
          <p:nvPr/>
        </p:nvSpPr>
        <p:spPr bwMode="auto">
          <a:xfrm>
            <a:off x="4340225" y="1216025"/>
            <a:ext cx="2711450"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400" b="1"/>
              <a:t>Excita</a:t>
            </a:r>
            <a:r>
              <a:rPr lang="cs-CZ" altLang="cs-CZ" sz="2400" b="1"/>
              <a:t>č</a:t>
            </a:r>
            <a:r>
              <a:rPr lang="en-US" altLang="cs-CZ" sz="2400" b="1"/>
              <a:t>n</a:t>
            </a:r>
            <a:r>
              <a:rPr lang="cs-CZ" altLang="cs-CZ" sz="2400" b="1"/>
              <a:t>í</a:t>
            </a:r>
            <a:r>
              <a:rPr lang="en-US" altLang="cs-CZ" sz="2400" b="1"/>
              <a:t> </a:t>
            </a:r>
            <a:r>
              <a:rPr lang="cs-CZ" altLang="cs-CZ" sz="2400" b="1"/>
              <a:t>p</a:t>
            </a:r>
            <a:r>
              <a:rPr lang="en-US" altLang="cs-CZ" sz="2400" b="1"/>
              <a:t>inhole</a:t>
            </a:r>
          </a:p>
        </p:txBody>
      </p:sp>
      <p:sp>
        <p:nvSpPr>
          <p:cNvPr id="7198" name="Rectangle 30"/>
          <p:cNvSpPr>
            <a:spLocks noChangeArrowheads="1"/>
          </p:cNvSpPr>
          <p:nvPr/>
        </p:nvSpPr>
        <p:spPr bwMode="auto">
          <a:xfrm>
            <a:off x="6746875" y="2843213"/>
            <a:ext cx="168275" cy="1066800"/>
          </a:xfrm>
          <a:prstGeom prst="rect">
            <a:avLst/>
          </a:prstGeom>
          <a:solidFill>
            <a:srgbClr val="919191"/>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7199" name="Rectangle 31"/>
          <p:cNvSpPr>
            <a:spLocks noChangeArrowheads="1"/>
          </p:cNvSpPr>
          <p:nvPr/>
        </p:nvSpPr>
        <p:spPr bwMode="auto">
          <a:xfrm>
            <a:off x="6746875" y="4092575"/>
            <a:ext cx="168275" cy="1063625"/>
          </a:xfrm>
          <a:prstGeom prst="rect">
            <a:avLst/>
          </a:prstGeom>
          <a:solidFill>
            <a:srgbClr val="919191"/>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7200" name="Rectangle 32"/>
          <p:cNvSpPr>
            <a:spLocks noChangeArrowheads="1"/>
          </p:cNvSpPr>
          <p:nvPr/>
        </p:nvSpPr>
        <p:spPr bwMode="auto">
          <a:xfrm>
            <a:off x="2314575" y="2017713"/>
            <a:ext cx="1214438" cy="180975"/>
          </a:xfrm>
          <a:prstGeom prst="rect">
            <a:avLst/>
          </a:prstGeom>
          <a:solidFill>
            <a:srgbClr val="919191"/>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7201" name="Rectangle 33"/>
          <p:cNvSpPr>
            <a:spLocks noChangeArrowheads="1"/>
          </p:cNvSpPr>
          <p:nvPr/>
        </p:nvSpPr>
        <p:spPr bwMode="auto">
          <a:xfrm>
            <a:off x="3751263" y="2017713"/>
            <a:ext cx="1217612" cy="180975"/>
          </a:xfrm>
          <a:prstGeom prst="rect">
            <a:avLst/>
          </a:prstGeom>
          <a:solidFill>
            <a:srgbClr val="919191"/>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7202" name="Rectangle 34"/>
          <p:cNvSpPr>
            <a:spLocks noChangeArrowheads="1"/>
          </p:cNvSpPr>
          <p:nvPr/>
        </p:nvSpPr>
        <p:spPr bwMode="auto">
          <a:xfrm>
            <a:off x="7442200" y="3063875"/>
            <a:ext cx="1666875" cy="101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400" b="1"/>
              <a:t>PMT</a:t>
            </a:r>
            <a:endParaRPr lang="cs-CZ" altLang="cs-CZ" sz="2400" b="1"/>
          </a:p>
          <a:p>
            <a:pPr eaLnBrk="1" hangingPunct="1"/>
            <a:r>
              <a:rPr lang="cs-CZ" altLang="cs-CZ" sz="1200"/>
              <a:t>(photo multiplier tube)</a:t>
            </a:r>
            <a:endParaRPr lang="en-US" altLang="cs-CZ" sz="1200"/>
          </a:p>
          <a:p>
            <a:pPr eaLnBrk="1" hangingPunct="1"/>
            <a:endParaRPr lang="en-US" altLang="cs-CZ" sz="2400" b="1"/>
          </a:p>
        </p:txBody>
      </p:sp>
      <p:sp>
        <p:nvSpPr>
          <p:cNvPr id="7203" name="AutoShape 35"/>
          <p:cNvSpPr>
            <a:spLocks noChangeArrowheads="1"/>
          </p:cNvSpPr>
          <p:nvPr/>
        </p:nvSpPr>
        <p:spPr bwMode="auto">
          <a:xfrm>
            <a:off x="6997700" y="2844800"/>
            <a:ext cx="122238" cy="2292350"/>
          </a:xfrm>
          <a:prstGeom prst="octagon">
            <a:avLst>
              <a:gd name="adj" fmla="val 29282"/>
            </a:avLst>
          </a:prstGeom>
          <a:solidFill>
            <a:srgbClr val="FF3300"/>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7204" name="AutoShape 36"/>
          <p:cNvSpPr>
            <a:spLocks noChangeArrowheads="1"/>
          </p:cNvSpPr>
          <p:nvPr/>
        </p:nvSpPr>
        <p:spPr bwMode="auto">
          <a:xfrm>
            <a:off x="2368550" y="2254250"/>
            <a:ext cx="2560638" cy="100013"/>
          </a:xfrm>
          <a:prstGeom prst="octagon">
            <a:avLst>
              <a:gd name="adj" fmla="val 29282"/>
            </a:avLst>
          </a:prstGeom>
          <a:solidFill>
            <a:srgbClr val="00FF00"/>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7205" name="Freeform 37"/>
          <p:cNvSpPr>
            <a:spLocks/>
          </p:cNvSpPr>
          <p:nvPr/>
        </p:nvSpPr>
        <p:spPr bwMode="auto">
          <a:xfrm>
            <a:off x="3976688" y="5075238"/>
            <a:ext cx="92075" cy="136525"/>
          </a:xfrm>
          <a:custGeom>
            <a:avLst/>
            <a:gdLst>
              <a:gd name="T0" fmla="*/ 2147483647 w 64"/>
              <a:gd name="T1" fmla="*/ 0 h 84"/>
              <a:gd name="T2" fmla="*/ 2147483647 w 64"/>
              <a:gd name="T3" fmla="*/ 2147483647 h 84"/>
              <a:gd name="T4" fmla="*/ 0 w 64"/>
              <a:gd name="T5" fmla="*/ 2147483647 h 84"/>
              <a:gd name="T6" fmla="*/ 2147483647 w 64"/>
              <a:gd name="T7" fmla="*/ 0 h 84"/>
              <a:gd name="T8" fmla="*/ 0 60000 65536"/>
              <a:gd name="T9" fmla="*/ 0 60000 65536"/>
              <a:gd name="T10" fmla="*/ 0 60000 65536"/>
              <a:gd name="T11" fmla="*/ 0 60000 65536"/>
              <a:gd name="T12" fmla="*/ 0 w 64"/>
              <a:gd name="T13" fmla="*/ 0 h 84"/>
              <a:gd name="T14" fmla="*/ 64 w 64"/>
              <a:gd name="T15" fmla="*/ 84 h 84"/>
            </a:gdLst>
            <a:ahLst/>
            <a:cxnLst>
              <a:cxn ang="T8">
                <a:pos x="T0" y="T1"/>
              </a:cxn>
              <a:cxn ang="T9">
                <a:pos x="T2" y="T3"/>
              </a:cxn>
              <a:cxn ang="T10">
                <a:pos x="T4" y="T5"/>
              </a:cxn>
              <a:cxn ang="T11">
                <a:pos x="T6" y="T7"/>
              </a:cxn>
            </a:cxnLst>
            <a:rect l="T12" t="T13" r="T14" b="T15"/>
            <a:pathLst>
              <a:path w="64" h="84">
                <a:moveTo>
                  <a:pt x="56" y="0"/>
                </a:moveTo>
                <a:lnTo>
                  <a:pt x="63" y="83"/>
                </a:lnTo>
                <a:lnTo>
                  <a:pt x="0" y="69"/>
                </a:lnTo>
                <a:lnTo>
                  <a:pt x="56" y="0"/>
                </a:lnTo>
              </a:path>
            </a:pathLst>
          </a:custGeom>
          <a:solidFill>
            <a:schemeClr val="tx2"/>
          </a:solidFill>
          <a:ln w="12700" cap="rnd">
            <a:solidFill>
              <a:schemeClr val="tx1"/>
            </a:solidFill>
            <a:round/>
            <a:headEnd/>
            <a:tailEnd/>
          </a:ln>
        </p:spPr>
        <p:txBody>
          <a:bodyPr/>
          <a:lstStyle/>
          <a:p>
            <a:endParaRPr lang="cs-CZ"/>
          </a:p>
        </p:txBody>
      </p:sp>
      <p:sp>
        <p:nvSpPr>
          <p:cNvPr id="7206" name="Freeform 38"/>
          <p:cNvSpPr>
            <a:spLocks/>
          </p:cNvSpPr>
          <p:nvPr/>
        </p:nvSpPr>
        <p:spPr bwMode="auto">
          <a:xfrm>
            <a:off x="3787775" y="3633788"/>
            <a:ext cx="93663" cy="136525"/>
          </a:xfrm>
          <a:custGeom>
            <a:avLst/>
            <a:gdLst>
              <a:gd name="T0" fmla="*/ 2147483647 w 64"/>
              <a:gd name="T1" fmla="*/ 0 h 84"/>
              <a:gd name="T2" fmla="*/ 0 w 64"/>
              <a:gd name="T3" fmla="*/ 2147483647 h 84"/>
              <a:gd name="T4" fmla="*/ 2147483647 w 64"/>
              <a:gd name="T5" fmla="*/ 2147483647 h 84"/>
              <a:gd name="T6" fmla="*/ 2147483647 w 64"/>
              <a:gd name="T7" fmla="*/ 0 h 84"/>
              <a:gd name="T8" fmla="*/ 0 60000 65536"/>
              <a:gd name="T9" fmla="*/ 0 60000 65536"/>
              <a:gd name="T10" fmla="*/ 0 60000 65536"/>
              <a:gd name="T11" fmla="*/ 0 60000 65536"/>
              <a:gd name="T12" fmla="*/ 0 w 64"/>
              <a:gd name="T13" fmla="*/ 0 h 84"/>
              <a:gd name="T14" fmla="*/ 64 w 64"/>
              <a:gd name="T15" fmla="*/ 84 h 84"/>
            </a:gdLst>
            <a:ahLst/>
            <a:cxnLst>
              <a:cxn ang="T8">
                <a:pos x="T0" y="T1"/>
              </a:cxn>
              <a:cxn ang="T9">
                <a:pos x="T2" y="T3"/>
              </a:cxn>
              <a:cxn ang="T10">
                <a:pos x="T4" y="T5"/>
              </a:cxn>
              <a:cxn ang="T11">
                <a:pos x="T6" y="T7"/>
              </a:cxn>
            </a:cxnLst>
            <a:rect l="T12" t="T13" r="T14" b="T15"/>
            <a:pathLst>
              <a:path w="64" h="84">
                <a:moveTo>
                  <a:pt x="1" y="0"/>
                </a:moveTo>
                <a:lnTo>
                  <a:pt x="0" y="83"/>
                </a:lnTo>
                <a:lnTo>
                  <a:pt x="63" y="65"/>
                </a:lnTo>
                <a:lnTo>
                  <a:pt x="1" y="0"/>
                </a:lnTo>
              </a:path>
            </a:pathLst>
          </a:custGeom>
          <a:solidFill>
            <a:schemeClr val="tx2"/>
          </a:solidFill>
          <a:ln w="12700" cap="rnd">
            <a:solidFill>
              <a:schemeClr val="tx1"/>
            </a:solidFill>
            <a:round/>
            <a:headEnd/>
            <a:tailEnd/>
          </a:ln>
        </p:spPr>
        <p:txBody>
          <a:bodyPr/>
          <a:lstStyle/>
          <a:p>
            <a:endParaRPr lang="cs-CZ"/>
          </a:p>
        </p:txBody>
      </p:sp>
      <p:sp>
        <p:nvSpPr>
          <p:cNvPr id="7207" name="Freeform 39"/>
          <p:cNvSpPr>
            <a:spLocks/>
          </p:cNvSpPr>
          <p:nvPr/>
        </p:nvSpPr>
        <p:spPr bwMode="auto">
          <a:xfrm>
            <a:off x="3019425" y="4754563"/>
            <a:ext cx="93663" cy="138112"/>
          </a:xfrm>
          <a:custGeom>
            <a:avLst/>
            <a:gdLst>
              <a:gd name="T0" fmla="*/ 2147483647 w 64"/>
              <a:gd name="T1" fmla="*/ 2147483647 h 85"/>
              <a:gd name="T2" fmla="*/ 0 w 64"/>
              <a:gd name="T3" fmla="*/ 0 h 85"/>
              <a:gd name="T4" fmla="*/ 2147483647 w 64"/>
              <a:gd name="T5" fmla="*/ 2147483647 h 85"/>
              <a:gd name="T6" fmla="*/ 2147483647 w 64"/>
              <a:gd name="T7" fmla="*/ 2147483647 h 85"/>
              <a:gd name="T8" fmla="*/ 0 60000 65536"/>
              <a:gd name="T9" fmla="*/ 0 60000 65536"/>
              <a:gd name="T10" fmla="*/ 0 60000 65536"/>
              <a:gd name="T11" fmla="*/ 0 60000 65536"/>
              <a:gd name="T12" fmla="*/ 0 w 64"/>
              <a:gd name="T13" fmla="*/ 0 h 85"/>
              <a:gd name="T14" fmla="*/ 64 w 64"/>
              <a:gd name="T15" fmla="*/ 85 h 85"/>
            </a:gdLst>
            <a:ahLst/>
            <a:cxnLst>
              <a:cxn ang="T8">
                <a:pos x="T0" y="T1"/>
              </a:cxn>
              <a:cxn ang="T9">
                <a:pos x="T2" y="T3"/>
              </a:cxn>
              <a:cxn ang="T10">
                <a:pos x="T4" y="T5"/>
              </a:cxn>
              <a:cxn ang="T11">
                <a:pos x="T6" y="T7"/>
              </a:cxn>
            </a:cxnLst>
            <a:rect l="T12" t="T13" r="T14" b="T15"/>
            <a:pathLst>
              <a:path w="64" h="85">
                <a:moveTo>
                  <a:pt x="5" y="84"/>
                </a:moveTo>
                <a:lnTo>
                  <a:pt x="0" y="0"/>
                </a:lnTo>
                <a:lnTo>
                  <a:pt x="63" y="16"/>
                </a:lnTo>
                <a:lnTo>
                  <a:pt x="5" y="84"/>
                </a:lnTo>
              </a:path>
            </a:pathLst>
          </a:custGeom>
          <a:solidFill>
            <a:schemeClr val="tx2"/>
          </a:solidFill>
          <a:ln w="12700" cap="rnd">
            <a:solidFill>
              <a:schemeClr val="tx1"/>
            </a:solidFill>
            <a:round/>
            <a:headEnd/>
            <a:tailEnd/>
          </a:ln>
        </p:spPr>
        <p:txBody>
          <a:bodyPr/>
          <a:lstStyle/>
          <a:p>
            <a:endParaRPr lang="cs-CZ"/>
          </a:p>
        </p:txBody>
      </p:sp>
      <p:sp>
        <p:nvSpPr>
          <p:cNvPr id="7208" name="Line 40"/>
          <p:cNvSpPr>
            <a:spLocks noChangeShapeType="1"/>
          </p:cNvSpPr>
          <p:nvPr/>
        </p:nvSpPr>
        <p:spPr bwMode="auto">
          <a:xfrm flipV="1">
            <a:off x="6550025" y="4321175"/>
            <a:ext cx="258763" cy="1085850"/>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7209" name="Rectangle 41"/>
          <p:cNvSpPr>
            <a:spLocks noChangeArrowheads="1"/>
          </p:cNvSpPr>
          <p:nvPr/>
        </p:nvSpPr>
        <p:spPr bwMode="auto">
          <a:xfrm>
            <a:off x="7646988" y="4784725"/>
            <a:ext cx="11906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5000"/>
              </a:lnSpc>
            </a:pPr>
            <a:r>
              <a:rPr lang="en-US" altLang="cs-CZ" sz="2400" b="1"/>
              <a:t>Emisn</a:t>
            </a:r>
            <a:r>
              <a:rPr lang="cs-CZ" altLang="cs-CZ" sz="2400" b="1"/>
              <a:t>í</a:t>
            </a:r>
            <a:endParaRPr lang="en-US" altLang="cs-CZ" sz="2400" b="1"/>
          </a:p>
          <a:p>
            <a:pPr eaLnBrk="1" hangingPunct="1">
              <a:lnSpc>
                <a:spcPct val="75000"/>
              </a:lnSpc>
            </a:pPr>
            <a:r>
              <a:rPr lang="cs-CZ" altLang="cs-CZ" sz="2400" b="1"/>
              <a:t>f</a:t>
            </a:r>
            <a:r>
              <a:rPr lang="en-US" altLang="cs-CZ" sz="2400" b="1"/>
              <a:t>iltr</a:t>
            </a:r>
          </a:p>
        </p:txBody>
      </p:sp>
      <p:sp>
        <p:nvSpPr>
          <p:cNvPr id="7210" name="Line 42"/>
          <p:cNvSpPr>
            <a:spLocks noChangeShapeType="1"/>
          </p:cNvSpPr>
          <p:nvPr/>
        </p:nvSpPr>
        <p:spPr bwMode="auto">
          <a:xfrm flipH="1" flipV="1">
            <a:off x="7108825" y="4435475"/>
            <a:ext cx="484188" cy="400050"/>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7211" name="Rectangle 43"/>
          <p:cNvSpPr>
            <a:spLocks noChangeArrowheads="1"/>
          </p:cNvSpPr>
          <p:nvPr/>
        </p:nvSpPr>
        <p:spPr bwMode="auto">
          <a:xfrm>
            <a:off x="5588000" y="1985963"/>
            <a:ext cx="212883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400" b="1"/>
              <a:t>Excita</a:t>
            </a:r>
            <a:r>
              <a:rPr lang="cs-CZ" altLang="cs-CZ" sz="2400" b="1"/>
              <a:t>ční</a:t>
            </a:r>
            <a:r>
              <a:rPr lang="en-US" altLang="cs-CZ" sz="2400" b="1"/>
              <a:t> </a:t>
            </a:r>
            <a:r>
              <a:rPr lang="cs-CZ" altLang="cs-CZ" sz="2400" b="1"/>
              <a:t>f</a:t>
            </a:r>
            <a:r>
              <a:rPr lang="en-US" altLang="cs-CZ" sz="2400" b="1"/>
              <a:t>iltr</a:t>
            </a:r>
          </a:p>
        </p:txBody>
      </p:sp>
      <p:sp>
        <p:nvSpPr>
          <p:cNvPr id="7212" name="Line 44"/>
          <p:cNvSpPr>
            <a:spLocks noChangeShapeType="1"/>
          </p:cNvSpPr>
          <p:nvPr/>
        </p:nvSpPr>
        <p:spPr bwMode="auto">
          <a:xfrm flipV="1">
            <a:off x="4991100" y="2208213"/>
            <a:ext cx="647700" cy="84137"/>
          </a:xfrm>
          <a:prstGeom prst="line">
            <a:avLst/>
          </a:prstGeom>
          <a:noFill/>
          <a:ln w="1270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7213" name="Obdélník 44"/>
          <p:cNvSpPr>
            <a:spLocks noChangeArrowheads="1"/>
          </p:cNvSpPr>
          <p:nvPr/>
        </p:nvSpPr>
        <p:spPr bwMode="auto">
          <a:xfrm>
            <a:off x="179388" y="2924175"/>
            <a:ext cx="2232025"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b="1"/>
              <a:t>dělič paprsků a rastrovací zařízení</a:t>
            </a:r>
            <a:endParaRPr lang="cs-CZ" altLang="cs-CZ" sz="3200">
              <a:latin typeface="Times New Roman" panose="02020603050405020304" pitchFamily="18" charset="0"/>
            </a:endParaRPr>
          </a:p>
        </p:txBody>
      </p:sp>
      <p:sp>
        <p:nvSpPr>
          <p:cNvPr id="7214" name="Line 24"/>
          <p:cNvSpPr>
            <a:spLocks noChangeShapeType="1"/>
          </p:cNvSpPr>
          <p:nvPr/>
        </p:nvSpPr>
        <p:spPr bwMode="auto">
          <a:xfrm>
            <a:off x="2339975" y="3573463"/>
            <a:ext cx="792163" cy="287337"/>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cs-CZ"/>
          </a:p>
        </p:txBody>
      </p:sp>
      <p:pic>
        <p:nvPicPr>
          <p:cNvPr id="721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16931" t="86938" r="55507" b="10541"/>
          <a:stretch>
            <a:fillRect/>
          </a:stretch>
        </p:blipFill>
        <p:spPr bwMode="auto">
          <a:xfrm>
            <a:off x="0" y="6731000"/>
            <a:ext cx="2232025" cy="12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ástupný symbol pro číslo snímku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C09A6AB-49C6-47A5-8333-062C421BCFFF}" type="slidenum">
              <a:rPr lang="cs-CZ" altLang="cs-CZ"/>
              <a:pPr eaLnBrk="1" hangingPunct="1"/>
              <a:t>13</a:t>
            </a:fld>
            <a:endParaRPr lang="cs-CZ" altLang="cs-CZ"/>
          </a:p>
        </p:txBody>
      </p:sp>
      <p:sp>
        <p:nvSpPr>
          <p:cNvPr id="8195" name="Rectangle 2"/>
          <p:cNvSpPr>
            <a:spLocks noChangeArrowheads="1"/>
          </p:cNvSpPr>
          <p:nvPr/>
        </p:nvSpPr>
        <p:spPr bwMode="auto">
          <a:xfrm>
            <a:off x="914400" y="0"/>
            <a:ext cx="4572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75000"/>
              </a:lnSpc>
            </a:pPr>
            <a:r>
              <a:rPr lang="en-US" altLang="cs-CZ" b="1" u="sng">
                <a:solidFill>
                  <a:schemeClr val="tx2"/>
                </a:solidFill>
              </a:rPr>
              <a:t>Fluorescen</a:t>
            </a:r>
            <a:r>
              <a:rPr lang="cs-CZ" altLang="cs-CZ" b="1" u="sng">
                <a:solidFill>
                  <a:schemeClr val="tx2"/>
                </a:solidFill>
              </a:rPr>
              <a:t>ční</a:t>
            </a:r>
            <a:r>
              <a:rPr lang="en-US" altLang="cs-CZ" b="1" u="sng">
                <a:solidFill>
                  <a:schemeClr val="tx2"/>
                </a:solidFill>
              </a:rPr>
              <a:t> </a:t>
            </a:r>
            <a:r>
              <a:rPr lang="cs-CZ" altLang="cs-CZ" b="1" u="sng">
                <a:solidFill>
                  <a:schemeClr val="tx2"/>
                </a:solidFill>
              </a:rPr>
              <a:t>m</a:t>
            </a:r>
            <a:r>
              <a:rPr lang="en-US" altLang="cs-CZ" b="1" u="sng">
                <a:solidFill>
                  <a:schemeClr val="tx2"/>
                </a:solidFill>
              </a:rPr>
              <a:t>i</a:t>
            </a:r>
            <a:r>
              <a:rPr lang="cs-CZ" altLang="cs-CZ" b="1" u="sng">
                <a:solidFill>
                  <a:schemeClr val="tx2"/>
                </a:solidFill>
              </a:rPr>
              <a:t>k</a:t>
            </a:r>
            <a:r>
              <a:rPr lang="en-US" altLang="cs-CZ" b="1" u="sng">
                <a:solidFill>
                  <a:schemeClr val="tx2"/>
                </a:solidFill>
              </a:rPr>
              <a:t>ros</a:t>
            </a:r>
            <a:r>
              <a:rPr lang="cs-CZ" altLang="cs-CZ" b="1" u="sng">
                <a:solidFill>
                  <a:schemeClr val="tx2"/>
                </a:solidFill>
              </a:rPr>
              <a:t>k</a:t>
            </a:r>
            <a:r>
              <a:rPr lang="en-US" altLang="cs-CZ" b="1" u="sng">
                <a:solidFill>
                  <a:schemeClr val="tx2"/>
                </a:solidFill>
              </a:rPr>
              <a:t>op</a:t>
            </a:r>
          </a:p>
        </p:txBody>
      </p:sp>
      <p:sp>
        <p:nvSpPr>
          <p:cNvPr id="8196" name="Rectangle 3"/>
          <p:cNvSpPr>
            <a:spLocks noChangeArrowheads="1"/>
          </p:cNvSpPr>
          <p:nvPr/>
        </p:nvSpPr>
        <p:spPr bwMode="auto">
          <a:xfrm>
            <a:off x="0" y="3816350"/>
            <a:ext cx="455613" cy="257175"/>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197" name="Freeform 4"/>
          <p:cNvSpPr>
            <a:spLocks noChangeAspect="1"/>
          </p:cNvSpPr>
          <p:nvPr/>
        </p:nvSpPr>
        <p:spPr bwMode="auto">
          <a:xfrm>
            <a:off x="577850" y="5021263"/>
            <a:ext cx="1001713" cy="765175"/>
          </a:xfrm>
          <a:custGeom>
            <a:avLst/>
            <a:gdLst>
              <a:gd name="T0" fmla="*/ 126645 w 1400"/>
              <a:gd name="T1" fmla="*/ 221051 h 585"/>
              <a:gd name="T2" fmla="*/ 98025 w 1400"/>
              <a:gd name="T3" fmla="*/ 236746 h 585"/>
              <a:gd name="T4" fmla="*/ 70120 w 1400"/>
              <a:gd name="T5" fmla="*/ 260290 h 585"/>
              <a:gd name="T6" fmla="*/ 42215 w 1400"/>
              <a:gd name="T7" fmla="*/ 282526 h 585"/>
              <a:gd name="T8" fmla="*/ 14310 w 1400"/>
              <a:gd name="T9" fmla="*/ 298222 h 585"/>
              <a:gd name="T10" fmla="*/ 0 w 1400"/>
              <a:gd name="T11" fmla="*/ 336154 h 585"/>
              <a:gd name="T12" fmla="*/ 27905 w 1400"/>
              <a:gd name="T13" fmla="*/ 389781 h 585"/>
              <a:gd name="T14" fmla="*/ 18603 w 1400"/>
              <a:gd name="T15" fmla="*/ 427713 h 585"/>
              <a:gd name="T16" fmla="*/ 18603 w 1400"/>
              <a:gd name="T17" fmla="*/ 473493 h 585"/>
              <a:gd name="T18" fmla="*/ 37206 w 1400"/>
              <a:gd name="T19" fmla="*/ 527120 h 585"/>
              <a:gd name="T20" fmla="*/ 18603 w 1400"/>
              <a:gd name="T21" fmla="*/ 565052 h 585"/>
              <a:gd name="T22" fmla="*/ 23612 w 1400"/>
              <a:gd name="T23" fmla="*/ 610832 h 585"/>
              <a:gd name="T24" fmla="*/ 37206 w 1400"/>
              <a:gd name="T25" fmla="*/ 642224 h 585"/>
              <a:gd name="T26" fmla="*/ 65827 w 1400"/>
              <a:gd name="T27" fmla="*/ 656612 h 585"/>
              <a:gd name="T28" fmla="*/ 93732 w 1400"/>
              <a:gd name="T29" fmla="*/ 656612 h 585"/>
              <a:gd name="T30" fmla="*/ 126645 w 1400"/>
              <a:gd name="T31" fmla="*/ 672308 h 585"/>
              <a:gd name="T32" fmla="*/ 149541 w 1400"/>
              <a:gd name="T33" fmla="*/ 718087 h 585"/>
              <a:gd name="T34" fmla="*/ 177446 w 1400"/>
              <a:gd name="T35" fmla="*/ 733783 h 585"/>
              <a:gd name="T36" fmla="*/ 206067 w 1400"/>
              <a:gd name="T37" fmla="*/ 748171 h 585"/>
              <a:gd name="T38" fmla="*/ 238265 w 1400"/>
              <a:gd name="T39" fmla="*/ 763867 h 585"/>
              <a:gd name="T40" fmla="*/ 313393 w 1400"/>
              <a:gd name="T41" fmla="*/ 763867 h 585"/>
              <a:gd name="T42" fmla="*/ 346306 w 1400"/>
              <a:gd name="T43" fmla="*/ 763867 h 585"/>
              <a:gd name="T44" fmla="*/ 379220 w 1400"/>
              <a:gd name="T45" fmla="*/ 748171 h 585"/>
              <a:gd name="T46" fmla="*/ 402116 w 1400"/>
              <a:gd name="T47" fmla="*/ 710239 h 585"/>
              <a:gd name="T48" fmla="*/ 440038 w 1400"/>
              <a:gd name="T49" fmla="*/ 672308 h 585"/>
              <a:gd name="T50" fmla="*/ 477245 w 1400"/>
              <a:gd name="T51" fmla="*/ 648764 h 585"/>
              <a:gd name="T52" fmla="*/ 514451 w 1400"/>
              <a:gd name="T53" fmla="*/ 602984 h 585"/>
              <a:gd name="T54" fmla="*/ 542356 w 1400"/>
              <a:gd name="T55" fmla="*/ 572900 h 585"/>
              <a:gd name="T56" fmla="*/ 580278 w 1400"/>
              <a:gd name="T57" fmla="*/ 542816 h 585"/>
              <a:gd name="T58" fmla="*/ 612476 w 1400"/>
              <a:gd name="T59" fmla="*/ 519273 h 585"/>
              <a:gd name="T60" fmla="*/ 645389 w 1400"/>
              <a:gd name="T61" fmla="*/ 497037 h 585"/>
              <a:gd name="T62" fmla="*/ 682596 w 1400"/>
              <a:gd name="T63" fmla="*/ 481341 h 585"/>
              <a:gd name="T64" fmla="*/ 715509 w 1400"/>
              <a:gd name="T65" fmla="*/ 465645 h 585"/>
              <a:gd name="T66" fmla="*/ 743414 w 1400"/>
              <a:gd name="T67" fmla="*/ 473493 h 585"/>
              <a:gd name="T68" fmla="*/ 776328 w 1400"/>
              <a:gd name="T69" fmla="*/ 481341 h 585"/>
              <a:gd name="T70" fmla="*/ 804233 w 1400"/>
              <a:gd name="T71" fmla="*/ 489189 h 585"/>
              <a:gd name="T72" fmla="*/ 837146 w 1400"/>
              <a:gd name="T73" fmla="*/ 481341 h 585"/>
              <a:gd name="T74" fmla="*/ 865051 w 1400"/>
              <a:gd name="T75" fmla="*/ 481341 h 585"/>
              <a:gd name="T76" fmla="*/ 893671 w 1400"/>
              <a:gd name="T77" fmla="*/ 465645 h 585"/>
              <a:gd name="T78" fmla="*/ 925869 w 1400"/>
              <a:gd name="T79" fmla="*/ 435561 h 585"/>
              <a:gd name="T80" fmla="*/ 945188 w 1400"/>
              <a:gd name="T81" fmla="*/ 405477 h 585"/>
              <a:gd name="T82" fmla="*/ 968084 w 1400"/>
              <a:gd name="T83" fmla="*/ 374086 h 585"/>
              <a:gd name="T84" fmla="*/ 1000997 w 1400"/>
              <a:gd name="T85" fmla="*/ 336154 h 585"/>
              <a:gd name="T86" fmla="*/ 991696 w 1400"/>
              <a:gd name="T87" fmla="*/ 312610 h 585"/>
              <a:gd name="T88" fmla="*/ 1000997 w 1400"/>
              <a:gd name="T89" fmla="*/ 266830 h 585"/>
              <a:gd name="T90" fmla="*/ 991696 w 1400"/>
              <a:gd name="T91" fmla="*/ 236746 h 585"/>
              <a:gd name="T92" fmla="*/ 995989 w 1400"/>
              <a:gd name="T93" fmla="*/ 175271 h 585"/>
              <a:gd name="T94" fmla="*/ 991696 w 1400"/>
              <a:gd name="T95" fmla="*/ 137339 h 585"/>
              <a:gd name="T96" fmla="*/ 982394 w 1400"/>
              <a:gd name="T97" fmla="*/ 99407 h 585"/>
              <a:gd name="T98" fmla="*/ 995989 w 1400"/>
              <a:gd name="T99" fmla="*/ 37932 h 585"/>
              <a:gd name="T100" fmla="*/ 977386 w 1400"/>
              <a:gd name="T101" fmla="*/ 7848 h 585"/>
              <a:gd name="T102" fmla="*/ 940179 w 1400"/>
              <a:gd name="T103" fmla="*/ 15696 h 585"/>
              <a:gd name="T104" fmla="*/ 916567 w 1400"/>
              <a:gd name="T105" fmla="*/ 45780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00"/>
              <a:gd name="T160" fmla="*/ 0 h 585"/>
              <a:gd name="T161" fmla="*/ 1400 w 1400"/>
              <a:gd name="T162" fmla="*/ 585 h 5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cs-CZ"/>
          </a:p>
        </p:txBody>
      </p:sp>
      <p:sp>
        <p:nvSpPr>
          <p:cNvPr id="8198" name="Freeform 5"/>
          <p:cNvSpPr>
            <a:spLocks noChangeAspect="1"/>
          </p:cNvSpPr>
          <p:nvPr/>
        </p:nvSpPr>
        <p:spPr bwMode="auto">
          <a:xfrm>
            <a:off x="598488" y="5251450"/>
            <a:ext cx="984250" cy="665163"/>
          </a:xfrm>
          <a:custGeom>
            <a:avLst/>
            <a:gdLst>
              <a:gd name="T0" fmla="*/ 166543 w 1377"/>
              <a:gd name="T1" fmla="*/ 324087 h 509"/>
              <a:gd name="T2" fmla="*/ 120798 w 1377"/>
              <a:gd name="T3" fmla="*/ 324087 h 509"/>
              <a:gd name="T4" fmla="*/ 120798 w 1377"/>
              <a:gd name="T5" fmla="*/ 279656 h 509"/>
              <a:gd name="T6" fmla="*/ 166543 w 1377"/>
              <a:gd name="T7" fmla="*/ 250906 h 509"/>
              <a:gd name="T8" fmla="*/ 196564 w 1377"/>
              <a:gd name="T9" fmla="*/ 206475 h 509"/>
              <a:gd name="T10" fmla="*/ 257320 w 1377"/>
              <a:gd name="T11" fmla="*/ 206475 h 509"/>
              <a:gd name="T12" fmla="*/ 302351 w 1377"/>
              <a:gd name="T13" fmla="*/ 206475 h 509"/>
              <a:gd name="T14" fmla="*/ 348097 w 1377"/>
              <a:gd name="T15" fmla="*/ 206475 h 509"/>
              <a:gd name="T16" fmla="*/ 408853 w 1377"/>
              <a:gd name="T17" fmla="*/ 206475 h 509"/>
              <a:gd name="T18" fmla="*/ 423864 w 1377"/>
              <a:gd name="T19" fmla="*/ 162044 h 509"/>
              <a:gd name="T20" fmla="*/ 468895 w 1377"/>
              <a:gd name="T21" fmla="*/ 133294 h 509"/>
              <a:gd name="T22" fmla="*/ 499630 w 1377"/>
              <a:gd name="T23" fmla="*/ 88863 h 509"/>
              <a:gd name="T24" fmla="*/ 514641 w 1377"/>
              <a:gd name="T25" fmla="*/ 44431 h 509"/>
              <a:gd name="T26" fmla="*/ 514641 w 1377"/>
              <a:gd name="T27" fmla="*/ 0 h 509"/>
              <a:gd name="T28" fmla="*/ 665459 w 1377"/>
              <a:gd name="T29" fmla="*/ 0 h 509"/>
              <a:gd name="T30" fmla="*/ 816992 w 1377"/>
              <a:gd name="T31" fmla="*/ 14375 h 509"/>
              <a:gd name="T32" fmla="*/ 877748 w 1377"/>
              <a:gd name="T33" fmla="*/ 30056 h 509"/>
              <a:gd name="T34" fmla="*/ 922779 w 1377"/>
              <a:gd name="T35" fmla="*/ 44431 h 509"/>
              <a:gd name="T36" fmla="*/ 968525 w 1377"/>
              <a:gd name="T37" fmla="*/ 58806 h 509"/>
              <a:gd name="T38" fmla="*/ 983535 w 1377"/>
              <a:gd name="T39" fmla="*/ 117612 h 509"/>
              <a:gd name="T40" fmla="*/ 937789 w 1377"/>
              <a:gd name="T41" fmla="*/ 147669 h 509"/>
              <a:gd name="T42" fmla="*/ 922779 w 1377"/>
              <a:gd name="T43" fmla="*/ 192100 h 509"/>
              <a:gd name="T44" fmla="*/ 922779 w 1377"/>
              <a:gd name="T45" fmla="*/ 236531 h 509"/>
              <a:gd name="T46" fmla="*/ 877748 w 1377"/>
              <a:gd name="T47" fmla="*/ 250906 h 509"/>
              <a:gd name="T48" fmla="*/ 801982 w 1377"/>
              <a:gd name="T49" fmla="*/ 250906 h 509"/>
              <a:gd name="T50" fmla="*/ 756236 w 1377"/>
              <a:gd name="T51" fmla="*/ 265281 h 509"/>
              <a:gd name="T52" fmla="*/ 816992 w 1377"/>
              <a:gd name="T53" fmla="*/ 265281 h 509"/>
              <a:gd name="T54" fmla="*/ 771961 w 1377"/>
              <a:gd name="T55" fmla="*/ 265281 h 509"/>
              <a:gd name="T56" fmla="*/ 711205 w 1377"/>
              <a:gd name="T57" fmla="*/ 265281 h 509"/>
              <a:gd name="T58" fmla="*/ 665459 w 1377"/>
              <a:gd name="T59" fmla="*/ 265281 h 509"/>
              <a:gd name="T60" fmla="*/ 665459 w 1377"/>
              <a:gd name="T61" fmla="*/ 309712 h 509"/>
              <a:gd name="T62" fmla="*/ 665459 w 1377"/>
              <a:gd name="T63" fmla="*/ 354144 h 509"/>
              <a:gd name="T64" fmla="*/ 635438 w 1377"/>
              <a:gd name="T65" fmla="*/ 412950 h 509"/>
              <a:gd name="T66" fmla="*/ 559672 w 1377"/>
              <a:gd name="T67" fmla="*/ 443006 h 509"/>
              <a:gd name="T68" fmla="*/ 499630 w 1377"/>
              <a:gd name="T69" fmla="*/ 457381 h 509"/>
              <a:gd name="T70" fmla="*/ 483905 w 1377"/>
              <a:gd name="T71" fmla="*/ 501813 h 509"/>
              <a:gd name="T72" fmla="*/ 499630 w 1377"/>
              <a:gd name="T73" fmla="*/ 560619 h 509"/>
              <a:gd name="T74" fmla="*/ 529651 w 1377"/>
              <a:gd name="T75" fmla="*/ 619425 h 509"/>
              <a:gd name="T76" fmla="*/ 514641 w 1377"/>
              <a:gd name="T77" fmla="*/ 663856 h 509"/>
              <a:gd name="T78" fmla="*/ 468895 w 1377"/>
              <a:gd name="T79" fmla="*/ 663856 h 509"/>
              <a:gd name="T80" fmla="*/ 408853 w 1377"/>
              <a:gd name="T81" fmla="*/ 663856 h 509"/>
              <a:gd name="T82" fmla="*/ 363107 w 1377"/>
              <a:gd name="T83" fmla="*/ 663856 h 509"/>
              <a:gd name="T84" fmla="*/ 287341 w 1377"/>
              <a:gd name="T85" fmla="*/ 633800 h 509"/>
              <a:gd name="T86" fmla="*/ 227300 w 1377"/>
              <a:gd name="T87" fmla="*/ 619425 h 509"/>
              <a:gd name="T88" fmla="*/ 181554 w 1377"/>
              <a:gd name="T89" fmla="*/ 619425 h 509"/>
              <a:gd name="T90" fmla="*/ 151533 w 1377"/>
              <a:gd name="T91" fmla="*/ 574994 h 509"/>
              <a:gd name="T92" fmla="*/ 136523 w 1377"/>
              <a:gd name="T93" fmla="*/ 516187 h 509"/>
              <a:gd name="T94" fmla="*/ 151533 w 1377"/>
              <a:gd name="T95" fmla="*/ 471756 h 509"/>
              <a:gd name="T96" fmla="*/ 90777 w 1377"/>
              <a:gd name="T97" fmla="*/ 427325 h 509"/>
              <a:gd name="T98" fmla="*/ 45746 w 1377"/>
              <a:gd name="T99" fmla="*/ 398575 h 509"/>
              <a:gd name="T100" fmla="*/ 0 w 1377"/>
              <a:gd name="T101" fmla="*/ 398575 h 509"/>
              <a:gd name="T102" fmla="*/ 75767 w 1377"/>
              <a:gd name="T103" fmla="*/ 368519 h 509"/>
              <a:gd name="T104" fmla="*/ 136523 w 1377"/>
              <a:gd name="T105" fmla="*/ 354144 h 509"/>
              <a:gd name="T106" fmla="*/ 166543 w 1377"/>
              <a:gd name="T107" fmla="*/ 324087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7"/>
              <a:gd name="T163" fmla="*/ 0 h 509"/>
              <a:gd name="T164" fmla="*/ 1377 w 1377"/>
              <a:gd name="T165" fmla="*/ 509 h 5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p:spPr>
        <p:txBody>
          <a:bodyPr/>
          <a:lstStyle/>
          <a:p>
            <a:endParaRPr lang="cs-CZ"/>
          </a:p>
        </p:txBody>
      </p:sp>
      <p:sp>
        <p:nvSpPr>
          <p:cNvPr id="8199" name="Freeform 6"/>
          <p:cNvSpPr>
            <a:spLocks noChangeAspect="1"/>
          </p:cNvSpPr>
          <p:nvPr/>
        </p:nvSpPr>
        <p:spPr bwMode="auto">
          <a:xfrm>
            <a:off x="598488" y="5195888"/>
            <a:ext cx="984250" cy="665162"/>
          </a:xfrm>
          <a:custGeom>
            <a:avLst/>
            <a:gdLst>
              <a:gd name="T0" fmla="*/ 166543 w 1377"/>
              <a:gd name="T1" fmla="*/ 324087 h 509"/>
              <a:gd name="T2" fmla="*/ 120798 w 1377"/>
              <a:gd name="T3" fmla="*/ 324087 h 509"/>
              <a:gd name="T4" fmla="*/ 120798 w 1377"/>
              <a:gd name="T5" fmla="*/ 279656 h 509"/>
              <a:gd name="T6" fmla="*/ 166543 w 1377"/>
              <a:gd name="T7" fmla="*/ 250906 h 509"/>
              <a:gd name="T8" fmla="*/ 196564 w 1377"/>
              <a:gd name="T9" fmla="*/ 206475 h 509"/>
              <a:gd name="T10" fmla="*/ 257320 w 1377"/>
              <a:gd name="T11" fmla="*/ 206475 h 509"/>
              <a:gd name="T12" fmla="*/ 302351 w 1377"/>
              <a:gd name="T13" fmla="*/ 206475 h 509"/>
              <a:gd name="T14" fmla="*/ 348097 w 1377"/>
              <a:gd name="T15" fmla="*/ 206475 h 509"/>
              <a:gd name="T16" fmla="*/ 408853 w 1377"/>
              <a:gd name="T17" fmla="*/ 206475 h 509"/>
              <a:gd name="T18" fmla="*/ 423864 w 1377"/>
              <a:gd name="T19" fmla="*/ 162043 h 509"/>
              <a:gd name="T20" fmla="*/ 468895 w 1377"/>
              <a:gd name="T21" fmla="*/ 133294 h 509"/>
              <a:gd name="T22" fmla="*/ 499630 w 1377"/>
              <a:gd name="T23" fmla="*/ 88863 h 509"/>
              <a:gd name="T24" fmla="*/ 514641 w 1377"/>
              <a:gd name="T25" fmla="*/ 44431 h 509"/>
              <a:gd name="T26" fmla="*/ 514641 w 1377"/>
              <a:gd name="T27" fmla="*/ 0 h 509"/>
              <a:gd name="T28" fmla="*/ 665459 w 1377"/>
              <a:gd name="T29" fmla="*/ 0 h 509"/>
              <a:gd name="T30" fmla="*/ 816992 w 1377"/>
              <a:gd name="T31" fmla="*/ 14375 h 509"/>
              <a:gd name="T32" fmla="*/ 877748 w 1377"/>
              <a:gd name="T33" fmla="*/ 30056 h 509"/>
              <a:gd name="T34" fmla="*/ 922779 w 1377"/>
              <a:gd name="T35" fmla="*/ 44431 h 509"/>
              <a:gd name="T36" fmla="*/ 968525 w 1377"/>
              <a:gd name="T37" fmla="*/ 58806 h 509"/>
              <a:gd name="T38" fmla="*/ 983535 w 1377"/>
              <a:gd name="T39" fmla="*/ 117612 h 509"/>
              <a:gd name="T40" fmla="*/ 937789 w 1377"/>
              <a:gd name="T41" fmla="*/ 147669 h 509"/>
              <a:gd name="T42" fmla="*/ 922779 w 1377"/>
              <a:gd name="T43" fmla="*/ 192100 h 509"/>
              <a:gd name="T44" fmla="*/ 922779 w 1377"/>
              <a:gd name="T45" fmla="*/ 236531 h 509"/>
              <a:gd name="T46" fmla="*/ 877748 w 1377"/>
              <a:gd name="T47" fmla="*/ 250906 h 509"/>
              <a:gd name="T48" fmla="*/ 801982 w 1377"/>
              <a:gd name="T49" fmla="*/ 250906 h 509"/>
              <a:gd name="T50" fmla="*/ 756236 w 1377"/>
              <a:gd name="T51" fmla="*/ 265281 h 509"/>
              <a:gd name="T52" fmla="*/ 816992 w 1377"/>
              <a:gd name="T53" fmla="*/ 265281 h 509"/>
              <a:gd name="T54" fmla="*/ 771961 w 1377"/>
              <a:gd name="T55" fmla="*/ 265281 h 509"/>
              <a:gd name="T56" fmla="*/ 711205 w 1377"/>
              <a:gd name="T57" fmla="*/ 265281 h 509"/>
              <a:gd name="T58" fmla="*/ 665459 w 1377"/>
              <a:gd name="T59" fmla="*/ 265281 h 509"/>
              <a:gd name="T60" fmla="*/ 665459 w 1377"/>
              <a:gd name="T61" fmla="*/ 309712 h 509"/>
              <a:gd name="T62" fmla="*/ 665459 w 1377"/>
              <a:gd name="T63" fmla="*/ 354143 h 509"/>
              <a:gd name="T64" fmla="*/ 635438 w 1377"/>
              <a:gd name="T65" fmla="*/ 412949 h 509"/>
              <a:gd name="T66" fmla="*/ 559672 w 1377"/>
              <a:gd name="T67" fmla="*/ 443006 h 509"/>
              <a:gd name="T68" fmla="*/ 499630 w 1377"/>
              <a:gd name="T69" fmla="*/ 457381 h 509"/>
              <a:gd name="T70" fmla="*/ 483905 w 1377"/>
              <a:gd name="T71" fmla="*/ 501812 h 509"/>
              <a:gd name="T72" fmla="*/ 499630 w 1377"/>
              <a:gd name="T73" fmla="*/ 560618 h 509"/>
              <a:gd name="T74" fmla="*/ 529651 w 1377"/>
              <a:gd name="T75" fmla="*/ 619424 h 509"/>
              <a:gd name="T76" fmla="*/ 514641 w 1377"/>
              <a:gd name="T77" fmla="*/ 663855 h 509"/>
              <a:gd name="T78" fmla="*/ 468895 w 1377"/>
              <a:gd name="T79" fmla="*/ 663855 h 509"/>
              <a:gd name="T80" fmla="*/ 408853 w 1377"/>
              <a:gd name="T81" fmla="*/ 663855 h 509"/>
              <a:gd name="T82" fmla="*/ 363107 w 1377"/>
              <a:gd name="T83" fmla="*/ 663855 h 509"/>
              <a:gd name="T84" fmla="*/ 287341 w 1377"/>
              <a:gd name="T85" fmla="*/ 633799 h 509"/>
              <a:gd name="T86" fmla="*/ 227300 w 1377"/>
              <a:gd name="T87" fmla="*/ 619424 h 509"/>
              <a:gd name="T88" fmla="*/ 181554 w 1377"/>
              <a:gd name="T89" fmla="*/ 619424 h 509"/>
              <a:gd name="T90" fmla="*/ 151533 w 1377"/>
              <a:gd name="T91" fmla="*/ 574993 h 509"/>
              <a:gd name="T92" fmla="*/ 136523 w 1377"/>
              <a:gd name="T93" fmla="*/ 516187 h 509"/>
              <a:gd name="T94" fmla="*/ 151533 w 1377"/>
              <a:gd name="T95" fmla="*/ 471755 h 509"/>
              <a:gd name="T96" fmla="*/ 90777 w 1377"/>
              <a:gd name="T97" fmla="*/ 427324 h 509"/>
              <a:gd name="T98" fmla="*/ 45746 w 1377"/>
              <a:gd name="T99" fmla="*/ 398575 h 509"/>
              <a:gd name="T100" fmla="*/ 0 w 1377"/>
              <a:gd name="T101" fmla="*/ 398575 h 509"/>
              <a:gd name="T102" fmla="*/ 75767 w 1377"/>
              <a:gd name="T103" fmla="*/ 368518 h 509"/>
              <a:gd name="T104" fmla="*/ 136523 w 1377"/>
              <a:gd name="T105" fmla="*/ 354143 h 509"/>
              <a:gd name="T106" fmla="*/ 166543 w 1377"/>
              <a:gd name="T107" fmla="*/ 324087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7"/>
              <a:gd name="T163" fmla="*/ 0 h 509"/>
              <a:gd name="T164" fmla="*/ 1377 w 1377"/>
              <a:gd name="T165" fmla="*/ 509 h 5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p:spPr>
        <p:txBody>
          <a:bodyPr/>
          <a:lstStyle/>
          <a:p>
            <a:endParaRPr lang="cs-CZ"/>
          </a:p>
        </p:txBody>
      </p:sp>
      <p:sp>
        <p:nvSpPr>
          <p:cNvPr id="8200" name="Freeform 7"/>
          <p:cNvSpPr>
            <a:spLocks noChangeAspect="1"/>
          </p:cNvSpPr>
          <p:nvPr/>
        </p:nvSpPr>
        <p:spPr bwMode="auto">
          <a:xfrm>
            <a:off x="587375" y="5100638"/>
            <a:ext cx="984250" cy="665162"/>
          </a:xfrm>
          <a:custGeom>
            <a:avLst/>
            <a:gdLst>
              <a:gd name="T0" fmla="*/ 166664 w 1376"/>
              <a:gd name="T1" fmla="*/ 324087 h 509"/>
              <a:gd name="T2" fmla="*/ 120885 w 1376"/>
              <a:gd name="T3" fmla="*/ 324087 h 509"/>
              <a:gd name="T4" fmla="*/ 120885 w 1376"/>
              <a:gd name="T5" fmla="*/ 279656 h 509"/>
              <a:gd name="T6" fmla="*/ 166664 w 1376"/>
              <a:gd name="T7" fmla="*/ 250906 h 509"/>
              <a:gd name="T8" fmla="*/ 196707 w 1376"/>
              <a:gd name="T9" fmla="*/ 206475 h 509"/>
              <a:gd name="T10" fmla="*/ 257507 w 1376"/>
              <a:gd name="T11" fmla="*/ 206475 h 509"/>
              <a:gd name="T12" fmla="*/ 302571 w 1376"/>
              <a:gd name="T13" fmla="*/ 206475 h 509"/>
              <a:gd name="T14" fmla="*/ 348350 w 1376"/>
              <a:gd name="T15" fmla="*/ 206475 h 509"/>
              <a:gd name="T16" fmla="*/ 408435 w 1376"/>
              <a:gd name="T17" fmla="*/ 206475 h 509"/>
              <a:gd name="T18" fmla="*/ 423456 w 1376"/>
              <a:gd name="T19" fmla="*/ 162043 h 509"/>
              <a:gd name="T20" fmla="*/ 469235 w 1376"/>
              <a:gd name="T21" fmla="*/ 133294 h 509"/>
              <a:gd name="T22" fmla="*/ 499278 w 1376"/>
              <a:gd name="T23" fmla="*/ 88863 h 509"/>
              <a:gd name="T24" fmla="*/ 514299 w 1376"/>
              <a:gd name="T25" fmla="*/ 44431 h 509"/>
              <a:gd name="T26" fmla="*/ 514299 w 1376"/>
              <a:gd name="T27" fmla="*/ 0 h 509"/>
              <a:gd name="T28" fmla="*/ 665942 w 1376"/>
              <a:gd name="T29" fmla="*/ 0 h 509"/>
              <a:gd name="T30" fmla="*/ 816870 w 1376"/>
              <a:gd name="T31" fmla="*/ 14375 h 509"/>
              <a:gd name="T32" fmla="*/ 877671 w 1376"/>
              <a:gd name="T33" fmla="*/ 30056 h 509"/>
              <a:gd name="T34" fmla="*/ 922734 w 1376"/>
              <a:gd name="T35" fmla="*/ 44431 h 509"/>
              <a:gd name="T36" fmla="*/ 968513 w 1376"/>
              <a:gd name="T37" fmla="*/ 58806 h 509"/>
              <a:gd name="T38" fmla="*/ 983535 w 1376"/>
              <a:gd name="T39" fmla="*/ 117612 h 509"/>
              <a:gd name="T40" fmla="*/ 938471 w 1376"/>
              <a:gd name="T41" fmla="*/ 147669 h 509"/>
              <a:gd name="T42" fmla="*/ 922734 w 1376"/>
              <a:gd name="T43" fmla="*/ 192100 h 509"/>
              <a:gd name="T44" fmla="*/ 922734 w 1376"/>
              <a:gd name="T45" fmla="*/ 236531 h 509"/>
              <a:gd name="T46" fmla="*/ 877671 w 1376"/>
              <a:gd name="T47" fmla="*/ 250906 h 509"/>
              <a:gd name="T48" fmla="*/ 801849 w 1376"/>
              <a:gd name="T49" fmla="*/ 250906 h 509"/>
              <a:gd name="T50" fmla="*/ 756785 w 1376"/>
              <a:gd name="T51" fmla="*/ 265281 h 509"/>
              <a:gd name="T52" fmla="*/ 816870 w 1376"/>
              <a:gd name="T53" fmla="*/ 265281 h 509"/>
              <a:gd name="T54" fmla="*/ 771807 w 1376"/>
              <a:gd name="T55" fmla="*/ 265281 h 509"/>
              <a:gd name="T56" fmla="*/ 711006 w 1376"/>
              <a:gd name="T57" fmla="*/ 265281 h 509"/>
              <a:gd name="T58" fmla="*/ 665942 w 1376"/>
              <a:gd name="T59" fmla="*/ 265281 h 509"/>
              <a:gd name="T60" fmla="*/ 665942 w 1376"/>
              <a:gd name="T61" fmla="*/ 309712 h 509"/>
              <a:gd name="T62" fmla="*/ 665942 w 1376"/>
              <a:gd name="T63" fmla="*/ 354143 h 509"/>
              <a:gd name="T64" fmla="*/ 635185 w 1376"/>
              <a:gd name="T65" fmla="*/ 412949 h 509"/>
              <a:gd name="T66" fmla="*/ 560078 w 1376"/>
              <a:gd name="T67" fmla="*/ 443006 h 509"/>
              <a:gd name="T68" fmla="*/ 499278 w 1376"/>
              <a:gd name="T69" fmla="*/ 457381 h 509"/>
              <a:gd name="T70" fmla="*/ 484257 w 1376"/>
              <a:gd name="T71" fmla="*/ 501812 h 509"/>
              <a:gd name="T72" fmla="*/ 499278 w 1376"/>
              <a:gd name="T73" fmla="*/ 560618 h 509"/>
              <a:gd name="T74" fmla="*/ 529320 w 1376"/>
              <a:gd name="T75" fmla="*/ 619424 h 509"/>
              <a:gd name="T76" fmla="*/ 514299 w 1376"/>
              <a:gd name="T77" fmla="*/ 663855 h 509"/>
              <a:gd name="T78" fmla="*/ 469235 w 1376"/>
              <a:gd name="T79" fmla="*/ 663855 h 509"/>
              <a:gd name="T80" fmla="*/ 408435 w 1376"/>
              <a:gd name="T81" fmla="*/ 663855 h 509"/>
              <a:gd name="T82" fmla="*/ 363371 w 1376"/>
              <a:gd name="T83" fmla="*/ 663855 h 509"/>
              <a:gd name="T84" fmla="*/ 287550 w 1376"/>
              <a:gd name="T85" fmla="*/ 633799 h 509"/>
              <a:gd name="T86" fmla="*/ 226749 w 1376"/>
              <a:gd name="T87" fmla="*/ 619424 h 509"/>
              <a:gd name="T88" fmla="*/ 181686 w 1376"/>
              <a:gd name="T89" fmla="*/ 619424 h 509"/>
              <a:gd name="T90" fmla="*/ 151643 w 1376"/>
              <a:gd name="T91" fmla="*/ 574993 h 509"/>
              <a:gd name="T92" fmla="*/ 135907 w 1376"/>
              <a:gd name="T93" fmla="*/ 516187 h 509"/>
              <a:gd name="T94" fmla="*/ 151643 w 1376"/>
              <a:gd name="T95" fmla="*/ 471755 h 509"/>
              <a:gd name="T96" fmla="*/ 90843 w 1376"/>
              <a:gd name="T97" fmla="*/ 427324 h 509"/>
              <a:gd name="T98" fmla="*/ 45064 w 1376"/>
              <a:gd name="T99" fmla="*/ 398575 h 509"/>
              <a:gd name="T100" fmla="*/ 0 w 1376"/>
              <a:gd name="T101" fmla="*/ 398575 h 509"/>
              <a:gd name="T102" fmla="*/ 75822 w 1376"/>
              <a:gd name="T103" fmla="*/ 368518 h 509"/>
              <a:gd name="T104" fmla="*/ 135907 w 1376"/>
              <a:gd name="T105" fmla="*/ 354143 h 509"/>
              <a:gd name="T106" fmla="*/ 166664 w 1376"/>
              <a:gd name="T107" fmla="*/ 324087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6"/>
              <a:gd name="T163" fmla="*/ 0 h 509"/>
              <a:gd name="T164" fmla="*/ 1376 w 1376"/>
              <a:gd name="T165" fmla="*/ 509 h 5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cmpd="sng">
            <a:solidFill>
              <a:schemeClr val="tx1"/>
            </a:solidFill>
            <a:prstDash val="solid"/>
            <a:round/>
            <a:headEnd type="none" w="med" len="med"/>
            <a:tailEnd type="none" w="med" len="med"/>
          </a:ln>
        </p:spPr>
        <p:txBody>
          <a:bodyPr/>
          <a:lstStyle/>
          <a:p>
            <a:endParaRPr lang="cs-CZ"/>
          </a:p>
        </p:txBody>
      </p:sp>
      <p:sp>
        <p:nvSpPr>
          <p:cNvPr id="8201" name="Line 8"/>
          <p:cNvSpPr>
            <a:spLocks noChangeAspect="1" noChangeShapeType="1"/>
          </p:cNvSpPr>
          <p:nvPr/>
        </p:nvSpPr>
        <p:spPr bwMode="auto">
          <a:xfrm flipV="1">
            <a:off x="396875" y="5659438"/>
            <a:ext cx="2955925" cy="22225"/>
          </a:xfrm>
          <a:prstGeom prst="line">
            <a:avLst/>
          </a:prstGeom>
          <a:noFill/>
          <a:ln w="2540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8202" name="Freeform 9"/>
          <p:cNvSpPr>
            <a:spLocks noChangeAspect="1"/>
          </p:cNvSpPr>
          <p:nvPr/>
        </p:nvSpPr>
        <p:spPr bwMode="auto">
          <a:xfrm>
            <a:off x="587375" y="5078413"/>
            <a:ext cx="984250" cy="666750"/>
          </a:xfrm>
          <a:custGeom>
            <a:avLst/>
            <a:gdLst>
              <a:gd name="T0" fmla="*/ 166664 w 1376"/>
              <a:gd name="T1" fmla="*/ 325531 h 510"/>
              <a:gd name="T2" fmla="*/ 120885 w 1376"/>
              <a:gd name="T3" fmla="*/ 325531 h 510"/>
              <a:gd name="T4" fmla="*/ 120885 w 1376"/>
              <a:gd name="T5" fmla="*/ 281081 h 510"/>
              <a:gd name="T6" fmla="*/ 166664 w 1376"/>
              <a:gd name="T7" fmla="*/ 251012 h 510"/>
              <a:gd name="T8" fmla="*/ 196707 w 1376"/>
              <a:gd name="T9" fmla="*/ 206562 h 510"/>
              <a:gd name="T10" fmla="*/ 257507 w 1376"/>
              <a:gd name="T11" fmla="*/ 206562 h 510"/>
              <a:gd name="T12" fmla="*/ 302571 w 1376"/>
              <a:gd name="T13" fmla="*/ 206562 h 510"/>
              <a:gd name="T14" fmla="*/ 348350 w 1376"/>
              <a:gd name="T15" fmla="*/ 206562 h 510"/>
              <a:gd name="T16" fmla="*/ 408435 w 1376"/>
              <a:gd name="T17" fmla="*/ 206562 h 510"/>
              <a:gd name="T18" fmla="*/ 423456 w 1376"/>
              <a:gd name="T19" fmla="*/ 162112 h 510"/>
              <a:gd name="T20" fmla="*/ 469235 w 1376"/>
              <a:gd name="T21" fmla="*/ 133350 h 510"/>
              <a:gd name="T22" fmla="*/ 499278 w 1376"/>
              <a:gd name="T23" fmla="*/ 88900 h 510"/>
              <a:gd name="T24" fmla="*/ 514299 w 1376"/>
              <a:gd name="T25" fmla="*/ 44450 h 510"/>
              <a:gd name="T26" fmla="*/ 514299 w 1376"/>
              <a:gd name="T27" fmla="*/ 0 h 510"/>
              <a:gd name="T28" fmla="*/ 665942 w 1376"/>
              <a:gd name="T29" fmla="*/ 0 h 510"/>
              <a:gd name="T30" fmla="*/ 816870 w 1376"/>
              <a:gd name="T31" fmla="*/ 14381 h 510"/>
              <a:gd name="T32" fmla="*/ 877671 w 1376"/>
              <a:gd name="T33" fmla="*/ 30069 h 510"/>
              <a:gd name="T34" fmla="*/ 922734 w 1376"/>
              <a:gd name="T35" fmla="*/ 44450 h 510"/>
              <a:gd name="T36" fmla="*/ 968513 w 1376"/>
              <a:gd name="T37" fmla="*/ 58831 h 510"/>
              <a:gd name="T38" fmla="*/ 983535 w 1376"/>
              <a:gd name="T39" fmla="*/ 117662 h 510"/>
              <a:gd name="T40" fmla="*/ 938471 w 1376"/>
              <a:gd name="T41" fmla="*/ 147731 h 510"/>
              <a:gd name="T42" fmla="*/ 922734 w 1376"/>
              <a:gd name="T43" fmla="*/ 192181 h 510"/>
              <a:gd name="T44" fmla="*/ 922734 w 1376"/>
              <a:gd name="T45" fmla="*/ 236631 h 510"/>
              <a:gd name="T46" fmla="*/ 877671 w 1376"/>
              <a:gd name="T47" fmla="*/ 251012 h 510"/>
              <a:gd name="T48" fmla="*/ 801849 w 1376"/>
              <a:gd name="T49" fmla="*/ 251012 h 510"/>
              <a:gd name="T50" fmla="*/ 756785 w 1376"/>
              <a:gd name="T51" fmla="*/ 266700 h 510"/>
              <a:gd name="T52" fmla="*/ 816870 w 1376"/>
              <a:gd name="T53" fmla="*/ 266700 h 510"/>
              <a:gd name="T54" fmla="*/ 771807 w 1376"/>
              <a:gd name="T55" fmla="*/ 266700 h 510"/>
              <a:gd name="T56" fmla="*/ 711006 w 1376"/>
              <a:gd name="T57" fmla="*/ 266700 h 510"/>
              <a:gd name="T58" fmla="*/ 665942 w 1376"/>
              <a:gd name="T59" fmla="*/ 266700 h 510"/>
              <a:gd name="T60" fmla="*/ 665942 w 1376"/>
              <a:gd name="T61" fmla="*/ 311150 h 510"/>
              <a:gd name="T62" fmla="*/ 665942 w 1376"/>
              <a:gd name="T63" fmla="*/ 354293 h 510"/>
              <a:gd name="T64" fmla="*/ 635185 w 1376"/>
              <a:gd name="T65" fmla="*/ 414431 h 510"/>
              <a:gd name="T66" fmla="*/ 560078 w 1376"/>
              <a:gd name="T67" fmla="*/ 443193 h 510"/>
              <a:gd name="T68" fmla="*/ 499278 w 1376"/>
              <a:gd name="T69" fmla="*/ 458881 h 510"/>
              <a:gd name="T70" fmla="*/ 484257 w 1376"/>
              <a:gd name="T71" fmla="*/ 503331 h 510"/>
              <a:gd name="T72" fmla="*/ 499278 w 1376"/>
              <a:gd name="T73" fmla="*/ 562162 h 510"/>
              <a:gd name="T74" fmla="*/ 529320 w 1376"/>
              <a:gd name="T75" fmla="*/ 620993 h 510"/>
              <a:gd name="T76" fmla="*/ 514299 w 1376"/>
              <a:gd name="T77" fmla="*/ 665443 h 510"/>
              <a:gd name="T78" fmla="*/ 469235 w 1376"/>
              <a:gd name="T79" fmla="*/ 665443 h 510"/>
              <a:gd name="T80" fmla="*/ 408435 w 1376"/>
              <a:gd name="T81" fmla="*/ 665443 h 510"/>
              <a:gd name="T82" fmla="*/ 363371 w 1376"/>
              <a:gd name="T83" fmla="*/ 665443 h 510"/>
              <a:gd name="T84" fmla="*/ 287550 w 1376"/>
              <a:gd name="T85" fmla="*/ 635374 h 510"/>
              <a:gd name="T86" fmla="*/ 226749 w 1376"/>
              <a:gd name="T87" fmla="*/ 620993 h 510"/>
              <a:gd name="T88" fmla="*/ 181686 w 1376"/>
              <a:gd name="T89" fmla="*/ 620993 h 510"/>
              <a:gd name="T90" fmla="*/ 151643 w 1376"/>
              <a:gd name="T91" fmla="*/ 576543 h 510"/>
              <a:gd name="T92" fmla="*/ 135907 w 1376"/>
              <a:gd name="T93" fmla="*/ 517712 h 510"/>
              <a:gd name="T94" fmla="*/ 151643 w 1376"/>
              <a:gd name="T95" fmla="*/ 473262 h 510"/>
              <a:gd name="T96" fmla="*/ 90843 w 1376"/>
              <a:gd name="T97" fmla="*/ 428812 h 510"/>
              <a:gd name="T98" fmla="*/ 45064 w 1376"/>
              <a:gd name="T99" fmla="*/ 398743 h 510"/>
              <a:gd name="T100" fmla="*/ 0 w 1376"/>
              <a:gd name="T101" fmla="*/ 398743 h 510"/>
              <a:gd name="T102" fmla="*/ 75822 w 1376"/>
              <a:gd name="T103" fmla="*/ 369981 h 510"/>
              <a:gd name="T104" fmla="*/ 135907 w 1376"/>
              <a:gd name="T105" fmla="*/ 354293 h 510"/>
              <a:gd name="T106" fmla="*/ 166664 w 1376"/>
              <a:gd name="T107" fmla="*/ 325531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6"/>
              <a:gd name="T163" fmla="*/ 0 h 510"/>
              <a:gd name="T164" fmla="*/ 1376 w 1376"/>
              <a:gd name="T165" fmla="*/ 510 h 5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p:spPr>
        <p:txBody>
          <a:bodyPr/>
          <a:lstStyle/>
          <a:p>
            <a:endParaRPr lang="cs-CZ"/>
          </a:p>
        </p:txBody>
      </p:sp>
      <p:sp>
        <p:nvSpPr>
          <p:cNvPr id="8203" name="Freeform 10"/>
          <p:cNvSpPr>
            <a:spLocks noChangeAspect="1"/>
          </p:cNvSpPr>
          <p:nvPr/>
        </p:nvSpPr>
        <p:spPr bwMode="auto">
          <a:xfrm>
            <a:off x="587375" y="4984750"/>
            <a:ext cx="984250" cy="666750"/>
          </a:xfrm>
          <a:custGeom>
            <a:avLst/>
            <a:gdLst>
              <a:gd name="T0" fmla="*/ 166664 w 1376"/>
              <a:gd name="T1" fmla="*/ 325531 h 510"/>
              <a:gd name="T2" fmla="*/ 120885 w 1376"/>
              <a:gd name="T3" fmla="*/ 325531 h 510"/>
              <a:gd name="T4" fmla="*/ 120885 w 1376"/>
              <a:gd name="T5" fmla="*/ 281081 h 510"/>
              <a:gd name="T6" fmla="*/ 166664 w 1376"/>
              <a:gd name="T7" fmla="*/ 251012 h 510"/>
              <a:gd name="T8" fmla="*/ 196707 w 1376"/>
              <a:gd name="T9" fmla="*/ 206562 h 510"/>
              <a:gd name="T10" fmla="*/ 257507 w 1376"/>
              <a:gd name="T11" fmla="*/ 206562 h 510"/>
              <a:gd name="T12" fmla="*/ 302571 w 1376"/>
              <a:gd name="T13" fmla="*/ 206562 h 510"/>
              <a:gd name="T14" fmla="*/ 348350 w 1376"/>
              <a:gd name="T15" fmla="*/ 206562 h 510"/>
              <a:gd name="T16" fmla="*/ 408435 w 1376"/>
              <a:gd name="T17" fmla="*/ 206562 h 510"/>
              <a:gd name="T18" fmla="*/ 423456 w 1376"/>
              <a:gd name="T19" fmla="*/ 162112 h 510"/>
              <a:gd name="T20" fmla="*/ 469235 w 1376"/>
              <a:gd name="T21" fmla="*/ 133350 h 510"/>
              <a:gd name="T22" fmla="*/ 499278 w 1376"/>
              <a:gd name="T23" fmla="*/ 88900 h 510"/>
              <a:gd name="T24" fmla="*/ 514299 w 1376"/>
              <a:gd name="T25" fmla="*/ 44450 h 510"/>
              <a:gd name="T26" fmla="*/ 514299 w 1376"/>
              <a:gd name="T27" fmla="*/ 0 h 510"/>
              <a:gd name="T28" fmla="*/ 665942 w 1376"/>
              <a:gd name="T29" fmla="*/ 0 h 510"/>
              <a:gd name="T30" fmla="*/ 816870 w 1376"/>
              <a:gd name="T31" fmla="*/ 14381 h 510"/>
              <a:gd name="T32" fmla="*/ 877671 w 1376"/>
              <a:gd name="T33" fmla="*/ 30069 h 510"/>
              <a:gd name="T34" fmla="*/ 922734 w 1376"/>
              <a:gd name="T35" fmla="*/ 44450 h 510"/>
              <a:gd name="T36" fmla="*/ 968513 w 1376"/>
              <a:gd name="T37" fmla="*/ 58831 h 510"/>
              <a:gd name="T38" fmla="*/ 983535 w 1376"/>
              <a:gd name="T39" fmla="*/ 117662 h 510"/>
              <a:gd name="T40" fmla="*/ 938471 w 1376"/>
              <a:gd name="T41" fmla="*/ 147731 h 510"/>
              <a:gd name="T42" fmla="*/ 922734 w 1376"/>
              <a:gd name="T43" fmla="*/ 192181 h 510"/>
              <a:gd name="T44" fmla="*/ 922734 w 1376"/>
              <a:gd name="T45" fmla="*/ 236631 h 510"/>
              <a:gd name="T46" fmla="*/ 877671 w 1376"/>
              <a:gd name="T47" fmla="*/ 251012 h 510"/>
              <a:gd name="T48" fmla="*/ 801849 w 1376"/>
              <a:gd name="T49" fmla="*/ 251012 h 510"/>
              <a:gd name="T50" fmla="*/ 756785 w 1376"/>
              <a:gd name="T51" fmla="*/ 266700 h 510"/>
              <a:gd name="T52" fmla="*/ 816870 w 1376"/>
              <a:gd name="T53" fmla="*/ 266700 h 510"/>
              <a:gd name="T54" fmla="*/ 771807 w 1376"/>
              <a:gd name="T55" fmla="*/ 266700 h 510"/>
              <a:gd name="T56" fmla="*/ 711006 w 1376"/>
              <a:gd name="T57" fmla="*/ 266700 h 510"/>
              <a:gd name="T58" fmla="*/ 665942 w 1376"/>
              <a:gd name="T59" fmla="*/ 266700 h 510"/>
              <a:gd name="T60" fmla="*/ 665942 w 1376"/>
              <a:gd name="T61" fmla="*/ 311150 h 510"/>
              <a:gd name="T62" fmla="*/ 665942 w 1376"/>
              <a:gd name="T63" fmla="*/ 354293 h 510"/>
              <a:gd name="T64" fmla="*/ 635185 w 1376"/>
              <a:gd name="T65" fmla="*/ 414431 h 510"/>
              <a:gd name="T66" fmla="*/ 560078 w 1376"/>
              <a:gd name="T67" fmla="*/ 443193 h 510"/>
              <a:gd name="T68" fmla="*/ 499278 w 1376"/>
              <a:gd name="T69" fmla="*/ 458881 h 510"/>
              <a:gd name="T70" fmla="*/ 484257 w 1376"/>
              <a:gd name="T71" fmla="*/ 503331 h 510"/>
              <a:gd name="T72" fmla="*/ 499278 w 1376"/>
              <a:gd name="T73" fmla="*/ 562162 h 510"/>
              <a:gd name="T74" fmla="*/ 529320 w 1376"/>
              <a:gd name="T75" fmla="*/ 620993 h 510"/>
              <a:gd name="T76" fmla="*/ 514299 w 1376"/>
              <a:gd name="T77" fmla="*/ 665443 h 510"/>
              <a:gd name="T78" fmla="*/ 469235 w 1376"/>
              <a:gd name="T79" fmla="*/ 665443 h 510"/>
              <a:gd name="T80" fmla="*/ 408435 w 1376"/>
              <a:gd name="T81" fmla="*/ 665443 h 510"/>
              <a:gd name="T82" fmla="*/ 363371 w 1376"/>
              <a:gd name="T83" fmla="*/ 665443 h 510"/>
              <a:gd name="T84" fmla="*/ 287550 w 1376"/>
              <a:gd name="T85" fmla="*/ 635374 h 510"/>
              <a:gd name="T86" fmla="*/ 226749 w 1376"/>
              <a:gd name="T87" fmla="*/ 620993 h 510"/>
              <a:gd name="T88" fmla="*/ 181686 w 1376"/>
              <a:gd name="T89" fmla="*/ 620993 h 510"/>
              <a:gd name="T90" fmla="*/ 151643 w 1376"/>
              <a:gd name="T91" fmla="*/ 576543 h 510"/>
              <a:gd name="T92" fmla="*/ 135907 w 1376"/>
              <a:gd name="T93" fmla="*/ 517712 h 510"/>
              <a:gd name="T94" fmla="*/ 151643 w 1376"/>
              <a:gd name="T95" fmla="*/ 473262 h 510"/>
              <a:gd name="T96" fmla="*/ 90843 w 1376"/>
              <a:gd name="T97" fmla="*/ 428812 h 510"/>
              <a:gd name="T98" fmla="*/ 45064 w 1376"/>
              <a:gd name="T99" fmla="*/ 398743 h 510"/>
              <a:gd name="T100" fmla="*/ 0 w 1376"/>
              <a:gd name="T101" fmla="*/ 398743 h 510"/>
              <a:gd name="T102" fmla="*/ 75822 w 1376"/>
              <a:gd name="T103" fmla="*/ 369981 h 510"/>
              <a:gd name="T104" fmla="*/ 135907 w 1376"/>
              <a:gd name="T105" fmla="*/ 354293 h 510"/>
              <a:gd name="T106" fmla="*/ 166664 w 1376"/>
              <a:gd name="T107" fmla="*/ 325531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6"/>
              <a:gd name="T163" fmla="*/ 0 h 510"/>
              <a:gd name="T164" fmla="*/ 1376 w 1376"/>
              <a:gd name="T165" fmla="*/ 510 h 5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p:spPr>
        <p:txBody>
          <a:bodyPr/>
          <a:lstStyle/>
          <a:p>
            <a:endParaRPr lang="cs-CZ"/>
          </a:p>
        </p:txBody>
      </p:sp>
      <p:sp>
        <p:nvSpPr>
          <p:cNvPr id="8204" name="Line 11"/>
          <p:cNvSpPr>
            <a:spLocks noChangeAspect="1" noChangeShapeType="1"/>
          </p:cNvSpPr>
          <p:nvPr/>
        </p:nvSpPr>
        <p:spPr bwMode="auto">
          <a:xfrm>
            <a:off x="382588" y="5494338"/>
            <a:ext cx="2957512"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8205" name="Freeform 12"/>
          <p:cNvSpPr>
            <a:spLocks noChangeAspect="1"/>
          </p:cNvSpPr>
          <p:nvPr/>
        </p:nvSpPr>
        <p:spPr bwMode="auto">
          <a:xfrm>
            <a:off x="587375" y="4946650"/>
            <a:ext cx="984250" cy="666750"/>
          </a:xfrm>
          <a:custGeom>
            <a:avLst/>
            <a:gdLst>
              <a:gd name="T0" fmla="*/ 166664 w 1376"/>
              <a:gd name="T1" fmla="*/ 325531 h 510"/>
              <a:gd name="T2" fmla="*/ 120885 w 1376"/>
              <a:gd name="T3" fmla="*/ 325531 h 510"/>
              <a:gd name="T4" fmla="*/ 120885 w 1376"/>
              <a:gd name="T5" fmla="*/ 281081 h 510"/>
              <a:gd name="T6" fmla="*/ 166664 w 1376"/>
              <a:gd name="T7" fmla="*/ 251012 h 510"/>
              <a:gd name="T8" fmla="*/ 196707 w 1376"/>
              <a:gd name="T9" fmla="*/ 206562 h 510"/>
              <a:gd name="T10" fmla="*/ 257507 w 1376"/>
              <a:gd name="T11" fmla="*/ 206562 h 510"/>
              <a:gd name="T12" fmla="*/ 302571 w 1376"/>
              <a:gd name="T13" fmla="*/ 206562 h 510"/>
              <a:gd name="T14" fmla="*/ 348350 w 1376"/>
              <a:gd name="T15" fmla="*/ 206562 h 510"/>
              <a:gd name="T16" fmla="*/ 408435 w 1376"/>
              <a:gd name="T17" fmla="*/ 206562 h 510"/>
              <a:gd name="T18" fmla="*/ 423456 w 1376"/>
              <a:gd name="T19" fmla="*/ 162112 h 510"/>
              <a:gd name="T20" fmla="*/ 469235 w 1376"/>
              <a:gd name="T21" fmla="*/ 133350 h 510"/>
              <a:gd name="T22" fmla="*/ 499278 w 1376"/>
              <a:gd name="T23" fmla="*/ 88900 h 510"/>
              <a:gd name="T24" fmla="*/ 514299 w 1376"/>
              <a:gd name="T25" fmla="*/ 44450 h 510"/>
              <a:gd name="T26" fmla="*/ 514299 w 1376"/>
              <a:gd name="T27" fmla="*/ 0 h 510"/>
              <a:gd name="T28" fmla="*/ 665942 w 1376"/>
              <a:gd name="T29" fmla="*/ 0 h 510"/>
              <a:gd name="T30" fmla="*/ 816870 w 1376"/>
              <a:gd name="T31" fmla="*/ 14381 h 510"/>
              <a:gd name="T32" fmla="*/ 877671 w 1376"/>
              <a:gd name="T33" fmla="*/ 30069 h 510"/>
              <a:gd name="T34" fmla="*/ 922734 w 1376"/>
              <a:gd name="T35" fmla="*/ 44450 h 510"/>
              <a:gd name="T36" fmla="*/ 968513 w 1376"/>
              <a:gd name="T37" fmla="*/ 58831 h 510"/>
              <a:gd name="T38" fmla="*/ 983535 w 1376"/>
              <a:gd name="T39" fmla="*/ 117662 h 510"/>
              <a:gd name="T40" fmla="*/ 938471 w 1376"/>
              <a:gd name="T41" fmla="*/ 147731 h 510"/>
              <a:gd name="T42" fmla="*/ 922734 w 1376"/>
              <a:gd name="T43" fmla="*/ 192181 h 510"/>
              <a:gd name="T44" fmla="*/ 922734 w 1376"/>
              <a:gd name="T45" fmla="*/ 236631 h 510"/>
              <a:gd name="T46" fmla="*/ 877671 w 1376"/>
              <a:gd name="T47" fmla="*/ 251012 h 510"/>
              <a:gd name="T48" fmla="*/ 801849 w 1376"/>
              <a:gd name="T49" fmla="*/ 251012 h 510"/>
              <a:gd name="T50" fmla="*/ 756785 w 1376"/>
              <a:gd name="T51" fmla="*/ 266700 h 510"/>
              <a:gd name="T52" fmla="*/ 816870 w 1376"/>
              <a:gd name="T53" fmla="*/ 266700 h 510"/>
              <a:gd name="T54" fmla="*/ 771807 w 1376"/>
              <a:gd name="T55" fmla="*/ 266700 h 510"/>
              <a:gd name="T56" fmla="*/ 711006 w 1376"/>
              <a:gd name="T57" fmla="*/ 266700 h 510"/>
              <a:gd name="T58" fmla="*/ 665942 w 1376"/>
              <a:gd name="T59" fmla="*/ 266700 h 510"/>
              <a:gd name="T60" fmla="*/ 665942 w 1376"/>
              <a:gd name="T61" fmla="*/ 311150 h 510"/>
              <a:gd name="T62" fmla="*/ 665942 w 1376"/>
              <a:gd name="T63" fmla="*/ 354293 h 510"/>
              <a:gd name="T64" fmla="*/ 635185 w 1376"/>
              <a:gd name="T65" fmla="*/ 414431 h 510"/>
              <a:gd name="T66" fmla="*/ 560078 w 1376"/>
              <a:gd name="T67" fmla="*/ 443193 h 510"/>
              <a:gd name="T68" fmla="*/ 499278 w 1376"/>
              <a:gd name="T69" fmla="*/ 458881 h 510"/>
              <a:gd name="T70" fmla="*/ 484257 w 1376"/>
              <a:gd name="T71" fmla="*/ 503331 h 510"/>
              <a:gd name="T72" fmla="*/ 499278 w 1376"/>
              <a:gd name="T73" fmla="*/ 562162 h 510"/>
              <a:gd name="T74" fmla="*/ 529320 w 1376"/>
              <a:gd name="T75" fmla="*/ 620993 h 510"/>
              <a:gd name="T76" fmla="*/ 514299 w 1376"/>
              <a:gd name="T77" fmla="*/ 665443 h 510"/>
              <a:gd name="T78" fmla="*/ 469235 w 1376"/>
              <a:gd name="T79" fmla="*/ 665443 h 510"/>
              <a:gd name="T80" fmla="*/ 408435 w 1376"/>
              <a:gd name="T81" fmla="*/ 665443 h 510"/>
              <a:gd name="T82" fmla="*/ 363371 w 1376"/>
              <a:gd name="T83" fmla="*/ 665443 h 510"/>
              <a:gd name="T84" fmla="*/ 287550 w 1376"/>
              <a:gd name="T85" fmla="*/ 635374 h 510"/>
              <a:gd name="T86" fmla="*/ 226749 w 1376"/>
              <a:gd name="T87" fmla="*/ 620993 h 510"/>
              <a:gd name="T88" fmla="*/ 181686 w 1376"/>
              <a:gd name="T89" fmla="*/ 620993 h 510"/>
              <a:gd name="T90" fmla="*/ 151643 w 1376"/>
              <a:gd name="T91" fmla="*/ 576543 h 510"/>
              <a:gd name="T92" fmla="*/ 135907 w 1376"/>
              <a:gd name="T93" fmla="*/ 517712 h 510"/>
              <a:gd name="T94" fmla="*/ 151643 w 1376"/>
              <a:gd name="T95" fmla="*/ 473262 h 510"/>
              <a:gd name="T96" fmla="*/ 90843 w 1376"/>
              <a:gd name="T97" fmla="*/ 428812 h 510"/>
              <a:gd name="T98" fmla="*/ 45064 w 1376"/>
              <a:gd name="T99" fmla="*/ 398743 h 510"/>
              <a:gd name="T100" fmla="*/ 0 w 1376"/>
              <a:gd name="T101" fmla="*/ 398743 h 510"/>
              <a:gd name="T102" fmla="*/ 75822 w 1376"/>
              <a:gd name="T103" fmla="*/ 369981 h 510"/>
              <a:gd name="T104" fmla="*/ 135907 w 1376"/>
              <a:gd name="T105" fmla="*/ 354293 h 510"/>
              <a:gd name="T106" fmla="*/ 166664 w 1376"/>
              <a:gd name="T107" fmla="*/ 325531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6"/>
              <a:gd name="T163" fmla="*/ 0 h 510"/>
              <a:gd name="T164" fmla="*/ 1376 w 1376"/>
              <a:gd name="T165" fmla="*/ 510 h 5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p:spPr>
        <p:txBody>
          <a:bodyPr/>
          <a:lstStyle/>
          <a:p>
            <a:endParaRPr lang="cs-CZ"/>
          </a:p>
        </p:txBody>
      </p:sp>
      <p:sp>
        <p:nvSpPr>
          <p:cNvPr id="8206" name="Freeform 13"/>
          <p:cNvSpPr>
            <a:spLocks noChangeAspect="1"/>
          </p:cNvSpPr>
          <p:nvPr/>
        </p:nvSpPr>
        <p:spPr bwMode="auto">
          <a:xfrm>
            <a:off x="646113" y="1570038"/>
            <a:ext cx="917575" cy="3935412"/>
          </a:xfrm>
          <a:custGeom>
            <a:avLst/>
            <a:gdLst>
              <a:gd name="T0" fmla="*/ 378330 w 1283"/>
              <a:gd name="T1" fmla="*/ 1307 h 3011"/>
              <a:gd name="T2" fmla="*/ 916860 w 1283"/>
              <a:gd name="T3" fmla="*/ 2908101 h 3011"/>
              <a:gd name="T4" fmla="*/ 492043 w 1283"/>
              <a:gd name="T5" fmla="*/ 3934105 h 3011"/>
              <a:gd name="T6" fmla="*/ 0 w 1283"/>
              <a:gd name="T7" fmla="*/ 2964303 h 3011"/>
              <a:gd name="T8" fmla="*/ 622206 w 1283"/>
              <a:gd name="T9" fmla="*/ 0 h 3011"/>
              <a:gd name="T10" fmla="*/ 0 60000 65536"/>
              <a:gd name="T11" fmla="*/ 0 60000 65536"/>
              <a:gd name="T12" fmla="*/ 0 60000 65536"/>
              <a:gd name="T13" fmla="*/ 0 60000 65536"/>
              <a:gd name="T14" fmla="*/ 0 60000 65536"/>
              <a:gd name="T15" fmla="*/ 0 w 1283"/>
              <a:gd name="T16" fmla="*/ 0 h 3011"/>
              <a:gd name="T17" fmla="*/ 1283 w 1283"/>
              <a:gd name="T18" fmla="*/ 3011 h 3011"/>
            </a:gdLst>
            <a:ahLst/>
            <a:cxnLst>
              <a:cxn ang="T10">
                <a:pos x="T0" y="T1"/>
              </a:cxn>
              <a:cxn ang="T11">
                <a:pos x="T2" y="T3"/>
              </a:cxn>
              <a:cxn ang="T12">
                <a:pos x="T4" y="T5"/>
              </a:cxn>
              <a:cxn ang="T13">
                <a:pos x="T6" y="T7"/>
              </a:cxn>
              <a:cxn ang="T14">
                <a:pos x="T8" y="T9"/>
              </a:cxn>
            </a:cxnLst>
            <a:rect l="T15" t="T16" r="T17" b="T18"/>
            <a:pathLst>
              <a:path w="1283" h="3011">
                <a:moveTo>
                  <a:pt x="529" y="1"/>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cmpd="sng">
            <a:solidFill>
              <a:schemeClr val="bg1"/>
            </a:solidFill>
            <a:prstDash val="solid"/>
            <a:round/>
            <a:headEnd type="none" w="med" len="med"/>
            <a:tailEnd type="none" w="med" len="med"/>
          </a:ln>
        </p:spPr>
        <p:txBody>
          <a:bodyPr/>
          <a:lstStyle/>
          <a:p>
            <a:endParaRPr lang="cs-CZ"/>
          </a:p>
        </p:txBody>
      </p:sp>
      <p:sp>
        <p:nvSpPr>
          <p:cNvPr id="8207" name="Line 14"/>
          <p:cNvSpPr>
            <a:spLocks noChangeAspect="1" noChangeShapeType="1"/>
          </p:cNvSpPr>
          <p:nvPr/>
        </p:nvSpPr>
        <p:spPr bwMode="auto">
          <a:xfrm flipV="1">
            <a:off x="373063" y="5297488"/>
            <a:ext cx="2955925" cy="23812"/>
          </a:xfrm>
          <a:prstGeom prst="line">
            <a:avLst/>
          </a:prstGeom>
          <a:noFill/>
          <a:ln w="25400">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8208" name="Freeform 15"/>
          <p:cNvSpPr>
            <a:spLocks noChangeAspect="1"/>
          </p:cNvSpPr>
          <p:nvPr/>
        </p:nvSpPr>
        <p:spPr bwMode="auto">
          <a:xfrm>
            <a:off x="768350" y="3067050"/>
            <a:ext cx="544513" cy="911225"/>
          </a:xfrm>
          <a:custGeom>
            <a:avLst/>
            <a:gdLst>
              <a:gd name="T0" fmla="*/ 67975 w 761"/>
              <a:gd name="T1" fmla="*/ 625325 h 698"/>
              <a:gd name="T2" fmla="*/ 510168 w 761"/>
              <a:gd name="T3" fmla="*/ 0 h 698"/>
              <a:gd name="T4" fmla="*/ 543797 w 761"/>
              <a:gd name="T5" fmla="*/ 171018 h 698"/>
              <a:gd name="T6" fmla="*/ 0 w 761"/>
              <a:gd name="T7" fmla="*/ 909920 h 698"/>
              <a:gd name="T8" fmla="*/ 0 60000 65536"/>
              <a:gd name="T9" fmla="*/ 0 60000 65536"/>
              <a:gd name="T10" fmla="*/ 0 60000 65536"/>
              <a:gd name="T11" fmla="*/ 0 60000 65536"/>
              <a:gd name="T12" fmla="*/ 0 w 761"/>
              <a:gd name="T13" fmla="*/ 0 h 698"/>
              <a:gd name="T14" fmla="*/ 761 w 761"/>
              <a:gd name="T15" fmla="*/ 698 h 698"/>
            </a:gdLst>
            <a:ahLst/>
            <a:cxnLst>
              <a:cxn ang="T8">
                <a:pos x="T0" y="T1"/>
              </a:cxn>
              <a:cxn ang="T9">
                <a:pos x="T2" y="T3"/>
              </a:cxn>
              <a:cxn ang="T10">
                <a:pos x="T4" y="T5"/>
              </a:cxn>
              <a:cxn ang="T11">
                <a:pos x="T6" y="T7"/>
              </a:cxn>
            </a:cxnLst>
            <a:rect l="T12" t="T13" r="T14" b="T15"/>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cmpd="sng">
            <a:solidFill>
              <a:schemeClr val="tx1"/>
            </a:solidFill>
            <a:prstDash val="solid"/>
            <a:round/>
            <a:headEnd type="none" w="med" len="med"/>
            <a:tailEnd type="none" w="med" len="med"/>
          </a:ln>
        </p:spPr>
        <p:txBody>
          <a:bodyPr/>
          <a:lstStyle/>
          <a:p>
            <a:endParaRPr lang="cs-CZ"/>
          </a:p>
        </p:txBody>
      </p:sp>
      <p:sp>
        <p:nvSpPr>
          <p:cNvPr id="8209" name="Freeform 16"/>
          <p:cNvSpPr>
            <a:spLocks noChangeAspect="1"/>
          </p:cNvSpPr>
          <p:nvPr/>
        </p:nvSpPr>
        <p:spPr bwMode="auto">
          <a:xfrm>
            <a:off x="773113" y="3255963"/>
            <a:ext cx="1884362" cy="866775"/>
          </a:xfrm>
          <a:custGeom>
            <a:avLst/>
            <a:gdLst>
              <a:gd name="T0" fmla="*/ 0 w 2636"/>
              <a:gd name="T1" fmla="*/ 730810 h 663"/>
              <a:gd name="T2" fmla="*/ 1883647 w 2636"/>
              <a:gd name="T3" fmla="*/ 865468 h 663"/>
              <a:gd name="T4" fmla="*/ 1883647 w 2636"/>
              <a:gd name="T5" fmla="*/ 70597 h 663"/>
              <a:gd name="T6" fmla="*/ 543291 w 2636"/>
              <a:gd name="T7" fmla="*/ 0 h 663"/>
              <a:gd name="T8" fmla="*/ 0 w 2636"/>
              <a:gd name="T9" fmla="*/ 730810 h 663"/>
              <a:gd name="T10" fmla="*/ 0 60000 65536"/>
              <a:gd name="T11" fmla="*/ 0 60000 65536"/>
              <a:gd name="T12" fmla="*/ 0 60000 65536"/>
              <a:gd name="T13" fmla="*/ 0 60000 65536"/>
              <a:gd name="T14" fmla="*/ 0 60000 65536"/>
              <a:gd name="T15" fmla="*/ 0 w 2636"/>
              <a:gd name="T16" fmla="*/ 0 h 663"/>
              <a:gd name="T17" fmla="*/ 2636 w 2636"/>
              <a:gd name="T18" fmla="*/ 663 h 663"/>
            </a:gdLst>
            <a:ahLst/>
            <a:cxnLst>
              <a:cxn ang="T10">
                <a:pos x="T0" y="T1"/>
              </a:cxn>
              <a:cxn ang="T11">
                <a:pos x="T2" y="T3"/>
              </a:cxn>
              <a:cxn ang="T12">
                <a:pos x="T4" y="T5"/>
              </a:cxn>
              <a:cxn ang="T13">
                <a:pos x="T6" y="T7"/>
              </a:cxn>
              <a:cxn ang="T14">
                <a:pos x="T8" y="T9"/>
              </a:cxn>
            </a:cxnLst>
            <a:rect l="T15" t="T16" r="T17" b="T18"/>
            <a:pathLst>
              <a:path w="2636" h="663">
                <a:moveTo>
                  <a:pt x="0" y="559"/>
                </a:moveTo>
                <a:lnTo>
                  <a:pt x="2635" y="662"/>
                </a:lnTo>
                <a:lnTo>
                  <a:pt x="2635" y="54"/>
                </a:lnTo>
                <a:lnTo>
                  <a:pt x="760" y="0"/>
                </a:lnTo>
                <a:lnTo>
                  <a:pt x="0" y="559"/>
                </a:lnTo>
              </a:path>
            </a:pathLst>
          </a:custGeom>
          <a:solidFill>
            <a:srgbClr val="CECECE"/>
          </a:solidFill>
          <a:ln w="12700" cap="rnd" cmpd="sng">
            <a:solidFill>
              <a:srgbClr val="CECECE"/>
            </a:solidFill>
            <a:prstDash val="sysDot"/>
            <a:round/>
            <a:headEnd type="none" w="med" len="med"/>
            <a:tailEnd type="none" w="med" len="med"/>
          </a:ln>
        </p:spPr>
        <p:txBody>
          <a:bodyPr/>
          <a:lstStyle/>
          <a:p>
            <a:endParaRPr lang="cs-CZ"/>
          </a:p>
        </p:txBody>
      </p:sp>
      <p:sp>
        <p:nvSpPr>
          <p:cNvPr id="8210" name="Rectangle 17"/>
          <p:cNvSpPr>
            <a:spLocks noChangeAspect="1" noChangeArrowheads="1"/>
          </p:cNvSpPr>
          <p:nvPr/>
        </p:nvSpPr>
        <p:spPr bwMode="auto">
          <a:xfrm>
            <a:off x="0" y="3962400"/>
            <a:ext cx="889000"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106362" tIns="52388" rIns="106362" bIns="52388">
            <a:spAutoFit/>
          </a:bodyPr>
          <a:lstStyle>
            <a:lvl1pPr defTabSz="1214438" eaLnBrk="0" hangingPunct="0">
              <a:defRPr>
                <a:solidFill>
                  <a:schemeClr val="tx1"/>
                </a:solidFill>
                <a:latin typeface="Arial" panose="020B0604020202020204" pitchFamily="34" charset="0"/>
              </a:defRPr>
            </a:lvl1pPr>
            <a:lvl2pPr marL="742950" indent="-285750" defTabSz="1214438" eaLnBrk="0" hangingPunct="0">
              <a:defRPr>
                <a:solidFill>
                  <a:schemeClr val="tx1"/>
                </a:solidFill>
                <a:latin typeface="Arial" panose="020B0604020202020204" pitchFamily="34" charset="0"/>
              </a:defRPr>
            </a:lvl2pPr>
            <a:lvl3pPr marL="1143000" indent="-228600" defTabSz="1214438" eaLnBrk="0" hangingPunct="0">
              <a:defRPr>
                <a:solidFill>
                  <a:schemeClr val="tx1"/>
                </a:solidFill>
                <a:latin typeface="Arial" panose="020B0604020202020204" pitchFamily="34" charset="0"/>
              </a:defRPr>
            </a:lvl3pPr>
            <a:lvl4pPr marL="1600200" indent="-228600" defTabSz="1214438" eaLnBrk="0" hangingPunct="0">
              <a:defRPr>
                <a:solidFill>
                  <a:schemeClr val="tx1"/>
                </a:solidFill>
                <a:latin typeface="Arial" panose="020B0604020202020204" pitchFamily="34" charset="0"/>
              </a:defRPr>
            </a:lvl4pPr>
            <a:lvl5pPr marL="2057400" indent="-228600" defTabSz="1214438" eaLnBrk="0" hangingPunct="0">
              <a:defRPr>
                <a:solidFill>
                  <a:schemeClr val="tx1"/>
                </a:solidFill>
                <a:latin typeface="Arial" panose="020B0604020202020204" pitchFamily="34" charset="0"/>
              </a:defRPr>
            </a:lvl5pPr>
            <a:lvl6pPr marL="2514600" indent="-228600" defTabSz="1214438" eaLnBrk="0" fontAlgn="base" hangingPunct="0">
              <a:spcBef>
                <a:spcPct val="0"/>
              </a:spcBef>
              <a:spcAft>
                <a:spcPct val="0"/>
              </a:spcAft>
              <a:defRPr>
                <a:solidFill>
                  <a:schemeClr val="tx1"/>
                </a:solidFill>
                <a:latin typeface="Arial" panose="020B0604020202020204" pitchFamily="34" charset="0"/>
              </a:defRPr>
            </a:lvl6pPr>
            <a:lvl7pPr marL="2971800" indent="-228600" defTabSz="1214438" eaLnBrk="0" fontAlgn="base" hangingPunct="0">
              <a:spcBef>
                <a:spcPct val="0"/>
              </a:spcBef>
              <a:spcAft>
                <a:spcPct val="0"/>
              </a:spcAft>
              <a:defRPr>
                <a:solidFill>
                  <a:schemeClr val="tx1"/>
                </a:solidFill>
                <a:latin typeface="Arial" panose="020B0604020202020204" pitchFamily="34" charset="0"/>
              </a:defRPr>
            </a:lvl7pPr>
            <a:lvl8pPr marL="3429000" indent="-228600" defTabSz="1214438" eaLnBrk="0" fontAlgn="base" hangingPunct="0">
              <a:spcBef>
                <a:spcPct val="0"/>
              </a:spcBef>
              <a:spcAft>
                <a:spcPct val="0"/>
              </a:spcAft>
              <a:defRPr>
                <a:solidFill>
                  <a:schemeClr val="tx1"/>
                </a:solidFill>
                <a:latin typeface="Arial" panose="020B0604020202020204" pitchFamily="34" charset="0"/>
              </a:defRPr>
            </a:lvl8pPr>
            <a:lvl9pPr marL="3886200" indent="-228600" defTabSz="121443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400" b="1"/>
              <a:t>objektiv</a:t>
            </a:r>
            <a:endParaRPr lang="en-US" altLang="cs-CZ" sz="1400" b="1"/>
          </a:p>
        </p:txBody>
      </p:sp>
      <p:sp>
        <p:nvSpPr>
          <p:cNvPr id="8211" name="Rectangle 18"/>
          <p:cNvSpPr>
            <a:spLocks noChangeAspect="1" noChangeArrowheads="1"/>
          </p:cNvSpPr>
          <p:nvPr/>
        </p:nvSpPr>
        <p:spPr bwMode="auto">
          <a:xfrm>
            <a:off x="1446213" y="685800"/>
            <a:ext cx="2138362" cy="38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106362" tIns="52388" rIns="106362" bIns="52388">
            <a:spAutoFit/>
          </a:bodyPr>
          <a:lstStyle>
            <a:lvl1pPr defTabSz="1214438" eaLnBrk="0" hangingPunct="0">
              <a:defRPr>
                <a:solidFill>
                  <a:schemeClr val="tx1"/>
                </a:solidFill>
                <a:latin typeface="Arial" panose="020B0604020202020204" pitchFamily="34" charset="0"/>
              </a:defRPr>
            </a:lvl1pPr>
            <a:lvl2pPr marL="742950" indent="-285750" defTabSz="1214438" eaLnBrk="0" hangingPunct="0">
              <a:defRPr>
                <a:solidFill>
                  <a:schemeClr val="tx1"/>
                </a:solidFill>
                <a:latin typeface="Arial" panose="020B0604020202020204" pitchFamily="34" charset="0"/>
              </a:defRPr>
            </a:lvl2pPr>
            <a:lvl3pPr marL="1143000" indent="-228600" defTabSz="1214438" eaLnBrk="0" hangingPunct="0">
              <a:defRPr>
                <a:solidFill>
                  <a:schemeClr val="tx1"/>
                </a:solidFill>
                <a:latin typeface="Arial" panose="020B0604020202020204" pitchFamily="34" charset="0"/>
              </a:defRPr>
            </a:lvl3pPr>
            <a:lvl4pPr marL="1600200" indent="-228600" defTabSz="1214438" eaLnBrk="0" hangingPunct="0">
              <a:defRPr>
                <a:solidFill>
                  <a:schemeClr val="tx1"/>
                </a:solidFill>
                <a:latin typeface="Arial" panose="020B0604020202020204" pitchFamily="34" charset="0"/>
              </a:defRPr>
            </a:lvl4pPr>
            <a:lvl5pPr marL="2057400" indent="-228600" defTabSz="1214438" eaLnBrk="0" hangingPunct="0">
              <a:defRPr>
                <a:solidFill>
                  <a:schemeClr val="tx1"/>
                </a:solidFill>
                <a:latin typeface="Arial" panose="020B0604020202020204" pitchFamily="34" charset="0"/>
              </a:defRPr>
            </a:lvl5pPr>
            <a:lvl6pPr marL="2514600" indent="-228600" defTabSz="1214438" eaLnBrk="0" fontAlgn="base" hangingPunct="0">
              <a:spcBef>
                <a:spcPct val="0"/>
              </a:spcBef>
              <a:spcAft>
                <a:spcPct val="0"/>
              </a:spcAft>
              <a:defRPr>
                <a:solidFill>
                  <a:schemeClr val="tx1"/>
                </a:solidFill>
                <a:latin typeface="Arial" panose="020B0604020202020204" pitchFamily="34" charset="0"/>
              </a:defRPr>
            </a:lvl6pPr>
            <a:lvl7pPr marL="2971800" indent="-228600" defTabSz="1214438" eaLnBrk="0" fontAlgn="base" hangingPunct="0">
              <a:spcBef>
                <a:spcPct val="0"/>
              </a:spcBef>
              <a:spcAft>
                <a:spcPct val="0"/>
              </a:spcAft>
              <a:defRPr>
                <a:solidFill>
                  <a:schemeClr val="tx1"/>
                </a:solidFill>
                <a:latin typeface="Arial" panose="020B0604020202020204" pitchFamily="34" charset="0"/>
              </a:defRPr>
            </a:lvl7pPr>
            <a:lvl8pPr marL="3429000" indent="-228600" defTabSz="1214438" eaLnBrk="0" fontAlgn="base" hangingPunct="0">
              <a:spcBef>
                <a:spcPct val="0"/>
              </a:spcBef>
              <a:spcAft>
                <a:spcPct val="0"/>
              </a:spcAft>
              <a:defRPr>
                <a:solidFill>
                  <a:schemeClr val="tx1"/>
                </a:solidFill>
                <a:latin typeface="Arial" panose="020B0604020202020204" pitchFamily="34" charset="0"/>
              </a:defRPr>
            </a:lvl8pPr>
            <a:lvl9pPr marL="3886200" indent="-228600" defTabSz="121443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b="1"/>
              <a:t>Oblouková l</a:t>
            </a:r>
            <a:r>
              <a:rPr lang="en-US" altLang="cs-CZ" b="1"/>
              <a:t>amp</a:t>
            </a:r>
            <a:r>
              <a:rPr lang="cs-CZ" altLang="cs-CZ" b="1"/>
              <a:t>a</a:t>
            </a:r>
            <a:endParaRPr lang="en-US" altLang="cs-CZ" b="1"/>
          </a:p>
        </p:txBody>
      </p:sp>
      <p:sp>
        <p:nvSpPr>
          <p:cNvPr id="8212" name="Rectangle 19"/>
          <p:cNvSpPr>
            <a:spLocks noChangeAspect="1" noChangeArrowheads="1"/>
          </p:cNvSpPr>
          <p:nvPr/>
        </p:nvSpPr>
        <p:spPr bwMode="auto">
          <a:xfrm>
            <a:off x="2552700" y="4670425"/>
            <a:ext cx="1408113" cy="38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106362" tIns="52388" rIns="106362" bIns="52388">
            <a:spAutoFit/>
          </a:bodyPr>
          <a:lstStyle>
            <a:lvl1pPr defTabSz="1214438" eaLnBrk="0" hangingPunct="0">
              <a:defRPr>
                <a:solidFill>
                  <a:schemeClr val="tx1"/>
                </a:solidFill>
                <a:latin typeface="Arial" panose="020B0604020202020204" pitchFamily="34" charset="0"/>
              </a:defRPr>
            </a:lvl1pPr>
            <a:lvl2pPr marL="742950" indent="-285750" defTabSz="1214438" eaLnBrk="0" hangingPunct="0">
              <a:defRPr>
                <a:solidFill>
                  <a:schemeClr val="tx1"/>
                </a:solidFill>
                <a:latin typeface="Arial" panose="020B0604020202020204" pitchFamily="34" charset="0"/>
              </a:defRPr>
            </a:lvl2pPr>
            <a:lvl3pPr marL="1143000" indent="-228600" defTabSz="1214438" eaLnBrk="0" hangingPunct="0">
              <a:defRPr>
                <a:solidFill>
                  <a:schemeClr val="tx1"/>
                </a:solidFill>
                <a:latin typeface="Arial" panose="020B0604020202020204" pitchFamily="34" charset="0"/>
              </a:defRPr>
            </a:lvl3pPr>
            <a:lvl4pPr marL="1600200" indent="-228600" defTabSz="1214438" eaLnBrk="0" hangingPunct="0">
              <a:defRPr>
                <a:solidFill>
                  <a:schemeClr val="tx1"/>
                </a:solidFill>
                <a:latin typeface="Arial" panose="020B0604020202020204" pitchFamily="34" charset="0"/>
              </a:defRPr>
            </a:lvl4pPr>
            <a:lvl5pPr marL="2057400" indent="-228600" defTabSz="1214438" eaLnBrk="0" hangingPunct="0">
              <a:defRPr>
                <a:solidFill>
                  <a:schemeClr val="tx1"/>
                </a:solidFill>
                <a:latin typeface="Arial" panose="020B0604020202020204" pitchFamily="34" charset="0"/>
              </a:defRPr>
            </a:lvl5pPr>
            <a:lvl6pPr marL="2514600" indent="-228600" defTabSz="1214438" eaLnBrk="0" fontAlgn="base" hangingPunct="0">
              <a:spcBef>
                <a:spcPct val="0"/>
              </a:spcBef>
              <a:spcAft>
                <a:spcPct val="0"/>
              </a:spcAft>
              <a:defRPr>
                <a:solidFill>
                  <a:schemeClr val="tx1"/>
                </a:solidFill>
                <a:latin typeface="Arial" panose="020B0604020202020204" pitchFamily="34" charset="0"/>
              </a:defRPr>
            </a:lvl6pPr>
            <a:lvl7pPr marL="2971800" indent="-228600" defTabSz="1214438" eaLnBrk="0" fontAlgn="base" hangingPunct="0">
              <a:spcBef>
                <a:spcPct val="0"/>
              </a:spcBef>
              <a:spcAft>
                <a:spcPct val="0"/>
              </a:spcAft>
              <a:defRPr>
                <a:solidFill>
                  <a:schemeClr val="tx1"/>
                </a:solidFill>
                <a:latin typeface="Arial" panose="020B0604020202020204" pitchFamily="34" charset="0"/>
              </a:defRPr>
            </a:lvl7pPr>
            <a:lvl8pPr marL="3429000" indent="-228600" defTabSz="1214438" eaLnBrk="0" fontAlgn="base" hangingPunct="0">
              <a:spcBef>
                <a:spcPct val="0"/>
              </a:spcBef>
              <a:spcAft>
                <a:spcPct val="0"/>
              </a:spcAft>
              <a:defRPr>
                <a:solidFill>
                  <a:schemeClr val="tx1"/>
                </a:solidFill>
                <a:latin typeface="Arial" panose="020B0604020202020204" pitchFamily="34" charset="0"/>
              </a:defRPr>
            </a:lvl8pPr>
            <a:lvl9pPr marL="3886200" indent="-228600" defTabSz="121443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b="1"/>
              <a:t>Emisní f</a:t>
            </a:r>
            <a:r>
              <a:rPr lang="en-US" altLang="cs-CZ" b="1"/>
              <a:t>iltr</a:t>
            </a:r>
          </a:p>
        </p:txBody>
      </p:sp>
      <p:sp>
        <p:nvSpPr>
          <p:cNvPr id="8213" name="Line 20"/>
          <p:cNvSpPr>
            <a:spLocks noChangeAspect="1" noChangeShapeType="1"/>
          </p:cNvSpPr>
          <p:nvPr/>
        </p:nvSpPr>
        <p:spPr bwMode="auto">
          <a:xfrm flipV="1">
            <a:off x="1416050" y="1863725"/>
            <a:ext cx="401638" cy="141288"/>
          </a:xfrm>
          <a:prstGeom prst="line">
            <a:avLst/>
          </a:prstGeom>
          <a:noFill/>
          <a:ln w="1270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8214" name="Line 21"/>
          <p:cNvSpPr>
            <a:spLocks noChangeAspect="1" noChangeShapeType="1"/>
          </p:cNvSpPr>
          <p:nvPr/>
        </p:nvSpPr>
        <p:spPr bwMode="auto">
          <a:xfrm flipH="1" flipV="1">
            <a:off x="2771775" y="4271963"/>
            <a:ext cx="330200" cy="465137"/>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8215" name="Freeform 22"/>
          <p:cNvSpPr>
            <a:spLocks noChangeAspect="1"/>
          </p:cNvSpPr>
          <p:nvPr/>
        </p:nvSpPr>
        <p:spPr bwMode="auto">
          <a:xfrm>
            <a:off x="955675" y="1119188"/>
            <a:ext cx="358775" cy="457200"/>
          </a:xfrm>
          <a:custGeom>
            <a:avLst/>
            <a:gdLst>
              <a:gd name="T0" fmla="*/ 0 w 501"/>
              <a:gd name="T1" fmla="*/ 9170 h 349"/>
              <a:gd name="T2" fmla="*/ 0 w 501"/>
              <a:gd name="T3" fmla="*/ 227945 h 349"/>
              <a:gd name="T4" fmla="*/ 71612 w 501"/>
              <a:gd name="T5" fmla="*/ 455890 h 349"/>
              <a:gd name="T6" fmla="*/ 302918 w 501"/>
              <a:gd name="T7" fmla="*/ 455890 h 349"/>
              <a:gd name="T8" fmla="*/ 358059 w 501"/>
              <a:gd name="T9" fmla="*/ 209605 h 349"/>
              <a:gd name="T10" fmla="*/ 358059 w 501"/>
              <a:gd name="T11" fmla="*/ 0 h 349"/>
              <a:gd name="T12" fmla="*/ 0 60000 65536"/>
              <a:gd name="T13" fmla="*/ 0 60000 65536"/>
              <a:gd name="T14" fmla="*/ 0 60000 65536"/>
              <a:gd name="T15" fmla="*/ 0 60000 65536"/>
              <a:gd name="T16" fmla="*/ 0 60000 65536"/>
              <a:gd name="T17" fmla="*/ 0 60000 65536"/>
              <a:gd name="T18" fmla="*/ 0 w 501"/>
              <a:gd name="T19" fmla="*/ 0 h 349"/>
              <a:gd name="T20" fmla="*/ 501 w 501"/>
              <a:gd name="T21" fmla="*/ 349 h 349"/>
            </a:gdLst>
            <a:ahLst/>
            <a:cxnLst>
              <a:cxn ang="T12">
                <a:pos x="T0" y="T1"/>
              </a:cxn>
              <a:cxn ang="T13">
                <a:pos x="T2" y="T3"/>
              </a:cxn>
              <a:cxn ang="T14">
                <a:pos x="T4" y="T5"/>
              </a:cxn>
              <a:cxn ang="T15">
                <a:pos x="T6" y="T7"/>
              </a:cxn>
              <a:cxn ang="T16">
                <a:pos x="T8" y="T9"/>
              </a:cxn>
              <a:cxn ang="T17">
                <a:pos x="T10" y="T11"/>
              </a:cxn>
            </a:cxnLst>
            <a:rect l="T18" t="T19" r="T20" b="T21"/>
            <a:pathLst>
              <a:path w="501" h="349">
                <a:moveTo>
                  <a:pt x="0" y="7"/>
                </a:moveTo>
                <a:lnTo>
                  <a:pt x="0" y="174"/>
                </a:lnTo>
                <a:lnTo>
                  <a:pt x="100" y="348"/>
                </a:lnTo>
                <a:lnTo>
                  <a:pt x="423" y="348"/>
                </a:lnTo>
                <a:lnTo>
                  <a:pt x="500" y="160"/>
                </a:lnTo>
                <a:lnTo>
                  <a:pt x="500" y="0"/>
                </a:lnTo>
              </a:path>
            </a:pathLst>
          </a:custGeom>
          <a:gradFill rotWithShape="0">
            <a:gsLst>
              <a:gs pos="0">
                <a:srgbClr val="618FFD"/>
              </a:gs>
              <a:gs pos="50000">
                <a:srgbClr val="EFF4FF"/>
              </a:gs>
              <a:gs pos="100000">
                <a:srgbClr val="618FFD"/>
              </a:gs>
            </a:gsLst>
            <a:lin ang="18900000" scaled="1"/>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cs-CZ"/>
          </a:p>
        </p:txBody>
      </p:sp>
      <p:sp>
        <p:nvSpPr>
          <p:cNvPr id="8216" name="Rectangle 23"/>
          <p:cNvSpPr>
            <a:spLocks noChangeAspect="1" noChangeArrowheads="1"/>
          </p:cNvSpPr>
          <p:nvPr/>
        </p:nvSpPr>
        <p:spPr bwMode="auto">
          <a:xfrm>
            <a:off x="955675" y="731838"/>
            <a:ext cx="352425" cy="466725"/>
          </a:xfrm>
          <a:prstGeom prst="rect">
            <a:avLst/>
          </a:prstGeom>
          <a:solidFill>
            <a:srgbClr val="FAFD00"/>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217" name="AutoShape 24"/>
          <p:cNvSpPr>
            <a:spLocks noChangeAspect="1" noChangeArrowheads="1"/>
          </p:cNvSpPr>
          <p:nvPr/>
        </p:nvSpPr>
        <p:spPr bwMode="auto">
          <a:xfrm>
            <a:off x="677863" y="4427538"/>
            <a:ext cx="835025" cy="109537"/>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218" name="Line 25"/>
          <p:cNvSpPr>
            <a:spLocks noChangeAspect="1" noChangeShapeType="1"/>
          </p:cNvSpPr>
          <p:nvPr/>
        </p:nvSpPr>
        <p:spPr bwMode="auto">
          <a:xfrm>
            <a:off x="258763" y="4475163"/>
            <a:ext cx="341312" cy="0"/>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8219" name="Freeform 26"/>
          <p:cNvSpPr>
            <a:spLocks noChangeAspect="1"/>
          </p:cNvSpPr>
          <p:nvPr/>
        </p:nvSpPr>
        <p:spPr bwMode="auto">
          <a:xfrm>
            <a:off x="822325" y="1219200"/>
            <a:ext cx="1835150" cy="4275138"/>
          </a:xfrm>
          <a:custGeom>
            <a:avLst/>
            <a:gdLst>
              <a:gd name="T0" fmla="*/ 427511 w 2567"/>
              <a:gd name="T1" fmla="*/ 0 h 3272"/>
              <a:gd name="T2" fmla="*/ 435375 w 2567"/>
              <a:gd name="T3" fmla="*/ 135885 h 3272"/>
              <a:gd name="T4" fmla="*/ 0 w 2567"/>
              <a:gd name="T5" fmla="*/ 3283442 h 3272"/>
              <a:gd name="T6" fmla="*/ 298828 w 2567"/>
              <a:gd name="T7" fmla="*/ 4273831 h 3272"/>
              <a:gd name="T8" fmla="*/ 540465 w 2567"/>
              <a:gd name="T9" fmla="*/ 3256004 h 3272"/>
              <a:gd name="T10" fmla="*/ 387476 w 2567"/>
              <a:gd name="T11" fmla="*/ 2170234 h 3272"/>
              <a:gd name="T12" fmla="*/ 1834435 w 2567"/>
              <a:gd name="T13" fmla="*/ 2490346 h 3272"/>
              <a:gd name="T14" fmla="*/ 0 60000 65536"/>
              <a:gd name="T15" fmla="*/ 0 60000 65536"/>
              <a:gd name="T16" fmla="*/ 0 60000 65536"/>
              <a:gd name="T17" fmla="*/ 0 60000 65536"/>
              <a:gd name="T18" fmla="*/ 0 60000 65536"/>
              <a:gd name="T19" fmla="*/ 0 60000 65536"/>
              <a:gd name="T20" fmla="*/ 0 60000 65536"/>
              <a:gd name="T21" fmla="*/ 0 w 2567"/>
              <a:gd name="T22" fmla="*/ 0 h 3272"/>
              <a:gd name="T23" fmla="*/ 2567 w 2567"/>
              <a:gd name="T24" fmla="*/ 3272 h 3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67" h="3272">
                <a:moveTo>
                  <a:pt x="598" y="0"/>
                </a:moveTo>
                <a:lnTo>
                  <a:pt x="609" y="104"/>
                </a:lnTo>
                <a:lnTo>
                  <a:pt x="0" y="2513"/>
                </a:lnTo>
                <a:lnTo>
                  <a:pt x="418" y="3271"/>
                </a:lnTo>
                <a:lnTo>
                  <a:pt x="756" y="2492"/>
                </a:lnTo>
                <a:lnTo>
                  <a:pt x="542" y="1661"/>
                </a:lnTo>
                <a:lnTo>
                  <a:pt x="2566" y="1906"/>
                </a:lnTo>
              </a:path>
            </a:pathLst>
          </a:custGeom>
          <a:noFill/>
          <a:ln w="25400" cap="rnd" cmpd="sng">
            <a:solidFill>
              <a:schemeClr val="tx1"/>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8220" name="Freeform 27"/>
          <p:cNvSpPr>
            <a:spLocks noChangeAspect="1"/>
          </p:cNvSpPr>
          <p:nvPr/>
        </p:nvSpPr>
        <p:spPr bwMode="auto">
          <a:xfrm>
            <a:off x="1071563" y="3297238"/>
            <a:ext cx="1584325" cy="2009775"/>
          </a:xfrm>
          <a:custGeom>
            <a:avLst/>
            <a:gdLst>
              <a:gd name="T0" fmla="*/ 0 w 2216"/>
              <a:gd name="T1" fmla="*/ 2008467 h 1537"/>
              <a:gd name="T2" fmla="*/ 185887 w 2216"/>
              <a:gd name="T3" fmla="*/ 1208219 h 1537"/>
              <a:gd name="T4" fmla="*/ 210195 w 2216"/>
              <a:gd name="T5" fmla="*/ 0 h 1537"/>
              <a:gd name="T6" fmla="*/ 1583610 w 2216"/>
              <a:gd name="T7" fmla="*/ 54919 h 1537"/>
              <a:gd name="T8" fmla="*/ 0 60000 65536"/>
              <a:gd name="T9" fmla="*/ 0 60000 65536"/>
              <a:gd name="T10" fmla="*/ 0 60000 65536"/>
              <a:gd name="T11" fmla="*/ 0 60000 65536"/>
              <a:gd name="T12" fmla="*/ 0 w 2216"/>
              <a:gd name="T13" fmla="*/ 0 h 1537"/>
              <a:gd name="T14" fmla="*/ 2216 w 2216"/>
              <a:gd name="T15" fmla="*/ 1537 h 1537"/>
            </a:gdLst>
            <a:ahLst/>
            <a:cxnLst>
              <a:cxn ang="T8">
                <a:pos x="T0" y="T1"/>
              </a:cxn>
              <a:cxn ang="T9">
                <a:pos x="T2" y="T3"/>
              </a:cxn>
              <a:cxn ang="T10">
                <a:pos x="T4" y="T5"/>
              </a:cxn>
              <a:cxn ang="T11">
                <a:pos x="T6" y="T7"/>
              </a:cxn>
            </a:cxnLst>
            <a:rect l="T12" t="T13" r="T14" b="T15"/>
            <a:pathLst>
              <a:path w="2216" h="1537">
                <a:moveTo>
                  <a:pt x="0" y="1536"/>
                </a:moveTo>
                <a:lnTo>
                  <a:pt x="260" y="924"/>
                </a:lnTo>
                <a:lnTo>
                  <a:pt x="294" y="0"/>
                </a:lnTo>
                <a:lnTo>
                  <a:pt x="2215" y="42"/>
                </a:lnTo>
              </a:path>
            </a:pathLst>
          </a:custGeom>
          <a:noFill/>
          <a:ln w="25400" cap="rnd" cmpd="sng">
            <a:solidFill>
              <a:schemeClr val="hlink"/>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8221" name="Line 28"/>
          <p:cNvSpPr>
            <a:spLocks noChangeAspect="1" noChangeShapeType="1"/>
          </p:cNvSpPr>
          <p:nvPr/>
        </p:nvSpPr>
        <p:spPr bwMode="auto">
          <a:xfrm>
            <a:off x="1125538" y="5475288"/>
            <a:ext cx="53975" cy="19685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8222" name="Freeform 29"/>
          <p:cNvSpPr>
            <a:spLocks noChangeAspect="1"/>
          </p:cNvSpPr>
          <p:nvPr/>
        </p:nvSpPr>
        <p:spPr bwMode="auto">
          <a:xfrm>
            <a:off x="1127125" y="3516313"/>
            <a:ext cx="1536700" cy="2155825"/>
          </a:xfrm>
          <a:custGeom>
            <a:avLst/>
            <a:gdLst>
              <a:gd name="T0" fmla="*/ 62212 w 2149"/>
              <a:gd name="T1" fmla="*/ 2154518 h 1650"/>
              <a:gd name="T2" fmla="*/ 339661 w 2149"/>
              <a:gd name="T3" fmla="*/ 962935 h 1650"/>
              <a:gd name="T4" fmla="*/ 0 w 2149"/>
              <a:gd name="T5" fmla="*/ 0 h 1650"/>
              <a:gd name="T6" fmla="*/ 1535985 w 2149"/>
              <a:gd name="T7" fmla="*/ 608857 h 1650"/>
              <a:gd name="T8" fmla="*/ 0 60000 65536"/>
              <a:gd name="T9" fmla="*/ 0 60000 65536"/>
              <a:gd name="T10" fmla="*/ 0 60000 65536"/>
              <a:gd name="T11" fmla="*/ 0 60000 65536"/>
              <a:gd name="T12" fmla="*/ 0 w 2149"/>
              <a:gd name="T13" fmla="*/ 0 h 1650"/>
              <a:gd name="T14" fmla="*/ 2149 w 2149"/>
              <a:gd name="T15" fmla="*/ 1650 h 1650"/>
            </a:gdLst>
            <a:ahLst/>
            <a:cxnLst>
              <a:cxn ang="T8">
                <a:pos x="T0" y="T1"/>
              </a:cxn>
              <a:cxn ang="T9">
                <a:pos x="T2" y="T3"/>
              </a:cxn>
              <a:cxn ang="T10">
                <a:pos x="T4" y="T5"/>
              </a:cxn>
              <a:cxn ang="T11">
                <a:pos x="T6" y="T7"/>
              </a:cxn>
            </a:cxnLst>
            <a:rect l="T12" t="T13" r="T14" b="T15"/>
            <a:pathLst>
              <a:path w="2149" h="1650">
                <a:moveTo>
                  <a:pt x="87" y="1649"/>
                </a:moveTo>
                <a:lnTo>
                  <a:pt x="475" y="737"/>
                </a:lnTo>
                <a:lnTo>
                  <a:pt x="0" y="0"/>
                </a:lnTo>
                <a:lnTo>
                  <a:pt x="2148" y="466"/>
                </a:lnTo>
              </a:path>
            </a:pathLst>
          </a:custGeom>
          <a:noFill/>
          <a:ln w="25400" cap="rnd" cmpd="sng">
            <a:solidFill>
              <a:schemeClr val="accent2"/>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8223" name="Rectangle 30"/>
          <p:cNvSpPr>
            <a:spLocks noChangeAspect="1" noChangeArrowheads="1"/>
          </p:cNvSpPr>
          <p:nvPr/>
        </p:nvSpPr>
        <p:spPr bwMode="auto">
          <a:xfrm>
            <a:off x="1477963" y="1465263"/>
            <a:ext cx="23622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Excita</a:t>
            </a:r>
            <a:r>
              <a:rPr lang="cs-CZ" altLang="cs-CZ" b="1"/>
              <a:t>č</a:t>
            </a:r>
            <a:r>
              <a:rPr lang="en-US" altLang="cs-CZ" b="1"/>
              <a:t>n</a:t>
            </a:r>
            <a:r>
              <a:rPr lang="cs-CZ" altLang="cs-CZ" b="1"/>
              <a:t>í</a:t>
            </a:r>
            <a:r>
              <a:rPr lang="en-US" altLang="cs-CZ" b="1"/>
              <a:t> </a:t>
            </a:r>
            <a:r>
              <a:rPr lang="cs-CZ" altLang="cs-CZ" b="1"/>
              <a:t>d</a:t>
            </a:r>
            <a:r>
              <a:rPr lang="en-US" altLang="cs-CZ" b="1"/>
              <a:t>ia</a:t>
            </a:r>
            <a:r>
              <a:rPr lang="cs-CZ" altLang="cs-CZ" b="1"/>
              <a:t>f</a:t>
            </a:r>
            <a:r>
              <a:rPr lang="en-US" altLang="cs-CZ" b="1"/>
              <a:t>ragm</a:t>
            </a:r>
            <a:r>
              <a:rPr lang="cs-CZ" altLang="cs-CZ" b="1"/>
              <a:t>a</a:t>
            </a:r>
            <a:endParaRPr lang="en-US" altLang="cs-CZ" b="1"/>
          </a:p>
        </p:txBody>
      </p:sp>
      <p:sp>
        <p:nvSpPr>
          <p:cNvPr id="8224" name="Rectangle 31"/>
          <p:cNvSpPr>
            <a:spLocks noChangeAspect="1" noChangeArrowheads="1"/>
          </p:cNvSpPr>
          <p:nvPr/>
        </p:nvSpPr>
        <p:spPr bwMode="auto">
          <a:xfrm>
            <a:off x="474663" y="1924050"/>
            <a:ext cx="596900" cy="144463"/>
          </a:xfrm>
          <a:prstGeom prst="rect">
            <a:avLst/>
          </a:prstGeom>
          <a:solidFill>
            <a:srgbClr val="919191"/>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225" name="Rectangle 32"/>
          <p:cNvSpPr>
            <a:spLocks noChangeAspect="1" noChangeArrowheads="1"/>
          </p:cNvSpPr>
          <p:nvPr/>
        </p:nvSpPr>
        <p:spPr bwMode="auto">
          <a:xfrm>
            <a:off x="1198563" y="1922463"/>
            <a:ext cx="596900" cy="144462"/>
          </a:xfrm>
          <a:prstGeom prst="rect">
            <a:avLst/>
          </a:prstGeom>
          <a:solidFill>
            <a:srgbClr val="919191"/>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226" name="Rectangle 33"/>
          <p:cNvSpPr>
            <a:spLocks noChangeAspect="1" noChangeArrowheads="1"/>
          </p:cNvSpPr>
          <p:nvPr/>
        </p:nvSpPr>
        <p:spPr bwMode="auto">
          <a:xfrm>
            <a:off x="3055938" y="2603500"/>
            <a:ext cx="874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b="1"/>
              <a:t>okulár</a:t>
            </a:r>
            <a:endParaRPr lang="en-US" altLang="cs-CZ" b="1"/>
          </a:p>
        </p:txBody>
      </p:sp>
      <p:sp>
        <p:nvSpPr>
          <p:cNvPr id="8227" name="Rectangle 34"/>
          <p:cNvSpPr>
            <a:spLocks noChangeAspect="1" noChangeArrowheads="1"/>
          </p:cNvSpPr>
          <p:nvPr/>
        </p:nvSpPr>
        <p:spPr bwMode="auto">
          <a:xfrm>
            <a:off x="444500" y="2114550"/>
            <a:ext cx="1360488" cy="63500"/>
          </a:xfrm>
          <a:prstGeom prst="rect">
            <a:avLst/>
          </a:prstGeom>
          <a:solidFill>
            <a:srgbClr val="063DE8"/>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228" name="Rectangle 35"/>
          <p:cNvSpPr>
            <a:spLocks noChangeAspect="1" noChangeArrowheads="1"/>
          </p:cNvSpPr>
          <p:nvPr/>
        </p:nvSpPr>
        <p:spPr bwMode="auto">
          <a:xfrm>
            <a:off x="2093913" y="1797050"/>
            <a:ext cx="16319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Excita</a:t>
            </a:r>
            <a:r>
              <a:rPr lang="cs-CZ" altLang="cs-CZ" b="1"/>
              <a:t>č</a:t>
            </a:r>
            <a:r>
              <a:rPr lang="en-US" altLang="cs-CZ" b="1"/>
              <a:t>n</a:t>
            </a:r>
            <a:r>
              <a:rPr lang="cs-CZ" altLang="cs-CZ" b="1"/>
              <a:t>í</a:t>
            </a:r>
            <a:r>
              <a:rPr lang="en-US" altLang="cs-CZ" b="1"/>
              <a:t> </a:t>
            </a:r>
            <a:r>
              <a:rPr lang="cs-CZ" altLang="cs-CZ" b="1"/>
              <a:t>f</a:t>
            </a:r>
            <a:r>
              <a:rPr lang="en-US" altLang="cs-CZ" b="1"/>
              <a:t>iltr</a:t>
            </a:r>
          </a:p>
        </p:txBody>
      </p:sp>
      <p:sp>
        <p:nvSpPr>
          <p:cNvPr id="8229" name="Line 36"/>
          <p:cNvSpPr>
            <a:spLocks noChangeAspect="1" noChangeShapeType="1"/>
          </p:cNvSpPr>
          <p:nvPr/>
        </p:nvSpPr>
        <p:spPr bwMode="auto">
          <a:xfrm flipV="1">
            <a:off x="1866900" y="2116138"/>
            <a:ext cx="284163" cy="57150"/>
          </a:xfrm>
          <a:prstGeom prst="line">
            <a:avLst/>
          </a:prstGeom>
          <a:noFill/>
          <a:ln w="1270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8230" name="AutoShape 37"/>
          <p:cNvSpPr>
            <a:spLocks noChangeAspect="1" noChangeArrowheads="1"/>
          </p:cNvSpPr>
          <p:nvPr/>
        </p:nvSpPr>
        <p:spPr bwMode="auto">
          <a:xfrm>
            <a:off x="2660650" y="3011488"/>
            <a:ext cx="79375" cy="1439862"/>
          </a:xfrm>
          <a:prstGeom prst="octagon">
            <a:avLst>
              <a:gd name="adj" fmla="val 29282"/>
            </a:avLst>
          </a:prstGeom>
          <a:gradFill rotWithShape="0">
            <a:gsLst>
              <a:gs pos="0">
                <a:srgbClr val="00AE00"/>
              </a:gs>
              <a:gs pos="50000">
                <a:srgbClr val="7FD67F"/>
              </a:gs>
              <a:gs pos="100000">
                <a:srgbClr val="00AE00"/>
              </a:gs>
            </a:gsLst>
            <a:lin ang="2700000" scaled="1"/>
          </a:gra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231" name="Rectangle 38"/>
          <p:cNvSpPr>
            <a:spLocks noChangeAspect="1" noChangeArrowheads="1"/>
          </p:cNvSpPr>
          <p:nvPr/>
        </p:nvSpPr>
        <p:spPr bwMode="auto">
          <a:xfrm>
            <a:off x="2782888" y="3225800"/>
            <a:ext cx="555625" cy="981075"/>
          </a:xfrm>
          <a:prstGeom prst="rect">
            <a:avLst/>
          </a:prstGeom>
          <a:solidFill>
            <a:srgbClr val="919191"/>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232" name="Rectangle 39"/>
          <p:cNvSpPr>
            <a:spLocks noChangeAspect="1" noChangeArrowheads="1"/>
          </p:cNvSpPr>
          <p:nvPr/>
        </p:nvSpPr>
        <p:spPr bwMode="auto">
          <a:xfrm>
            <a:off x="3232150" y="3027363"/>
            <a:ext cx="161925" cy="1349375"/>
          </a:xfrm>
          <a:prstGeom prst="rect">
            <a:avLst/>
          </a:prstGeom>
          <a:solidFill>
            <a:srgbClr val="919191"/>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233" name="Freeform 40"/>
          <p:cNvSpPr>
            <a:spLocks noChangeAspect="1"/>
          </p:cNvSpPr>
          <p:nvPr/>
        </p:nvSpPr>
        <p:spPr bwMode="auto">
          <a:xfrm>
            <a:off x="1300163" y="4554538"/>
            <a:ext cx="46037" cy="109537"/>
          </a:xfrm>
          <a:custGeom>
            <a:avLst/>
            <a:gdLst>
              <a:gd name="T0" fmla="*/ 40282 w 64"/>
              <a:gd name="T1" fmla="*/ 0 h 84"/>
              <a:gd name="T2" fmla="*/ 45318 w 64"/>
              <a:gd name="T3" fmla="*/ 108233 h 84"/>
              <a:gd name="T4" fmla="*/ 0 w 64"/>
              <a:gd name="T5" fmla="*/ 89977 h 84"/>
              <a:gd name="T6" fmla="*/ 40282 w 64"/>
              <a:gd name="T7" fmla="*/ 0 h 84"/>
              <a:gd name="T8" fmla="*/ 0 60000 65536"/>
              <a:gd name="T9" fmla="*/ 0 60000 65536"/>
              <a:gd name="T10" fmla="*/ 0 60000 65536"/>
              <a:gd name="T11" fmla="*/ 0 60000 65536"/>
              <a:gd name="T12" fmla="*/ 0 w 64"/>
              <a:gd name="T13" fmla="*/ 0 h 84"/>
              <a:gd name="T14" fmla="*/ 64 w 64"/>
              <a:gd name="T15" fmla="*/ 84 h 84"/>
            </a:gdLst>
            <a:ahLst/>
            <a:cxnLst>
              <a:cxn ang="T8">
                <a:pos x="T0" y="T1"/>
              </a:cxn>
              <a:cxn ang="T9">
                <a:pos x="T2" y="T3"/>
              </a:cxn>
              <a:cxn ang="T10">
                <a:pos x="T4" y="T5"/>
              </a:cxn>
              <a:cxn ang="T11">
                <a:pos x="T6" y="T7"/>
              </a:cxn>
            </a:cxnLst>
            <a:rect l="T12" t="T13" r="T14" b="T15"/>
            <a:pathLst>
              <a:path w="64" h="84">
                <a:moveTo>
                  <a:pt x="56" y="0"/>
                </a:moveTo>
                <a:lnTo>
                  <a:pt x="63" y="83"/>
                </a:lnTo>
                <a:lnTo>
                  <a:pt x="0" y="69"/>
                </a:lnTo>
                <a:lnTo>
                  <a:pt x="56" y="0"/>
                </a:lnTo>
              </a:path>
            </a:pathLst>
          </a:custGeom>
          <a:solidFill>
            <a:schemeClr val="tx2"/>
          </a:solidFill>
          <a:ln w="12700" cap="rnd" cmpd="sng">
            <a:solidFill>
              <a:schemeClr val="tx1"/>
            </a:solidFill>
            <a:prstDash val="solid"/>
            <a:round/>
            <a:headEnd type="none" w="med" len="med"/>
            <a:tailEnd type="none" w="med" len="med"/>
          </a:ln>
        </p:spPr>
        <p:txBody>
          <a:bodyPr/>
          <a:lstStyle/>
          <a:p>
            <a:endParaRPr lang="cs-CZ"/>
          </a:p>
        </p:txBody>
      </p:sp>
      <p:sp>
        <p:nvSpPr>
          <p:cNvPr id="8234" name="Freeform 41"/>
          <p:cNvSpPr>
            <a:spLocks noChangeAspect="1"/>
          </p:cNvSpPr>
          <p:nvPr/>
        </p:nvSpPr>
        <p:spPr bwMode="auto">
          <a:xfrm>
            <a:off x="1208088" y="3400425"/>
            <a:ext cx="46037" cy="109538"/>
          </a:xfrm>
          <a:custGeom>
            <a:avLst/>
            <a:gdLst>
              <a:gd name="T0" fmla="*/ 719 w 64"/>
              <a:gd name="T1" fmla="*/ 0 h 84"/>
              <a:gd name="T2" fmla="*/ 0 w 64"/>
              <a:gd name="T3" fmla="*/ 108234 h 84"/>
              <a:gd name="T4" fmla="*/ 45318 w 64"/>
              <a:gd name="T5" fmla="*/ 84762 h 84"/>
              <a:gd name="T6" fmla="*/ 719 w 64"/>
              <a:gd name="T7" fmla="*/ 0 h 84"/>
              <a:gd name="T8" fmla="*/ 0 60000 65536"/>
              <a:gd name="T9" fmla="*/ 0 60000 65536"/>
              <a:gd name="T10" fmla="*/ 0 60000 65536"/>
              <a:gd name="T11" fmla="*/ 0 60000 65536"/>
              <a:gd name="T12" fmla="*/ 0 w 64"/>
              <a:gd name="T13" fmla="*/ 0 h 84"/>
              <a:gd name="T14" fmla="*/ 64 w 64"/>
              <a:gd name="T15" fmla="*/ 84 h 84"/>
            </a:gdLst>
            <a:ahLst/>
            <a:cxnLst>
              <a:cxn ang="T8">
                <a:pos x="T0" y="T1"/>
              </a:cxn>
              <a:cxn ang="T9">
                <a:pos x="T2" y="T3"/>
              </a:cxn>
              <a:cxn ang="T10">
                <a:pos x="T4" y="T5"/>
              </a:cxn>
              <a:cxn ang="T11">
                <a:pos x="T6" y="T7"/>
              </a:cxn>
            </a:cxnLst>
            <a:rect l="T12" t="T13" r="T14" b="T15"/>
            <a:pathLst>
              <a:path w="64" h="84">
                <a:moveTo>
                  <a:pt x="1" y="0"/>
                </a:moveTo>
                <a:lnTo>
                  <a:pt x="0" y="83"/>
                </a:lnTo>
                <a:lnTo>
                  <a:pt x="63" y="65"/>
                </a:lnTo>
                <a:lnTo>
                  <a:pt x="1" y="0"/>
                </a:lnTo>
              </a:path>
            </a:pathLst>
          </a:custGeom>
          <a:solidFill>
            <a:schemeClr val="tx2"/>
          </a:solidFill>
          <a:ln w="12700" cap="rnd" cmpd="sng">
            <a:solidFill>
              <a:schemeClr val="tx1"/>
            </a:solidFill>
            <a:prstDash val="solid"/>
            <a:round/>
            <a:headEnd type="none" w="med" len="med"/>
            <a:tailEnd type="none" w="med" len="med"/>
          </a:ln>
        </p:spPr>
        <p:txBody>
          <a:bodyPr/>
          <a:lstStyle/>
          <a:p>
            <a:endParaRPr lang="cs-CZ"/>
          </a:p>
        </p:txBody>
      </p:sp>
      <p:sp>
        <p:nvSpPr>
          <p:cNvPr id="8235" name="Freeform 42"/>
          <p:cNvSpPr>
            <a:spLocks noChangeAspect="1"/>
          </p:cNvSpPr>
          <p:nvPr/>
        </p:nvSpPr>
        <p:spPr bwMode="auto">
          <a:xfrm>
            <a:off x="830263" y="4297363"/>
            <a:ext cx="46037" cy="111125"/>
          </a:xfrm>
          <a:custGeom>
            <a:avLst/>
            <a:gdLst>
              <a:gd name="T0" fmla="*/ 3597 w 64"/>
              <a:gd name="T1" fmla="*/ 109818 h 85"/>
              <a:gd name="T2" fmla="*/ 0 w 64"/>
              <a:gd name="T3" fmla="*/ 0 h 85"/>
              <a:gd name="T4" fmla="*/ 45318 w 64"/>
              <a:gd name="T5" fmla="*/ 20918 h 85"/>
              <a:gd name="T6" fmla="*/ 3597 w 64"/>
              <a:gd name="T7" fmla="*/ 109818 h 85"/>
              <a:gd name="T8" fmla="*/ 0 60000 65536"/>
              <a:gd name="T9" fmla="*/ 0 60000 65536"/>
              <a:gd name="T10" fmla="*/ 0 60000 65536"/>
              <a:gd name="T11" fmla="*/ 0 60000 65536"/>
              <a:gd name="T12" fmla="*/ 0 w 64"/>
              <a:gd name="T13" fmla="*/ 0 h 85"/>
              <a:gd name="T14" fmla="*/ 64 w 64"/>
              <a:gd name="T15" fmla="*/ 85 h 85"/>
            </a:gdLst>
            <a:ahLst/>
            <a:cxnLst>
              <a:cxn ang="T8">
                <a:pos x="T0" y="T1"/>
              </a:cxn>
              <a:cxn ang="T9">
                <a:pos x="T2" y="T3"/>
              </a:cxn>
              <a:cxn ang="T10">
                <a:pos x="T4" y="T5"/>
              </a:cxn>
              <a:cxn ang="T11">
                <a:pos x="T6" y="T7"/>
              </a:cxn>
            </a:cxnLst>
            <a:rect l="T12" t="T13" r="T14" b="T15"/>
            <a:pathLst>
              <a:path w="64" h="85">
                <a:moveTo>
                  <a:pt x="5" y="84"/>
                </a:moveTo>
                <a:lnTo>
                  <a:pt x="0" y="0"/>
                </a:lnTo>
                <a:lnTo>
                  <a:pt x="63" y="16"/>
                </a:lnTo>
                <a:lnTo>
                  <a:pt x="5" y="84"/>
                </a:lnTo>
              </a:path>
            </a:pathLst>
          </a:custGeom>
          <a:solidFill>
            <a:schemeClr val="tx2"/>
          </a:solidFill>
          <a:ln w="12700" cap="rnd" cmpd="sng">
            <a:solidFill>
              <a:schemeClr val="tx1"/>
            </a:solidFill>
            <a:prstDash val="solid"/>
            <a:round/>
            <a:headEnd type="none" w="med" len="med"/>
            <a:tailEnd type="none" w="med" len="med"/>
          </a:ln>
        </p:spPr>
        <p:txBody>
          <a:bodyPr/>
          <a:lstStyle/>
          <a:p>
            <a:endParaRPr lang="cs-CZ"/>
          </a:p>
        </p:txBody>
      </p:sp>
      <p:sp>
        <p:nvSpPr>
          <p:cNvPr id="8236" name="Freeform 43"/>
          <p:cNvSpPr>
            <a:spLocks/>
          </p:cNvSpPr>
          <p:nvPr/>
        </p:nvSpPr>
        <p:spPr bwMode="auto">
          <a:xfrm>
            <a:off x="5613400" y="5016500"/>
            <a:ext cx="1076325" cy="762000"/>
          </a:xfrm>
          <a:custGeom>
            <a:avLst/>
            <a:gdLst>
              <a:gd name="T0" fmla="*/ 136078 w 1400"/>
              <a:gd name="T1" fmla="*/ 220133 h 585"/>
              <a:gd name="T2" fmla="*/ 105326 w 1400"/>
              <a:gd name="T3" fmla="*/ 235764 h 585"/>
              <a:gd name="T4" fmla="*/ 75343 w 1400"/>
              <a:gd name="T5" fmla="*/ 259210 h 585"/>
              <a:gd name="T6" fmla="*/ 45359 w 1400"/>
              <a:gd name="T7" fmla="*/ 281354 h 585"/>
              <a:gd name="T8" fmla="*/ 15376 w 1400"/>
              <a:gd name="T9" fmla="*/ 296985 h 585"/>
              <a:gd name="T10" fmla="*/ 0 w 1400"/>
              <a:gd name="T11" fmla="*/ 334759 h 585"/>
              <a:gd name="T12" fmla="*/ 29983 w 1400"/>
              <a:gd name="T13" fmla="*/ 388164 h 585"/>
              <a:gd name="T14" fmla="*/ 19989 w 1400"/>
              <a:gd name="T15" fmla="*/ 425938 h 585"/>
              <a:gd name="T16" fmla="*/ 19989 w 1400"/>
              <a:gd name="T17" fmla="*/ 471528 h 585"/>
              <a:gd name="T18" fmla="*/ 39978 w 1400"/>
              <a:gd name="T19" fmla="*/ 524933 h 585"/>
              <a:gd name="T20" fmla="*/ 19989 w 1400"/>
              <a:gd name="T21" fmla="*/ 562708 h 585"/>
              <a:gd name="T22" fmla="*/ 25371 w 1400"/>
              <a:gd name="T23" fmla="*/ 608297 h 585"/>
              <a:gd name="T24" fmla="*/ 39978 w 1400"/>
              <a:gd name="T25" fmla="*/ 639559 h 585"/>
              <a:gd name="T26" fmla="*/ 70730 w 1400"/>
              <a:gd name="T27" fmla="*/ 653887 h 585"/>
              <a:gd name="T28" fmla="*/ 100713 w 1400"/>
              <a:gd name="T29" fmla="*/ 653887 h 585"/>
              <a:gd name="T30" fmla="*/ 136078 w 1400"/>
              <a:gd name="T31" fmla="*/ 669518 h 585"/>
              <a:gd name="T32" fmla="*/ 160680 w 1400"/>
              <a:gd name="T33" fmla="*/ 715108 h 585"/>
              <a:gd name="T34" fmla="*/ 190663 w 1400"/>
              <a:gd name="T35" fmla="*/ 730738 h 585"/>
              <a:gd name="T36" fmla="*/ 221415 w 1400"/>
              <a:gd name="T37" fmla="*/ 745067 h 585"/>
              <a:gd name="T38" fmla="*/ 256012 w 1400"/>
              <a:gd name="T39" fmla="*/ 760697 h 585"/>
              <a:gd name="T40" fmla="*/ 336736 w 1400"/>
              <a:gd name="T41" fmla="*/ 760697 h 585"/>
              <a:gd name="T42" fmla="*/ 372101 w 1400"/>
              <a:gd name="T43" fmla="*/ 760697 h 585"/>
              <a:gd name="T44" fmla="*/ 407466 w 1400"/>
              <a:gd name="T45" fmla="*/ 745067 h 585"/>
              <a:gd name="T46" fmla="*/ 432068 w 1400"/>
              <a:gd name="T47" fmla="*/ 707292 h 585"/>
              <a:gd name="T48" fmla="*/ 472814 w 1400"/>
              <a:gd name="T49" fmla="*/ 669518 h 585"/>
              <a:gd name="T50" fmla="*/ 512792 w 1400"/>
              <a:gd name="T51" fmla="*/ 646072 h 585"/>
              <a:gd name="T52" fmla="*/ 552770 w 1400"/>
              <a:gd name="T53" fmla="*/ 600482 h 585"/>
              <a:gd name="T54" fmla="*/ 582753 w 1400"/>
              <a:gd name="T55" fmla="*/ 570523 h 585"/>
              <a:gd name="T56" fmla="*/ 623500 w 1400"/>
              <a:gd name="T57" fmla="*/ 540564 h 585"/>
              <a:gd name="T58" fmla="*/ 658096 w 1400"/>
              <a:gd name="T59" fmla="*/ 517118 h 585"/>
              <a:gd name="T60" fmla="*/ 693461 w 1400"/>
              <a:gd name="T61" fmla="*/ 494974 h 585"/>
              <a:gd name="T62" fmla="*/ 733439 w 1400"/>
              <a:gd name="T63" fmla="*/ 479344 h 585"/>
              <a:gd name="T64" fmla="*/ 768803 w 1400"/>
              <a:gd name="T65" fmla="*/ 463713 h 585"/>
              <a:gd name="T66" fmla="*/ 798787 w 1400"/>
              <a:gd name="T67" fmla="*/ 471528 h 585"/>
              <a:gd name="T68" fmla="*/ 834152 w 1400"/>
              <a:gd name="T69" fmla="*/ 479344 h 585"/>
              <a:gd name="T70" fmla="*/ 864135 w 1400"/>
              <a:gd name="T71" fmla="*/ 487159 h 585"/>
              <a:gd name="T72" fmla="*/ 899500 w 1400"/>
              <a:gd name="T73" fmla="*/ 479344 h 585"/>
              <a:gd name="T74" fmla="*/ 929484 w 1400"/>
              <a:gd name="T75" fmla="*/ 479344 h 585"/>
              <a:gd name="T76" fmla="*/ 960236 w 1400"/>
              <a:gd name="T77" fmla="*/ 463713 h 585"/>
              <a:gd name="T78" fmla="*/ 994832 w 1400"/>
              <a:gd name="T79" fmla="*/ 433754 h 585"/>
              <a:gd name="T80" fmla="*/ 1015590 w 1400"/>
              <a:gd name="T81" fmla="*/ 403795 h 585"/>
              <a:gd name="T82" fmla="*/ 1040191 w 1400"/>
              <a:gd name="T83" fmla="*/ 372533 h 585"/>
              <a:gd name="T84" fmla="*/ 1075556 w 1400"/>
              <a:gd name="T85" fmla="*/ 334759 h 585"/>
              <a:gd name="T86" fmla="*/ 1065562 w 1400"/>
              <a:gd name="T87" fmla="*/ 311313 h 585"/>
              <a:gd name="T88" fmla="*/ 1075556 w 1400"/>
              <a:gd name="T89" fmla="*/ 265723 h 585"/>
              <a:gd name="T90" fmla="*/ 1065562 w 1400"/>
              <a:gd name="T91" fmla="*/ 235764 h 585"/>
              <a:gd name="T92" fmla="*/ 1070175 w 1400"/>
              <a:gd name="T93" fmla="*/ 174544 h 585"/>
              <a:gd name="T94" fmla="*/ 1065562 w 1400"/>
              <a:gd name="T95" fmla="*/ 136769 h 585"/>
              <a:gd name="T96" fmla="*/ 1055567 w 1400"/>
              <a:gd name="T97" fmla="*/ 98995 h 585"/>
              <a:gd name="T98" fmla="*/ 1070175 w 1400"/>
              <a:gd name="T99" fmla="*/ 37774 h 585"/>
              <a:gd name="T100" fmla="*/ 1050186 w 1400"/>
              <a:gd name="T101" fmla="*/ 7815 h 585"/>
              <a:gd name="T102" fmla="*/ 1010208 w 1400"/>
              <a:gd name="T103" fmla="*/ 15631 h 585"/>
              <a:gd name="T104" fmla="*/ 984837 w 1400"/>
              <a:gd name="T105" fmla="*/ 45590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00"/>
              <a:gd name="T160" fmla="*/ 0 h 585"/>
              <a:gd name="T161" fmla="*/ 1400 w 1400"/>
              <a:gd name="T162" fmla="*/ 585 h 5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cs-CZ"/>
          </a:p>
        </p:txBody>
      </p:sp>
      <p:sp>
        <p:nvSpPr>
          <p:cNvPr id="8237" name="Freeform 44"/>
          <p:cNvSpPr>
            <a:spLocks/>
          </p:cNvSpPr>
          <p:nvPr/>
        </p:nvSpPr>
        <p:spPr bwMode="auto">
          <a:xfrm>
            <a:off x="5634038" y="5245100"/>
            <a:ext cx="1058862" cy="663575"/>
          </a:xfrm>
          <a:custGeom>
            <a:avLst/>
            <a:gdLst>
              <a:gd name="T0" fmla="*/ 179168 w 1377"/>
              <a:gd name="T1" fmla="*/ 323314 h 509"/>
              <a:gd name="T2" fmla="*/ 129955 w 1377"/>
              <a:gd name="T3" fmla="*/ 323314 h 509"/>
              <a:gd name="T4" fmla="*/ 129955 w 1377"/>
              <a:gd name="T5" fmla="*/ 278988 h 509"/>
              <a:gd name="T6" fmla="*/ 179168 w 1377"/>
              <a:gd name="T7" fmla="*/ 250307 h 509"/>
              <a:gd name="T8" fmla="*/ 211465 w 1377"/>
              <a:gd name="T9" fmla="*/ 205982 h 509"/>
              <a:gd name="T10" fmla="*/ 276827 w 1377"/>
              <a:gd name="T11" fmla="*/ 205982 h 509"/>
              <a:gd name="T12" fmla="*/ 325271 w 1377"/>
              <a:gd name="T13" fmla="*/ 205982 h 509"/>
              <a:gd name="T14" fmla="*/ 374485 w 1377"/>
              <a:gd name="T15" fmla="*/ 205982 h 509"/>
              <a:gd name="T16" fmla="*/ 439847 w 1377"/>
              <a:gd name="T17" fmla="*/ 205982 h 509"/>
              <a:gd name="T18" fmla="*/ 455995 w 1377"/>
              <a:gd name="T19" fmla="*/ 161657 h 509"/>
              <a:gd name="T20" fmla="*/ 504440 w 1377"/>
              <a:gd name="T21" fmla="*/ 132976 h 509"/>
              <a:gd name="T22" fmla="*/ 537505 w 1377"/>
              <a:gd name="T23" fmla="*/ 88651 h 509"/>
              <a:gd name="T24" fmla="*/ 553653 w 1377"/>
              <a:gd name="T25" fmla="*/ 44325 h 509"/>
              <a:gd name="T26" fmla="*/ 553653 w 1377"/>
              <a:gd name="T27" fmla="*/ 0 h 509"/>
              <a:gd name="T28" fmla="*/ 715904 w 1377"/>
              <a:gd name="T29" fmla="*/ 0 h 509"/>
              <a:gd name="T30" fmla="*/ 878925 w 1377"/>
              <a:gd name="T31" fmla="*/ 14341 h 509"/>
              <a:gd name="T32" fmla="*/ 944287 w 1377"/>
              <a:gd name="T33" fmla="*/ 29985 h 509"/>
              <a:gd name="T34" fmla="*/ 992731 w 1377"/>
              <a:gd name="T35" fmla="*/ 44325 h 509"/>
              <a:gd name="T36" fmla="*/ 1041945 w 1377"/>
              <a:gd name="T37" fmla="*/ 58666 h 509"/>
              <a:gd name="T38" fmla="*/ 1058093 w 1377"/>
              <a:gd name="T39" fmla="*/ 117332 h 509"/>
              <a:gd name="T40" fmla="*/ 1008879 w 1377"/>
              <a:gd name="T41" fmla="*/ 147316 h 509"/>
              <a:gd name="T42" fmla="*/ 992731 w 1377"/>
              <a:gd name="T43" fmla="*/ 191642 h 509"/>
              <a:gd name="T44" fmla="*/ 992731 w 1377"/>
              <a:gd name="T45" fmla="*/ 235967 h 509"/>
              <a:gd name="T46" fmla="*/ 944287 w 1377"/>
              <a:gd name="T47" fmla="*/ 250307 h 509"/>
              <a:gd name="T48" fmla="*/ 862777 w 1377"/>
              <a:gd name="T49" fmla="*/ 250307 h 509"/>
              <a:gd name="T50" fmla="*/ 813563 w 1377"/>
              <a:gd name="T51" fmla="*/ 264648 h 509"/>
              <a:gd name="T52" fmla="*/ 878925 w 1377"/>
              <a:gd name="T53" fmla="*/ 264648 h 509"/>
              <a:gd name="T54" fmla="*/ 830480 w 1377"/>
              <a:gd name="T55" fmla="*/ 264648 h 509"/>
              <a:gd name="T56" fmla="*/ 765118 w 1377"/>
              <a:gd name="T57" fmla="*/ 264648 h 509"/>
              <a:gd name="T58" fmla="*/ 715904 w 1377"/>
              <a:gd name="T59" fmla="*/ 264648 h 509"/>
              <a:gd name="T60" fmla="*/ 715904 w 1377"/>
              <a:gd name="T61" fmla="*/ 308973 h 509"/>
              <a:gd name="T62" fmla="*/ 715904 w 1377"/>
              <a:gd name="T63" fmla="*/ 353298 h 509"/>
              <a:gd name="T64" fmla="*/ 683608 w 1377"/>
              <a:gd name="T65" fmla="*/ 411964 h 509"/>
              <a:gd name="T66" fmla="*/ 602098 w 1377"/>
              <a:gd name="T67" fmla="*/ 441949 h 509"/>
              <a:gd name="T68" fmla="*/ 537505 w 1377"/>
              <a:gd name="T69" fmla="*/ 456289 h 509"/>
              <a:gd name="T70" fmla="*/ 520588 w 1377"/>
              <a:gd name="T71" fmla="*/ 500615 h 509"/>
              <a:gd name="T72" fmla="*/ 537505 w 1377"/>
              <a:gd name="T73" fmla="*/ 559280 h 509"/>
              <a:gd name="T74" fmla="*/ 569802 w 1377"/>
              <a:gd name="T75" fmla="*/ 617946 h 509"/>
              <a:gd name="T76" fmla="*/ 553653 w 1377"/>
              <a:gd name="T77" fmla="*/ 662271 h 509"/>
              <a:gd name="T78" fmla="*/ 504440 w 1377"/>
              <a:gd name="T79" fmla="*/ 662271 h 509"/>
              <a:gd name="T80" fmla="*/ 439847 w 1377"/>
              <a:gd name="T81" fmla="*/ 662271 h 509"/>
              <a:gd name="T82" fmla="*/ 390633 w 1377"/>
              <a:gd name="T83" fmla="*/ 662271 h 509"/>
              <a:gd name="T84" fmla="*/ 309123 w 1377"/>
              <a:gd name="T85" fmla="*/ 632287 h 509"/>
              <a:gd name="T86" fmla="*/ 244530 w 1377"/>
              <a:gd name="T87" fmla="*/ 617946 h 509"/>
              <a:gd name="T88" fmla="*/ 195317 w 1377"/>
              <a:gd name="T89" fmla="*/ 617946 h 509"/>
              <a:gd name="T90" fmla="*/ 163020 w 1377"/>
              <a:gd name="T91" fmla="*/ 573621 h 509"/>
              <a:gd name="T92" fmla="*/ 146872 w 1377"/>
              <a:gd name="T93" fmla="*/ 514955 h 509"/>
              <a:gd name="T94" fmla="*/ 163020 w 1377"/>
              <a:gd name="T95" fmla="*/ 470630 h 509"/>
              <a:gd name="T96" fmla="*/ 97658 w 1377"/>
              <a:gd name="T97" fmla="*/ 426305 h 509"/>
              <a:gd name="T98" fmla="*/ 49214 w 1377"/>
              <a:gd name="T99" fmla="*/ 397624 h 509"/>
              <a:gd name="T100" fmla="*/ 0 w 1377"/>
              <a:gd name="T101" fmla="*/ 397624 h 509"/>
              <a:gd name="T102" fmla="*/ 81510 w 1377"/>
              <a:gd name="T103" fmla="*/ 367639 h 509"/>
              <a:gd name="T104" fmla="*/ 146872 w 1377"/>
              <a:gd name="T105" fmla="*/ 353298 h 509"/>
              <a:gd name="T106" fmla="*/ 179168 w 1377"/>
              <a:gd name="T107" fmla="*/ 323314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7"/>
              <a:gd name="T163" fmla="*/ 0 h 509"/>
              <a:gd name="T164" fmla="*/ 1377 w 1377"/>
              <a:gd name="T165" fmla="*/ 509 h 5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p:spPr>
        <p:txBody>
          <a:bodyPr/>
          <a:lstStyle/>
          <a:p>
            <a:endParaRPr lang="cs-CZ"/>
          </a:p>
        </p:txBody>
      </p:sp>
      <p:sp>
        <p:nvSpPr>
          <p:cNvPr id="8238" name="Freeform 45"/>
          <p:cNvSpPr>
            <a:spLocks/>
          </p:cNvSpPr>
          <p:nvPr/>
        </p:nvSpPr>
        <p:spPr bwMode="auto">
          <a:xfrm>
            <a:off x="5634038" y="5189538"/>
            <a:ext cx="1058862" cy="663575"/>
          </a:xfrm>
          <a:custGeom>
            <a:avLst/>
            <a:gdLst>
              <a:gd name="T0" fmla="*/ 179168 w 1377"/>
              <a:gd name="T1" fmla="*/ 323314 h 509"/>
              <a:gd name="T2" fmla="*/ 129955 w 1377"/>
              <a:gd name="T3" fmla="*/ 323314 h 509"/>
              <a:gd name="T4" fmla="*/ 129955 w 1377"/>
              <a:gd name="T5" fmla="*/ 278988 h 509"/>
              <a:gd name="T6" fmla="*/ 179168 w 1377"/>
              <a:gd name="T7" fmla="*/ 250307 h 509"/>
              <a:gd name="T8" fmla="*/ 211465 w 1377"/>
              <a:gd name="T9" fmla="*/ 205982 h 509"/>
              <a:gd name="T10" fmla="*/ 276827 w 1377"/>
              <a:gd name="T11" fmla="*/ 205982 h 509"/>
              <a:gd name="T12" fmla="*/ 325271 w 1377"/>
              <a:gd name="T13" fmla="*/ 205982 h 509"/>
              <a:gd name="T14" fmla="*/ 374485 w 1377"/>
              <a:gd name="T15" fmla="*/ 205982 h 509"/>
              <a:gd name="T16" fmla="*/ 439847 w 1377"/>
              <a:gd name="T17" fmla="*/ 205982 h 509"/>
              <a:gd name="T18" fmla="*/ 455995 w 1377"/>
              <a:gd name="T19" fmla="*/ 161657 h 509"/>
              <a:gd name="T20" fmla="*/ 504440 w 1377"/>
              <a:gd name="T21" fmla="*/ 132976 h 509"/>
              <a:gd name="T22" fmla="*/ 537505 w 1377"/>
              <a:gd name="T23" fmla="*/ 88651 h 509"/>
              <a:gd name="T24" fmla="*/ 553653 w 1377"/>
              <a:gd name="T25" fmla="*/ 44325 h 509"/>
              <a:gd name="T26" fmla="*/ 553653 w 1377"/>
              <a:gd name="T27" fmla="*/ 0 h 509"/>
              <a:gd name="T28" fmla="*/ 715904 w 1377"/>
              <a:gd name="T29" fmla="*/ 0 h 509"/>
              <a:gd name="T30" fmla="*/ 878925 w 1377"/>
              <a:gd name="T31" fmla="*/ 14341 h 509"/>
              <a:gd name="T32" fmla="*/ 944287 w 1377"/>
              <a:gd name="T33" fmla="*/ 29985 h 509"/>
              <a:gd name="T34" fmla="*/ 992731 w 1377"/>
              <a:gd name="T35" fmla="*/ 44325 h 509"/>
              <a:gd name="T36" fmla="*/ 1041945 w 1377"/>
              <a:gd name="T37" fmla="*/ 58666 h 509"/>
              <a:gd name="T38" fmla="*/ 1058093 w 1377"/>
              <a:gd name="T39" fmla="*/ 117332 h 509"/>
              <a:gd name="T40" fmla="*/ 1008879 w 1377"/>
              <a:gd name="T41" fmla="*/ 147316 h 509"/>
              <a:gd name="T42" fmla="*/ 992731 w 1377"/>
              <a:gd name="T43" fmla="*/ 191642 h 509"/>
              <a:gd name="T44" fmla="*/ 992731 w 1377"/>
              <a:gd name="T45" fmla="*/ 235967 h 509"/>
              <a:gd name="T46" fmla="*/ 944287 w 1377"/>
              <a:gd name="T47" fmla="*/ 250307 h 509"/>
              <a:gd name="T48" fmla="*/ 862777 w 1377"/>
              <a:gd name="T49" fmla="*/ 250307 h 509"/>
              <a:gd name="T50" fmla="*/ 813563 w 1377"/>
              <a:gd name="T51" fmla="*/ 264648 h 509"/>
              <a:gd name="T52" fmla="*/ 878925 w 1377"/>
              <a:gd name="T53" fmla="*/ 264648 h 509"/>
              <a:gd name="T54" fmla="*/ 830480 w 1377"/>
              <a:gd name="T55" fmla="*/ 264648 h 509"/>
              <a:gd name="T56" fmla="*/ 765118 w 1377"/>
              <a:gd name="T57" fmla="*/ 264648 h 509"/>
              <a:gd name="T58" fmla="*/ 715904 w 1377"/>
              <a:gd name="T59" fmla="*/ 264648 h 509"/>
              <a:gd name="T60" fmla="*/ 715904 w 1377"/>
              <a:gd name="T61" fmla="*/ 308973 h 509"/>
              <a:gd name="T62" fmla="*/ 715904 w 1377"/>
              <a:gd name="T63" fmla="*/ 353298 h 509"/>
              <a:gd name="T64" fmla="*/ 683608 w 1377"/>
              <a:gd name="T65" fmla="*/ 411964 h 509"/>
              <a:gd name="T66" fmla="*/ 602098 w 1377"/>
              <a:gd name="T67" fmla="*/ 441949 h 509"/>
              <a:gd name="T68" fmla="*/ 537505 w 1377"/>
              <a:gd name="T69" fmla="*/ 456289 h 509"/>
              <a:gd name="T70" fmla="*/ 520588 w 1377"/>
              <a:gd name="T71" fmla="*/ 500615 h 509"/>
              <a:gd name="T72" fmla="*/ 537505 w 1377"/>
              <a:gd name="T73" fmla="*/ 559280 h 509"/>
              <a:gd name="T74" fmla="*/ 569802 w 1377"/>
              <a:gd name="T75" fmla="*/ 617946 h 509"/>
              <a:gd name="T76" fmla="*/ 553653 w 1377"/>
              <a:gd name="T77" fmla="*/ 662271 h 509"/>
              <a:gd name="T78" fmla="*/ 504440 w 1377"/>
              <a:gd name="T79" fmla="*/ 662271 h 509"/>
              <a:gd name="T80" fmla="*/ 439847 w 1377"/>
              <a:gd name="T81" fmla="*/ 662271 h 509"/>
              <a:gd name="T82" fmla="*/ 390633 w 1377"/>
              <a:gd name="T83" fmla="*/ 662271 h 509"/>
              <a:gd name="T84" fmla="*/ 309123 w 1377"/>
              <a:gd name="T85" fmla="*/ 632287 h 509"/>
              <a:gd name="T86" fmla="*/ 244530 w 1377"/>
              <a:gd name="T87" fmla="*/ 617946 h 509"/>
              <a:gd name="T88" fmla="*/ 195317 w 1377"/>
              <a:gd name="T89" fmla="*/ 617946 h 509"/>
              <a:gd name="T90" fmla="*/ 163020 w 1377"/>
              <a:gd name="T91" fmla="*/ 573621 h 509"/>
              <a:gd name="T92" fmla="*/ 146872 w 1377"/>
              <a:gd name="T93" fmla="*/ 514955 h 509"/>
              <a:gd name="T94" fmla="*/ 163020 w 1377"/>
              <a:gd name="T95" fmla="*/ 470630 h 509"/>
              <a:gd name="T96" fmla="*/ 97658 w 1377"/>
              <a:gd name="T97" fmla="*/ 426305 h 509"/>
              <a:gd name="T98" fmla="*/ 49214 w 1377"/>
              <a:gd name="T99" fmla="*/ 397624 h 509"/>
              <a:gd name="T100" fmla="*/ 0 w 1377"/>
              <a:gd name="T101" fmla="*/ 397624 h 509"/>
              <a:gd name="T102" fmla="*/ 81510 w 1377"/>
              <a:gd name="T103" fmla="*/ 367639 h 509"/>
              <a:gd name="T104" fmla="*/ 146872 w 1377"/>
              <a:gd name="T105" fmla="*/ 353298 h 509"/>
              <a:gd name="T106" fmla="*/ 179168 w 1377"/>
              <a:gd name="T107" fmla="*/ 323314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7"/>
              <a:gd name="T163" fmla="*/ 0 h 509"/>
              <a:gd name="T164" fmla="*/ 1377 w 1377"/>
              <a:gd name="T165" fmla="*/ 509 h 5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p:spPr>
        <p:txBody>
          <a:bodyPr/>
          <a:lstStyle/>
          <a:p>
            <a:endParaRPr lang="cs-CZ"/>
          </a:p>
        </p:txBody>
      </p:sp>
      <p:sp>
        <p:nvSpPr>
          <p:cNvPr id="8239" name="Rectangle 46"/>
          <p:cNvSpPr>
            <a:spLocks noChangeArrowheads="1"/>
          </p:cNvSpPr>
          <p:nvPr/>
        </p:nvSpPr>
        <p:spPr bwMode="auto">
          <a:xfrm>
            <a:off x="4724400" y="4114800"/>
            <a:ext cx="889000"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106362" tIns="52388" rIns="106362" bIns="5238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400" b="1"/>
              <a:t>objektiv</a:t>
            </a:r>
            <a:endParaRPr lang="en-US" altLang="cs-CZ" sz="1400" b="1"/>
          </a:p>
        </p:txBody>
      </p:sp>
      <p:sp>
        <p:nvSpPr>
          <p:cNvPr id="8240" name="Freeform 47"/>
          <p:cNvSpPr>
            <a:spLocks/>
          </p:cNvSpPr>
          <p:nvPr/>
        </p:nvSpPr>
        <p:spPr bwMode="auto">
          <a:xfrm>
            <a:off x="5603875" y="5084763"/>
            <a:ext cx="1057275" cy="663575"/>
          </a:xfrm>
          <a:custGeom>
            <a:avLst/>
            <a:gdLst>
              <a:gd name="T0" fmla="*/ 179030 w 1376"/>
              <a:gd name="T1" fmla="*/ 323314 h 509"/>
              <a:gd name="T2" fmla="*/ 129854 w 1376"/>
              <a:gd name="T3" fmla="*/ 323314 h 509"/>
              <a:gd name="T4" fmla="*/ 129854 w 1376"/>
              <a:gd name="T5" fmla="*/ 278988 h 509"/>
              <a:gd name="T6" fmla="*/ 179030 w 1376"/>
              <a:gd name="T7" fmla="*/ 250307 h 509"/>
              <a:gd name="T8" fmla="*/ 211301 w 1376"/>
              <a:gd name="T9" fmla="*/ 205982 h 509"/>
              <a:gd name="T10" fmla="*/ 276613 w 1376"/>
              <a:gd name="T11" fmla="*/ 205982 h 509"/>
              <a:gd name="T12" fmla="*/ 325020 w 1376"/>
              <a:gd name="T13" fmla="*/ 205982 h 509"/>
              <a:gd name="T14" fmla="*/ 374195 w 1376"/>
              <a:gd name="T15" fmla="*/ 205982 h 509"/>
              <a:gd name="T16" fmla="*/ 438738 w 1376"/>
              <a:gd name="T17" fmla="*/ 205982 h 509"/>
              <a:gd name="T18" fmla="*/ 454874 w 1376"/>
              <a:gd name="T19" fmla="*/ 161657 h 509"/>
              <a:gd name="T20" fmla="*/ 504050 w 1376"/>
              <a:gd name="T21" fmla="*/ 132976 h 509"/>
              <a:gd name="T22" fmla="*/ 536321 w 1376"/>
              <a:gd name="T23" fmla="*/ 88651 h 509"/>
              <a:gd name="T24" fmla="*/ 552457 w 1376"/>
              <a:gd name="T25" fmla="*/ 44325 h 509"/>
              <a:gd name="T26" fmla="*/ 552457 w 1376"/>
              <a:gd name="T27" fmla="*/ 0 h 509"/>
              <a:gd name="T28" fmla="*/ 715351 w 1376"/>
              <a:gd name="T29" fmla="*/ 0 h 509"/>
              <a:gd name="T30" fmla="*/ 877477 w 1376"/>
              <a:gd name="T31" fmla="*/ 14341 h 509"/>
              <a:gd name="T32" fmla="*/ 942788 w 1376"/>
              <a:gd name="T33" fmla="*/ 29985 h 509"/>
              <a:gd name="T34" fmla="*/ 991195 w 1376"/>
              <a:gd name="T35" fmla="*/ 44325 h 509"/>
              <a:gd name="T36" fmla="*/ 1040371 w 1376"/>
              <a:gd name="T37" fmla="*/ 58666 h 509"/>
              <a:gd name="T38" fmla="*/ 1056507 w 1376"/>
              <a:gd name="T39" fmla="*/ 117332 h 509"/>
              <a:gd name="T40" fmla="*/ 1008099 w 1376"/>
              <a:gd name="T41" fmla="*/ 147316 h 509"/>
              <a:gd name="T42" fmla="*/ 991195 w 1376"/>
              <a:gd name="T43" fmla="*/ 191642 h 509"/>
              <a:gd name="T44" fmla="*/ 991195 w 1376"/>
              <a:gd name="T45" fmla="*/ 235967 h 509"/>
              <a:gd name="T46" fmla="*/ 942788 w 1376"/>
              <a:gd name="T47" fmla="*/ 250307 h 509"/>
              <a:gd name="T48" fmla="*/ 861341 w 1376"/>
              <a:gd name="T49" fmla="*/ 250307 h 509"/>
              <a:gd name="T50" fmla="*/ 812934 w 1376"/>
              <a:gd name="T51" fmla="*/ 264648 h 509"/>
              <a:gd name="T52" fmla="*/ 877477 w 1376"/>
              <a:gd name="T53" fmla="*/ 264648 h 509"/>
              <a:gd name="T54" fmla="*/ 829070 w 1376"/>
              <a:gd name="T55" fmla="*/ 264648 h 509"/>
              <a:gd name="T56" fmla="*/ 763758 w 1376"/>
              <a:gd name="T57" fmla="*/ 264648 h 509"/>
              <a:gd name="T58" fmla="*/ 715351 w 1376"/>
              <a:gd name="T59" fmla="*/ 264648 h 509"/>
              <a:gd name="T60" fmla="*/ 715351 w 1376"/>
              <a:gd name="T61" fmla="*/ 308973 h 509"/>
              <a:gd name="T62" fmla="*/ 715351 w 1376"/>
              <a:gd name="T63" fmla="*/ 353298 h 509"/>
              <a:gd name="T64" fmla="*/ 682311 w 1376"/>
              <a:gd name="T65" fmla="*/ 411964 h 509"/>
              <a:gd name="T66" fmla="*/ 601632 w 1376"/>
              <a:gd name="T67" fmla="*/ 441949 h 509"/>
              <a:gd name="T68" fmla="*/ 536321 w 1376"/>
              <a:gd name="T69" fmla="*/ 456289 h 509"/>
              <a:gd name="T70" fmla="*/ 520185 w 1376"/>
              <a:gd name="T71" fmla="*/ 500615 h 509"/>
              <a:gd name="T72" fmla="*/ 536321 w 1376"/>
              <a:gd name="T73" fmla="*/ 559280 h 509"/>
              <a:gd name="T74" fmla="*/ 568593 w 1376"/>
              <a:gd name="T75" fmla="*/ 617946 h 509"/>
              <a:gd name="T76" fmla="*/ 552457 w 1376"/>
              <a:gd name="T77" fmla="*/ 662271 h 509"/>
              <a:gd name="T78" fmla="*/ 504050 w 1376"/>
              <a:gd name="T79" fmla="*/ 662271 h 509"/>
              <a:gd name="T80" fmla="*/ 438738 w 1376"/>
              <a:gd name="T81" fmla="*/ 662271 h 509"/>
              <a:gd name="T82" fmla="*/ 390331 w 1376"/>
              <a:gd name="T83" fmla="*/ 662271 h 509"/>
              <a:gd name="T84" fmla="*/ 308884 w 1376"/>
              <a:gd name="T85" fmla="*/ 632287 h 509"/>
              <a:gd name="T86" fmla="*/ 243573 w 1376"/>
              <a:gd name="T87" fmla="*/ 617946 h 509"/>
              <a:gd name="T88" fmla="*/ 195166 w 1376"/>
              <a:gd name="T89" fmla="*/ 617946 h 509"/>
              <a:gd name="T90" fmla="*/ 162894 w 1376"/>
              <a:gd name="T91" fmla="*/ 573621 h 509"/>
              <a:gd name="T92" fmla="*/ 145990 w 1376"/>
              <a:gd name="T93" fmla="*/ 514955 h 509"/>
              <a:gd name="T94" fmla="*/ 162894 w 1376"/>
              <a:gd name="T95" fmla="*/ 470630 h 509"/>
              <a:gd name="T96" fmla="*/ 97583 w 1376"/>
              <a:gd name="T97" fmla="*/ 426305 h 509"/>
              <a:gd name="T98" fmla="*/ 48407 w 1376"/>
              <a:gd name="T99" fmla="*/ 397624 h 509"/>
              <a:gd name="T100" fmla="*/ 0 w 1376"/>
              <a:gd name="T101" fmla="*/ 397624 h 509"/>
              <a:gd name="T102" fmla="*/ 81447 w 1376"/>
              <a:gd name="T103" fmla="*/ 367639 h 509"/>
              <a:gd name="T104" fmla="*/ 145990 w 1376"/>
              <a:gd name="T105" fmla="*/ 353298 h 509"/>
              <a:gd name="T106" fmla="*/ 179030 w 1376"/>
              <a:gd name="T107" fmla="*/ 323314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6"/>
              <a:gd name="T163" fmla="*/ 0 h 509"/>
              <a:gd name="T164" fmla="*/ 1376 w 1376"/>
              <a:gd name="T165" fmla="*/ 509 h 5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cmpd="sng">
            <a:solidFill>
              <a:schemeClr val="tx1"/>
            </a:solidFill>
            <a:prstDash val="solid"/>
            <a:round/>
            <a:headEnd type="none" w="med" len="med"/>
            <a:tailEnd type="none" w="med" len="med"/>
          </a:ln>
        </p:spPr>
        <p:txBody>
          <a:bodyPr/>
          <a:lstStyle/>
          <a:p>
            <a:endParaRPr lang="cs-CZ"/>
          </a:p>
        </p:txBody>
      </p:sp>
      <p:sp>
        <p:nvSpPr>
          <p:cNvPr id="8241" name="Line 48"/>
          <p:cNvSpPr>
            <a:spLocks noChangeShapeType="1"/>
          </p:cNvSpPr>
          <p:nvPr/>
        </p:nvSpPr>
        <p:spPr bwMode="auto">
          <a:xfrm flipV="1">
            <a:off x="5422900" y="5643563"/>
            <a:ext cx="3152775" cy="22225"/>
          </a:xfrm>
          <a:prstGeom prst="line">
            <a:avLst/>
          </a:prstGeom>
          <a:noFill/>
          <a:ln w="2540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8242" name="Freeform 49"/>
          <p:cNvSpPr>
            <a:spLocks/>
          </p:cNvSpPr>
          <p:nvPr/>
        </p:nvSpPr>
        <p:spPr bwMode="auto">
          <a:xfrm>
            <a:off x="5603875" y="5064125"/>
            <a:ext cx="1057275" cy="665163"/>
          </a:xfrm>
          <a:custGeom>
            <a:avLst/>
            <a:gdLst>
              <a:gd name="T0" fmla="*/ 179030 w 1376"/>
              <a:gd name="T1" fmla="*/ 324756 h 510"/>
              <a:gd name="T2" fmla="*/ 129854 w 1376"/>
              <a:gd name="T3" fmla="*/ 324756 h 510"/>
              <a:gd name="T4" fmla="*/ 129854 w 1376"/>
              <a:gd name="T5" fmla="*/ 280412 h 510"/>
              <a:gd name="T6" fmla="*/ 179030 w 1376"/>
              <a:gd name="T7" fmla="*/ 250414 h 510"/>
              <a:gd name="T8" fmla="*/ 211301 w 1376"/>
              <a:gd name="T9" fmla="*/ 206070 h 510"/>
              <a:gd name="T10" fmla="*/ 276613 w 1376"/>
              <a:gd name="T11" fmla="*/ 206070 h 510"/>
              <a:gd name="T12" fmla="*/ 325020 w 1376"/>
              <a:gd name="T13" fmla="*/ 206070 h 510"/>
              <a:gd name="T14" fmla="*/ 374195 w 1376"/>
              <a:gd name="T15" fmla="*/ 206070 h 510"/>
              <a:gd name="T16" fmla="*/ 438738 w 1376"/>
              <a:gd name="T17" fmla="*/ 206070 h 510"/>
              <a:gd name="T18" fmla="*/ 454874 w 1376"/>
              <a:gd name="T19" fmla="*/ 161726 h 510"/>
              <a:gd name="T20" fmla="*/ 504050 w 1376"/>
              <a:gd name="T21" fmla="*/ 133033 h 510"/>
              <a:gd name="T22" fmla="*/ 536321 w 1376"/>
              <a:gd name="T23" fmla="*/ 88688 h 510"/>
              <a:gd name="T24" fmla="*/ 552457 w 1376"/>
              <a:gd name="T25" fmla="*/ 44344 h 510"/>
              <a:gd name="T26" fmla="*/ 552457 w 1376"/>
              <a:gd name="T27" fmla="*/ 0 h 510"/>
              <a:gd name="T28" fmla="*/ 715351 w 1376"/>
              <a:gd name="T29" fmla="*/ 0 h 510"/>
              <a:gd name="T30" fmla="*/ 877477 w 1376"/>
              <a:gd name="T31" fmla="*/ 14347 h 510"/>
              <a:gd name="T32" fmla="*/ 942788 w 1376"/>
              <a:gd name="T33" fmla="*/ 29998 h 510"/>
              <a:gd name="T34" fmla="*/ 991195 w 1376"/>
              <a:gd name="T35" fmla="*/ 44344 h 510"/>
              <a:gd name="T36" fmla="*/ 1040371 w 1376"/>
              <a:gd name="T37" fmla="*/ 58691 h 510"/>
              <a:gd name="T38" fmla="*/ 1056507 w 1376"/>
              <a:gd name="T39" fmla="*/ 117382 h 510"/>
              <a:gd name="T40" fmla="*/ 1008099 w 1376"/>
              <a:gd name="T41" fmla="*/ 147379 h 510"/>
              <a:gd name="T42" fmla="*/ 991195 w 1376"/>
              <a:gd name="T43" fmla="*/ 191723 h 510"/>
              <a:gd name="T44" fmla="*/ 991195 w 1376"/>
              <a:gd name="T45" fmla="*/ 236068 h 510"/>
              <a:gd name="T46" fmla="*/ 942788 w 1376"/>
              <a:gd name="T47" fmla="*/ 250414 h 510"/>
              <a:gd name="T48" fmla="*/ 861341 w 1376"/>
              <a:gd name="T49" fmla="*/ 250414 h 510"/>
              <a:gd name="T50" fmla="*/ 812934 w 1376"/>
              <a:gd name="T51" fmla="*/ 266065 h 510"/>
              <a:gd name="T52" fmla="*/ 877477 w 1376"/>
              <a:gd name="T53" fmla="*/ 266065 h 510"/>
              <a:gd name="T54" fmla="*/ 829070 w 1376"/>
              <a:gd name="T55" fmla="*/ 266065 h 510"/>
              <a:gd name="T56" fmla="*/ 763758 w 1376"/>
              <a:gd name="T57" fmla="*/ 266065 h 510"/>
              <a:gd name="T58" fmla="*/ 715351 w 1376"/>
              <a:gd name="T59" fmla="*/ 266065 h 510"/>
              <a:gd name="T60" fmla="*/ 715351 w 1376"/>
              <a:gd name="T61" fmla="*/ 310409 h 510"/>
              <a:gd name="T62" fmla="*/ 715351 w 1376"/>
              <a:gd name="T63" fmla="*/ 353449 h 510"/>
              <a:gd name="T64" fmla="*/ 682311 w 1376"/>
              <a:gd name="T65" fmla="*/ 413445 h 510"/>
              <a:gd name="T66" fmla="*/ 601632 w 1376"/>
              <a:gd name="T67" fmla="*/ 442138 h 510"/>
              <a:gd name="T68" fmla="*/ 536321 w 1376"/>
              <a:gd name="T69" fmla="*/ 457789 h 510"/>
              <a:gd name="T70" fmla="*/ 520185 w 1376"/>
              <a:gd name="T71" fmla="*/ 502133 h 510"/>
              <a:gd name="T72" fmla="*/ 536321 w 1376"/>
              <a:gd name="T73" fmla="*/ 560824 h 510"/>
              <a:gd name="T74" fmla="*/ 568593 w 1376"/>
              <a:gd name="T75" fmla="*/ 619515 h 510"/>
              <a:gd name="T76" fmla="*/ 552457 w 1376"/>
              <a:gd name="T77" fmla="*/ 663859 h 510"/>
              <a:gd name="T78" fmla="*/ 504050 w 1376"/>
              <a:gd name="T79" fmla="*/ 663859 h 510"/>
              <a:gd name="T80" fmla="*/ 438738 w 1376"/>
              <a:gd name="T81" fmla="*/ 663859 h 510"/>
              <a:gd name="T82" fmla="*/ 390331 w 1376"/>
              <a:gd name="T83" fmla="*/ 663859 h 510"/>
              <a:gd name="T84" fmla="*/ 308884 w 1376"/>
              <a:gd name="T85" fmla="*/ 633861 h 510"/>
              <a:gd name="T86" fmla="*/ 243573 w 1376"/>
              <a:gd name="T87" fmla="*/ 619515 h 510"/>
              <a:gd name="T88" fmla="*/ 195166 w 1376"/>
              <a:gd name="T89" fmla="*/ 619515 h 510"/>
              <a:gd name="T90" fmla="*/ 162894 w 1376"/>
              <a:gd name="T91" fmla="*/ 575170 h 510"/>
              <a:gd name="T92" fmla="*/ 145990 w 1376"/>
              <a:gd name="T93" fmla="*/ 516480 h 510"/>
              <a:gd name="T94" fmla="*/ 162894 w 1376"/>
              <a:gd name="T95" fmla="*/ 472135 h 510"/>
              <a:gd name="T96" fmla="*/ 97583 w 1376"/>
              <a:gd name="T97" fmla="*/ 427791 h 510"/>
              <a:gd name="T98" fmla="*/ 48407 w 1376"/>
              <a:gd name="T99" fmla="*/ 397794 h 510"/>
              <a:gd name="T100" fmla="*/ 0 w 1376"/>
              <a:gd name="T101" fmla="*/ 397794 h 510"/>
              <a:gd name="T102" fmla="*/ 81447 w 1376"/>
              <a:gd name="T103" fmla="*/ 369100 h 510"/>
              <a:gd name="T104" fmla="*/ 145990 w 1376"/>
              <a:gd name="T105" fmla="*/ 353449 h 510"/>
              <a:gd name="T106" fmla="*/ 179030 w 1376"/>
              <a:gd name="T107" fmla="*/ 32475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6"/>
              <a:gd name="T163" fmla="*/ 0 h 510"/>
              <a:gd name="T164" fmla="*/ 1376 w 1376"/>
              <a:gd name="T165" fmla="*/ 510 h 5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p:spPr>
        <p:txBody>
          <a:bodyPr/>
          <a:lstStyle/>
          <a:p>
            <a:endParaRPr lang="cs-CZ"/>
          </a:p>
        </p:txBody>
      </p:sp>
      <p:sp>
        <p:nvSpPr>
          <p:cNvPr id="8243" name="Freeform 50"/>
          <p:cNvSpPr>
            <a:spLocks/>
          </p:cNvSpPr>
          <p:nvPr/>
        </p:nvSpPr>
        <p:spPr bwMode="auto">
          <a:xfrm>
            <a:off x="5603875" y="4970463"/>
            <a:ext cx="1057275" cy="665162"/>
          </a:xfrm>
          <a:custGeom>
            <a:avLst/>
            <a:gdLst>
              <a:gd name="T0" fmla="*/ 179030 w 1376"/>
              <a:gd name="T1" fmla="*/ 324756 h 510"/>
              <a:gd name="T2" fmla="*/ 129854 w 1376"/>
              <a:gd name="T3" fmla="*/ 324756 h 510"/>
              <a:gd name="T4" fmla="*/ 129854 w 1376"/>
              <a:gd name="T5" fmla="*/ 280411 h 510"/>
              <a:gd name="T6" fmla="*/ 179030 w 1376"/>
              <a:gd name="T7" fmla="*/ 250414 h 510"/>
              <a:gd name="T8" fmla="*/ 211301 w 1376"/>
              <a:gd name="T9" fmla="*/ 206070 h 510"/>
              <a:gd name="T10" fmla="*/ 276613 w 1376"/>
              <a:gd name="T11" fmla="*/ 206070 h 510"/>
              <a:gd name="T12" fmla="*/ 325020 w 1376"/>
              <a:gd name="T13" fmla="*/ 206070 h 510"/>
              <a:gd name="T14" fmla="*/ 374195 w 1376"/>
              <a:gd name="T15" fmla="*/ 206070 h 510"/>
              <a:gd name="T16" fmla="*/ 438738 w 1376"/>
              <a:gd name="T17" fmla="*/ 206070 h 510"/>
              <a:gd name="T18" fmla="*/ 454874 w 1376"/>
              <a:gd name="T19" fmla="*/ 161726 h 510"/>
              <a:gd name="T20" fmla="*/ 504050 w 1376"/>
              <a:gd name="T21" fmla="*/ 133032 h 510"/>
              <a:gd name="T22" fmla="*/ 536321 w 1376"/>
              <a:gd name="T23" fmla="*/ 88688 h 510"/>
              <a:gd name="T24" fmla="*/ 552457 w 1376"/>
              <a:gd name="T25" fmla="*/ 44344 h 510"/>
              <a:gd name="T26" fmla="*/ 552457 w 1376"/>
              <a:gd name="T27" fmla="*/ 0 h 510"/>
              <a:gd name="T28" fmla="*/ 715351 w 1376"/>
              <a:gd name="T29" fmla="*/ 0 h 510"/>
              <a:gd name="T30" fmla="*/ 877477 w 1376"/>
              <a:gd name="T31" fmla="*/ 14347 h 510"/>
              <a:gd name="T32" fmla="*/ 942788 w 1376"/>
              <a:gd name="T33" fmla="*/ 29998 h 510"/>
              <a:gd name="T34" fmla="*/ 991195 w 1376"/>
              <a:gd name="T35" fmla="*/ 44344 h 510"/>
              <a:gd name="T36" fmla="*/ 1040371 w 1376"/>
              <a:gd name="T37" fmla="*/ 58691 h 510"/>
              <a:gd name="T38" fmla="*/ 1056507 w 1376"/>
              <a:gd name="T39" fmla="*/ 117382 h 510"/>
              <a:gd name="T40" fmla="*/ 1008099 w 1376"/>
              <a:gd name="T41" fmla="*/ 147379 h 510"/>
              <a:gd name="T42" fmla="*/ 991195 w 1376"/>
              <a:gd name="T43" fmla="*/ 191723 h 510"/>
              <a:gd name="T44" fmla="*/ 991195 w 1376"/>
              <a:gd name="T45" fmla="*/ 236067 h 510"/>
              <a:gd name="T46" fmla="*/ 942788 w 1376"/>
              <a:gd name="T47" fmla="*/ 250414 h 510"/>
              <a:gd name="T48" fmla="*/ 861341 w 1376"/>
              <a:gd name="T49" fmla="*/ 250414 h 510"/>
              <a:gd name="T50" fmla="*/ 812934 w 1376"/>
              <a:gd name="T51" fmla="*/ 266065 h 510"/>
              <a:gd name="T52" fmla="*/ 877477 w 1376"/>
              <a:gd name="T53" fmla="*/ 266065 h 510"/>
              <a:gd name="T54" fmla="*/ 829070 w 1376"/>
              <a:gd name="T55" fmla="*/ 266065 h 510"/>
              <a:gd name="T56" fmla="*/ 763758 w 1376"/>
              <a:gd name="T57" fmla="*/ 266065 h 510"/>
              <a:gd name="T58" fmla="*/ 715351 w 1376"/>
              <a:gd name="T59" fmla="*/ 266065 h 510"/>
              <a:gd name="T60" fmla="*/ 715351 w 1376"/>
              <a:gd name="T61" fmla="*/ 310409 h 510"/>
              <a:gd name="T62" fmla="*/ 715351 w 1376"/>
              <a:gd name="T63" fmla="*/ 353449 h 510"/>
              <a:gd name="T64" fmla="*/ 682311 w 1376"/>
              <a:gd name="T65" fmla="*/ 413444 h 510"/>
              <a:gd name="T66" fmla="*/ 601632 w 1376"/>
              <a:gd name="T67" fmla="*/ 442137 h 510"/>
              <a:gd name="T68" fmla="*/ 536321 w 1376"/>
              <a:gd name="T69" fmla="*/ 457788 h 510"/>
              <a:gd name="T70" fmla="*/ 520185 w 1376"/>
              <a:gd name="T71" fmla="*/ 502132 h 510"/>
              <a:gd name="T72" fmla="*/ 536321 w 1376"/>
              <a:gd name="T73" fmla="*/ 560823 h 510"/>
              <a:gd name="T74" fmla="*/ 568593 w 1376"/>
              <a:gd name="T75" fmla="*/ 619514 h 510"/>
              <a:gd name="T76" fmla="*/ 552457 w 1376"/>
              <a:gd name="T77" fmla="*/ 663858 h 510"/>
              <a:gd name="T78" fmla="*/ 504050 w 1376"/>
              <a:gd name="T79" fmla="*/ 663858 h 510"/>
              <a:gd name="T80" fmla="*/ 438738 w 1376"/>
              <a:gd name="T81" fmla="*/ 663858 h 510"/>
              <a:gd name="T82" fmla="*/ 390331 w 1376"/>
              <a:gd name="T83" fmla="*/ 663858 h 510"/>
              <a:gd name="T84" fmla="*/ 308884 w 1376"/>
              <a:gd name="T85" fmla="*/ 633860 h 510"/>
              <a:gd name="T86" fmla="*/ 243573 w 1376"/>
              <a:gd name="T87" fmla="*/ 619514 h 510"/>
              <a:gd name="T88" fmla="*/ 195166 w 1376"/>
              <a:gd name="T89" fmla="*/ 619514 h 510"/>
              <a:gd name="T90" fmla="*/ 162894 w 1376"/>
              <a:gd name="T91" fmla="*/ 575170 h 510"/>
              <a:gd name="T92" fmla="*/ 145990 w 1376"/>
              <a:gd name="T93" fmla="*/ 516479 h 510"/>
              <a:gd name="T94" fmla="*/ 162894 w 1376"/>
              <a:gd name="T95" fmla="*/ 472135 h 510"/>
              <a:gd name="T96" fmla="*/ 97583 w 1376"/>
              <a:gd name="T97" fmla="*/ 427791 h 510"/>
              <a:gd name="T98" fmla="*/ 48407 w 1376"/>
              <a:gd name="T99" fmla="*/ 397793 h 510"/>
              <a:gd name="T100" fmla="*/ 0 w 1376"/>
              <a:gd name="T101" fmla="*/ 397793 h 510"/>
              <a:gd name="T102" fmla="*/ 81447 w 1376"/>
              <a:gd name="T103" fmla="*/ 369100 h 510"/>
              <a:gd name="T104" fmla="*/ 145990 w 1376"/>
              <a:gd name="T105" fmla="*/ 353449 h 510"/>
              <a:gd name="T106" fmla="*/ 179030 w 1376"/>
              <a:gd name="T107" fmla="*/ 32475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6"/>
              <a:gd name="T163" fmla="*/ 0 h 510"/>
              <a:gd name="T164" fmla="*/ 1376 w 1376"/>
              <a:gd name="T165" fmla="*/ 510 h 5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p:spPr>
        <p:txBody>
          <a:bodyPr/>
          <a:lstStyle/>
          <a:p>
            <a:endParaRPr lang="cs-CZ"/>
          </a:p>
        </p:txBody>
      </p:sp>
      <p:sp>
        <p:nvSpPr>
          <p:cNvPr id="8244" name="Line 51"/>
          <p:cNvSpPr>
            <a:spLocks noChangeShapeType="1"/>
          </p:cNvSpPr>
          <p:nvPr/>
        </p:nvSpPr>
        <p:spPr bwMode="auto">
          <a:xfrm>
            <a:off x="5403850" y="5478463"/>
            <a:ext cx="3148013"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8245" name="Freeform 52"/>
          <p:cNvSpPr>
            <a:spLocks/>
          </p:cNvSpPr>
          <p:nvPr/>
        </p:nvSpPr>
        <p:spPr bwMode="auto">
          <a:xfrm>
            <a:off x="5603875" y="4932363"/>
            <a:ext cx="1057275" cy="665162"/>
          </a:xfrm>
          <a:custGeom>
            <a:avLst/>
            <a:gdLst>
              <a:gd name="T0" fmla="*/ 179030 w 1376"/>
              <a:gd name="T1" fmla="*/ 324756 h 510"/>
              <a:gd name="T2" fmla="*/ 129854 w 1376"/>
              <a:gd name="T3" fmla="*/ 324756 h 510"/>
              <a:gd name="T4" fmla="*/ 129854 w 1376"/>
              <a:gd name="T5" fmla="*/ 280411 h 510"/>
              <a:gd name="T6" fmla="*/ 179030 w 1376"/>
              <a:gd name="T7" fmla="*/ 250414 h 510"/>
              <a:gd name="T8" fmla="*/ 211301 w 1376"/>
              <a:gd name="T9" fmla="*/ 206070 h 510"/>
              <a:gd name="T10" fmla="*/ 276613 w 1376"/>
              <a:gd name="T11" fmla="*/ 206070 h 510"/>
              <a:gd name="T12" fmla="*/ 325020 w 1376"/>
              <a:gd name="T13" fmla="*/ 206070 h 510"/>
              <a:gd name="T14" fmla="*/ 374195 w 1376"/>
              <a:gd name="T15" fmla="*/ 206070 h 510"/>
              <a:gd name="T16" fmla="*/ 438738 w 1376"/>
              <a:gd name="T17" fmla="*/ 206070 h 510"/>
              <a:gd name="T18" fmla="*/ 454874 w 1376"/>
              <a:gd name="T19" fmla="*/ 161726 h 510"/>
              <a:gd name="T20" fmla="*/ 504050 w 1376"/>
              <a:gd name="T21" fmla="*/ 133032 h 510"/>
              <a:gd name="T22" fmla="*/ 536321 w 1376"/>
              <a:gd name="T23" fmla="*/ 88688 h 510"/>
              <a:gd name="T24" fmla="*/ 552457 w 1376"/>
              <a:gd name="T25" fmla="*/ 44344 h 510"/>
              <a:gd name="T26" fmla="*/ 552457 w 1376"/>
              <a:gd name="T27" fmla="*/ 0 h 510"/>
              <a:gd name="T28" fmla="*/ 715351 w 1376"/>
              <a:gd name="T29" fmla="*/ 0 h 510"/>
              <a:gd name="T30" fmla="*/ 877477 w 1376"/>
              <a:gd name="T31" fmla="*/ 14347 h 510"/>
              <a:gd name="T32" fmla="*/ 942788 w 1376"/>
              <a:gd name="T33" fmla="*/ 29998 h 510"/>
              <a:gd name="T34" fmla="*/ 991195 w 1376"/>
              <a:gd name="T35" fmla="*/ 44344 h 510"/>
              <a:gd name="T36" fmla="*/ 1040371 w 1376"/>
              <a:gd name="T37" fmla="*/ 58691 h 510"/>
              <a:gd name="T38" fmla="*/ 1056507 w 1376"/>
              <a:gd name="T39" fmla="*/ 117382 h 510"/>
              <a:gd name="T40" fmla="*/ 1008099 w 1376"/>
              <a:gd name="T41" fmla="*/ 147379 h 510"/>
              <a:gd name="T42" fmla="*/ 991195 w 1376"/>
              <a:gd name="T43" fmla="*/ 191723 h 510"/>
              <a:gd name="T44" fmla="*/ 991195 w 1376"/>
              <a:gd name="T45" fmla="*/ 236067 h 510"/>
              <a:gd name="T46" fmla="*/ 942788 w 1376"/>
              <a:gd name="T47" fmla="*/ 250414 h 510"/>
              <a:gd name="T48" fmla="*/ 861341 w 1376"/>
              <a:gd name="T49" fmla="*/ 250414 h 510"/>
              <a:gd name="T50" fmla="*/ 812934 w 1376"/>
              <a:gd name="T51" fmla="*/ 266065 h 510"/>
              <a:gd name="T52" fmla="*/ 877477 w 1376"/>
              <a:gd name="T53" fmla="*/ 266065 h 510"/>
              <a:gd name="T54" fmla="*/ 829070 w 1376"/>
              <a:gd name="T55" fmla="*/ 266065 h 510"/>
              <a:gd name="T56" fmla="*/ 763758 w 1376"/>
              <a:gd name="T57" fmla="*/ 266065 h 510"/>
              <a:gd name="T58" fmla="*/ 715351 w 1376"/>
              <a:gd name="T59" fmla="*/ 266065 h 510"/>
              <a:gd name="T60" fmla="*/ 715351 w 1376"/>
              <a:gd name="T61" fmla="*/ 310409 h 510"/>
              <a:gd name="T62" fmla="*/ 715351 w 1376"/>
              <a:gd name="T63" fmla="*/ 353449 h 510"/>
              <a:gd name="T64" fmla="*/ 682311 w 1376"/>
              <a:gd name="T65" fmla="*/ 413444 h 510"/>
              <a:gd name="T66" fmla="*/ 601632 w 1376"/>
              <a:gd name="T67" fmla="*/ 442137 h 510"/>
              <a:gd name="T68" fmla="*/ 536321 w 1376"/>
              <a:gd name="T69" fmla="*/ 457788 h 510"/>
              <a:gd name="T70" fmla="*/ 520185 w 1376"/>
              <a:gd name="T71" fmla="*/ 502132 h 510"/>
              <a:gd name="T72" fmla="*/ 536321 w 1376"/>
              <a:gd name="T73" fmla="*/ 560823 h 510"/>
              <a:gd name="T74" fmla="*/ 568593 w 1376"/>
              <a:gd name="T75" fmla="*/ 619514 h 510"/>
              <a:gd name="T76" fmla="*/ 552457 w 1376"/>
              <a:gd name="T77" fmla="*/ 663858 h 510"/>
              <a:gd name="T78" fmla="*/ 504050 w 1376"/>
              <a:gd name="T79" fmla="*/ 663858 h 510"/>
              <a:gd name="T80" fmla="*/ 438738 w 1376"/>
              <a:gd name="T81" fmla="*/ 663858 h 510"/>
              <a:gd name="T82" fmla="*/ 390331 w 1376"/>
              <a:gd name="T83" fmla="*/ 663858 h 510"/>
              <a:gd name="T84" fmla="*/ 308884 w 1376"/>
              <a:gd name="T85" fmla="*/ 633860 h 510"/>
              <a:gd name="T86" fmla="*/ 243573 w 1376"/>
              <a:gd name="T87" fmla="*/ 619514 h 510"/>
              <a:gd name="T88" fmla="*/ 195166 w 1376"/>
              <a:gd name="T89" fmla="*/ 619514 h 510"/>
              <a:gd name="T90" fmla="*/ 162894 w 1376"/>
              <a:gd name="T91" fmla="*/ 575170 h 510"/>
              <a:gd name="T92" fmla="*/ 145990 w 1376"/>
              <a:gd name="T93" fmla="*/ 516479 h 510"/>
              <a:gd name="T94" fmla="*/ 162894 w 1376"/>
              <a:gd name="T95" fmla="*/ 472135 h 510"/>
              <a:gd name="T96" fmla="*/ 97583 w 1376"/>
              <a:gd name="T97" fmla="*/ 427791 h 510"/>
              <a:gd name="T98" fmla="*/ 48407 w 1376"/>
              <a:gd name="T99" fmla="*/ 397793 h 510"/>
              <a:gd name="T100" fmla="*/ 0 w 1376"/>
              <a:gd name="T101" fmla="*/ 397793 h 510"/>
              <a:gd name="T102" fmla="*/ 81447 w 1376"/>
              <a:gd name="T103" fmla="*/ 369100 h 510"/>
              <a:gd name="T104" fmla="*/ 145990 w 1376"/>
              <a:gd name="T105" fmla="*/ 353449 h 510"/>
              <a:gd name="T106" fmla="*/ 179030 w 1376"/>
              <a:gd name="T107" fmla="*/ 32475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6"/>
              <a:gd name="T163" fmla="*/ 0 h 510"/>
              <a:gd name="T164" fmla="*/ 1376 w 1376"/>
              <a:gd name="T165" fmla="*/ 510 h 5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p:spPr>
        <p:txBody>
          <a:bodyPr/>
          <a:lstStyle/>
          <a:p>
            <a:endParaRPr lang="cs-CZ"/>
          </a:p>
        </p:txBody>
      </p:sp>
      <p:sp>
        <p:nvSpPr>
          <p:cNvPr id="8246" name="Freeform 53"/>
          <p:cNvSpPr>
            <a:spLocks/>
          </p:cNvSpPr>
          <p:nvPr/>
        </p:nvSpPr>
        <p:spPr bwMode="auto">
          <a:xfrm>
            <a:off x="5662613" y="1562100"/>
            <a:ext cx="987425" cy="3922713"/>
          </a:xfrm>
          <a:custGeom>
            <a:avLst/>
            <a:gdLst>
              <a:gd name="T0" fmla="*/ 401743 w 1283"/>
              <a:gd name="T1" fmla="*/ 19542 h 3011"/>
              <a:gd name="T2" fmla="*/ 986655 w 1283"/>
              <a:gd name="T3" fmla="*/ 2898717 h 3011"/>
              <a:gd name="T4" fmla="*/ 529500 w 1283"/>
              <a:gd name="T5" fmla="*/ 3921410 h 3011"/>
              <a:gd name="T6" fmla="*/ 0 w 1283"/>
              <a:gd name="T7" fmla="*/ 2954737 h 3011"/>
              <a:gd name="T8" fmla="*/ 669571 w 1283"/>
              <a:gd name="T9" fmla="*/ 0 h 3011"/>
              <a:gd name="T10" fmla="*/ 0 60000 65536"/>
              <a:gd name="T11" fmla="*/ 0 60000 65536"/>
              <a:gd name="T12" fmla="*/ 0 60000 65536"/>
              <a:gd name="T13" fmla="*/ 0 60000 65536"/>
              <a:gd name="T14" fmla="*/ 0 60000 65536"/>
              <a:gd name="T15" fmla="*/ 0 w 1283"/>
              <a:gd name="T16" fmla="*/ 0 h 3011"/>
              <a:gd name="T17" fmla="*/ 1283 w 1283"/>
              <a:gd name="T18" fmla="*/ 3011 h 3011"/>
            </a:gdLst>
            <a:ahLst/>
            <a:cxnLst>
              <a:cxn ang="T10">
                <a:pos x="T0" y="T1"/>
              </a:cxn>
              <a:cxn ang="T11">
                <a:pos x="T2" y="T3"/>
              </a:cxn>
              <a:cxn ang="T12">
                <a:pos x="T4" y="T5"/>
              </a:cxn>
              <a:cxn ang="T13">
                <a:pos x="T6" y="T7"/>
              </a:cxn>
              <a:cxn ang="T14">
                <a:pos x="T8" y="T9"/>
              </a:cxn>
            </a:cxnLst>
            <a:rect l="T15" t="T16" r="T17" b="T18"/>
            <a:pathLst>
              <a:path w="1283" h="3011">
                <a:moveTo>
                  <a:pt x="522" y="15"/>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cmpd="sng">
            <a:solidFill>
              <a:schemeClr val="bg1"/>
            </a:solidFill>
            <a:prstDash val="solid"/>
            <a:round/>
            <a:headEnd type="none" w="med" len="med"/>
            <a:tailEnd type="none" w="med" len="med"/>
          </a:ln>
        </p:spPr>
        <p:txBody>
          <a:bodyPr/>
          <a:lstStyle/>
          <a:p>
            <a:endParaRPr lang="cs-CZ"/>
          </a:p>
        </p:txBody>
      </p:sp>
      <p:sp>
        <p:nvSpPr>
          <p:cNvPr id="8247" name="Line 54"/>
          <p:cNvSpPr>
            <a:spLocks noChangeShapeType="1"/>
          </p:cNvSpPr>
          <p:nvPr/>
        </p:nvSpPr>
        <p:spPr bwMode="auto">
          <a:xfrm flipV="1">
            <a:off x="5387975" y="5281613"/>
            <a:ext cx="3162300" cy="25400"/>
          </a:xfrm>
          <a:prstGeom prst="line">
            <a:avLst/>
          </a:prstGeom>
          <a:noFill/>
          <a:ln w="25400">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8248" name="Rectangle 55"/>
          <p:cNvSpPr>
            <a:spLocks noChangeArrowheads="1"/>
          </p:cNvSpPr>
          <p:nvPr/>
        </p:nvSpPr>
        <p:spPr bwMode="auto">
          <a:xfrm>
            <a:off x="8332788" y="3448050"/>
            <a:ext cx="582612" cy="677863"/>
          </a:xfrm>
          <a:prstGeom prst="rect">
            <a:avLst/>
          </a:prstGeom>
          <a:noFill/>
          <a:ln w="508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249" name="Freeform 56"/>
          <p:cNvSpPr>
            <a:spLocks/>
          </p:cNvSpPr>
          <p:nvPr/>
        </p:nvSpPr>
        <p:spPr bwMode="auto">
          <a:xfrm>
            <a:off x="5797550" y="3059113"/>
            <a:ext cx="585788" cy="909637"/>
          </a:xfrm>
          <a:custGeom>
            <a:avLst/>
            <a:gdLst>
              <a:gd name="T0" fmla="*/ 73127 w 761"/>
              <a:gd name="T1" fmla="*/ 624235 h 698"/>
              <a:gd name="T2" fmla="*/ 548839 w 761"/>
              <a:gd name="T3" fmla="*/ 0 h 698"/>
              <a:gd name="T4" fmla="*/ 585018 w 761"/>
              <a:gd name="T5" fmla="*/ 170720 h 698"/>
              <a:gd name="T6" fmla="*/ 0 w 761"/>
              <a:gd name="T7" fmla="*/ 908334 h 698"/>
              <a:gd name="T8" fmla="*/ 0 60000 65536"/>
              <a:gd name="T9" fmla="*/ 0 60000 65536"/>
              <a:gd name="T10" fmla="*/ 0 60000 65536"/>
              <a:gd name="T11" fmla="*/ 0 60000 65536"/>
              <a:gd name="T12" fmla="*/ 0 w 761"/>
              <a:gd name="T13" fmla="*/ 0 h 698"/>
              <a:gd name="T14" fmla="*/ 761 w 761"/>
              <a:gd name="T15" fmla="*/ 698 h 698"/>
            </a:gdLst>
            <a:ahLst/>
            <a:cxnLst>
              <a:cxn ang="T8">
                <a:pos x="T0" y="T1"/>
              </a:cxn>
              <a:cxn ang="T9">
                <a:pos x="T2" y="T3"/>
              </a:cxn>
              <a:cxn ang="T10">
                <a:pos x="T4" y="T5"/>
              </a:cxn>
              <a:cxn ang="T11">
                <a:pos x="T6" y="T7"/>
              </a:cxn>
            </a:cxnLst>
            <a:rect l="T12" t="T13" r="T14" b="T15"/>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cmpd="sng">
            <a:solidFill>
              <a:schemeClr val="tx1"/>
            </a:solidFill>
            <a:prstDash val="solid"/>
            <a:round/>
            <a:headEnd type="none" w="med" len="med"/>
            <a:tailEnd type="none" w="med" len="med"/>
          </a:ln>
        </p:spPr>
        <p:txBody>
          <a:bodyPr/>
          <a:lstStyle/>
          <a:p>
            <a:endParaRPr lang="cs-CZ"/>
          </a:p>
        </p:txBody>
      </p:sp>
      <p:sp>
        <p:nvSpPr>
          <p:cNvPr id="8250" name="Freeform 57"/>
          <p:cNvSpPr>
            <a:spLocks/>
          </p:cNvSpPr>
          <p:nvPr/>
        </p:nvSpPr>
        <p:spPr bwMode="auto">
          <a:xfrm>
            <a:off x="5803900" y="3248025"/>
            <a:ext cx="3113088" cy="795338"/>
          </a:xfrm>
          <a:custGeom>
            <a:avLst/>
            <a:gdLst>
              <a:gd name="T0" fmla="*/ 0 w 4052"/>
              <a:gd name="T1" fmla="*/ 727650 h 611"/>
              <a:gd name="T2" fmla="*/ 3112320 w 4052"/>
              <a:gd name="T3" fmla="*/ 312408 h 611"/>
              <a:gd name="T4" fmla="*/ 3112320 w 4052"/>
              <a:gd name="T5" fmla="*/ 794036 h 611"/>
              <a:gd name="T6" fmla="*/ 583896 w 4052"/>
              <a:gd name="T7" fmla="*/ 0 h 611"/>
              <a:gd name="T8" fmla="*/ 0 w 4052"/>
              <a:gd name="T9" fmla="*/ 727650 h 611"/>
              <a:gd name="T10" fmla="*/ 0 60000 65536"/>
              <a:gd name="T11" fmla="*/ 0 60000 65536"/>
              <a:gd name="T12" fmla="*/ 0 60000 65536"/>
              <a:gd name="T13" fmla="*/ 0 60000 65536"/>
              <a:gd name="T14" fmla="*/ 0 60000 65536"/>
              <a:gd name="T15" fmla="*/ 0 w 4052"/>
              <a:gd name="T16" fmla="*/ 0 h 611"/>
              <a:gd name="T17" fmla="*/ 4052 w 4052"/>
              <a:gd name="T18" fmla="*/ 611 h 611"/>
            </a:gdLst>
            <a:ahLst/>
            <a:cxnLst>
              <a:cxn ang="T10">
                <a:pos x="T0" y="T1"/>
              </a:cxn>
              <a:cxn ang="T11">
                <a:pos x="T2" y="T3"/>
              </a:cxn>
              <a:cxn ang="T12">
                <a:pos x="T4" y="T5"/>
              </a:cxn>
              <a:cxn ang="T13">
                <a:pos x="T6" y="T7"/>
              </a:cxn>
              <a:cxn ang="T14">
                <a:pos x="T8" y="T9"/>
              </a:cxn>
            </a:cxnLst>
            <a:rect l="T15" t="T16" r="T17" b="T18"/>
            <a:pathLst>
              <a:path w="4052" h="611">
                <a:moveTo>
                  <a:pt x="0" y="559"/>
                </a:moveTo>
                <a:lnTo>
                  <a:pt x="4051" y="240"/>
                </a:lnTo>
                <a:lnTo>
                  <a:pt x="4051" y="610"/>
                </a:lnTo>
                <a:lnTo>
                  <a:pt x="760" y="0"/>
                </a:lnTo>
                <a:lnTo>
                  <a:pt x="0" y="559"/>
                </a:lnTo>
              </a:path>
            </a:pathLst>
          </a:custGeom>
          <a:solidFill>
            <a:srgbClr val="CECECE"/>
          </a:solidFill>
          <a:ln w="12700" cap="rnd" cmpd="sng">
            <a:solidFill>
              <a:srgbClr val="CECECE"/>
            </a:solidFill>
            <a:prstDash val="sysDot"/>
            <a:round/>
            <a:headEnd type="none" w="med" len="med"/>
            <a:tailEnd type="none" w="med" len="med"/>
          </a:ln>
        </p:spPr>
        <p:txBody>
          <a:bodyPr/>
          <a:lstStyle/>
          <a:p>
            <a:endParaRPr lang="cs-CZ"/>
          </a:p>
        </p:txBody>
      </p:sp>
      <p:sp>
        <p:nvSpPr>
          <p:cNvPr id="8251" name="Rectangle 58"/>
          <p:cNvSpPr>
            <a:spLocks noChangeArrowheads="1"/>
          </p:cNvSpPr>
          <p:nvPr/>
        </p:nvSpPr>
        <p:spPr bwMode="auto">
          <a:xfrm>
            <a:off x="6524625" y="685800"/>
            <a:ext cx="957263"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106362" tIns="52388" rIns="106362" bIns="5238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Laser</a:t>
            </a:r>
          </a:p>
        </p:txBody>
      </p:sp>
      <p:sp>
        <p:nvSpPr>
          <p:cNvPr id="8252" name="Rectangle 59"/>
          <p:cNvSpPr>
            <a:spLocks noChangeArrowheads="1"/>
          </p:cNvSpPr>
          <p:nvPr/>
        </p:nvSpPr>
        <p:spPr bwMode="auto">
          <a:xfrm>
            <a:off x="7062788" y="4762500"/>
            <a:ext cx="1868487" cy="38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106362" tIns="52388" rIns="106362" bIns="5238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b="1"/>
              <a:t>Emisní p</a:t>
            </a:r>
            <a:r>
              <a:rPr lang="en-US" altLang="cs-CZ" b="1"/>
              <a:t>inhole</a:t>
            </a:r>
          </a:p>
        </p:txBody>
      </p:sp>
      <p:sp>
        <p:nvSpPr>
          <p:cNvPr id="8253" name="Line 60"/>
          <p:cNvSpPr>
            <a:spLocks noChangeShapeType="1"/>
          </p:cNvSpPr>
          <p:nvPr/>
        </p:nvSpPr>
        <p:spPr bwMode="auto">
          <a:xfrm flipV="1">
            <a:off x="6494463" y="1858963"/>
            <a:ext cx="430212" cy="142875"/>
          </a:xfrm>
          <a:prstGeom prst="line">
            <a:avLst/>
          </a:prstGeom>
          <a:noFill/>
          <a:ln w="1270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8254" name="Freeform 61"/>
          <p:cNvSpPr>
            <a:spLocks/>
          </p:cNvSpPr>
          <p:nvPr/>
        </p:nvSpPr>
        <p:spPr bwMode="auto">
          <a:xfrm>
            <a:off x="5995988" y="1117600"/>
            <a:ext cx="387350" cy="455613"/>
          </a:xfrm>
          <a:custGeom>
            <a:avLst/>
            <a:gdLst>
              <a:gd name="T0" fmla="*/ 0 w 502"/>
              <a:gd name="T1" fmla="*/ 9138 h 349"/>
              <a:gd name="T2" fmla="*/ 0 w 502"/>
              <a:gd name="T3" fmla="*/ 227154 h 349"/>
              <a:gd name="T4" fmla="*/ 77161 w 502"/>
              <a:gd name="T5" fmla="*/ 454308 h 349"/>
              <a:gd name="T6" fmla="*/ 327164 w 502"/>
              <a:gd name="T7" fmla="*/ 454308 h 349"/>
              <a:gd name="T8" fmla="*/ 386578 w 502"/>
              <a:gd name="T9" fmla="*/ 208877 h 349"/>
              <a:gd name="T10" fmla="*/ 386578 w 502"/>
              <a:gd name="T11" fmla="*/ 0 h 349"/>
              <a:gd name="T12" fmla="*/ 0 60000 65536"/>
              <a:gd name="T13" fmla="*/ 0 60000 65536"/>
              <a:gd name="T14" fmla="*/ 0 60000 65536"/>
              <a:gd name="T15" fmla="*/ 0 60000 65536"/>
              <a:gd name="T16" fmla="*/ 0 60000 65536"/>
              <a:gd name="T17" fmla="*/ 0 60000 65536"/>
              <a:gd name="T18" fmla="*/ 0 w 502"/>
              <a:gd name="T19" fmla="*/ 0 h 349"/>
              <a:gd name="T20" fmla="*/ 502 w 502"/>
              <a:gd name="T21" fmla="*/ 349 h 349"/>
            </a:gdLst>
            <a:ahLst/>
            <a:cxnLst>
              <a:cxn ang="T12">
                <a:pos x="T0" y="T1"/>
              </a:cxn>
              <a:cxn ang="T13">
                <a:pos x="T2" y="T3"/>
              </a:cxn>
              <a:cxn ang="T14">
                <a:pos x="T4" y="T5"/>
              </a:cxn>
              <a:cxn ang="T15">
                <a:pos x="T6" y="T7"/>
              </a:cxn>
              <a:cxn ang="T16">
                <a:pos x="T8" y="T9"/>
              </a:cxn>
              <a:cxn ang="T17">
                <a:pos x="T10" y="T11"/>
              </a:cxn>
            </a:cxnLst>
            <a:rect l="T18" t="T19" r="T20" b="T21"/>
            <a:pathLst>
              <a:path w="502" h="349">
                <a:moveTo>
                  <a:pt x="0" y="7"/>
                </a:moveTo>
                <a:lnTo>
                  <a:pt x="0" y="174"/>
                </a:lnTo>
                <a:lnTo>
                  <a:pt x="100" y="348"/>
                </a:lnTo>
                <a:lnTo>
                  <a:pt x="424" y="348"/>
                </a:lnTo>
                <a:lnTo>
                  <a:pt x="501" y="160"/>
                </a:lnTo>
                <a:lnTo>
                  <a:pt x="501" y="0"/>
                </a:lnTo>
              </a:path>
            </a:pathLst>
          </a:custGeom>
          <a:gradFill rotWithShape="0">
            <a:gsLst>
              <a:gs pos="0">
                <a:srgbClr val="618FFD"/>
              </a:gs>
              <a:gs pos="50000">
                <a:srgbClr val="EFF4FF"/>
              </a:gs>
              <a:gs pos="100000">
                <a:srgbClr val="618FFD"/>
              </a:gs>
            </a:gsLst>
            <a:lin ang="18900000" scaled="1"/>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cs-CZ"/>
          </a:p>
        </p:txBody>
      </p:sp>
      <p:sp>
        <p:nvSpPr>
          <p:cNvPr id="8255" name="Rectangle 62"/>
          <p:cNvSpPr>
            <a:spLocks noChangeArrowheads="1"/>
          </p:cNvSpPr>
          <p:nvPr/>
        </p:nvSpPr>
        <p:spPr bwMode="auto">
          <a:xfrm>
            <a:off x="5999163" y="731838"/>
            <a:ext cx="379412" cy="465137"/>
          </a:xfrm>
          <a:prstGeom prst="rect">
            <a:avLst/>
          </a:prstGeom>
          <a:solidFill>
            <a:srgbClr val="919191"/>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256" name="AutoShape 63"/>
          <p:cNvSpPr>
            <a:spLocks noChangeArrowheads="1"/>
          </p:cNvSpPr>
          <p:nvPr/>
        </p:nvSpPr>
        <p:spPr bwMode="auto">
          <a:xfrm>
            <a:off x="5700713" y="4414838"/>
            <a:ext cx="898525" cy="109537"/>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257" name="Line 64"/>
          <p:cNvSpPr>
            <a:spLocks noChangeShapeType="1"/>
          </p:cNvSpPr>
          <p:nvPr/>
        </p:nvSpPr>
        <p:spPr bwMode="auto">
          <a:xfrm>
            <a:off x="5176838" y="4437063"/>
            <a:ext cx="366712" cy="0"/>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8258" name="Freeform 65"/>
          <p:cNvSpPr>
            <a:spLocks/>
          </p:cNvSpPr>
          <p:nvPr/>
        </p:nvSpPr>
        <p:spPr bwMode="auto">
          <a:xfrm>
            <a:off x="5854700" y="1201738"/>
            <a:ext cx="3074988" cy="4262437"/>
          </a:xfrm>
          <a:custGeom>
            <a:avLst/>
            <a:gdLst>
              <a:gd name="T0" fmla="*/ 459711 w 4000"/>
              <a:gd name="T1" fmla="*/ 0 h 3273"/>
              <a:gd name="T2" fmla="*/ 468167 w 4000"/>
              <a:gd name="T3" fmla="*/ 135439 h 3273"/>
              <a:gd name="T4" fmla="*/ 0 w 4000"/>
              <a:gd name="T5" fmla="*/ 3272687 h 3273"/>
              <a:gd name="T6" fmla="*/ 321336 w 4000"/>
              <a:gd name="T7" fmla="*/ 4261135 h 3273"/>
              <a:gd name="T8" fmla="*/ 581942 w 4000"/>
              <a:gd name="T9" fmla="*/ 3246641 h 3273"/>
              <a:gd name="T10" fmla="*/ 416661 w 4000"/>
              <a:gd name="T11" fmla="*/ 2163125 h 3273"/>
              <a:gd name="T12" fmla="*/ 3074219 w 4000"/>
              <a:gd name="T13" fmla="*/ 2704883 h 3273"/>
              <a:gd name="T14" fmla="*/ 0 60000 65536"/>
              <a:gd name="T15" fmla="*/ 0 60000 65536"/>
              <a:gd name="T16" fmla="*/ 0 60000 65536"/>
              <a:gd name="T17" fmla="*/ 0 60000 65536"/>
              <a:gd name="T18" fmla="*/ 0 60000 65536"/>
              <a:gd name="T19" fmla="*/ 0 60000 65536"/>
              <a:gd name="T20" fmla="*/ 0 60000 65536"/>
              <a:gd name="T21" fmla="*/ 0 w 4000"/>
              <a:gd name="T22" fmla="*/ 0 h 3273"/>
              <a:gd name="T23" fmla="*/ 4000 w 4000"/>
              <a:gd name="T24" fmla="*/ 3273 h 32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00" h="3273">
                <a:moveTo>
                  <a:pt x="598" y="0"/>
                </a:moveTo>
                <a:lnTo>
                  <a:pt x="609" y="104"/>
                </a:lnTo>
                <a:lnTo>
                  <a:pt x="0" y="2513"/>
                </a:lnTo>
                <a:lnTo>
                  <a:pt x="418" y="3272"/>
                </a:lnTo>
                <a:lnTo>
                  <a:pt x="757" y="2493"/>
                </a:lnTo>
                <a:lnTo>
                  <a:pt x="542" y="1661"/>
                </a:lnTo>
                <a:lnTo>
                  <a:pt x="3999" y="2077"/>
                </a:lnTo>
              </a:path>
            </a:pathLst>
          </a:custGeom>
          <a:noFill/>
          <a:ln w="25400" cap="rnd" cmpd="sng">
            <a:solidFill>
              <a:schemeClr val="tx1"/>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8259" name="Freeform 66"/>
          <p:cNvSpPr>
            <a:spLocks/>
          </p:cNvSpPr>
          <p:nvPr/>
        </p:nvSpPr>
        <p:spPr bwMode="auto">
          <a:xfrm>
            <a:off x="6122988" y="3289300"/>
            <a:ext cx="1703387" cy="2001838"/>
          </a:xfrm>
          <a:custGeom>
            <a:avLst/>
            <a:gdLst>
              <a:gd name="T0" fmla="*/ 0 w 2216"/>
              <a:gd name="T1" fmla="*/ 2000536 h 1537"/>
              <a:gd name="T2" fmla="*/ 199856 w 2216"/>
              <a:gd name="T3" fmla="*/ 1203447 h 1537"/>
              <a:gd name="T4" fmla="*/ 225991 w 2216"/>
              <a:gd name="T5" fmla="*/ 0 h 1537"/>
              <a:gd name="T6" fmla="*/ 1702618 w 2216"/>
              <a:gd name="T7" fmla="*/ 54702 h 1537"/>
              <a:gd name="T8" fmla="*/ 0 60000 65536"/>
              <a:gd name="T9" fmla="*/ 0 60000 65536"/>
              <a:gd name="T10" fmla="*/ 0 60000 65536"/>
              <a:gd name="T11" fmla="*/ 0 60000 65536"/>
              <a:gd name="T12" fmla="*/ 0 w 2216"/>
              <a:gd name="T13" fmla="*/ 0 h 1537"/>
              <a:gd name="T14" fmla="*/ 2216 w 2216"/>
              <a:gd name="T15" fmla="*/ 1537 h 1537"/>
            </a:gdLst>
            <a:ahLst/>
            <a:cxnLst>
              <a:cxn ang="T8">
                <a:pos x="T0" y="T1"/>
              </a:cxn>
              <a:cxn ang="T9">
                <a:pos x="T2" y="T3"/>
              </a:cxn>
              <a:cxn ang="T10">
                <a:pos x="T4" y="T5"/>
              </a:cxn>
              <a:cxn ang="T11">
                <a:pos x="T6" y="T7"/>
              </a:cxn>
            </a:cxnLst>
            <a:rect l="T12" t="T13" r="T14" b="T15"/>
            <a:pathLst>
              <a:path w="2216" h="1537">
                <a:moveTo>
                  <a:pt x="0" y="1536"/>
                </a:moveTo>
                <a:lnTo>
                  <a:pt x="260" y="924"/>
                </a:lnTo>
                <a:lnTo>
                  <a:pt x="294" y="0"/>
                </a:lnTo>
                <a:lnTo>
                  <a:pt x="2215" y="42"/>
                </a:lnTo>
              </a:path>
            </a:pathLst>
          </a:custGeom>
          <a:noFill/>
          <a:ln w="25400" cap="rnd" cmpd="sng">
            <a:solidFill>
              <a:schemeClr val="hlink"/>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8260" name="Line 67"/>
          <p:cNvSpPr>
            <a:spLocks noChangeShapeType="1"/>
          </p:cNvSpPr>
          <p:nvPr/>
        </p:nvSpPr>
        <p:spPr bwMode="auto">
          <a:xfrm>
            <a:off x="6183313" y="5459413"/>
            <a:ext cx="55562" cy="19685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8261" name="Freeform 68"/>
          <p:cNvSpPr>
            <a:spLocks/>
          </p:cNvSpPr>
          <p:nvPr/>
        </p:nvSpPr>
        <p:spPr bwMode="auto">
          <a:xfrm>
            <a:off x="6184900" y="3506788"/>
            <a:ext cx="1651000" cy="2149475"/>
          </a:xfrm>
          <a:custGeom>
            <a:avLst/>
            <a:gdLst>
              <a:gd name="T0" fmla="*/ 66839 w 2149"/>
              <a:gd name="T1" fmla="*/ 2148172 h 1650"/>
              <a:gd name="T2" fmla="*/ 364925 w 2149"/>
              <a:gd name="T3" fmla="*/ 960099 h 1650"/>
              <a:gd name="T4" fmla="*/ 0 w 2149"/>
              <a:gd name="T5" fmla="*/ 0 h 1650"/>
              <a:gd name="T6" fmla="*/ 1650232 w 2149"/>
              <a:gd name="T7" fmla="*/ 607064 h 1650"/>
              <a:gd name="T8" fmla="*/ 0 60000 65536"/>
              <a:gd name="T9" fmla="*/ 0 60000 65536"/>
              <a:gd name="T10" fmla="*/ 0 60000 65536"/>
              <a:gd name="T11" fmla="*/ 0 60000 65536"/>
              <a:gd name="T12" fmla="*/ 0 w 2149"/>
              <a:gd name="T13" fmla="*/ 0 h 1650"/>
              <a:gd name="T14" fmla="*/ 2149 w 2149"/>
              <a:gd name="T15" fmla="*/ 1650 h 1650"/>
            </a:gdLst>
            <a:ahLst/>
            <a:cxnLst>
              <a:cxn ang="T8">
                <a:pos x="T0" y="T1"/>
              </a:cxn>
              <a:cxn ang="T9">
                <a:pos x="T2" y="T3"/>
              </a:cxn>
              <a:cxn ang="T10">
                <a:pos x="T4" y="T5"/>
              </a:cxn>
              <a:cxn ang="T11">
                <a:pos x="T6" y="T7"/>
              </a:cxn>
            </a:cxnLst>
            <a:rect l="T12" t="T13" r="T14" b="T15"/>
            <a:pathLst>
              <a:path w="2149" h="1650">
                <a:moveTo>
                  <a:pt x="87" y="1649"/>
                </a:moveTo>
                <a:lnTo>
                  <a:pt x="475" y="737"/>
                </a:lnTo>
                <a:lnTo>
                  <a:pt x="0" y="0"/>
                </a:lnTo>
                <a:lnTo>
                  <a:pt x="2148" y="466"/>
                </a:lnTo>
              </a:path>
            </a:pathLst>
          </a:custGeom>
          <a:noFill/>
          <a:ln w="25400" cap="rnd" cmpd="sng">
            <a:solidFill>
              <a:schemeClr val="accent2"/>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8262" name="Rectangle 69"/>
          <p:cNvSpPr>
            <a:spLocks noChangeArrowheads="1"/>
          </p:cNvSpPr>
          <p:nvPr/>
        </p:nvSpPr>
        <p:spPr bwMode="auto">
          <a:xfrm>
            <a:off x="6561138" y="1460500"/>
            <a:ext cx="20939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Excita</a:t>
            </a:r>
            <a:r>
              <a:rPr lang="cs-CZ" altLang="cs-CZ" b="1"/>
              <a:t>č</a:t>
            </a:r>
            <a:r>
              <a:rPr lang="en-US" altLang="cs-CZ" b="1"/>
              <a:t>n</a:t>
            </a:r>
            <a:r>
              <a:rPr lang="cs-CZ" altLang="cs-CZ" b="1"/>
              <a:t>í</a:t>
            </a:r>
            <a:r>
              <a:rPr lang="en-US" altLang="cs-CZ" b="1"/>
              <a:t> </a:t>
            </a:r>
            <a:r>
              <a:rPr lang="cs-CZ" altLang="cs-CZ" b="1"/>
              <a:t>p</a:t>
            </a:r>
            <a:r>
              <a:rPr lang="en-US" altLang="cs-CZ" b="1"/>
              <a:t>inhole</a:t>
            </a:r>
          </a:p>
        </p:txBody>
      </p:sp>
      <p:sp>
        <p:nvSpPr>
          <p:cNvPr id="8263" name="Rectangle 70"/>
          <p:cNvSpPr>
            <a:spLocks noChangeArrowheads="1"/>
          </p:cNvSpPr>
          <p:nvPr/>
        </p:nvSpPr>
        <p:spPr bwMode="auto">
          <a:xfrm>
            <a:off x="7831138" y="2759075"/>
            <a:ext cx="88900" cy="852488"/>
          </a:xfrm>
          <a:prstGeom prst="rect">
            <a:avLst/>
          </a:prstGeom>
          <a:solidFill>
            <a:srgbClr val="919191"/>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264" name="Rectangle 71"/>
          <p:cNvSpPr>
            <a:spLocks noChangeArrowheads="1"/>
          </p:cNvSpPr>
          <p:nvPr/>
        </p:nvSpPr>
        <p:spPr bwMode="auto">
          <a:xfrm>
            <a:off x="7831138" y="3757613"/>
            <a:ext cx="88900" cy="849312"/>
          </a:xfrm>
          <a:prstGeom prst="rect">
            <a:avLst/>
          </a:prstGeom>
          <a:solidFill>
            <a:srgbClr val="919191"/>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265" name="Rectangle 72"/>
          <p:cNvSpPr>
            <a:spLocks noChangeArrowheads="1"/>
          </p:cNvSpPr>
          <p:nvPr/>
        </p:nvSpPr>
        <p:spPr bwMode="auto">
          <a:xfrm>
            <a:off x="5492750" y="2100263"/>
            <a:ext cx="641350" cy="144462"/>
          </a:xfrm>
          <a:prstGeom prst="rect">
            <a:avLst/>
          </a:prstGeom>
          <a:solidFill>
            <a:srgbClr val="919191"/>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266" name="Rectangle 73"/>
          <p:cNvSpPr>
            <a:spLocks noChangeArrowheads="1"/>
          </p:cNvSpPr>
          <p:nvPr/>
        </p:nvSpPr>
        <p:spPr bwMode="auto">
          <a:xfrm>
            <a:off x="6251575" y="2100263"/>
            <a:ext cx="641350" cy="144462"/>
          </a:xfrm>
          <a:prstGeom prst="rect">
            <a:avLst/>
          </a:prstGeom>
          <a:solidFill>
            <a:srgbClr val="919191"/>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267" name="Rectangle 74"/>
          <p:cNvSpPr>
            <a:spLocks noChangeArrowheads="1"/>
          </p:cNvSpPr>
          <p:nvPr/>
        </p:nvSpPr>
        <p:spPr bwMode="auto">
          <a:xfrm>
            <a:off x="8426450" y="2967038"/>
            <a:ext cx="8572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PMT</a:t>
            </a:r>
          </a:p>
        </p:txBody>
      </p:sp>
      <p:sp>
        <p:nvSpPr>
          <p:cNvPr id="8268" name="AutoShape 75"/>
          <p:cNvSpPr>
            <a:spLocks noChangeArrowheads="1"/>
          </p:cNvSpPr>
          <p:nvPr/>
        </p:nvSpPr>
        <p:spPr bwMode="auto">
          <a:xfrm>
            <a:off x="7962900" y="2760663"/>
            <a:ext cx="65088" cy="1831975"/>
          </a:xfrm>
          <a:prstGeom prst="octagon">
            <a:avLst>
              <a:gd name="adj" fmla="val 29282"/>
            </a:avLst>
          </a:prstGeom>
          <a:gradFill rotWithShape="0">
            <a:gsLst>
              <a:gs pos="0">
                <a:srgbClr val="00AE00"/>
              </a:gs>
              <a:gs pos="50000">
                <a:srgbClr val="7FD67F"/>
              </a:gs>
              <a:gs pos="100000">
                <a:srgbClr val="00AE00"/>
              </a:gs>
            </a:gsLst>
            <a:lin ang="2700000" scaled="1"/>
          </a:gra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269" name="AutoShape 76"/>
          <p:cNvSpPr>
            <a:spLocks noChangeArrowheads="1"/>
          </p:cNvSpPr>
          <p:nvPr/>
        </p:nvSpPr>
        <p:spPr bwMode="auto">
          <a:xfrm>
            <a:off x="5521325" y="2289175"/>
            <a:ext cx="1350963" cy="80963"/>
          </a:xfrm>
          <a:prstGeom prst="octagon">
            <a:avLst>
              <a:gd name="adj" fmla="val 29282"/>
            </a:avLst>
          </a:prstGeom>
          <a:solidFill>
            <a:srgbClr val="063DE8"/>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270" name="Freeform 77"/>
          <p:cNvSpPr>
            <a:spLocks/>
          </p:cNvSpPr>
          <p:nvPr/>
        </p:nvSpPr>
        <p:spPr bwMode="auto">
          <a:xfrm>
            <a:off x="6369050" y="4541838"/>
            <a:ext cx="49213" cy="109537"/>
          </a:xfrm>
          <a:custGeom>
            <a:avLst/>
            <a:gdLst>
              <a:gd name="T0" fmla="*/ 43061 w 64"/>
              <a:gd name="T1" fmla="*/ 0 h 84"/>
              <a:gd name="T2" fmla="*/ 48444 w 64"/>
              <a:gd name="T3" fmla="*/ 108233 h 84"/>
              <a:gd name="T4" fmla="*/ 0 w 64"/>
              <a:gd name="T5" fmla="*/ 89977 h 84"/>
              <a:gd name="T6" fmla="*/ 43061 w 64"/>
              <a:gd name="T7" fmla="*/ 0 h 84"/>
              <a:gd name="T8" fmla="*/ 0 60000 65536"/>
              <a:gd name="T9" fmla="*/ 0 60000 65536"/>
              <a:gd name="T10" fmla="*/ 0 60000 65536"/>
              <a:gd name="T11" fmla="*/ 0 60000 65536"/>
              <a:gd name="T12" fmla="*/ 0 w 64"/>
              <a:gd name="T13" fmla="*/ 0 h 84"/>
              <a:gd name="T14" fmla="*/ 64 w 64"/>
              <a:gd name="T15" fmla="*/ 84 h 84"/>
            </a:gdLst>
            <a:ahLst/>
            <a:cxnLst>
              <a:cxn ang="T8">
                <a:pos x="T0" y="T1"/>
              </a:cxn>
              <a:cxn ang="T9">
                <a:pos x="T2" y="T3"/>
              </a:cxn>
              <a:cxn ang="T10">
                <a:pos x="T4" y="T5"/>
              </a:cxn>
              <a:cxn ang="T11">
                <a:pos x="T6" y="T7"/>
              </a:cxn>
            </a:cxnLst>
            <a:rect l="T12" t="T13" r="T14" b="T15"/>
            <a:pathLst>
              <a:path w="64" h="84">
                <a:moveTo>
                  <a:pt x="56" y="0"/>
                </a:moveTo>
                <a:lnTo>
                  <a:pt x="63" y="83"/>
                </a:lnTo>
                <a:lnTo>
                  <a:pt x="0" y="69"/>
                </a:lnTo>
                <a:lnTo>
                  <a:pt x="56" y="0"/>
                </a:lnTo>
              </a:path>
            </a:pathLst>
          </a:custGeom>
          <a:solidFill>
            <a:schemeClr val="tx2"/>
          </a:solidFill>
          <a:ln w="12700" cap="rnd" cmpd="sng">
            <a:solidFill>
              <a:schemeClr val="tx1"/>
            </a:solidFill>
            <a:prstDash val="solid"/>
            <a:round/>
            <a:headEnd type="none" w="med" len="med"/>
            <a:tailEnd type="none" w="med" len="med"/>
          </a:ln>
        </p:spPr>
        <p:txBody>
          <a:bodyPr/>
          <a:lstStyle/>
          <a:p>
            <a:endParaRPr lang="cs-CZ"/>
          </a:p>
        </p:txBody>
      </p:sp>
      <p:sp>
        <p:nvSpPr>
          <p:cNvPr id="8271" name="Freeform 78"/>
          <p:cNvSpPr>
            <a:spLocks/>
          </p:cNvSpPr>
          <p:nvPr/>
        </p:nvSpPr>
        <p:spPr bwMode="auto">
          <a:xfrm>
            <a:off x="6270625" y="3390900"/>
            <a:ext cx="49213" cy="109538"/>
          </a:xfrm>
          <a:custGeom>
            <a:avLst/>
            <a:gdLst>
              <a:gd name="T0" fmla="*/ 769 w 64"/>
              <a:gd name="T1" fmla="*/ 0 h 84"/>
              <a:gd name="T2" fmla="*/ 0 w 64"/>
              <a:gd name="T3" fmla="*/ 108234 h 84"/>
              <a:gd name="T4" fmla="*/ 48444 w 64"/>
              <a:gd name="T5" fmla="*/ 84762 h 84"/>
              <a:gd name="T6" fmla="*/ 769 w 64"/>
              <a:gd name="T7" fmla="*/ 0 h 84"/>
              <a:gd name="T8" fmla="*/ 0 60000 65536"/>
              <a:gd name="T9" fmla="*/ 0 60000 65536"/>
              <a:gd name="T10" fmla="*/ 0 60000 65536"/>
              <a:gd name="T11" fmla="*/ 0 60000 65536"/>
              <a:gd name="T12" fmla="*/ 0 w 64"/>
              <a:gd name="T13" fmla="*/ 0 h 84"/>
              <a:gd name="T14" fmla="*/ 64 w 64"/>
              <a:gd name="T15" fmla="*/ 84 h 84"/>
            </a:gdLst>
            <a:ahLst/>
            <a:cxnLst>
              <a:cxn ang="T8">
                <a:pos x="T0" y="T1"/>
              </a:cxn>
              <a:cxn ang="T9">
                <a:pos x="T2" y="T3"/>
              </a:cxn>
              <a:cxn ang="T10">
                <a:pos x="T4" y="T5"/>
              </a:cxn>
              <a:cxn ang="T11">
                <a:pos x="T6" y="T7"/>
              </a:cxn>
            </a:cxnLst>
            <a:rect l="T12" t="T13" r="T14" b="T15"/>
            <a:pathLst>
              <a:path w="64" h="84">
                <a:moveTo>
                  <a:pt x="1" y="0"/>
                </a:moveTo>
                <a:lnTo>
                  <a:pt x="0" y="83"/>
                </a:lnTo>
                <a:lnTo>
                  <a:pt x="63" y="65"/>
                </a:lnTo>
                <a:lnTo>
                  <a:pt x="1" y="0"/>
                </a:lnTo>
              </a:path>
            </a:pathLst>
          </a:custGeom>
          <a:solidFill>
            <a:schemeClr val="tx2"/>
          </a:solidFill>
          <a:ln w="12700" cap="rnd" cmpd="sng">
            <a:solidFill>
              <a:schemeClr val="tx1"/>
            </a:solidFill>
            <a:prstDash val="solid"/>
            <a:round/>
            <a:headEnd type="none" w="med" len="med"/>
            <a:tailEnd type="none" w="med" len="med"/>
          </a:ln>
        </p:spPr>
        <p:txBody>
          <a:bodyPr/>
          <a:lstStyle/>
          <a:p>
            <a:endParaRPr lang="cs-CZ"/>
          </a:p>
        </p:txBody>
      </p:sp>
      <p:sp>
        <p:nvSpPr>
          <p:cNvPr id="8272" name="Freeform 79"/>
          <p:cNvSpPr>
            <a:spLocks/>
          </p:cNvSpPr>
          <p:nvPr/>
        </p:nvSpPr>
        <p:spPr bwMode="auto">
          <a:xfrm>
            <a:off x="5864225" y="4286250"/>
            <a:ext cx="49213" cy="109538"/>
          </a:xfrm>
          <a:custGeom>
            <a:avLst/>
            <a:gdLst>
              <a:gd name="T0" fmla="*/ 3845 w 64"/>
              <a:gd name="T1" fmla="*/ 108249 h 85"/>
              <a:gd name="T2" fmla="*/ 0 w 64"/>
              <a:gd name="T3" fmla="*/ 0 h 85"/>
              <a:gd name="T4" fmla="*/ 48444 w 64"/>
              <a:gd name="T5" fmla="*/ 20619 h 85"/>
              <a:gd name="T6" fmla="*/ 3845 w 64"/>
              <a:gd name="T7" fmla="*/ 108249 h 85"/>
              <a:gd name="T8" fmla="*/ 0 60000 65536"/>
              <a:gd name="T9" fmla="*/ 0 60000 65536"/>
              <a:gd name="T10" fmla="*/ 0 60000 65536"/>
              <a:gd name="T11" fmla="*/ 0 60000 65536"/>
              <a:gd name="T12" fmla="*/ 0 w 64"/>
              <a:gd name="T13" fmla="*/ 0 h 85"/>
              <a:gd name="T14" fmla="*/ 64 w 64"/>
              <a:gd name="T15" fmla="*/ 85 h 85"/>
            </a:gdLst>
            <a:ahLst/>
            <a:cxnLst>
              <a:cxn ang="T8">
                <a:pos x="T0" y="T1"/>
              </a:cxn>
              <a:cxn ang="T9">
                <a:pos x="T2" y="T3"/>
              </a:cxn>
              <a:cxn ang="T10">
                <a:pos x="T4" y="T5"/>
              </a:cxn>
              <a:cxn ang="T11">
                <a:pos x="T6" y="T7"/>
              </a:cxn>
            </a:cxnLst>
            <a:rect l="T12" t="T13" r="T14" b="T15"/>
            <a:pathLst>
              <a:path w="64" h="85">
                <a:moveTo>
                  <a:pt x="5" y="84"/>
                </a:moveTo>
                <a:lnTo>
                  <a:pt x="0" y="0"/>
                </a:lnTo>
                <a:lnTo>
                  <a:pt x="63" y="16"/>
                </a:lnTo>
                <a:lnTo>
                  <a:pt x="5" y="84"/>
                </a:lnTo>
              </a:path>
            </a:pathLst>
          </a:custGeom>
          <a:solidFill>
            <a:schemeClr val="tx2"/>
          </a:solidFill>
          <a:ln w="12700" cap="rnd" cmpd="sng">
            <a:solidFill>
              <a:schemeClr val="tx1"/>
            </a:solidFill>
            <a:prstDash val="solid"/>
            <a:round/>
            <a:headEnd type="none" w="med" len="med"/>
            <a:tailEnd type="none" w="med" len="med"/>
          </a:ln>
        </p:spPr>
        <p:txBody>
          <a:bodyPr/>
          <a:lstStyle/>
          <a:p>
            <a:endParaRPr lang="cs-CZ"/>
          </a:p>
        </p:txBody>
      </p:sp>
      <p:sp>
        <p:nvSpPr>
          <p:cNvPr id="8273" name="Line 80"/>
          <p:cNvSpPr>
            <a:spLocks noChangeShapeType="1"/>
          </p:cNvSpPr>
          <p:nvPr/>
        </p:nvSpPr>
        <p:spPr bwMode="auto">
          <a:xfrm flipV="1">
            <a:off x="7727950" y="3940175"/>
            <a:ext cx="136525" cy="866775"/>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8274" name="Rectangle 81"/>
          <p:cNvSpPr>
            <a:spLocks noChangeArrowheads="1"/>
          </p:cNvSpPr>
          <p:nvPr/>
        </p:nvSpPr>
        <p:spPr bwMode="auto">
          <a:xfrm>
            <a:off x="8305800" y="4310063"/>
            <a:ext cx="939800" cy="50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5000"/>
              </a:lnSpc>
            </a:pPr>
            <a:r>
              <a:rPr lang="cs-CZ" altLang="cs-CZ" b="1"/>
              <a:t>Emisní</a:t>
            </a:r>
            <a:endParaRPr lang="en-US" altLang="cs-CZ" b="1"/>
          </a:p>
          <a:p>
            <a:pPr eaLnBrk="1" hangingPunct="1">
              <a:lnSpc>
                <a:spcPct val="75000"/>
              </a:lnSpc>
            </a:pPr>
            <a:r>
              <a:rPr lang="cs-CZ" altLang="cs-CZ" b="1"/>
              <a:t>f</a:t>
            </a:r>
            <a:r>
              <a:rPr lang="en-US" altLang="cs-CZ" b="1"/>
              <a:t>iltr</a:t>
            </a:r>
          </a:p>
        </p:txBody>
      </p:sp>
      <p:sp>
        <p:nvSpPr>
          <p:cNvPr id="8275" name="Line 82"/>
          <p:cNvSpPr>
            <a:spLocks noChangeShapeType="1"/>
          </p:cNvSpPr>
          <p:nvPr/>
        </p:nvSpPr>
        <p:spPr bwMode="auto">
          <a:xfrm flipH="1" flipV="1">
            <a:off x="8023225" y="4032250"/>
            <a:ext cx="254000" cy="319088"/>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8276" name="Rectangle 83"/>
          <p:cNvSpPr>
            <a:spLocks noChangeArrowheads="1"/>
          </p:cNvSpPr>
          <p:nvPr/>
        </p:nvSpPr>
        <p:spPr bwMode="auto">
          <a:xfrm>
            <a:off x="7221538" y="2074863"/>
            <a:ext cx="16319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Excita</a:t>
            </a:r>
            <a:r>
              <a:rPr lang="cs-CZ" altLang="cs-CZ" b="1"/>
              <a:t>č</a:t>
            </a:r>
            <a:r>
              <a:rPr lang="en-US" altLang="cs-CZ" b="1"/>
              <a:t>n</a:t>
            </a:r>
            <a:r>
              <a:rPr lang="cs-CZ" altLang="cs-CZ" b="1"/>
              <a:t>í</a:t>
            </a:r>
            <a:r>
              <a:rPr lang="en-US" altLang="cs-CZ" b="1"/>
              <a:t> </a:t>
            </a:r>
            <a:r>
              <a:rPr lang="cs-CZ" altLang="cs-CZ" b="1"/>
              <a:t>f</a:t>
            </a:r>
            <a:r>
              <a:rPr lang="en-US" altLang="cs-CZ" b="1"/>
              <a:t>iltr</a:t>
            </a:r>
          </a:p>
        </p:txBody>
      </p:sp>
      <p:sp>
        <p:nvSpPr>
          <p:cNvPr id="8277" name="Line 84"/>
          <p:cNvSpPr>
            <a:spLocks noChangeShapeType="1"/>
          </p:cNvSpPr>
          <p:nvPr/>
        </p:nvSpPr>
        <p:spPr bwMode="auto">
          <a:xfrm flipV="1">
            <a:off x="6905625" y="2252663"/>
            <a:ext cx="341313" cy="68262"/>
          </a:xfrm>
          <a:prstGeom prst="line">
            <a:avLst/>
          </a:prstGeom>
          <a:noFill/>
          <a:ln w="1270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8278" name="Rectangle 85"/>
          <p:cNvSpPr>
            <a:spLocks noChangeArrowheads="1"/>
          </p:cNvSpPr>
          <p:nvPr/>
        </p:nvSpPr>
        <p:spPr bwMode="auto">
          <a:xfrm>
            <a:off x="4876800" y="0"/>
            <a:ext cx="4572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75000"/>
              </a:lnSpc>
            </a:pPr>
            <a:r>
              <a:rPr lang="cs-CZ" altLang="cs-CZ" b="1" u="sng">
                <a:solidFill>
                  <a:schemeClr val="tx2"/>
                </a:solidFill>
              </a:rPr>
              <a:t>Konfokální m</a:t>
            </a:r>
            <a:r>
              <a:rPr lang="en-US" altLang="cs-CZ" b="1" u="sng">
                <a:solidFill>
                  <a:schemeClr val="tx2"/>
                </a:solidFill>
              </a:rPr>
              <a:t>i</a:t>
            </a:r>
            <a:r>
              <a:rPr lang="cs-CZ" altLang="cs-CZ" b="1" u="sng">
                <a:solidFill>
                  <a:schemeClr val="tx2"/>
                </a:solidFill>
              </a:rPr>
              <a:t>k</a:t>
            </a:r>
            <a:r>
              <a:rPr lang="en-US" altLang="cs-CZ" b="1" u="sng">
                <a:solidFill>
                  <a:schemeClr val="tx2"/>
                </a:solidFill>
              </a:rPr>
              <a:t>ros</a:t>
            </a:r>
            <a:r>
              <a:rPr lang="cs-CZ" altLang="cs-CZ" b="1" u="sng">
                <a:solidFill>
                  <a:schemeClr val="tx2"/>
                </a:solidFill>
              </a:rPr>
              <a:t>k</a:t>
            </a:r>
            <a:r>
              <a:rPr lang="en-US" altLang="cs-CZ" b="1" u="sng">
                <a:solidFill>
                  <a:schemeClr val="tx2"/>
                </a:solidFill>
              </a:rPr>
              <a:t>op</a:t>
            </a:r>
          </a:p>
        </p:txBody>
      </p:sp>
      <p:pic>
        <p:nvPicPr>
          <p:cNvPr id="8279"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16931" t="86938" r="55507" b="10541"/>
          <a:stretch>
            <a:fillRect/>
          </a:stretch>
        </p:blipFill>
        <p:spPr bwMode="auto">
          <a:xfrm>
            <a:off x="0" y="6570663"/>
            <a:ext cx="5040313"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250825" y="381000"/>
            <a:ext cx="8642350" cy="1144588"/>
          </a:xfrm>
        </p:spPr>
        <p:txBody>
          <a:bodyPr/>
          <a:lstStyle/>
          <a:p>
            <a:pPr>
              <a:defRPr/>
            </a:pPr>
            <a:r>
              <a:rPr lang="cs-CZ" dirty="0" smtClean="0"/>
              <a:t>Výhody</a:t>
            </a:r>
            <a:r>
              <a:rPr lang="en-US" dirty="0" smtClean="0"/>
              <a:t> </a:t>
            </a:r>
            <a:r>
              <a:rPr lang="cs-CZ" dirty="0" smtClean="0"/>
              <a:t>konfokální mikroskopie</a:t>
            </a:r>
            <a:endParaRPr lang="en-US" dirty="0" smtClean="0"/>
          </a:p>
        </p:txBody>
      </p:sp>
      <p:sp>
        <p:nvSpPr>
          <p:cNvPr id="9219" name="Rectangle 3"/>
          <p:cNvSpPr>
            <a:spLocks noGrp="1" noChangeArrowheads="1"/>
          </p:cNvSpPr>
          <p:nvPr>
            <p:ph type="subTitle" idx="1"/>
          </p:nvPr>
        </p:nvSpPr>
        <p:spPr>
          <a:xfrm>
            <a:off x="990600" y="1600200"/>
            <a:ext cx="7315200" cy="3989040"/>
          </a:xfrm>
          <a:noFill/>
        </p:spPr>
        <p:txBody>
          <a:bodyPr/>
          <a:lstStyle/>
          <a:p>
            <a:pPr marL="342900" indent="-342900" algn="l">
              <a:buFontTx/>
              <a:buChar char="•"/>
            </a:pPr>
            <a:r>
              <a:rPr lang="cs-CZ" altLang="cs-CZ" sz="2800" b="1" dirty="0" smtClean="0"/>
              <a:t>Redukované rozostření </a:t>
            </a:r>
            <a:r>
              <a:rPr lang="cs-CZ" altLang="cs-CZ" sz="2800" dirty="0" smtClean="0"/>
              <a:t>obrazu způsobené rozptylem světla</a:t>
            </a:r>
            <a:endParaRPr lang="en-US" altLang="cs-CZ" sz="2800" dirty="0" smtClean="0"/>
          </a:p>
          <a:p>
            <a:pPr marL="342900" indent="-342900" algn="l">
              <a:buFontTx/>
              <a:buChar char="•"/>
            </a:pPr>
            <a:r>
              <a:rPr lang="cs-CZ" altLang="cs-CZ" sz="2800" dirty="0" smtClean="0"/>
              <a:t>Zvýšené efektivní </a:t>
            </a:r>
            <a:r>
              <a:rPr lang="cs-CZ" altLang="cs-CZ" sz="2800" b="1" dirty="0" smtClean="0"/>
              <a:t>rozlišení</a:t>
            </a:r>
          </a:p>
          <a:p>
            <a:pPr marL="342900" indent="-342900" algn="l">
              <a:buFontTx/>
              <a:buChar char="•"/>
            </a:pPr>
            <a:r>
              <a:rPr lang="cs-CZ" altLang="cs-CZ" sz="2800" dirty="0" smtClean="0"/>
              <a:t>Lepší poměr </a:t>
            </a:r>
            <a:r>
              <a:rPr lang="en-US" altLang="cs-CZ" sz="2800" b="1" dirty="0" smtClean="0"/>
              <a:t>sign</a:t>
            </a:r>
            <a:r>
              <a:rPr lang="cs-CZ" altLang="cs-CZ" sz="2800" dirty="0" smtClean="0"/>
              <a:t>á</a:t>
            </a:r>
            <a:r>
              <a:rPr lang="en-US" altLang="cs-CZ" sz="2800" dirty="0" smtClean="0"/>
              <a:t>l</a:t>
            </a:r>
            <a:r>
              <a:rPr lang="cs-CZ" altLang="cs-CZ" sz="2800" dirty="0" smtClean="0"/>
              <a:t>u ku šumu</a:t>
            </a:r>
            <a:endParaRPr lang="en-US" altLang="cs-CZ" sz="2800" dirty="0" smtClean="0"/>
          </a:p>
          <a:p>
            <a:pPr marL="342900" indent="-342900" algn="l">
              <a:buFontTx/>
              <a:buChar char="•"/>
            </a:pPr>
            <a:r>
              <a:rPr lang="cs-CZ" altLang="cs-CZ" sz="2800" dirty="0" smtClean="0"/>
              <a:t>Jasné / „čisté“ pozorování </a:t>
            </a:r>
            <a:r>
              <a:rPr lang="cs-CZ" altLang="cs-CZ" sz="2800" b="1" dirty="0" smtClean="0"/>
              <a:t>tlustých</a:t>
            </a:r>
            <a:r>
              <a:rPr lang="en-US" altLang="cs-CZ" sz="2800" b="1" dirty="0" smtClean="0"/>
              <a:t> </a:t>
            </a:r>
            <a:r>
              <a:rPr lang="cs-CZ" altLang="cs-CZ" sz="2800" b="1" dirty="0" smtClean="0"/>
              <a:t>vzorků</a:t>
            </a:r>
            <a:endParaRPr lang="en-US" altLang="cs-CZ" sz="2800" b="1" dirty="0" smtClean="0"/>
          </a:p>
          <a:p>
            <a:pPr marL="342900" indent="-342900" algn="l">
              <a:buFontTx/>
              <a:buChar char="•"/>
            </a:pPr>
            <a:r>
              <a:rPr lang="cs-CZ" altLang="cs-CZ" sz="2800" dirty="0" smtClean="0"/>
              <a:t>Možnost skenování v ose Z</a:t>
            </a:r>
            <a:endParaRPr lang="en-US" altLang="cs-CZ" sz="2800" dirty="0" smtClean="0"/>
          </a:p>
          <a:p>
            <a:pPr marL="342900" indent="-342900" algn="l">
              <a:buFontTx/>
              <a:buChar char="•"/>
            </a:pPr>
            <a:r>
              <a:rPr lang="cs-CZ" altLang="cs-CZ" sz="2800" dirty="0" smtClean="0"/>
              <a:t>Vnímání hloubky obrazu a prostorového uspořádání v řezech v ose Z</a:t>
            </a:r>
            <a:endParaRPr lang="en-US" altLang="cs-CZ" sz="2800" dirty="0" smtClean="0"/>
          </a:p>
        </p:txBody>
      </p:sp>
    </p:spTree>
  </p:cSld>
  <p:clrMapOvr>
    <a:masterClrMapping/>
  </p:clrMapOvr>
  <p:transition advTm="2032"/>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11F92F1-DACD-4FD4-9EA4-F19F9592A840}" type="slidenum">
              <a:rPr lang="cs-CZ" altLang="cs-CZ"/>
              <a:pPr eaLnBrk="1" hangingPunct="1"/>
              <a:t>15</a:t>
            </a:fld>
            <a:endParaRPr lang="cs-CZ" altLang="cs-CZ"/>
          </a:p>
        </p:txBody>
      </p:sp>
      <p:grpSp>
        <p:nvGrpSpPr>
          <p:cNvPr id="10243" name="Group 4"/>
          <p:cNvGrpSpPr>
            <a:grpSpLocks/>
          </p:cNvGrpSpPr>
          <p:nvPr/>
        </p:nvGrpSpPr>
        <p:grpSpPr bwMode="auto">
          <a:xfrm>
            <a:off x="3854450" y="228600"/>
            <a:ext cx="5289550" cy="6629400"/>
            <a:chOff x="2360" y="92"/>
            <a:chExt cx="3332" cy="4176"/>
          </a:xfrm>
        </p:grpSpPr>
        <p:sp>
          <p:nvSpPr>
            <p:cNvPr id="10247" name="Freeform 5"/>
            <p:cNvSpPr>
              <a:spLocks noChangeAspect="1"/>
            </p:cNvSpPr>
            <p:nvPr/>
          </p:nvSpPr>
          <p:spPr bwMode="auto">
            <a:xfrm>
              <a:off x="4279" y="3559"/>
              <a:ext cx="1102" cy="341"/>
            </a:xfrm>
            <a:custGeom>
              <a:avLst/>
              <a:gdLst>
                <a:gd name="T0" fmla="*/ 16 w 1420"/>
                <a:gd name="T1" fmla="*/ 1 h 504"/>
                <a:gd name="T2" fmla="*/ 3 w 1420"/>
                <a:gd name="T3" fmla="*/ 19 h 504"/>
                <a:gd name="T4" fmla="*/ 4 w 1420"/>
                <a:gd name="T5" fmla="*/ 32 h 504"/>
                <a:gd name="T6" fmla="*/ 3 w 1420"/>
                <a:gd name="T7" fmla="*/ 36 h 504"/>
                <a:gd name="T8" fmla="*/ 2 w 1420"/>
                <a:gd name="T9" fmla="*/ 40 h 504"/>
                <a:gd name="T10" fmla="*/ 12 w 1420"/>
                <a:gd name="T11" fmla="*/ 47 h 504"/>
                <a:gd name="T12" fmla="*/ 19 w 1420"/>
                <a:gd name="T13" fmla="*/ 47 h 504"/>
                <a:gd name="T14" fmla="*/ 23 w 1420"/>
                <a:gd name="T15" fmla="*/ 49 h 504"/>
                <a:gd name="T16" fmla="*/ 77 w 1420"/>
                <a:gd name="T17" fmla="*/ 47 h 504"/>
                <a:gd name="T18" fmla="*/ 93 w 1420"/>
                <a:gd name="T19" fmla="*/ 49 h 504"/>
                <a:gd name="T20" fmla="*/ 182 w 1420"/>
                <a:gd name="T21" fmla="*/ 43 h 504"/>
                <a:gd name="T22" fmla="*/ 235 w 1420"/>
                <a:gd name="T23" fmla="*/ 47 h 504"/>
                <a:gd name="T24" fmla="*/ 281 w 1420"/>
                <a:gd name="T25" fmla="*/ 45 h 504"/>
                <a:gd name="T26" fmla="*/ 297 w 1420"/>
                <a:gd name="T27" fmla="*/ 42 h 504"/>
                <a:gd name="T28" fmla="*/ 301 w 1420"/>
                <a:gd name="T29" fmla="*/ 30 h 504"/>
                <a:gd name="T30" fmla="*/ 294 w 1420"/>
                <a:gd name="T31" fmla="*/ 24 h 504"/>
                <a:gd name="T32" fmla="*/ 286 w 1420"/>
                <a:gd name="T33" fmla="*/ 20 h 504"/>
                <a:gd name="T34" fmla="*/ 279 w 1420"/>
                <a:gd name="T35" fmla="*/ 15 h 504"/>
                <a:gd name="T36" fmla="*/ 275 w 1420"/>
                <a:gd name="T37" fmla="*/ 6 h 504"/>
                <a:gd name="T38" fmla="*/ 254 w 1420"/>
                <a:gd name="T39" fmla="*/ 3 h 504"/>
                <a:gd name="T40" fmla="*/ 206 w 1420"/>
                <a:gd name="T41" fmla="*/ 0 h 504"/>
                <a:gd name="T42" fmla="*/ 160 w 1420"/>
                <a:gd name="T43" fmla="*/ 1 h 504"/>
                <a:gd name="T44" fmla="*/ 134 w 1420"/>
                <a:gd name="T45" fmla="*/ 1 h 504"/>
                <a:gd name="T46" fmla="*/ 80 w 1420"/>
                <a:gd name="T47" fmla="*/ 2 h 504"/>
                <a:gd name="T48" fmla="*/ 44 w 1420"/>
                <a:gd name="T49" fmla="*/ 1 h 504"/>
                <a:gd name="T50" fmla="*/ 26 w 1420"/>
                <a:gd name="T51" fmla="*/ 1 h 504"/>
                <a:gd name="T52" fmla="*/ 16 w 1420"/>
                <a:gd name="T53" fmla="*/ 3 h 504"/>
                <a:gd name="T54" fmla="*/ 16 w 1420"/>
                <a:gd name="T55" fmla="*/ 1 h 5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20"/>
                <a:gd name="T85" fmla="*/ 0 h 504"/>
                <a:gd name="T86" fmla="*/ 1420 w 1420"/>
                <a:gd name="T87" fmla="*/ 504 h 5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20" h="504">
                  <a:moveTo>
                    <a:pt x="69" y="18"/>
                  </a:moveTo>
                  <a:cubicBezTo>
                    <a:pt x="64" y="83"/>
                    <a:pt x="63" y="144"/>
                    <a:pt x="15" y="192"/>
                  </a:cubicBezTo>
                  <a:cubicBezTo>
                    <a:pt x="0" y="237"/>
                    <a:pt x="6" y="286"/>
                    <a:pt x="21" y="330"/>
                  </a:cubicBezTo>
                  <a:cubicBezTo>
                    <a:pt x="19" y="346"/>
                    <a:pt x="18" y="362"/>
                    <a:pt x="15" y="378"/>
                  </a:cubicBezTo>
                  <a:cubicBezTo>
                    <a:pt x="12" y="390"/>
                    <a:pt x="3" y="414"/>
                    <a:pt x="3" y="414"/>
                  </a:cubicBezTo>
                  <a:cubicBezTo>
                    <a:pt x="10" y="450"/>
                    <a:pt x="9" y="472"/>
                    <a:pt x="51" y="486"/>
                  </a:cubicBezTo>
                  <a:cubicBezTo>
                    <a:pt x="63" y="490"/>
                    <a:pt x="75" y="494"/>
                    <a:pt x="87" y="498"/>
                  </a:cubicBezTo>
                  <a:cubicBezTo>
                    <a:pt x="93" y="500"/>
                    <a:pt x="105" y="504"/>
                    <a:pt x="105" y="504"/>
                  </a:cubicBezTo>
                  <a:cubicBezTo>
                    <a:pt x="186" y="500"/>
                    <a:pt x="271" y="502"/>
                    <a:pt x="351" y="486"/>
                  </a:cubicBezTo>
                  <a:cubicBezTo>
                    <a:pt x="417" y="499"/>
                    <a:pt x="392" y="492"/>
                    <a:pt x="429" y="504"/>
                  </a:cubicBezTo>
                  <a:cubicBezTo>
                    <a:pt x="565" y="487"/>
                    <a:pt x="701" y="475"/>
                    <a:pt x="837" y="456"/>
                  </a:cubicBezTo>
                  <a:cubicBezTo>
                    <a:pt x="916" y="462"/>
                    <a:pt x="998" y="475"/>
                    <a:pt x="1077" y="486"/>
                  </a:cubicBezTo>
                  <a:cubicBezTo>
                    <a:pt x="1149" y="482"/>
                    <a:pt x="1218" y="483"/>
                    <a:pt x="1287" y="462"/>
                  </a:cubicBezTo>
                  <a:cubicBezTo>
                    <a:pt x="1311" y="455"/>
                    <a:pt x="1359" y="438"/>
                    <a:pt x="1359" y="438"/>
                  </a:cubicBezTo>
                  <a:cubicBezTo>
                    <a:pt x="1410" y="399"/>
                    <a:pt x="1420" y="370"/>
                    <a:pt x="1377" y="312"/>
                  </a:cubicBezTo>
                  <a:cubicBezTo>
                    <a:pt x="1366" y="278"/>
                    <a:pt x="1370" y="277"/>
                    <a:pt x="1347" y="252"/>
                  </a:cubicBezTo>
                  <a:cubicBezTo>
                    <a:pt x="1336" y="239"/>
                    <a:pt x="1311" y="216"/>
                    <a:pt x="1311" y="216"/>
                  </a:cubicBezTo>
                  <a:cubicBezTo>
                    <a:pt x="1302" y="195"/>
                    <a:pt x="1287" y="178"/>
                    <a:pt x="1281" y="156"/>
                  </a:cubicBezTo>
                  <a:cubicBezTo>
                    <a:pt x="1273" y="125"/>
                    <a:pt x="1279" y="87"/>
                    <a:pt x="1257" y="60"/>
                  </a:cubicBezTo>
                  <a:cubicBezTo>
                    <a:pt x="1238" y="38"/>
                    <a:pt x="1180" y="34"/>
                    <a:pt x="1161" y="30"/>
                  </a:cubicBezTo>
                  <a:cubicBezTo>
                    <a:pt x="1089" y="14"/>
                    <a:pt x="1018" y="6"/>
                    <a:pt x="945" y="0"/>
                  </a:cubicBezTo>
                  <a:cubicBezTo>
                    <a:pt x="875" y="2"/>
                    <a:pt x="805" y="2"/>
                    <a:pt x="735" y="6"/>
                  </a:cubicBezTo>
                  <a:cubicBezTo>
                    <a:pt x="695" y="8"/>
                    <a:pt x="615" y="18"/>
                    <a:pt x="615" y="18"/>
                  </a:cubicBezTo>
                  <a:cubicBezTo>
                    <a:pt x="539" y="43"/>
                    <a:pt x="441" y="26"/>
                    <a:pt x="369" y="24"/>
                  </a:cubicBezTo>
                  <a:cubicBezTo>
                    <a:pt x="314" y="10"/>
                    <a:pt x="258" y="10"/>
                    <a:pt x="201" y="6"/>
                  </a:cubicBezTo>
                  <a:cubicBezTo>
                    <a:pt x="173" y="8"/>
                    <a:pt x="145" y="9"/>
                    <a:pt x="117" y="12"/>
                  </a:cubicBezTo>
                  <a:cubicBezTo>
                    <a:pt x="102" y="14"/>
                    <a:pt x="90" y="30"/>
                    <a:pt x="75" y="30"/>
                  </a:cubicBezTo>
                  <a:cubicBezTo>
                    <a:pt x="71" y="30"/>
                    <a:pt x="71" y="22"/>
                    <a:pt x="69" y="18"/>
                  </a:cubicBezTo>
                  <a:close/>
                </a:path>
              </a:pathLst>
            </a:custGeom>
            <a:solidFill>
              <a:schemeClr val="fo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cs-CZ"/>
            </a:p>
          </p:txBody>
        </p:sp>
        <p:sp>
          <p:nvSpPr>
            <p:cNvPr id="10248" name="Line 6"/>
            <p:cNvSpPr>
              <a:spLocks noChangeShapeType="1"/>
            </p:cNvSpPr>
            <p:nvPr/>
          </p:nvSpPr>
          <p:spPr bwMode="auto">
            <a:xfrm flipH="1" flipV="1">
              <a:off x="4667" y="2977"/>
              <a:ext cx="8" cy="46"/>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triangle" w="med" len="med"/>
                </a14:hiddenLine>
              </a:ext>
            </a:extLst>
          </p:spPr>
          <p:txBody>
            <a:bodyPr wrap="none" anchor="ctr"/>
            <a:lstStyle/>
            <a:p>
              <a:endParaRPr lang="cs-CZ"/>
            </a:p>
          </p:txBody>
        </p:sp>
        <p:sp>
          <p:nvSpPr>
            <p:cNvPr id="10249" name="Rectangle 7"/>
            <p:cNvSpPr>
              <a:spLocks noChangeAspect="1" noChangeArrowheads="1"/>
            </p:cNvSpPr>
            <p:nvPr/>
          </p:nvSpPr>
          <p:spPr bwMode="auto">
            <a:xfrm>
              <a:off x="4193" y="3872"/>
              <a:ext cx="1238" cy="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nvGrpSpPr>
            <p:cNvPr id="10250" name="Group 8"/>
            <p:cNvGrpSpPr>
              <a:grpSpLocks noChangeAspect="1"/>
            </p:cNvGrpSpPr>
            <p:nvPr/>
          </p:nvGrpSpPr>
          <p:grpSpPr bwMode="auto">
            <a:xfrm>
              <a:off x="2360" y="92"/>
              <a:ext cx="3210" cy="4176"/>
              <a:chOff x="1174" y="-1872"/>
              <a:chExt cx="4135" cy="6192"/>
            </a:xfrm>
          </p:grpSpPr>
          <p:pic>
            <p:nvPicPr>
              <p:cNvPr id="10296" name="Picture 9" descr="kon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74" y="-1872"/>
                <a:ext cx="4135" cy="6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97" name="Rectangle 10"/>
              <p:cNvSpPr>
                <a:spLocks noChangeAspect="1" noChangeArrowheads="1"/>
              </p:cNvSpPr>
              <p:nvPr/>
            </p:nvSpPr>
            <p:spPr bwMode="auto">
              <a:xfrm>
                <a:off x="3936" y="3032"/>
                <a:ext cx="624" cy="115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98" name="Rectangle 11"/>
              <p:cNvSpPr>
                <a:spLocks noChangeAspect="1" noChangeArrowheads="1"/>
              </p:cNvSpPr>
              <p:nvPr/>
            </p:nvSpPr>
            <p:spPr bwMode="auto">
              <a:xfrm>
                <a:off x="3647" y="3552"/>
                <a:ext cx="1440" cy="76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99" name="Rectangle 12"/>
              <p:cNvSpPr>
                <a:spLocks noChangeAspect="1" noChangeArrowheads="1"/>
              </p:cNvSpPr>
              <p:nvPr/>
            </p:nvSpPr>
            <p:spPr bwMode="auto">
              <a:xfrm>
                <a:off x="3488" y="3399"/>
                <a:ext cx="376" cy="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300" name="Rectangle 13"/>
              <p:cNvSpPr>
                <a:spLocks noChangeAspect="1" noChangeArrowheads="1"/>
              </p:cNvSpPr>
              <p:nvPr/>
            </p:nvSpPr>
            <p:spPr bwMode="auto">
              <a:xfrm>
                <a:off x="3472" y="3847"/>
                <a:ext cx="376" cy="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301" name="Rectangle 14"/>
              <p:cNvSpPr>
                <a:spLocks noChangeAspect="1" noChangeArrowheads="1"/>
              </p:cNvSpPr>
              <p:nvPr/>
            </p:nvSpPr>
            <p:spPr bwMode="auto">
              <a:xfrm>
                <a:off x="3688" y="3391"/>
                <a:ext cx="376" cy="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302" name="Rectangle 15"/>
              <p:cNvSpPr>
                <a:spLocks noChangeAspect="1" noChangeArrowheads="1"/>
              </p:cNvSpPr>
              <p:nvPr/>
            </p:nvSpPr>
            <p:spPr bwMode="auto">
              <a:xfrm rot="1555190">
                <a:off x="4360" y="3455"/>
                <a:ext cx="376" cy="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303" name="Rectangle 16"/>
              <p:cNvSpPr>
                <a:spLocks noChangeAspect="1" noChangeArrowheads="1"/>
              </p:cNvSpPr>
              <p:nvPr/>
            </p:nvSpPr>
            <p:spPr bwMode="auto">
              <a:xfrm>
                <a:off x="4312" y="3031"/>
                <a:ext cx="376" cy="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10251" name="Line 17"/>
            <p:cNvSpPr>
              <a:spLocks noChangeAspect="1" noChangeShapeType="1"/>
            </p:cNvSpPr>
            <p:nvPr/>
          </p:nvSpPr>
          <p:spPr bwMode="auto">
            <a:xfrm>
              <a:off x="4535" y="3394"/>
              <a:ext cx="231" cy="334"/>
            </a:xfrm>
            <a:prstGeom prst="line">
              <a:avLst/>
            </a:prstGeom>
            <a:noFill/>
            <a:ln w="31750">
              <a:solidFill>
                <a:srgbClr val="0000FF"/>
              </a:solidFill>
              <a:round/>
              <a:headEnd/>
              <a:tailEnd type="non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10252" name="Line 18"/>
            <p:cNvSpPr>
              <a:spLocks noChangeAspect="1" noChangeShapeType="1"/>
            </p:cNvSpPr>
            <p:nvPr/>
          </p:nvSpPr>
          <p:spPr bwMode="auto">
            <a:xfrm rot="3845026">
              <a:off x="4798" y="3359"/>
              <a:ext cx="202" cy="387"/>
            </a:xfrm>
            <a:prstGeom prst="line">
              <a:avLst/>
            </a:prstGeom>
            <a:noFill/>
            <a:ln w="31750">
              <a:solidFill>
                <a:srgbClr val="0000FF"/>
              </a:solidFill>
              <a:round/>
              <a:headEnd/>
              <a:tailEnd type="non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10253" name="Rectangle 19"/>
            <p:cNvSpPr>
              <a:spLocks noChangeAspect="1" noChangeArrowheads="1"/>
            </p:cNvSpPr>
            <p:nvPr/>
          </p:nvSpPr>
          <p:spPr bwMode="auto">
            <a:xfrm>
              <a:off x="4653" y="1495"/>
              <a:ext cx="267" cy="5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54" name="AutoShape 20"/>
            <p:cNvSpPr>
              <a:spLocks noChangeAspect="1" noChangeArrowheads="1"/>
            </p:cNvSpPr>
            <p:nvPr/>
          </p:nvSpPr>
          <p:spPr bwMode="auto">
            <a:xfrm rot="10800000">
              <a:off x="4653" y="2056"/>
              <a:ext cx="286" cy="216"/>
            </a:xfrm>
            <a:prstGeom prst="rtTriangle">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55" name="Rectangle 21"/>
            <p:cNvSpPr>
              <a:spLocks noChangeAspect="1" noChangeArrowheads="1"/>
            </p:cNvSpPr>
            <p:nvPr/>
          </p:nvSpPr>
          <p:spPr bwMode="auto">
            <a:xfrm>
              <a:off x="4697" y="1047"/>
              <a:ext cx="149" cy="37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56" name="Line 22"/>
            <p:cNvSpPr>
              <a:spLocks noChangeAspect="1" noChangeShapeType="1"/>
            </p:cNvSpPr>
            <p:nvPr/>
          </p:nvSpPr>
          <p:spPr bwMode="auto">
            <a:xfrm>
              <a:off x="4771" y="1139"/>
              <a:ext cx="0" cy="599"/>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10257" name="Line 23"/>
            <p:cNvSpPr>
              <a:spLocks noChangeAspect="1" noChangeShapeType="1"/>
            </p:cNvSpPr>
            <p:nvPr/>
          </p:nvSpPr>
          <p:spPr bwMode="auto">
            <a:xfrm flipH="1" flipV="1">
              <a:off x="4722" y="1052"/>
              <a:ext cx="279" cy="2342"/>
            </a:xfrm>
            <a:prstGeom prst="line">
              <a:avLst/>
            </a:prstGeom>
            <a:noFill/>
            <a:ln w="25400">
              <a:solidFill>
                <a:srgbClr val="0000FF"/>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10258" name="Line 24"/>
            <p:cNvSpPr>
              <a:spLocks noChangeAspect="1" noChangeShapeType="1"/>
            </p:cNvSpPr>
            <p:nvPr/>
          </p:nvSpPr>
          <p:spPr bwMode="auto">
            <a:xfrm rot="801996" flipH="1" flipV="1">
              <a:off x="4551" y="1044"/>
              <a:ext cx="258" cy="2346"/>
            </a:xfrm>
            <a:prstGeom prst="line">
              <a:avLst/>
            </a:prstGeom>
            <a:noFill/>
            <a:ln w="25400">
              <a:solidFill>
                <a:srgbClr val="0000FF"/>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10259" name="Line 25"/>
            <p:cNvSpPr>
              <a:spLocks noChangeAspect="1" noChangeShapeType="1"/>
            </p:cNvSpPr>
            <p:nvPr/>
          </p:nvSpPr>
          <p:spPr bwMode="auto">
            <a:xfrm flipV="1">
              <a:off x="4535" y="1479"/>
              <a:ext cx="280" cy="1904"/>
            </a:xfrm>
            <a:prstGeom prst="line">
              <a:avLst/>
            </a:prstGeom>
            <a:noFill/>
            <a:ln w="25400">
              <a:solidFill>
                <a:srgbClr val="FF0000"/>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10260" name="Line 26"/>
            <p:cNvSpPr>
              <a:spLocks noChangeAspect="1" noChangeShapeType="1"/>
            </p:cNvSpPr>
            <p:nvPr/>
          </p:nvSpPr>
          <p:spPr bwMode="auto">
            <a:xfrm flipV="1">
              <a:off x="4535" y="1560"/>
              <a:ext cx="193" cy="1829"/>
            </a:xfrm>
            <a:prstGeom prst="line">
              <a:avLst/>
            </a:prstGeom>
            <a:noFill/>
            <a:ln w="25400">
              <a:solidFill>
                <a:srgbClr val="FF0000"/>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10261" name="Line 27"/>
            <p:cNvSpPr>
              <a:spLocks noChangeAspect="1" noChangeShapeType="1"/>
            </p:cNvSpPr>
            <p:nvPr/>
          </p:nvSpPr>
          <p:spPr bwMode="auto">
            <a:xfrm flipH="1" flipV="1">
              <a:off x="4734" y="1484"/>
              <a:ext cx="267" cy="1910"/>
            </a:xfrm>
            <a:prstGeom prst="line">
              <a:avLst/>
            </a:prstGeom>
            <a:noFill/>
            <a:ln w="25400">
              <a:solidFill>
                <a:srgbClr val="FF0000"/>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10262" name="Line 28"/>
            <p:cNvSpPr>
              <a:spLocks noChangeAspect="1" noChangeShapeType="1"/>
            </p:cNvSpPr>
            <p:nvPr/>
          </p:nvSpPr>
          <p:spPr bwMode="auto">
            <a:xfrm flipH="1" flipV="1">
              <a:off x="4827" y="1560"/>
              <a:ext cx="180" cy="1829"/>
            </a:xfrm>
            <a:prstGeom prst="line">
              <a:avLst/>
            </a:prstGeom>
            <a:noFill/>
            <a:ln w="25400">
              <a:solidFill>
                <a:srgbClr val="FF0000"/>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10263" name="Rectangle 29"/>
            <p:cNvSpPr>
              <a:spLocks noChangeAspect="1" noChangeArrowheads="1"/>
            </p:cNvSpPr>
            <p:nvPr/>
          </p:nvSpPr>
          <p:spPr bwMode="auto">
            <a:xfrm>
              <a:off x="3380" y="3788"/>
              <a:ext cx="1006" cy="1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64" name="Rectangle 30"/>
            <p:cNvSpPr>
              <a:spLocks noChangeAspect="1" noChangeArrowheads="1"/>
            </p:cNvSpPr>
            <p:nvPr/>
          </p:nvSpPr>
          <p:spPr bwMode="auto">
            <a:xfrm>
              <a:off x="5044" y="3394"/>
              <a:ext cx="330" cy="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65" name="Rectangle 31"/>
            <p:cNvSpPr>
              <a:spLocks noChangeAspect="1" noChangeArrowheads="1"/>
            </p:cNvSpPr>
            <p:nvPr/>
          </p:nvSpPr>
          <p:spPr bwMode="auto">
            <a:xfrm>
              <a:off x="5082" y="3631"/>
              <a:ext cx="304" cy="11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66" name="Line 32"/>
            <p:cNvSpPr>
              <a:spLocks noChangeAspect="1" noChangeShapeType="1"/>
            </p:cNvSpPr>
            <p:nvPr/>
          </p:nvSpPr>
          <p:spPr bwMode="auto">
            <a:xfrm>
              <a:off x="4330" y="3728"/>
              <a:ext cx="876" cy="0"/>
            </a:xfrm>
            <a:prstGeom prst="line">
              <a:avLst/>
            </a:prstGeom>
            <a:noFill/>
            <a:ln w="25400">
              <a:solidFill>
                <a:srgbClr val="0000FF"/>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10267" name="Rectangle 33"/>
            <p:cNvSpPr>
              <a:spLocks noChangeAspect="1" noChangeArrowheads="1"/>
            </p:cNvSpPr>
            <p:nvPr/>
          </p:nvSpPr>
          <p:spPr bwMode="auto">
            <a:xfrm>
              <a:off x="3982" y="3281"/>
              <a:ext cx="491" cy="17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68" name="Line 34"/>
            <p:cNvSpPr>
              <a:spLocks noChangeAspect="1" noChangeShapeType="1"/>
            </p:cNvSpPr>
            <p:nvPr/>
          </p:nvSpPr>
          <p:spPr bwMode="auto">
            <a:xfrm>
              <a:off x="4535" y="3389"/>
              <a:ext cx="230" cy="221"/>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10269" name="Line 35"/>
            <p:cNvSpPr>
              <a:spLocks noChangeAspect="1" noChangeShapeType="1"/>
            </p:cNvSpPr>
            <p:nvPr/>
          </p:nvSpPr>
          <p:spPr bwMode="auto">
            <a:xfrm flipH="1">
              <a:off x="4759" y="3389"/>
              <a:ext cx="248" cy="221"/>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10270" name="Line 36"/>
            <p:cNvSpPr>
              <a:spLocks noChangeAspect="1" noChangeShapeType="1"/>
            </p:cNvSpPr>
            <p:nvPr/>
          </p:nvSpPr>
          <p:spPr bwMode="auto">
            <a:xfrm>
              <a:off x="4535" y="3389"/>
              <a:ext cx="230" cy="447"/>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10271" name="Line 37"/>
            <p:cNvSpPr>
              <a:spLocks noChangeAspect="1" noChangeShapeType="1"/>
            </p:cNvSpPr>
            <p:nvPr/>
          </p:nvSpPr>
          <p:spPr bwMode="auto">
            <a:xfrm flipH="1">
              <a:off x="4759" y="3394"/>
              <a:ext cx="248" cy="442"/>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10272" name="Line 38"/>
            <p:cNvSpPr>
              <a:spLocks noChangeAspect="1" noChangeShapeType="1"/>
            </p:cNvSpPr>
            <p:nvPr/>
          </p:nvSpPr>
          <p:spPr bwMode="auto">
            <a:xfrm>
              <a:off x="4274" y="3615"/>
              <a:ext cx="1000" cy="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10273" name="Line 39"/>
            <p:cNvSpPr>
              <a:spLocks noChangeAspect="1" noChangeShapeType="1"/>
            </p:cNvSpPr>
            <p:nvPr/>
          </p:nvSpPr>
          <p:spPr bwMode="auto">
            <a:xfrm>
              <a:off x="4262" y="3842"/>
              <a:ext cx="1000" cy="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10274" name="Rectangle 40"/>
            <p:cNvSpPr>
              <a:spLocks noChangeAspect="1" noChangeArrowheads="1"/>
            </p:cNvSpPr>
            <p:nvPr/>
          </p:nvSpPr>
          <p:spPr bwMode="auto">
            <a:xfrm>
              <a:off x="5181" y="3507"/>
              <a:ext cx="137" cy="4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75" name="Rectangle 41"/>
            <p:cNvSpPr>
              <a:spLocks noChangeAspect="1" noChangeArrowheads="1"/>
            </p:cNvSpPr>
            <p:nvPr/>
          </p:nvSpPr>
          <p:spPr bwMode="auto">
            <a:xfrm>
              <a:off x="4218" y="3432"/>
              <a:ext cx="162" cy="61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76" name="Text Box 42"/>
            <p:cNvSpPr txBox="1">
              <a:spLocks noChangeAspect="1" noChangeArrowheads="1"/>
            </p:cNvSpPr>
            <p:nvPr/>
          </p:nvSpPr>
          <p:spPr bwMode="auto">
            <a:xfrm>
              <a:off x="3379" y="3622"/>
              <a:ext cx="972"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1300" b="1"/>
                <a:t>zaostřená rovina</a:t>
              </a:r>
              <a:endParaRPr lang="cs-CZ" altLang="cs-CZ" sz="1400">
                <a:latin typeface="Times New Roman" panose="02020603050405020304" pitchFamily="18" charset="0"/>
              </a:endParaRPr>
            </a:p>
          </p:txBody>
        </p:sp>
        <p:sp>
          <p:nvSpPr>
            <p:cNvPr id="10277" name="Rectangle 43"/>
            <p:cNvSpPr>
              <a:spLocks noChangeAspect="1" noChangeArrowheads="1"/>
            </p:cNvSpPr>
            <p:nvPr/>
          </p:nvSpPr>
          <p:spPr bwMode="auto">
            <a:xfrm>
              <a:off x="3716" y="2423"/>
              <a:ext cx="565" cy="3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78" name="Text Box 44"/>
            <p:cNvSpPr txBox="1">
              <a:spLocks noChangeAspect="1" noChangeArrowheads="1"/>
            </p:cNvSpPr>
            <p:nvPr/>
          </p:nvSpPr>
          <p:spPr bwMode="auto">
            <a:xfrm>
              <a:off x="3569" y="2411"/>
              <a:ext cx="827" cy="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cs-CZ" altLang="cs-CZ" sz="1300" b="1"/>
                <a:t>zrcadlová bodová clonka</a:t>
              </a:r>
              <a:endParaRPr lang="cs-CZ" altLang="cs-CZ" sz="2400">
                <a:latin typeface="Times New Roman" panose="02020603050405020304" pitchFamily="18" charset="0"/>
              </a:endParaRPr>
            </a:p>
          </p:txBody>
        </p:sp>
        <p:sp>
          <p:nvSpPr>
            <p:cNvPr id="10279" name="Rectangle 45"/>
            <p:cNvSpPr>
              <a:spLocks noChangeAspect="1" noChangeArrowheads="1"/>
            </p:cNvSpPr>
            <p:nvPr/>
          </p:nvSpPr>
          <p:spPr bwMode="auto">
            <a:xfrm>
              <a:off x="2685" y="2137"/>
              <a:ext cx="229" cy="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80" name="Text Box 46"/>
            <p:cNvSpPr txBox="1">
              <a:spLocks noChangeAspect="1" noChangeArrowheads="1"/>
            </p:cNvSpPr>
            <p:nvPr/>
          </p:nvSpPr>
          <p:spPr bwMode="auto">
            <a:xfrm>
              <a:off x="2625" y="2083"/>
              <a:ext cx="492"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1300" b="1"/>
                <a:t>laser</a:t>
              </a:r>
              <a:endParaRPr lang="cs-CZ" altLang="cs-CZ" sz="2400">
                <a:latin typeface="Times New Roman" panose="02020603050405020304" pitchFamily="18" charset="0"/>
              </a:endParaRPr>
            </a:p>
          </p:txBody>
        </p:sp>
        <p:sp>
          <p:nvSpPr>
            <p:cNvPr id="10281" name="Rectangle 47"/>
            <p:cNvSpPr>
              <a:spLocks noChangeAspect="1" noChangeArrowheads="1"/>
            </p:cNvSpPr>
            <p:nvPr/>
          </p:nvSpPr>
          <p:spPr bwMode="auto">
            <a:xfrm>
              <a:off x="5026" y="1942"/>
              <a:ext cx="504" cy="51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82" name="Text Box 48"/>
            <p:cNvSpPr txBox="1">
              <a:spLocks noChangeAspect="1" noChangeArrowheads="1"/>
            </p:cNvSpPr>
            <p:nvPr/>
          </p:nvSpPr>
          <p:spPr bwMode="auto">
            <a:xfrm>
              <a:off x="4983" y="1885"/>
              <a:ext cx="625" cy="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1300" b="1"/>
                <a:t>dělič paprsků a rastrovací zařízení</a:t>
              </a:r>
              <a:endParaRPr lang="cs-CZ" altLang="cs-CZ" sz="2400">
                <a:latin typeface="Times New Roman" panose="02020603050405020304" pitchFamily="18" charset="0"/>
              </a:endParaRPr>
            </a:p>
          </p:txBody>
        </p:sp>
        <p:sp>
          <p:nvSpPr>
            <p:cNvPr id="10283" name="Rectangle 49"/>
            <p:cNvSpPr>
              <a:spLocks noChangeAspect="1" noChangeArrowheads="1"/>
            </p:cNvSpPr>
            <p:nvPr/>
          </p:nvSpPr>
          <p:spPr bwMode="auto">
            <a:xfrm>
              <a:off x="3442" y="1220"/>
              <a:ext cx="659" cy="13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84" name="Rectangle 50"/>
            <p:cNvSpPr>
              <a:spLocks noChangeAspect="1" noChangeArrowheads="1"/>
            </p:cNvSpPr>
            <p:nvPr/>
          </p:nvSpPr>
          <p:spPr bwMode="auto">
            <a:xfrm>
              <a:off x="3331" y="518"/>
              <a:ext cx="447" cy="38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85" name="Rectangle 51"/>
            <p:cNvSpPr>
              <a:spLocks noChangeAspect="1" noChangeArrowheads="1"/>
            </p:cNvSpPr>
            <p:nvPr/>
          </p:nvSpPr>
          <p:spPr bwMode="auto">
            <a:xfrm>
              <a:off x="3213" y="1474"/>
              <a:ext cx="1179" cy="16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86" name="Text Box 52"/>
            <p:cNvSpPr txBox="1">
              <a:spLocks noChangeAspect="1" noChangeArrowheads="1"/>
            </p:cNvSpPr>
            <p:nvPr/>
          </p:nvSpPr>
          <p:spPr bwMode="auto">
            <a:xfrm>
              <a:off x="3287" y="1436"/>
              <a:ext cx="1124" cy="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1300" b="1"/>
                <a:t>informace o souřadnicích bodů (X - Y)</a:t>
              </a:r>
              <a:endParaRPr lang="cs-CZ" altLang="cs-CZ" sz="2400">
                <a:latin typeface="Times New Roman" panose="02020603050405020304" pitchFamily="18" charset="0"/>
              </a:endParaRPr>
            </a:p>
          </p:txBody>
        </p:sp>
        <p:sp>
          <p:nvSpPr>
            <p:cNvPr id="10287" name="Rectangle 53"/>
            <p:cNvSpPr>
              <a:spLocks noChangeAspect="1" noChangeArrowheads="1"/>
            </p:cNvSpPr>
            <p:nvPr/>
          </p:nvSpPr>
          <p:spPr bwMode="auto">
            <a:xfrm>
              <a:off x="5026" y="1241"/>
              <a:ext cx="497" cy="4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88" name="Text Box 54"/>
            <p:cNvSpPr txBox="1">
              <a:spLocks noChangeAspect="1" noChangeArrowheads="1"/>
            </p:cNvSpPr>
            <p:nvPr/>
          </p:nvSpPr>
          <p:spPr bwMode="auto">
            <a:xfrm>
              <a:off x="5000" y="1249"/>
              <a:ext cx="59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1200" b="1"/>
                <a:t>konfokální bodová clonka</a:t>
              </a:r>
              <a:endParaRPr lang="cs-CZ" altLang="cs-CZ" sz="2400">
                <a:latin typeface="Times New Roman" panose="02020603050405020304" pitchFamily="18" charset="0"/>
              </a:endParaRPr>
            </a:p>
          </p:txBody>
        </p:sp>
        <p:sp>
          <p:nvSpPr>
            <p:cNvPr id="10289" name="Rectangle 55"/>
            <p:cNvSpPr>
              <a:spLocks noChangeAspect="1" noChangeArrowheads="1"/>
            </p:cNvSpPr>
            <p:nvPr/>
          </p:nvSpPr>
          <p:spPr bwMode="auto">
            <a:xfrm>
              <a:off x="4983" y="583"/>
              <a:ext cx="429" cy="21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90" name="Text Box 56"/>
            <p:cNvSpPr txBox="1">
              <a:spLocks noChangeAspect="1" noChangeArrowheads="1"/>
            </p:cNvSpPr>
            <p:nvPr/>
          </p:nvSpPr>
          <p:spPr bwMode="auto">
            <a:xfrm>
              <a:off x="4959" y="625"/>
              <a:ext cx="568"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1300" b="1"/>
                <a:t>detektor světla</a:t>
              </a:r>
              <a:endParaRPr lang="cs-CZ" altLang="cs-CZ" sz="2400">
                <a:latin typeface="Times New Roman" panose="02020603050405020304" pitchFamily="18" charset="0"/>
              </a:endParaRPr>
            </a:p>
          </p:txBody>
        </p:sp>
        <p:sp>
          <p:nvSpPr>
            <p:cNvPr id="10291" name="Rectangle 57"/>
            <p:cNvSpPr>
              <a:spLocks noChangeAspect="1" noChangeArrowheads="1"/>
            </p:cNvSpPr>
            <p:nvPr/>
          </p:nvSpPr>
          <p:spPr bwMode="auto">
            <a:xfrm>
              <a:off x="3380" y="351"/>
              <a:ext cx="1199" cy="12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92" name="Text Box 58"/>
            <p:cNvSpPr txBox="1">
              <a:spLocks noChangeAspect="1" noChangeArrowheads="1"/>
            </p:cNvSpPr>
            <p:nvPr/>
          </p:nvSpPr>
          <p:spPr bwMode="auto">
            <a:xfrm>
              <a:off x="3375" y="368"/>
              <a:ext cx="1303"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1300" b="1"/>
                <a:t>informace o intenzitě světla</a:t>
              </a:r>
              <a:endParaRPr lang="cs-CZ" altLang="cs-CZ" sz="2400">
                <a:latin typeface="Times New Roman" panose="02020603050405020304" pitchFamily="18" charset="0"/>
              </a:endParaRPr>
            </a:p>
          </p:txBody>
        </p:sp>
        <p:sp>
          <p:nvSpPr>
            <p:cNvPr id="10293" name="Text Box 59"/>
            <p:cNvSpPr txBox="1">
              <a:spLocks noChangeAspect="1" noChangeArrowheads="1"/>
            </p:cNvSpPr>
            <p:nvPr/>
          </p:nvSpPr>
          <p:spPr bwMode="auto">
            <a:xfrm>
              <a:off x="4005" y="3251"/>
              <a:ext cx="577"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1300" b="1"/>
                <a:t>objektiv</a:t>
              </a:r>
              <a:endParaRPr lang="cs-CZ" altLang="cs-CZ" sz="2400">
                <a:latin typeface="Times New Roman" panose="02020603050405020304" pitchFamily="18" charset="0"/>
              </a:endParaRPr>
            </a:p>
          </p:txBody>
        </p:sp>
        <p:sp>
          <p:nvSpPr>
            <p:cNvPr id="10294" name="Text Box 60"/>
            <p:cNvSpPr txBox="1">
              <a:spLocks noChangeAspect="1" noChangeArrowheads="1"/>
            </p:cNvSpPr>
            <p:nvPr/>
          </p:nvSpPr>
          <p:spPr bwMode="auto">
            <a:xfrm>
              <a:off x="5130" y="3373"/>
              <a:ext cx="562"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1300" b="1"/>
                <a:t>objekt</a:t>
              </a:r>
              <a:endParaRPr lang="cs-CZ" altLang="cs-CZ" sz="2400">
                <a:latin typeface="Times New Roman" panose="02020603050405020304" pitchFamily="18" charset="0"/>
              </a:endParaRPr>
            </a:p>
          </p:txBody>
        </p:sp>
        <p:sp>
          <p:nvSpPr>
            <p:cNvPr id="10295" name="Rectangle 61"/>
            <p:cNvSpPr>
              <a:spLocks noChangeArrowheads="1"/>
            </p:cNvSpPr>
            <p:nvPr/>
          </p:nvSpPr>
          <p:spPr bwMode="auto">
            <a:xfrm>
              <a:off x="4376" y="3528"/>
              <a:ext cx="808" cy="400"/>
            </a:xfrm>
            <a:prstGeom prst="rect">
              <a:avLst/>
            </a:prstGeom>
            <a:solidFill>
              <a:schemeClr val="fo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10244" name="Text Box 2"/>
          <p:cNvSpPr txBox="1">
            <a:spLocks noChangeArrowheads="1"/>
          </p:cNvSpPr>
          <p:nvPr/>
        </p:nvSpPr>
        <p:spPr bwMode="auto">
          <a:xfrm>
            <a:off x="228600" y="188913"/>
            <a:ext cx="5422900" cy="112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2400" b="1">
                <a:solidFill>
                  <a:schemeClr val="accent2"/>
                </a:solidFill>
              </a:rPr>
              <a:t>Schéma současného konfokálního mikroskopu</a:t>
            </a:r>
            <a:r>
              <a:rPr lang="cs-CZ" altLang="cs-CZ" sz="2400"/>
              <a:t> </a:t>
            </a:r>
            <a:r>
              <a:rPr lang="cs-CZ" altLang="cs-CZ" sz="2000"/>
              <a:t>(s rozmítaným laserovým paprskem)</a:t>
            </a:r>
          </a:p>
        </p:txBody>
      </p:sp>
      <p:sp>
        <p:nvSpPr>
          <p:cNvPr id="10245" name="Text Box 3"/>
          <p:cNvSpPr txBox="1">
            <a:spLocks noChangeArrowheads="1"/>
          </p:cNvSpPr>
          <p:nvPr/>
        </p:nvSpPr>
        <p:spPr bwMode="auto">
          <a:xfrm>
            <a:off x="1438275" y="6215063"/>
            <a:ext cx="23590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2400">
                <a:solidFill>
                  <a:schemeClr val="bg1"/>
                </a:solidFill>
              </a:rPr>
              <a:t>(Vesmír, 1995)</a:t>
            </a:r>
            <a:endParaRPr lang="cs-CZ" altLang="cs-CZ" sz="2400"/>
          </a:p>
        </p:txBody>
      </p:sp>
      <p:sp>
        <p:nvSpPr>
          <p:cNvPr id="10246" name="Rectangle 62"/>
          <p:cNvSpPr>
            <a:spLocks noChangeArrowheads="1"/>
          </p:cNvSpPr>
          <p:nvPr/>
        </p:nvSpPr>
        <p:spPr bwMode="auto">
          <a:xfrm>
            <a:off x="0" y="1557338"/>
            <a:ext cx="4572000" cy="5300662"/>
          </a:xfrm>
          <a:prstGeom prst="rect">
            <a:avLst/>
          </a:prstGeom>
          <a:solidFill>
            <a:schemeClr val="bg1">
              <a:alpha val="7411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Char char="•"/>
            </a:pPr>
            <a:r>
              <a:rPr lang="cs-CZ" altLang="cs-CZ" sz="2400"/>
              <a:t>Bodový zdroj světla: laserový paprsek fokusovaný na clonu</a:t>
            </a:r>
          </a:p>
          <a:p>
            <a:pPr eaLnBrk="1" hangingPunct="1">
              <a:spcBef>
                <a:spcPct val="20000"/>
              </a:spcBef>
              <a:buFontTx/>
              <a:buChar char="•"/>
            </a:pPr>
            <a:r>
              <a:rPr lang="cs-CZ" altLang="cs-CZ" sz="2400"/>
              <a:t>Clona je objektivem zobrazena do bodu (průměr = rozlišovací schopnosti objektivu) </a:t>
            </a:r>
          </a:p>
          <a:p>
            <a:pPr eaLnBrk="1" hangingPunct="1">
              <a:spcBef>
                <a:spcPct val="20000"/>
              </a:spcBef>
              <a:buFontTx/>
              <a:buChar char="•"/>
            </a:pPr>
            <a:r>
              <a:rPr lang="cs-CZ" altLang="cs-CZ" sz="2400"/>
              <a:t>Objektiv sbírá světlo odražené a rozptýlené – zpětný průchod objektivem: obraz bodové clonky</a:t>
            </a:r>
          </a:p>
          <a:p>
            <a:pPr eaLnBrk="1" hangingPunct="1">
              <a:spcBef>
                <a:spcPct val="20000"/>
              </a:spcBef>
              <a:buFontTx/>
              <a:buChar char="•"/>
            </a:pPr>
            <a:r>
              <a:rPr lang="cs-CZ" altLang="cs-CZ" sz="2400"/>
              <a:t>Druhá konfokální bodová clonka </a:t>
            </a:r>
            <a:r>
              <a:rPr lang="cs-CZ" altLang="cs-CZ" sz="1600"/>
              <a:t>(blokuje nezaostřené roviny)</a:t>
            </a:r>
          </a:p>
          <a:p>
            <a:pPr eaLnBrk="1" hangingPunct="1">
              <a:spcBef>
                <a:spcPct val="20000"/>
              </a:spcBef>
              <a:buFontTx/>
              <a:buChar char="•"/>
            </a:pPr>
            <a:r>
              <a:rPr lang="cs-CZ" altLang="cs-CZ" sz="2400"/>
              <a:t>Fotonásobič a detektor světla</a:t>
            </a:r>
          </a:p>
          <a:p>
            <a:pPr eaLnBrk="1" hangingPunct="1">
              <a:spcBef>
                <a:spcPct val="20000"/>
              </a:spcBef>
              <a:buFontTx/>
              <a:buChar char="•"/>
            </a:pPr>
            <a:endParaRPr lang="cs-CZ" altLang="cs-CZ" sz="24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Zástupný symbol pro číslo snímku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2AF6807-9F54-489E-B2C4-C0E2F87FAFEE}" type="slidenum">
              <a:rPr lang="cs-CZ" altLang="cs-CZ"/>
              <a:pPr eaLnBrk="1" hangingPunct="1"/>
              <a:t>16</a:t>
            </a:fld>
            <a:endParaRPr lang="cs-CZ" altLang="cs-CZ"/>
          </a:p>
        </p:txBody>
      </p:sp>
      <p:sp>
        <p:nvSpPr>
          <p:cNvPr id="11267" name="Rectangle 3"/>
          <p:cNvSpPr>
            <a:spLocks noGrp="1" noChangeArrowheads="1"/>
          </p:cNvSpPr>
          <p:nvPr>
            <p:ph type="body" idx="1"/>
          </p:nvPr>
        </p:nvSpPr>
        <p:spPr/>
        <p:txBody>
          <a:bodyPr/>
          <a:lstStyle/>
          <a:p>
            <a:pPr eaLnBrk="1" hangingPunct="1"/>
            <a:endParaRPr lang="cs-CZ" altLang="cs-CZ" smtClean="0"/>
          </a:p>
        </p:txBody>
      </p:sp>
      <p:pic>
        <p:nvPicPr>
          <p:cNvPr id="39941" name="lpath.mpeg">
            <a:hlinkClick r:id="" action="ppaction://media"/>
          </p:cNvPr>
          <p:cNvPicPr>
            <a:picLocks noRot="1" noChangeAspect="1" noChangeArrowheads="1"/>
          </p:cNvPicPr>
          <p:nvPr>
            <a:videoFile r:link="rId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05000" y="1773238"/>
            <a:ext cx="5334000" cy="415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9" name="lpath.mpeg">
            <a:hlinkClick r:id="" action="ppaction://media"/>
          </p:cNvPr>
          <p:cNvPicPr>
            <a:picLocks noRot="1" noChangeAspect="1" noChangeArrowheads="1"/>
          </p:cNvPicPr>
          <p:nvPr>
            <a:videoFile r:link="rId1"/>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05000" y="1352550"/>
            <a:ext cx="5334000" cy="415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97" fill="hold"/>
                                        <p:tgtEl>
                                          <p:spTgt spid="39941"/>
                                        </p:tgtEl>
                                      </p:cBhvr>
                                    </p:cmd>
                                  </p:childTnLst>
                                </p:cTn>
                              </p:par>
                            </p:childTnLst>
                          </p:cTn>
                        </p:par>
                        <p:par>
                          <p:cTn id="7" fill="hold" nodeType="afterGroup">
                            <p:stCondLst>
                              <p:cond delay="2197"/>
                            </p:stCondLst>
                            <p:childTnLst>
                              <p:par>
                                <p:cTn id="8" presetID="1" presetClass="mediacall" presetSubtype="0" fill="hold" nodeType="afterEffect">
                                  <p:stCondLst>
                                    <p:cond delay="0"/>
                                  </p:stCondLst>
                                  <p:childTnLst>
                                    <p:cmd type="call" cmd="playFrom(0.0)">
                                      <p:cBhvr>
                                        <p:cTn id="9" dur="2197" fill="hold"/>
                                        <p:tgtEl>
                                          <p:spTgt spid="1843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39941"/>
                </p:tgtEl>
              </p:cMediaNode>
            </p:video>
            <p:seq concurrent="1" nextAc="seek">
              <p:cTn id="11" restart="whenNotActive" fill="hold" evtFilter="cancelBubble" nodeType="interactiveSeq">
                <p:stCondLst>
                  <p:cond evt="onClick" delay="0">
                    <p:tgtEl>
                      <p:spTgt spid="39941"/>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39941"/>
                                        </p:tgtEl>
                                      </p:cBhvr>
                                    </p:cmd>
                                  </p:childTnLst>
                                </p:cTn>
                              </p:par>
                            </p:childTnLst>
                          </p:cTn>
                        </p:par>
                      </p:childTnLst>
                    </p:cTn>
                  </p:par>
                </p:childTnLst>
              </p:cTn>
              <p:nextCondLst>
                <p:cond evt="onClick" delay="0">
                  <p:tgtEl>
                    <p:spTgt spid="39941"/>
                  </p:tgtEl>
                </p:cond>
              </p:nextCondLst>
            </p:seq>
            <p:video>
              <p:cMediaNode>
                <p:cTn id="16" fill="hold" display="0">
                  <p:stCondLst>
                    <p:cond delay="indefinite"/>
                  </p:stCondLst>
                  <p:endCondLst>
                    <p:cond evt="onNext" delay="0">
                      <p:tgtEl>
                        <p:sldTgt/>
                      </p:tgtEl>
                    </p:cond>
                    <p:cond evt="onPrev" delay="0">
                      <p:tgtEl>
                        <p:sldTgt/>
                      </p:tgtEl>
                    </p:cond>
                  </p:endCondLst>
                </p:cTn>
                <p:tgtEl>
                  <p:spTgt spid="18439"/>
                </p:tgtEl>
              </p:cMediaNode>
            </p:video>
            <p:seq concurrent="1" nextAc="seek">
              <p:cTn id="17" restart="whenNotActive" fill="hold" evtFilter="cancelBubble" nodeType="interactiveSeq">
                <p:stCondLst>
                  <p:cond evt="onClick" delay="0">
                    <p:tgtEl>
                      <p:spTgt spid="18439"/>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mediacall" presetSubtype="0" fill="hold" nodeType="clickEffect">
                                  <p:stCondLst>
                                    <p:cond delay="0"/>
                                  </p:stCondLst>
                                  <p:childTnLst>
                                    <p:cmd type="call" cmd="togglePause">
                                      <p:cBhvr>
                                        <p:cTn id="21" dur="1" fill="hold"/>
                                        <p:tgtEl>
                                          <p:spTgt spid="18439"/>
                                        </p:tgtEl>
                                      </p:cBhvr>
                                    </p:cmd>
                                  </p:childTnLst>
                                </p:cTn>
                              </p:par>
                            </p:childTnLst>
                          </p:cTn>
                        </p:par>
                      </p:childTnLst>
                    </p:cTn>
                  </p:par>
                </p:childTnLst>
              </p:cTn>
              <p:nextCondLst>
                <p:cond evt="onClick" delay="0">
                  <p:tgtEl>
                    <p:spTgt spid="1843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Bodové skenování</a:t>
            </a:r>
            <a:endParaRPr lang="cs-CZ" dirty="0"/>
          </a:p>
        </p:txBody>
      </p:sp>
      <p:sp>
        <p:nvSpPr>
          <p:cNvPr id="12291"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F54C8ED-3D59-4FFB-B04E-E9326216E3F1}" type="slidenum">
              <a:rPr lang="cs-CZ" altLang="cs-CZ"/>
              <a:pPr eaLnBrk="1" hangingPunct="1"/>
              <a:t>17</a:t>
            </a:fld>
            <a:endParaRPr lang="cs-CZ" altLang="cs-CZ"/>
          </a:p>
        </p:txBody>
      </p:sp>
      <p:sp>
        <p:nvSpPr>
          <p:cNvPr id="12292" name="Freeform 2"/>
          <p:cNvSpPr>
            <a:spLocks/>
          </p:cNvSpPr>
          <p:nvPr/>
        </p:nvSpPr>
        <p:spPr bwMode="auto">
          <a:xfrm>
            <a:off x="3405188" y="4097338"/>
            <a:ext cx="3759200" cy="2543175"/>
          </a:xfrm>
          <a:custGeom>
            <a:avLst/>
            <a:gdLst>
              <a:gd name="T0" fmla="*/ 0 w 2368"/>
              <a:gd name="T1" fmla="*/ 1020763 h 1602"/>
              <a:gd name="T2" fmla="*/ 2657475 w 2368"/>
              <a:gd name="T3" fmla="*/ 2541588 h 1602"/>
              <a:gd name="T4" fmla="*/ 3757613 w 2368"/>
              <a:gd name="T5" fmla="*/ 1465262 h 1602"/>
              <a:gd name="T6" fmla="*/ 1038225 w 2368"/>
              <a:gd name="T7" fmla="*/ 0 h 1602"/>
              <a:gd name="T8" fmla="*/ 0 w 2368"/>
              <a:gd name="T9" fmla="*/ 1020763 h 1602"/>
              <a:gd name="T10" fmla="*/ 0 60000 65536"/>
              <a:gd name="T11" fmla="*/ 0 60000 65536"/>
              <a:gd name="T12" fmla="*/ 0 60000 65536"/>
              <a:gd name="T13" fmla="*/ 0 60000 65536"/>
              <a:gd name="T14" fmla="*/ 0 60000 65536"/>
              <a:gd name="T15" fmla="*/ 0 w 2368"/>
              <a:gd name="T16" fmla="*/ 0 h 1602"/>
              <a:gd name="T17" fmla="*/ 2368 w 2368"/>
              <a:gd name="T18" fmla="*/ 1602 h 1602"/>
            </a:gdLst>
            <a:ahLst/>
            <a:cxnLst>
              <a:cxn ang="T10">
                <a:pos x="T0" y="T1"/>
              </a:cxn>
              <a:cxn ang="T11">
                <a:pos x="T2" y="T3"/>
              </a:cxn>
              <a:cxn ang="T12">
                <a:pos x="T4" y="T5"/>
              </a:cxn>
              <a:cxn ang="T13">
                <a:pos x="T6" y="T7"/>
              </a:cxn>
              <a:cxn ang="T14">
                <a:pos x="T8" y="T9"/>
              </a:cxn>
            </a:cxnLst>
            <a:rect l="T15" t="T16" r="T17" b="T18"/>
            <a:pathLst>
              <a:path w="2368" h="1602">
                <a:moveTo>
                  <a:pt x="0" y="643"/>
                </a:moveTo>
                <a:lnTo>
                  <a:pt x="1674" y="1601"/>
                </a:lnTo>
                <a:lnTo>
                  <a:pt x="2367" y="923"/>
                </a:lnTo>
                <a:lnTo>
                  <a:pt x="654" y="0"/>
                </a:lnTo>
                <a:lnTo>
                  <a:pt x="0" y="643"/>
                </a:lnTo>
              </a:path>
            </a:pathLst>
          </a:custGeom>
          <a:solidFill>
            <a:srgbClr val="919191"/>
          </a:solidFill>
          <a:ln w="12700" cap="rnd" cmpd="sng">
            <a:solidFill>
              <a:schemeClr val="tx1"/>
            </a:solidFill>
            <a:prstDash val="solid"/>
            <a:round/>
            <a:headEnd type="none" w="med" len="med"/>
            <a:tailEnd type="none" w="med" len="med"/>
          </a:ln>
        </p:spPr>
        <p:txBody>
          <a:bodyPr/>
          <a:lstStyle/>
          <a:p>
            <a:endParaRPr lang="cs-CZ"/>
          </a:p>
        </p:txBody>
      </p:sp>
      <p:sp>
        <p:nvSpPr>
          <p:cNvPr id="12293" name="Freeform 3"/>
          <p:cNvSpPr>
            <a:spLocks/>
          </p:cNvSpPr>
          <p:nvPr/>
        </p:nvSpPr>
        <p:spPr bwMode="auto">
          <a:xfrm>
            <a:off x="4525963" y="1798638"/>
            <a:ext cx="2638425" cy="4294187"/>
          </a:xfrm>
          <a:custGeom>
            <a:avLst/>
            <a:gdLst>
              <a:gd name="T0" fmla="*/ 0 w 1662"/>
              <a:gd name="T1" fmla="*/ 0 h 2705"/>
              <a:gd name="T2" fmla="*/ 2636838 w 1662"/>
              <a:gd name="T3" fmla="*/ 1538287 h 2705"/>
              <a:gd name="T4" fmla="*/ 2636838 w 1662"/>
              <a:gd name="T5" fmla="*/ 4292600 h 2705"/>
              <a:gd name="T6" fmla="*/ 0 w 1662"/>
              <a:gd name="T7" fmla="*/ 2817812 h 2705"/>
              <a:gd name="T8" fmla="*/ 0 w 1662"/>
              <a:gd name="T9" fmla="*/ 0 h 2705"/>
              <a:gd name="T10" fmla="*/ 0 60000 65536"/>
              <a:gd name="T11" fmla="*/ 0 60000 65536"/>
              <a:gd name="T12" fmla="*/ 0 60000 65536"/>
              <a:gd name="T13" fmla="*/ 0 60000 65536"/>
              <a:gd name="T14" fmla="*/ 0 60000 65536"/>
              <a:gd name="T15" fmla="*/ 0 w 1662"/>
              <a:gd name="T16" fmla="*/ 0 h 2705"/>
              <a:gd name="T17" fmla="*/ 1662 w 1662"/>
              <a:gd name="T18" fmla="*/ 2705 h 2705"/>
            </a:gdLst>
            <a:ahLst/>
            <a:cxnLst>
              <a:cxn ang="T10">
                <a:pos x="T0" y="T1"/>
              </a:cxn>
              <a:cxn ang="T11">
                <a:pos x="T2" y="T3"/>
              </a:cxn>
              <a:cxn ang="T12">
                <a:pos x="T4" y="T5"/>
              </a:cxn>
              <a:cxn ang="T13">
                <a:pos x="T6" y="T7"/>
              </a:cxn>
              <a:cxn ang="T14">
                <a:pos x="T8" y="T9"/>
              </a:cxn>
            </a:cxnLst>
            <a:rect l="T15" t="T16" r="T17" b="T18"/>
            <a:pathLst>
              <a:path w="1662" h="2705">
                <a:moveTo>
                  <a:pt x="0" y="0"/>
                </a:moveTo>
                <a:lnTo>
                  <a:pt x="1661" y="969"/>
                </a:lnTo>
                <a:lnTo>
                  <a:pt x="1661" y="2704"/>
                </a:lnTo>
                <a:lnTo>
                  <a:pt x="0" y="1775"/>
                </a:lnTo>
                <a:lnTo>
                  <a:pt x="0" y="0"/>
                </a:lnTo>
              </a:path>
            </a:pathLst>
          </a:custGeom>
          <a:solidFill>
            <a:srgbClr val="A2C1FE"/>
          </a:solidFill>
          <a:ln w="12700" cap="rnd" cmpd="sng">
            <a:solidFill>
              <a:schemeClr val="tx1"/>
            </a:solidFill>
            <a:prstDash val="solid"/>
            <a:round/>
            <a:headEnd type="none" w="med" len="med"/>
            <a:tailEnd type="none" w="med" len="med"/>
          </a:ln>
        </p:spPr>
        <p:txBody>
          <a:bodyPr/>
          <a:lstStyle/>
          <a:p>
            <a:endParaRPr lang="cs-CZ"/>
          </a:p>
        </p:txBody>
      </p:sp>
      <p:sp>
        <p:nvSpPr>
          <p:cNvPr id="12294" name="Rectangle 4"/>
          <p:cNvSpPr>
            <a:spLocks noChangeArrowheads="1"/>
          </p:cNvSpPr>
          <p:nvPr/>
        </p:nvSpPr>
        <p:spPr bwMode="auto">
          <a:xfrm rot="-840000">
            <a:off x="4573588" y="4549775"/>
            <a:ext cx="901700" cy="153988"/>
          </a:xfrm>
          <a:prstGeom prst="rect">
            <a:avLst/>
          </a:prstGeom>
          <a:solidFill>
            <a:srgbClr val="676767"/>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2295" name="Freeform 5"/>
          <p:cNvSpPr>
            <a:spLocks/>
          </p:cNvSpPr>
          <p:nvPr/>
        </p:nvSpPr>
        <p:spPr bwMode="auto">
          <a:xfrm>
            <a:off x="3405188" y="1779588"/>
            <a:ext cx="1122362" cy="3359150"/>
          </a:xfrm>
          <a:custGeom>
            <a:avLst/>
            <a:gdLst>
              <a:gd name="T0" fmla="*/ 0 w 707"/>
              <a:gd name="T1" fmla="*/ 3357563 h 2116"/>
              <a:gd name="T2" fmla="*/ 0 w 707"/>
              <a:gd name="T3" fmla="*/ 668337 h 2116"/>
              <a:gd name="T4" fmla="*/ 1120775 w 707"/>
              <a:gd name="T5" fmla="*/ 0 h 2116"/>
              <a:gd name="T6" fmla="*/ 1120775 w 707"/>
              <a:gd name="T7" fmla="*/ 2727325 h 2116"/>
              <a:gd name="T8" fmla="*/ 20637 w 707"/>
              <a:gd name="T9" fmla="*/ 3321050 h 2116"/>
              <a:gd name="T10" fmla="*/ 0 60000 65536"/>
              <a:gd name="T11" fmla="*/ 0 60000 65536"/>
              <a:gd name="T12" fmla="*/ 0 60000 65536"/>
              <a:gd name="T13" fmla="*/ 0 60000 65536"/>
              <a:gd name="T14" fmla="*/ 0 60000 65536"/>
              <a:gd name="T15" fmla="*/ 0 w 707"/>
              <a:gd name="T16" fmla="*/ 0 h 2116"/>
              <a:gd name="T17" fmla="*/ 707 w 707"/>
              <a:gd name="T18" fmla="*/ 2116 h 2116"/>
            </a:gdLst>
            <a:ahLst/>
            <a:cxnLst>
              <a:cxn ang="T10">
                <a:pos x="T0" y="T1"/>
              </a:cxn>
              <a:cxn ang="T11">
                <a:pos x="T2" y="T3"/>
              </a:cxn>
              <a:cxn ang="T12">
                <a:pos x="T4" y="T5"/>
              </a:cxn>
              <a:cxn ang="T13">
                <a:pos x="T6" y="T7"/>
              </a:cxn>
              <a:cxn ang="T14">
                <a:pos x="T8" y="T9"/>
              </a:cxn>
            </a:cxnLst>
            <a:rect l="T15" t="T16" r="T17" b="T18"/>
            <a:pathLst>
              <a:path w="707" h="2116">
                <a:moveTo>
                  <a:pt x="0" y="2115"/>
                </a:moveTo>
                <a:lnTo>
                  <a:pt x="0" y="421"/>
                </a:lnTo>
                <a:lnTo>
                  <a:pt x="706" y="0"/>
                </a:lnTo>
                <a:lnTo>
                  <a:pt x="706" y="1718"/>
                </a:lnTo>
                <a:lnTo>
                  <a:pt x="13" y="2092"/>
                </a:lnTo>
              </a:path>
            </a:pathLst>
          </a:custGeom>
          <a:solidFill>
            <a:srgbClr val="333333"/>
          </a:solidFill>
          <a:ln w="12700" cap="rnd" cmpd="sng">
            <a:solidFill>
              <a:schemeClr val="tx1"/>
            </a:solidFill>
            <a:prstDash val="solid"/>
            <a:round/>
            <a:headEnd type="none" w="med" len="med"/>
            <a:tailEnd type="none" w="med" len="med"/>
          </a:ln>
        </p:spPr>
        <p:txBody>
          <a:bodyPr/>
          <a:lstStyle/>
          <a:p>
            <a:endParaRPr lang="cs-CZ"/>
          </a:p>
        </p:txBody>
      </p:sp>
      <p:sp>
        <p:nvSpPr>
          <p:cNvPr id="12296" name="Rectangle 7"/>
          <p:cNvSpPr>
            <a:spLocks noChangeArrowheads="1"/>
          </p:cNvSpPr>
          <p:nvPr/>
        </p:nvSpPr>
        <p:spPr bwMode="auto">
          <a:xfrm rot="1320000">
            <a:off x="3829050" y="2706688"/>
            <a:ext cx="460375" cy="136525"/>
          </a:xfrm>
          <a:prstGeom prst="rect">
            <a:avLst/>
          </a:prstGeom>
          <a:solidFill>
            <a:schemeClr val="bg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nvGrpSpPr>
          <p:cNvPr id="12297" name="Group 8"/>
          <p:cNvGrpSpPr>
            <a:grpSpLocks/>
          </p:cNvGrpSpPr>
          <p:nvPr/>
        </p:nvGrpSpPr>
        <p:grpSpPr bwMode="auto">
          <a:xfrm>
            <a:off x="4176713" y="2941638"/>
            <a:ext cx="1301750" cy="298450"/>
            <a:chOff x="2631" y="1853"/>
            <a:chExt cx="820" cy="188"/>
          </a:xfrm>
        </p:grpSpPr>
        <p:sp>
          <p:nvSpPr>
            <p:cNvPr id="12319" name="Oval 9"/>
            <p:cNvSpPr>
              <a:spLocks noChangeArrowheads="1"/>
            </p:cNvSpPr>
            <p:nvPr/>
          </p:nvSpPr>
          <p:spPr bwMode="auto">
            <a:xfrm rot="1680000">
              <a:off x="2661" y="1853"/>
              <a:ext cx="790" cy="151"/>
            </a:xfrm>
            <a:prstGeom prst="ellipse">
              <a:avLst/>
            </a:prstGeom>
            <a:solidFill>
              <a:schemeClr val="accent1"/>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2320" name="Oval 10"/>
            <p:cNvSpPr>
              <a:spLocks noChangeArrowheads="1"/>
            </p:cNvSpPr>
            <p:nvPr/>
          </p:nvSpPr>
          <p:spPr bwMode="auto">
            <a:xfrm rot="1680000">
              <a:off x="2631" y="1890"/>
              <a:ext cx="790" cy="151"/>
            </a:xfrm>
            <a:prstGeom prst="ellipse">
              <a:avLst/>
            </a:prstGeom>
            <a:solidFill>
              <a:srgbClr val="DADADA"/>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grpSp>
        <p:nvGrpSpPr>
          <p:cNvPr id="12298" name="Group 11"/>
          <p:cNvGrpSpPr>
            <a:grpSpLocks/>
          </p:cNvGrpSpPr>
          <p:nvPr/>
        </p:nvGrpSpPr>
        <p:grpSpPr bwMode="auto">
          <a:xfrm>
            <a:off x="4452938" y="4149725"/>
            <a:ext cx="563562" cy="1122363"/>
            <a:chOff x="2805" y="2614"/>
            <a:chExt cx="355" cy="707"/>
          </a:xfrm>
        </p:grpSpPr>
        <p:sp>
          <p:nvSpPr>
            <p:cNvPr id="12317" name="Oval 12"/>
            <p:cNvSpPr>
              <a:spLocks noChangeArrowheads="1"/>
            </p:cNvSpPr>
            <p:nvPr/>
          </p:nvSpPr>
          <p:spPr bwMode="auto">
            <a:xfrm rot="13680000" flipH="1">
              <a:off x="2611" y="2830"/>
              <a:ext cx="685" cy="297"/>
            </a:xfrm>
            <a:prstGeom prst="ellipse">
              <a:avLst/>
            </a:prstGeom>
            <a:solidFill>
              <a:schemeClr val="accent1"/>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2318" name="Oval 13"/>
            <p:cNvSpPr>
              <a:spLocks noChangeArrowheads="1"/>
            </p:cNvSpPr>
            <p:nvPr/>
          </p:nvSpPr>
          <p:spPr bwMode="auto">
            <a:xfrm rot="13680000" flipH="1">
              <a:off x="2668" y="2808"/>
              <a:ext cx="685" cy="298"/>
            </a:xfrm>
            <a:prstGeom prst="ellipse">
              <a:avLst/>
            </a:prstGeom>
            <a:solidFill>
              <a:srgbClr val="DADADA"/>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12299" name="Freeform 14"/>
          <p:cNvSpPr>
            <a:spLocks/>
          </p:cNvSpPr>
          <p:nvPr/>
        </p:nvSpPr>
        <p:spPr bwMode="auto">
          <a:xfrm>
            <a:off x="6062663" y="3338513"/>
            <a:ext cx="1117600" cy="3324225"/>
          </a:xfrm>
          <a:custGeom>
            <a:avLst/>
            <a:gdLst>
              <a:gd name="T0" fmla="*/ 4762 w 704"/>
              <a:gd name="T1" fmla="*/ 3317875 h 2094"/>
              <a:gd name="T2" fmla="*/ 0 w 704"/>
              <a:gd name="T3" fmla="*/ 649287 h 2094"/>
              <a:gd name="T4" fmla="*/ 1116013 w 704"/>
              <a:gd name="T5" fmla="*/ 0 h 2094"/>
              <a:gd name="T6" fmla="*/ 1116013 w 704"/>
              <a:gd name="T7" fmla="*/ 2803524 h 2094"/>
              <a:gd name="T8" fmla="*/ 0 w 704"/>
              <a:gd name="T9" fmla="*/ 3322638 h 2094"/>
              <a:gd name="T10" fmla="*/ 0 60000 65536"/>
              <a:gd name="T11" fmla="*/ 0 60000 65536"/>
              <a:gd name="T12" fmla="*/ 0 60000 65536"/>
              <a:gd name="T13" fmla="*/ 0 60000 65536"/>
              <a:gd name="T14" fmla="*/ 0 60000 65536"/>
              <a:gd name="T15" fmla="*/ 0 w 704"/>
              <a:gd name="T16" fmla="*/ 0 h 2094"/>
              <a:gd name="T17" fmla="*/ 704 w 704"/>
              <a:gd name="T18" fmla="*/ 2094 h 2094"/>
            </a:gdLst>
            <a:ahLst/>
            <a:cxnLst>
              <a:cxn ang="T10">
                <a:pos x="T0" y="T1"/>
              </a:cxn>
              <a:cxn ang="T11">
                <a:pos x="T2" y="T3"/>
              </a:cxn>
              <a:cxn ang="T12">
                <a:pos x="T4" y="T5"/>
              </a:cxn>
              <a:cxn ang="T13">
                <a:pos x="T6" y="T7"/>
              </a:cxn>
              <a:cxn ang="T14">
                <a:pos x="T8" y="T9"/>
              </a:cxn>
            </a:cxnLst>
            <a:rect l="T15" t="T16" r="T17" b="T18"/>
            <a:pathLst>
              <a:path w="704" h="2094">
                <a:moveTo>
                  <a:pt x="3" y="2090"/>
                </a:moveTo>
                <a:lnTo>
                  <a:pt x="0" y="409"/>
                </a:lnTo>
                <a:lnTo>
                  <a:pt x="703" y="0"/>
                </a:lnTo>
                <a:lnTo>
                  <a:pt x="703" y="1766"/>
                </a:lnTo>
                <a:lnTo>
                  <a:pt x="0" y="2093"/>
                </a:lnTo>
              </a:path>
            </a:pathLst>
          </a:custGeom>
          <a:solidFill>
            <a:srgbClr val="333333"/>
          </a:solidFill>
          <a:ln w="12700" cap="rnd" cmpd="sng">
            <a:solidFill>
              <a:schemeClr val="tx1"/>
            </a:solidFill>
            <a:prstDash val="solid"/>
            <a:round/>
            <a:headEnd type="none" w="med" len="med"/>
            <a:tailEnd type="none" w="med" len="med"/>
          </a:ln>
        </p:spPr>
        <p:txBody>
          <a:bodyPr/>
          <a:lstStyle/>
          <a:p>
            <a:endParaRPr lang="cs-CZ"/>
          </a:p>
        </p:txBody>
      </p:sp>
      <p:sp>
        <p:nvSpPr>
          <p:cNvPr id="12300" name="Oval 15"/>
          <p:cNvSpPr>
            <a:spLocks noChangeArrowheads="1"/>
          </p:cNvSpPr>
          <p:nvPr/>
        </p:nvSpPr>
        <p:spPr bwMode="auto">
          <a:xfrm>
            <a:off x="6407150" y="5486400"/>
            <a:ext cx="454025" cy="376238"/>
          </a:xfrm>
          <a:prstGeom prst="ellipse">
            <a:avLst/>
          </a:prstGeom>
          <a:solidFill>
            <a:schemeClr val="bg1"/>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2301" name="Freeform 16"/>
          <p:cNvSpPr>
            <a:spLocks/>
          </p:cNvSpPr>
          <p:nvPr/>
        </p:nvSpPr>
        <p:spPr bwMode="auto">
          <a:xfrm>
            <a:off x="592138" y="3017838"/>
            <a:ext cx="7196137" cy="3367087"/>
          </a:xfrm>
          <a:custGeom>
            <a:avLst/>
            <a:gdLst>
              <a:gd name="T0" fmla="*/ 7070725 w 4533"/>
              <a:gd name="T1" fmla="*/ 3365500 h 2121"/>
              <a:gd name="T2" fmla="*/ 3956050 w 4533"/>
              <a:gd name="T3" fmla="*/ 1668462 h 2121"/>
              <a:gd name="T4" fmla="*/ 4283074 w 4533"/>
              <a:gd name="T5" fmla="*/ 236537 h 2121"/>
              <a:gd name="T6" fmla="*/ 207962 w 4533"/>
              <a:gd name="T7" fmla="*/ 2474912 h 2121"/>
              <a:gd name="T8" fmla="*/ 207962 w 4533"/>
              <a:gd name="T9" fmla="*/ 2447924 h 2121"/>
              <a:gd name="T10" fmla="*/ 93662 w 4533"/>
              <a:gd name="T11" fmla="*/ 2474912 h 2121"/>
              <a:gd name="T12" fmla="*/ 73025 w 4533"/>
              <a:gd name="T13" fmla="*/ 2470149 h 2121"/>
              <a:gd name="T14" fmla="*/ 128587 w 4533"/>
              <a:gd name="T15" fmla="*/ 2420937 h 2121"/>
              <a:gd name="T16" fmla="*/ 73025 w 4533"/>
              <a:gd name="T17" fmla="*/ 2384424 h 2121"/>
              <a:gd name="T18" fmla="*/ 100012 w 4533"/>
              <a:gd name="T19" fmla="*/ 2247899 h 2121"/>
              <a:gd name="T20" fmla="*/ 0 w 4533"/>
              <a:gd name="T21" fmla="*/ 2170112 h 2121"/>
              <a:gd name="T22" fmla="*/ 93662 w 4533"/>
              <a:gd name="T23" fmla="*/ 2114549 h 2121"/>
              <a:gd name="T24" fmla="*/ 4283074 w 4533"/>
              <a:gd name="T25" fmla="*/ 0 h 2121"/>
              <a:gd name="T26" fmla="*/ 4205287 w 4533"/>
              <a:gd name="T27" fmla="*/ 1487487 h 2121"/>
              <a:gd name="T28" fmla="*/ 7194550 w 4533"/>
              <a:gd name="T29" fmla="*/ 3114674 h 2121"/>
              <a:gd name="T30" fmla="*/ 7077075 w 4533"/>
              <a:gd name="T31" fmla="*/ 3187699 h 2121"/>
              <a:gd name="T32" fmla="*/ 7070725 w 4533"/>
              <a:gd name="T33" fmla="*/ 3365500 h 21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33"/>
              <a:gd name="T52" fmla="*/ 0 h 2121"/>
              <a:gd name="T53" fmla="*/ 4533 w 4533"/>
              <a:gd name="T54" fmla="*/ 2121 h 21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33" h="2121">
                <a:moveTo>
                  <a:pt x="4454" y="2120"/>
                </a:moveTo>
                <a:lnTo>
                  <a:pt x="2492" y="1051"/>
                </a:lnTo>
                <a:lnTo>
                  <a:pt x="2698" y="149"/>
                </a:lnTo>
                <a:lnTo>
                  <a:pt x="131" y="1559"/>
                </a:lnTo>
                <a:lnTo>
                  <a:pt x="131" y="1542"/>
                </a:lnTo>
                <a:lnTo>
                  <a:pt x="59" y="1559"/>
                </a:lnTo>
                <a:lnTo>
                  <a:pt x="46" y="1556"/>
                </a:lnTo>
                <a:lnTo>
                  <a:pt x="81" y="1525"/>
                </a:lnTo>
                <a:lnTo>
                  <a:pt x="46" y="1502"/>
                </a:lnTo>
                <a:lnTo>
                  <a:pt x="63" y="1416"/>
                </a:lnTo>
                <a:lnTo>
                  <a:pt x="0" y="1367"/>
                </a:lnTo>
                <a:lnTo>
                  <a:pt x="59" y="1332"/>
                </a:lnTo>
                <a:lnTo>
                  <a:pt x="2698" y="0"/>
                </a:lnTo>
                <a:lnTo>
                  <a:pt x="2649" y="937"/>
                </a:lnTo>
                <a:lnTo>
                  <a:pt x="4532" y="1962"/>
                </a:lnTo>
                <a:lnTo>
                  <a:pt x="4458" y="2008"/>
                </a:lnTo>
                <a:lnTo>
                  <a:pt x="4454" y="2120"/>
                </a:lnTo>
              </a:path>
            </a:pathLst>
          </a:custGeom>
          <a:gradFill rotWithShape="0">
            <a:gsLst>
              <a:gs pos="0">
                <a:srgbClr val="FD7F93"/>
              </a:gs>
              <a:gs pos="50000">
                <a:srgbClr val="FC0128"/>
              </a:gs>
              <a:gs pos="100000">
                <a:srgbClr val="FD7F93"/>
              </a:gs>
            </a:gsLst>
            <a:lin ang="5400000" scaled="1"/>
          </a:gradFill>
          <a:ln w="12700" cap="rnd" cmpd="sng">
            <a:solidFill>
              <a:schemeClr val="tx1"/>
            </a:solidFill>
            <a:prstDash val="solid"/>
            <a:round/>
            <a:headEnd type="none" w="med" len="med"/>
            <a:tailEnd type="none" w="med" len="med"/>
          </a:ln>
        </p:spPr>
        <p:txBody>
          <a:bodyPr/>
          <a:lstStyle/>
          <a:p>
            <a:endParaRPr lang="cs-CZ"/>
          </a:p>
        </p:txBody>
      </p:sp>
      <p:sp>
        <p:nvSpPr>
          <p:cNvPr id="12302" name="Freeform 17"/>
          <p:cNvSpPr>
            <a:spLocks/>
          </p:cNvSpPr>
          <p:nvPr/>
        </p:nvSpPr>
        <p:spPr bwMode="auto">
          <a:xfrm>
            <a:off x="6078538" y="5108575"/>
            <a:ext cx="504825" cy="646113"/>
          </a:xfrm>
          <a:custGeom>
            <a:avLst/>
            <a:gdLst>
              <a:gd name="T0" fmla="*/ 0 w 318"/>
              <a:gd name="T1" fmla="*/ 0 h 407"/>
              <a:gd name="T2" fmla="*/ 0 w 318"/>
              <a:gd name="T3" fmla="*/ 630238 h 407"/>
              <a:gd name="T4" fmla="*/ 328612 w 318"/>
              <a:gd name="T5" fmla="*/ 644525 h 407"/>
              <a:gd name="T6" fmla="*/ 323850 w 318"/>
              <a:gd name="T7" fmla="*/ 587375 h 407"/>
              <a:gd name="T8" fmla="*/ 328612 w 318"/>
              <a:gd name="T9" fmla="*/ 539750 h 407"/>
              <a:gd name="T10" fmla="*/ 342900 w 318"/>
              <a:gd name="T11" fmla="*/ 482600 h 407"/>
              <a:gd name="T12" fmla="*/ 373062 w 318"/>
              <a:gd name="T13" fmla="*/ 434975 h 407"/>
              <a:gd name="T14" fmla="*/ 411163 w 318"/>
              <a:gd name="T15" fmla="*/ 392113 h 407"/>
              <a:gd name="T16" fmla="*/ 455613 w 318"/>
              <a:gd name="T17" fmla="*/ 376238 h 407"/>
              <a:gd name="T18" fmla="*/ 503238 w 318"/>
              <a:gd name="T19" fmla="*/ 366713 h 407"/>
              <a:gd name="T20" fmla="*/ 249238 w 318"/>
              <a:gd name="T21" fmla="*/ 0 h 407"/>
              <a:gd name="T22" fmla="*/ 0 w 318"/>
              <a:gd name="T23" fmla="*/ 0 h 4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8"/>
              <a:gd name="T37" fmla="*/ 0 h 407"/>
              <a:gd name="T38" fmla="*/ 318 w 318"/>
              <a:gd name="T39" fmla="*/ 407 h 40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8" h="407">
                <a:moveTo>
                  <a:pt x="0" y="0"/>
                </a:moveTo>
                <a:lnTo>
                  <a:pt x="0" y="397"/>
                </a:lnTo>
                <a:lnTo>
                  <a:pt x="207" y="406"/>
                </a:lnTo>
                <a:lnTo>
                  <a:pt x="204" y="370"/>
                </a:lnTo>
                <a:lnTo>
                  <a:pt x="207" y="340"/>
                </a:lnTo>
                <a:lnTo>
                  <a:pt x="216" y="304"/>
                </a:lnTo>
                <a:lnTo>
                  <a:pt x="235" y="274"/>
                </a:lnTo>
                <a:lnTo>
                  <a:pt x="259" y="247"/>
                </a:lnTo>
                <a:lnTo>
                  <a:pt x="287" y="237"/>
                </a:lnTo>
                <a:lnTo>
                  <a:pt x="317" y="231"/>
                </a:lnTo>
                <a:lnTo>
                  <a:pt x="157" y="0"/>
                </a:lnTo>
                <a:lnTo>
                  <a:pt x="0" y="0"/>
                </a:lnTo>
              </a:path>
            </a:pathLst>
          </a:custGeom>
          <a:solidFill>
            <a:srgbClr val="33333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cs-CZ"/>
          </a:p>
        </p:txBody>
      </p:sp>
      <p:sp>
        <p:nvSpPr>
          <p:cNvPr id="12303" name="Line 18"/>
          <p:cNvSpPr>
            <a:spLocks noChangeShapeType="1"/>
          </p:cNvSpPr>
          <p:nvPr/>
        </p:nvSpPr>
        <p:spPr bwMode="auto">
          <a:xfrm>
            <a:off x="6067425" y="5110163"/>
            <a:ext cx="0" cy="86836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12304" name="Line 19"/>
          <p:cNvSpPr>
            <a:spLocks noChangeShapeType="1"/>
          </p:cNvSpPr>
          <p:nvPr/>
        </p:nvSpPr>
        <p:spPr bwMode="auto">
          <a:xfrm flipH="1">
            <a:off x="4560888" y="4518025"/>
            <a:ext cx="261937" cy="149225"/>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12305" name="Line 20"/>
          <p:cNvSpPr>
            <a:spLocks noChangeShapeType="1"/>
          </p:cNvSpPr>
          <p:nvPr/>
        </p:nvSpPr>
        <p:spPr bwMode="auto">
          <a:xfrm flipV="1">
            <a:off x="3265488" y="1662113"/>
            <a:ext cx="1046162" cy="642937"/>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12306" name="Line 21"/>
          <p:cNvSpPr>
            <a:spLocks noChangeShapeType="1"/>
          </p:cNvSpPr>
          <p:nvPr/>
        </p:nvSpPr>
        <p:spPr bwMode="auto">
          <a:xfrm>
            <a:off x="4699000" y="1582738"/>
            <a:ext cx="2644775" cy="1544637"/>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12307" name="Rectangle 22"/>
          <p:cNvSpPr>
            <a:spLocks noChangeArrowheads="1"/>
          </p:cNvSpPr>
          <p:nvPr/>
        </p:nvSpPr>
        <p:spPr bwMode="auto">
          <a:xfrm>
            <a:off x="3397250" y="1544638"/>
            <a:ext cx="358775"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800" b="1"/>
              <a:t>x</a:t>
            </a:r>
          </a:p>
        </p:txBody>
      </p:sp>
      <p:sp>
        <p:nvSpPr>
          <p:cNvPr id="12308" name="Rectangle 23"/>
          <p:cNvSpPr>
            <a:spLocks noChangeArrowheads="1"/>
          </p:cNvSpPr>
          <p:nvPr/>
        </p:nvSpPr>
        <p:spPr bwMode="auto">
          <a:xfrm>
            <a:off x="5848350" y="1766888"/>
            <a:ext cx="358775"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800" b="1"/>
              <a:t>y</a:t>
            </a:r>
          </a:p>
        </p:txBody>
      </p:sp>
      <p:sp>
        <p:nvSpPr>
          <p:cNvPr id="12309" name="Freeform 24"/>
          <p:cNvSpPr>
            <a:spLocks/>
          </p:cNvSpPr>
          <p:nvPr/>
        </p:nvSpPr>
        <p:spPr bwMode="auto">
          <a:xfrm>
            <a:off x="3405188" y="1798638"/>
            <a:ext cx="3759200" cy="2171700"/>
          </a:xfrm>
          <a:custGeom>
            <a:avLst/>
            <a:gdLst>
              <a:gd name="T0" fmla="*/ 0 w 2368"/>
              <a:gd name="T1" fmla="*/ 630237 h 1368"/>
              <a:gd name="T2" fmla="*/ 61912 w 2368"/>
              <a:gd name="T3" fmla="*/ 630237 h 1368"/>
              <a:gd name="T4" fmla="*/ 123825 w 2368"/>
              <a:gd name="T5" fmla="*/ 630237 h 1368"/>
              <a:gd name="T6" fmla="*/ 187325 w 2368"/>
              <a:gd name="T7" fmla="*/ 630237 h 1368"/>
              <a:gd name="T8" fmla="*/ 269875 w 2368"/>
              <a:gd name="T9" fmla="*/ 630237 h 1368"/>
              <a:gd name="T10" fmla="*/ 331787 w 2368"/>
              <a:gd name="T11" fmla="*/ 630237 h 1368"/>
              <a:gd name="T12" fmla="*/ 393700 w 2368"/>
              <a:gd name="T13" fmla="*/ 630237 h 1368"/>
              <a:gd name="T14" fmla="*/ 457200 w 2368"/>
              <a:gd name="T15" fmla="*/ 612775 h 1368"/>
              <a:gd name="T16" fmla="*/ 519112 w 2368"/>
              <a:gd name="T17" fmla="*/ 593725 h 1368"/>
              <a:gd name="T18" fmla="*/ 581025 w 2368"/>
              <a:gd name="T19" fmla="*/ 593725 h 1368"/>
              <a:gd name="T20" fmla="*/ 642937 w 2368"/>
              <a:gd name="T21" fmla="*/ 557212 h 1368"/>
              <a:gd name="T22" fmla="*/ 706437 w 2368"/>
              <a:gd name="T23" fmla="*/ 557212 h 1368"/>
              <a:gd name="T24" fmla="*/ 768350 w 2368"/>
              <a:gd name="T25" fmla="*/ 557212 h 1368"/>
              <a:gd name="T26" fmla="*/ 830263 w 2368"/>
              <a:gd name="T27" fmla="*/ 557212 h 1368"/>
              <a:gd name="T28" fmla="*/ 892175 w 2368"/>
              <a:gd name="T29" fmla="*/ 557212 h 1368"/>
              <a:gd name="T30" fmla="*/ 955675 w 2368"/>
              <a:gd name="T31" fmla="*/ 574675 h 1368"/>
              <a:gd name="T32" fmla="*/ 1017587 w 2368"/>
              <a:gd name="T33" fmla="*/ 612775 h 1368"/>
              <a:gd name="T34" fmla="*/ 1079500 w 2368"/>
              <a:gd name="T35" fmla="*/ 649287 h 1368"/>
              <a:gd name="T36" fmla="*/ 1141412 w 2368"/>
              <a:gd name="T37" fmla="*/ 685800 h 1368"/>
              <a:gd name="T38" fmla="*/ 1203325 w 2368"/>
              <a:gd name="T39" fmla="*/ 704850 h 1368"/>
              <a:gd name="T40" fmla="*/ 1266825 w 2368"/>
              <a:gd name="T41" fmla="*/ 704850 h 1368"/>
              <a:gd name="T42" fmla="*/ 1328737 w 2368"/>
              <a:gd name="T43" fmla="*/ 723900 h 1368"/>
              <a:gd name="T44" fmla="*/ 1390650 w 2368"/>
              <a:gd name="T45" fmla="*/ 723900 h 1368"/>
              <a:gd name="T46" fmla="*/ 1452562 w 2368"/>
              <a:gd name="T47" fmla="*/ 723900 h 1368"/>
              <a:gd name="T48" fmla="*/ 1516062 w 2368"/>
              <a:gd name="T49" fmla="*/ 760412 h 1368"/>
              <a:gd name="T50" fmla="*/ 1516062 w 2368"/>
              <a:gd name="T51" fmla="*/ 835025 h 1368"/>
              <a:gd name="T52" fmla="*/ 1557337 w 2368"/>
              <a:gd name="T53" fmla="*/ 909638 h 1368"/>
              <a:gd name="T54" fmla="*/ 1619250 w 2368"/>
              <a:gd name="T55" fmla="*/ 946150 h 1368"/>
              <a:gd name="T56" fmla="*/ 1681163 w 2368"/>
              <a:gd name="T57" fmla="*/ 1001713 h 1368"/>
              <a:gd name="T58" fmla="*/ 1743075 w 2368"/>
              <a:gd name="T59" fmla="*/ 1057275 h 1368"/>
              <a:gd name="T60" fmla="*/ 1806575 w 2368"/>
              <a:gd name="T61" fmla="*/ 1093787 h 1368"/>
              <a:gd name="T62" fmla="*/ 1868488 w 2368"/>
              <a:gd name="T63" fmla="*/ 1131887 h 1368"/>
              <a:gd name="T64" fmla="*/ 1930400 w 2368"/>
              <a:gd name="T65" fmla="*/ 1149350 h 1368"/>
              <a:gd name="T66" fmla="*/ 1992312 w 2368"/>
              <a:gd name="T67" fmla="*/ 1168400 h 1368"/>
              <a:gd name="T68" fmla="*/ 2055812 w 2368"/>
              <a:gd name="T69" fmla="*/ 1204912 h 1368"/>
              <a:gd name="T70" fmla="*/ 2117725 w 2368"/>
              <a:gd name="T71" fmla="*/ 1260475 h 1368"/>
              <a:gd name="T72" fmla="*/ 2179637 w 2368"/>
              <a:gd name="T73" fmla="*/ 1317625 h 1368"/>
              <a:gd name="T74" fmla="*/ 2241550 w 2368"/>
              <a:gd name="T75" fmla="*/ 1373187 h 1368"/>
              <a:gd name="T76" fmla="*/ 2305050 w 2368"/>
              <a:gd name="T77" fmla="*/ 1428750 h 1368"/>
              <a:gd name="T78" fmla="*/ 2305050 w 2368"/>
              <a:gd name="T79" fmla="*/ 1501775 h 1368"/>
              <a:gd name="T80" fmla="*/ 2284412 w 2368"/>
              <a:gd name="T81" fmla="*/ 1557337 h 1368"/>
              <a:gd name="T82" fmla="*/ 2284412 w 2368"/>
              <a:gd name="T83" fmla="*/ 1612900 h 1368"/>
              <a:gd name="T84" fmla="*/ 2305050 w 2368"/>
              <a:gd name="T85" fmla="*/ 1687513 h 1368"/>
              <a:gd name="T86" fmla="*/ 2366962 w 2368"/>
              <a:gd name="T87" fmla="*/ 1743075 h 1368"/>
              <a:gd name="T88" fmla="*/ 2428875 w 2368"/>
              <a:gd name="T89" fmla="*/ 1798638 h 1368"/>
              <a:gd name="T90" fmla="*/ 2490787 w 2368"/>
              <a:gd name="T91" fmla="*/ 1836738 h 1368"/>
              <a:gd name="T92" fmla="*/ 2554287 w 2368"/>
              <a:gd name="T93" fmla="*/ 1909763 h 1368"/>
              <a:gd name="T94" fmla="*/ 2616200 w 2368"/>
              <a:gd name="T95" fmla="*/ 1965325 h 1368"/>
              <a:gd name="T96" fmla="*/ 2636837 w 2368"/>
              <a:gd name="T97" fmla="*/ 2022475 h 1368"/>
              <a:gd name="T98" fmla="*/ 2616200 w 2368"/>
              <a:gd name="T99" fmla="*/ 2078038 h 1368"/>
              <a:gd name="T100" fmla="*/ 2678112 w 2368"/>
              <a:gd name="T101" fmla="*/ 2170113 h 1368"/>
              <a:gd name="T102" fmla="*/ 3757613 w 2368"/>
              <a:gd name="T103" fmla="*/ 1539875 h 1368"/>
              <a:gd name="T104" fmla="*/ 1120775 w 2368"/>
              <a:gd name="T105" fmla="*/ 0 h 1368"/>
              <a:gd name="T106" fmla="*/ 0 w 2368"/>
              <a:gd name="T107" fmla="*/ 630237 h 13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68"/>
              <a:gd name="T163" fmla="*/ 0 h 1368"/>
              <a:gd name="T164" fmla="*/ 2368 w 2368"/>
              <a:gd name="T165" fmla="*/ 1368 h 136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68" h="1368">
                <a:moveTo>
                  <a:pt x="0" y="397"/>
                </a:moveTo>
                <a:lnTo>
                  <a:pt x="39" y="397"/>
                </a:lnTo>
                <a:lnTo>
                  <a:pt x="78" y="397"/>
                </a:lnTo>
                <a:lnTo>
                  <a:pt x="118" y="397"/>
                </a:lnTo>
                <a:lnTo>
                  <a:pt x="170" y="397"/>
                </a:lnTo>
                <a:lnTo>
                  <a:pt x="209" y="397"/>
                </a:lnTo>
                <a:lnTo>
                  <a:pt x="248" y="397"/>
                </a:lnTo>
                <a:lnTo>
                  <a:pt x="288" y="386"/>
                </a:lnTo>
                <a:lnTo>
                  <a:pt x="327" y="374"/>
                </a:lnTo>
                <a:lnTo>
                  <a:pt x="366" y="374"/>
                </a:lnTo>
                <a:lnTo>
                  <a:pt x="405" y="351"/>
                </a:lnTo>
                <a:lnTo>
                  <a:pt x="445" y="351"/>
                </a:lnTo>
                <a:lnTo>
                  <a:pt x="484" y="351"/>
                </a:lnTo>
                <a:lnTo>
                  <a:pt x="523" y="351"/>
                </a:lnTo>
                <a:lnTo>
                  <a:pt x="562" y="351"/>
                </a:lnTo>
                <a:lnTo>
                  <a:pt x="602" y="362"/>
                </a:lnTo>
                <a:lnTo>
                  <a:pt x="641" y="386"/>
                </a:lnTo>
                <a:lnTo>
                  <a:pt x="680" y="409"/>
                </a:lnTo>
                <a:lnTo>
                  <a:pt x="719" y="432"/>
                </a:lnTo>
                <a:lnTo>
                  <a:pt x="758" y="444"/>
                </a:lnTo>
                <a:lnTo>
                  <a:pt x="798" y="444"/>
                </a:lnTo>
                <a:lnTo>
                  <a:pt x="837" y="456"/>
                </a:lnTo>
                <a:lnTo>
                  <a:pt x="876" y="456"/>
                </a:lnTo>
                <a:lnTo>
                  <a:pt x="915" y="456"/>
                </a:lnTo>
                <a:lnTo>
                  <a:pt x="955" y="479"/>
                </a:lnTo>
                <a:lnTo>
                  <a:pt x="955" y="526"/>
                </a:lnTo>
                <a:lnTo>
                  <a:pt x="981" y="573"/>
                </a:lnTo>
                <a:lnTo>
                  <a:pt x="1020" y="596"/>
                </a:lnTo>
                <a:lnTo>
                  <a:pt x="1059" y="631"/>
                </a:lnTo>
                <a:lnTo>
                  <a:pt x="1098" y="666"/>
                </a:lnTo>
                <a:lnTo>
                  <a:pt x="1138" y="689"/>
                </a:lnTo>
                <a:lnTo>
                  <a:pt x="1177" y="713"/>
                </a:lnTo>
                <a:lnTo>
                  <a:pt x="1216" y="724"/>
                </a:lnTo>
                <a:lnTo>
                  <a:pt x="1255" y="736"/>
                </a:lnTo>
                <a:lnTo>
                  <a:pt x="1295" y="759"/>
                </a:lnTo>
                <a:lnTo>
                  <a:pt x="1334" y="794"/>
                </a:lnTo>
                <a:lnTo>
                  <a:pt x="1373" y="830"/>
                </a:lnTo>
                <a:lnTo>
                  <a:pt x="1412" y="865"/>
                </a:lnTo>
                <a:lnTo>
                  <a:pt x="1452" y="900"/>
                </a:lnTo>
                <a:lnTo>
                  <a:pt x="1452" y="946"/>
                </a:lnTo>
                <a:lnTo>
                  <a:pt x="1439" y="981"/>
                </a:lnTo>
                <a:lnTo>
                  <a:pt x="1439" y="1016"/>
                </a:lnTo>
                <a:lnTo>
                  <a:pt x="1452" y="1063"/>
                </a:lnTo>
                <a:lnTo>
                  <a:pt x="1491" y="1098"/>
                </a:lnTo>
                <a:lnTo>
                  <a:pt x="1530" y="1133"/>
                </a:lnTo>
                <a:lnTo>
                  <a:pt x="1569" y="1157"/>
                </a:lnTo>
                <a:lnTo>
                  <a:pt x="1609" y="1203"/>
                </a:lnTo>
                <a:lnTo>
                  <a:pt x="1648" y="1238"/>
                </a:lnTo>
                <a:lnTo>
                  <a:pt x="1661" y="1274"/>
                </a:lnTo>
                <a:lnTo>
                  <a:pt x="1648" y="1309"/>
                </a:lnTo>
                <a:lnTo>
                  <a:pt x="1687" y="1367"/>
                </a:lnTo>
                <a:lnTo>
                  <a:pt x="2367" y="970"/>
                </a:lnTo>
                <a:lnTo>
                  <a:pt x="706" y="0"/>
                </a:lnTo>
                <a:lnTo>
                  <a:pt x="0" y="397"/>
                </a:lnTo>
              </a:path>
            </a:pathLst>
          </a:custGeom>
          <a:solidFill>
            <a:srgbClr val="919191"/>
          </a:solidFill>
          <a:ln w="12700" cap="rnd" cmpd="sng">
            <a:solidFill>
              <a:schemeClr val="tx1"/>
            </a:solidFill>
            <a:prstDash val="solid"/>
            <a:round/>
            <a:headEnd type="none" w="med" len="med"/>
            <a:tailEnd type="none" w="med" len="med"/>
          </a:ln>
        </p:spPr>
        <p:txBody>
          <a:bodyPr/>
          <a:lstStyle/>
          <a:p>
            <a:endParaRPr lang="cs-CZ"/>
          </a:p>
        </p:txBody>
      </p:sp>
      <p:sp>
        <p:nvSpPr>
          <p:cNvPr id="12310" name="Rectangle 25"/>
          <p:cNvSpPr>
            <a:spLocks noChangeArrowheads="1"/>
          </p:cNvSpPr>
          <p:nvPr/>
        </p:nvSpPr>
        <p:spPr bwMode="auto">
          <a:xfrm>
            <a:off x="7380288" y="5654675"/>
            <a:ext cx="16192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Laser </a:t>
            </a:r>
            <a:r>
              <a:rPr lang="cs-CZ" altLang="cs-CZ" b="1"/>
              <a:t>- vstup</a:t>
            </a:r>
            <a:endParaRPr lang="en-US" altLang="cs-CZ" b="1"/>
          </a:p>
        </p:txBody>
      </p:sp>
      <p:sp>
        <p:nvSpPr>
          <p:cNvPr id="12311" name="Rectangle 26"/>
          <p:cNvSpPr>
            <a:spLocks noChangeArrowheads="1"/>
          </p:cNvSpPr>
          <p:nvPr/>
        </p:nvSpPr>
        <p:spPr bwMode="auto">
          <a:xfrm>
            <a:off x="34925" y="4357688"/>
            <a:ext cx="174783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Laser </a:t>
            </a:r>
            <a:r>
              <a:rPr lang="cs-CZ" altLang="cs-CZ" b="1"/>
              <a:t>- výstup</a:t>
            </a:r>
            <a:endParaRPr lang="en-US" altLang="cs-CZ" b="1"/>
          </a:p>
        </p:txBody>
      </p:sp>
      <p:sp>
        <p:nvSpPr>
          <p:cNvPr id="12312" name="Oval 28"/>
          <p:cNvSpPr>
            <a:spLocks noChangeArrowheads="1"/>
          </p:cNvSpPr>
          <p:nvPr/>
        </p:nvSpPr>
        <p:spPr bwMode="auto">
          <a:xfrm>
            <a:off x="587375" y="5124450"/>
            <a:ext cx="361950" cy="357188"/>
          </a:xfrm>
          <a:prstGeom prst="ellipse">
            <a:avLst/>
          </a:prstGeom>
          <a:solidFill>
            <a:schemeClr val="hlink"/>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2313" name="Oval 29"/>
          <p:cNvSpPr>
            <a:spLocks noChangeArrowheads="1"/>
          </p:cNvSpPr>
          <p:nvPr/>
        </p:nvSpPr>
        <p:spPr bwMode="auto">
          <a:xfrm rot="1080000">
            <a:off x="7621588" y="6121400"/>
            <a:ext cx="188912" cy="265113"/>
          </a:xfrm>
          <a:prstGeom prst="ellipse">
            <a:avLst/>
          </a:prstGeom>
          <a:gradFill rotWithShape="0">
            <a:gsLst>
              <a:gs pos="0">
                <a:srgbClr val="FFE5E9"/>
              </a:gs>
              <a:gs pos="100000">
                <a:srgbClr val="FC0128"/>
              </a:gs>
            </a:gsLst>
            <a:path path="shape">
              <a:fillToRect l="50000" t="50000" r="50000" b="50000"/>
            </a:path>
          </a:gra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2314" name="Arc 30"/>
          <p:cNvSpPr>
            <a:spLocks/>
          </p:cNvSpPr>
          <p:nvPr/>
        </p:nvSpPr>
        <p:spPr bwMode="auto">
          <a:xfrm rot="-5100000">
            <a:off x="5294312" y="4246563"/>
            <a:ext cx="411163" cy="420688"/>
          </a:xfrm>
          <a:custGeom>
            <a:avLst/>
            <a:gdLst>
              <a:gd name="T0" fmla="*/ 7796302 w 21684"/>
              <a:gd name="T1" fmla="*/ 0 h 21600"/>
              <a:gd name="T2" fmla="*/ 0 w 21684"/>
              <a:gd name="T3" fmla="*/ 8193444 h 21600"/>
              <a:gd name="T4" fmla="*/ 30206 w 21684"/>
              <a:gd name="T5" fmla="*/ 0 h 21600"/>
              <a:gd name="T6" fmla="*/ 0 60000 65536"/>
              <a:gd name="T7" fmla="*/ 0 60000 65536"/>
              <a:gd name="T8" fmla="*/ 0 60000 65536"/>
              <a:gd name="T9" fmla="*/ 0 w 21684"/>
              <a:gd name="T10" fmla="*/ 0 h 21600"/>
              <a:gd name="T11" fmla="*/ 21684 w 21684"/>
              <a:gd name="T12" fmla="*/ 21600 h 21600"/>
            </a:gdLst>
            <a:ahLst/>
            <a:cxnLst>
              <a:cxn ang="T6">
                <a:pos x="T0" y="T1"/>
              </a:cxn>
              <a:cxn ang="T7">
                <a:pos x="T2" y="T3"/>
              </a:cxn>
              <a:cxn ang="T8">
                <a:pos x="T4" y="T5"/>
              </a:cxn>
            </a:cxnLst>
            <a:rect l="T9" t="T10" r="T11" b="T12"/>
            <a:pathLst>
              <a:path w="21684" h="21600" fill="none" extrusionOk="0">
                <a:moveTo>
                  <a:pt x="21684" y="0"/>
                </a:moveTo>
                <a:cubicBezTo>
                  <a:pt x="21684" y="11929"/>
                  <a:pt x="12013" y="21600"/>
                  <a:pt x="84" y="21600"/>
                </a:cubicBezTo>
                <a:cubicBezTo>
                  <a:pt x="56" y="21600"/>
                  <a:pt x="28" y="21599"/>
                  <a:pt x="0" y="21599"/>
                </a:cubicBezTo>
              </a:path>
              <a:path w="21684" h="21600" stroke="0" extrusionOk="0">
                <a:moveTo>
                  <a:pt x="21684" y="0"/>
                </a:moveTo>
                <a:cubicBezTo>
                  <a:pt x="21684" y="11929"/>
                  <a:pt x="12013" y="21600"/>
                  <a:pt x="84" y="21600"/>
                </a:cubicBezTo>
                <a:cubicBezTo>
                  <a:pt x="56" y="21600"/>
                  <a:pt x="28" y="21599"/>
                  <a:pt x="0" y="21599"/>
                </a:cubicBezTo>
                <a:lnTo>
                  <a:pt x="84" y="0"/>
                </a:lnTo>
                <a:close/>
              </a:path>
            </a:pathLst>
          </a:custGeom>
          <a:noFill/>
          <a:ln w="12700" cap="rnd">
            <a:solidFill>
              <a:schemeClr val="tx1"/>
            </a:solidFill>
            <a:round/>
            <a:headEnd type="triangle" w="med" len="me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cs-CZ"/>
          </a:p>
        </p:txBody>
      </p:sp>
      <p:sp>
        <p:nvSpPr>
          <p:cNvPr id="12315" name="Arc 31"/>
          <p:cNvSpPr>
            <a:spLocks/>
          </p:cNvSpPr>
          <p:nvPr/>
        </p:nvSpPr>
        <p:spPr bwMode="auto">
          <a:xfrm rot="1740000">
            <a:off x="3598863" y="2595563"/>
            <a:ext cx="468312" cy="400050"/>
          </a:xfrm>
          <a:custGeom>
            <a:avLst/>
            <a:gdLst>
              <a:gd name="T0" fmla="*/ 10119202 w 21600"/>
              <a:gd name="T1" fmla="*/ 7409259 h 21600"/>
              <a:gd name="T2" fmla="*/ 0 w 21600"/>
              <a:gd name="T3" fmla="*/ 0 h 21600"/>
              <a:gd name="T4" fmla="*/ 10153524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527" y="21599"/>
                </a:moveTo>
                <a:cubicBezTo>
                  <a:pt x="9626" y="21559"/>
                  <a:pt x="0" y="11900"/>
                  <a:pt x="0" y="0"/>
                </a:cubicBezTo>
              </a:path>
              <a:path w="21600" h="21600" stroke="0" extrusionOk="0">
                <a:moveTo>
                  <a:pt x="21527" y="21599"/>
                </a:moveTo>
                <a:cubicBezTo>
                  <a:pt x="9626" y="21559"/>
                  <a:pt x="0" y="11900"/>
                  <a:pt x="0" y="0"/>
                </a:cubicBezTo>
                <a:lnTo>
                  <a:pt x="21600" y="0"/>
                </a:lnTo>
                <a:close/>
              </a:path>
            </a:pathLst>
          </a:custGeom>
          <a:noFill/>
          <a:ln w="12700" cap="rnd">
            <a:solidFill>
              <a:schemeClr val="bg1"/>
            </a:solidFill>
            <a:round/>
            <a:headEnd type="triangle" w="med" len="me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cs-CZ"/>
          </a:p>
        </p:txBody>
      </p:sp>
      <p:sp>
        <p:nvSpPr>
          <p:cNvPr id="12316" name="Rectangle 32"/>
          <p:cNvSpPr>
            <a:spLocks noChangeArrowheads="1"/>
          </p:cNvSpPr>
          <p:nvPr/>
        </p:nvSpPr>
        <p:spPr bwMode="auto">
          <a:xfrm>
            <a:off x="1217613" y="5168900"/>
            <a:ext cx="16700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b="1"/>
              <a:t>k m</a:t>
            </a:r>
            <a:r>
              <a:rPr lang="en-US" altLang="cs-CZ" b="1"/>
              <a:t>i</a:t>
            </a:r>
            <a:r>
              <a:rPr lang="cs-CZ" altLang="cs-CZ" b="1"/>
              <a:t>k</a:t>
            </a:r>
            <a:r>
              <a:rPr lang="en-US" altLang="cs-CZ" b="1"/>
              <a:t>ros</a:t>
            </a:r>
            <a:r>
              <a:rPr lang="cs-CZ" altLang="cs-CZ" b="1"/>
              <a:t>k</a:t>
            </a:r>
            <a:r>
              <a:rPr lang="en-US" altLang="cs-CZ" b="1"/>
              <a:t>op</a:t>
            </a:r>
            <a:r>
              <a:rPr lang="cs-CZ" altLang="cs-CZ" b="1"/>
              <a:t>u</a:t>
            </a:r>
            <a:endParaRPr lang="en-US" altLang="cs-CZ" b="1"/>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CBD9DD0-35E0-40B7-BCE3-49955F10580C}" type="slidenum">
              <a:rPr lang="cs-CZ" altLang="cs-CZ"/>
              <a:pPr eaLnBrk="1" hangingPunct="1"/>
              <a:t>18</a:t>
            </a:fld>
            <a:endParaRPr lang="cs-CZ" altLang="cs-CZ"/>
          </a:p>
        </p:txBody>
      </p:sp>
      <p:sp>
        <p:nvSpPr>
          <p:cNvPr id="13315" name="Text Box 3"/>
          <p:cNvSpPr txBox="1">
            <a:spLocks noChangeArrowheads="1"/>
          </p:cNvSpPr>
          <p:nvPr/>
        </p:nvSpPr>
        <p:spPr bwMode="auto">
          <a:xfrm>
            <a:off x="139700" y="3211513"/>
            <a:ext cx="2776538" cy="201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a:solidFill>
                  <a:srgbClr val="FF0000"/>
                </a:solidFill>
              </a:rPr>
              <a:t>a</a:t>
            </a:r>
            <a:r>
              <a:rPr lang="cs-CZ" altLang="cs-CZ">
                <a:solidFill>
                  <a:schemeClr val="bg1"/>
                </a:solidFill>
              </a:rPr>
              <a:t>   </a:t>
            </a:r>
            <a:r>
              <a:rPr lang="cs-CZ" altLang="cs-CZ"/>
              <a:t>mikroskop IX 81</a:t>
            </a:r>
          </a:p>
          <a:p>
            <a:pPr>
              <a:spcBef>
                <a:spcPct val="50000"/>
              </a:spcBef>
            </a:pPr>
            <a:r>
              <a:rPr lang="cs-CZ" altLang="cs-CZ">
                <a:solidFill>
                  <a:srgbClr val="FF0000"/>
                </a:solidFill>
              </a:rPr>
              <a:t>b</a:t>
            </a:r>
            <a:r>
              <a:rPr lang="cs-CZ" altLang="cs-CZ">
                <a:solidFill>
                  <a:schemeClr val="bg1"/>
                </a:solidFill>
              </a:rPr>
              <a:t>   </a:t>
            </a:r>
            <a:r>
              <a:rPr lang="cs-CZ" altLang="cs-CZ"/>
              <a:t>konfokální nástavec</a:t>
            </a:r>
          </a:p>
          <a:p>
            <a:pPr>
              <a:spcBef>
                <a:spcPct val="50000"/>
              </a:spcBef>
            </a:pPr>
            <a:r>
              <a:rPr lang="cs-CZ" altLang="cs-CZ">
                <a:solidFill>
                  <a:srgbClr val="FF0000"/>
                </a:solidFill>
              </a:rPr>
              <a:t>c</a:t>
            </a:r>
            <a:r>
              <a:rPr lang="cs-CZ" altLang="cs-CZ">
                <a:solidFill>
                  <a:schemeClr val="bg1"/>
                </a:solidFill>
              </a:rPr>
              <a:t>   </a:t>
            </a:r>
            <a:r>
              <a:rPr lang="cs-CZ" altLang="cs-CZ"/>
              <a:t>lasery</a:t>
            </a:r>
          </a:p>
          <a:p>
            <a:pPr>
              <a:spcBef>
                <a:spcPct val="50000"/>
              </a:spcBef>
            </a:pPr>
            <a:r>
              <a:rPr lang="cs-CZ" altLang="cs-CZ">
                <a:solidFill>
                  <a:srgbClr val="FF0000"/>
                </a:solidFill>
              </a:rPr>
              <a:t>d</a:t>
            </a:r>
            <a:r>
              <a:rPr lang="cs-CZ" altLang="cs-CZ">
                <a:solidFill>
                  <a:schemeClr val="bg1"/>
                </a:solidFill>
              </a:rPr>
              <a:t>   </a:t>
            </a:r>
            <a:r>
              <a:rPr lang="cs-CZ" altLang="cs-CZ"/>
              <a:t>řídící jednotky</a:t>
            </a:r>
          </a:p>
          <a:p>
            <a:pPr>
              <a:spcBef>
                <a:spcPct val="50000"/>
              </a:spcBef>
            </a:pPr>
            <a:endParaRPr lang="cs-CZ" altLang="cs-CZ">
              <a:solidFill>
                <a:schemeClr val="bg1"/>
              </a:solidFill>
            </a:endParaRPr>
          </a:p>
        </p:txBody>
      </p:sp>
      <p:grpSp>
        <p:nvGrpSpPr>
          <p:cNvPr id="13316" name="Group 4"/>
          <p:cNvGrpSpPr>
            <a:grpSpLocks/>
          </p:cNvGrpSpPr>
          <p:nvPr/>
        </p:nvGrpSpPr>
        <p:grpSpPr bwMode="auto">
          <a:xfrm>
            <a:off x="5118100" y="2501900"/>
            <a:ext cx="469900" cy="482600"/>
            <a:chOff x="3224" y="1576"/>
            <a:chExt cx="296" cy="304"/>
          </a:xfrm>
        </p:grpSpPr>
        <p:sp>
          <p:nvSpPr>
            <p:cNvPr id="13330" name="Text Box 5"/>
            <p:cNvSpPr txBox="1">
              <a:spLocks noChangeArrowheads="1"/>
            </p:cNvSpPr>
            <p:nvPr/>
          </p:nvSpPr>
          <p:spPr bwMode="auto">
            <a:xfrm>
              <a:off x="3264" y="1576"/>
              <a:ext cx="21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2400">
                  <a:solidFill>
                    <a:srgbClr val="FF0000"/>
                  </a:solidFill>
                </a:rPr>
                <a:t>a</a:t>
              </a:r>
            </a:p>
          </p:txBody>
        </p:sp>
        <p:sp>
          <p:nvSpPr>
            <p:cNvPr id="13331" name="Oval 6"/>
            <p:cNvSpPr>
              <a:spLocks noChangeArrowheads="1"/>
            </p:cNvSpPr>
            <p:nvPr/>
          </p:nvSpPr>
          <p:spPr bwMode="auto">
            <a:xfrm>
              <a:off x="3224" y="1584"/>
              <a:ext cx="296" cy="296"/>
            </a:xfrm>
            <a:prstGeom prst="ellipse">
              <a:avLst/>
            </a:prstGeom>
            <a:noFill/>
            <a:ln w="190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grpSp>
        <p:nvGrpSpPr>
          <p:cNvPr id="13317" name="Group 7"/>
          <p:cNvGrpSpPr>
            <a:grpSpLocks/>
          </p:cNvGrpSpPr>
          <p:nvPr/>
        </p:nvGrpSpPr>
        <p:grpSpPr bwMode="auto">
          <a:xfrm>
            <a:off x="6683375" y="1057275"/>
            <a:ext cx="469900" cy="482600"/>
            <a:chOff x="3224" y="1576"/>
            <a:chExt cx="296" cy="304"/>
          </a:xfrm>
        </p:grpSpPr>
        <p:sp>
          <p:nvSpPr>
            <p:cNvPr id="13328" name="Text Box 8"/>
            <p:cNvSpPr txBox="1">
              <a:spLocks noChangeArrowheads="1"/>
            </p:cNvSpPr>
            <p:nvPr/>
          </p:nvSpPr>
          <p:spPr bwMode="auto">
            <a:xfrm>
              <a:off x="3264" y="1576"/>
              <a:ext cx="21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2400">
                  <a:solidFill>
                    <a:srgbClr val="FF0000"/>
                  </a:solidFill>
                </a:rPr>
                <a:t>b</a:t>
              </a:r>
            </a:p>
          </p:txBody>
        </p:sp>
        <p:sp>
          <p:nvSpPr>
            <p:cNvPr id="13329" name="Oval 9"/>
            <p:cNvSpPr>
              <a:spLocks noChangeArrowheads="1"/>
            </p:cNvSpPr>
            <p:nvPr/>
          </p:nvSpPr>
          <p:spPr bwMode="auto">
            <a:xfrm>
              <a:off x="3224" y="1584"/>
              <a:ext cx="296" cy="296"/>
            </a:xfrm>
            <a:prstGeom prst="ellipse">
              <a:avLst/>
            </a:prstGeom>
            <a:noFill/>
            <a:ln w="190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grpSp>
        <p:nvGrpSpPr>
          <p:cNvPr id="13318" name="Group 10"/>
          <p:cNvGrpSpPr>
            <a:grpSpLocks/>
          </p:cNvGrpSpPr>
          <p:nvPr/>
        </p:nvGrpSpPr>
        <p:grpSpPr bwMode="auto">
          <a:xfrm>
            <a:off x="3319463" y="2112963"/>
            <a:ext cx="469900" cy="482600"/>
            <a:chOff x="3224" y="1576"/>
            <a:chExt cx="296" cy="304"/>
          </a:xfrm>
        </p:grpSpPr>
        <p:sp>
          <p:nvSpPr>
            <p:cNvPr id="13326" name="Text Box 11"/>
            <p:cNvSpPr txBox="1">
              <a:spLocks noChangeArrowheads="1"/>
            </p:cNvSpPr>
            <p:nvPr/>
          </p:nvSpPr>
          <p:spPr bwMode="auto">
            <a:xfrm>
              <a:off x="3264" y="1576"/>
              <a:ext cx="21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2400">
                  <a:solidFill>
                    <a:srgbClr val="FF0000"/>
                  </a:solidFill>
                </a:rPr>
                <a:t>c</a:t>
              </a:r>
            </a:p>
          </p:txBody>
        </p:sp>
        <p:sp>
          <p:nvSpPr>
            <p:cNvPr id="13327" name="Oval 12"/>
            <p:cNvSpPr>
              <a:spLocks noChangeArrowheads="1"/>
            </p:cNvSpPr>
            <p:nvPr/>
          </p:nvSpPr>
          <p:spPr bwMode="auto">
            <a:xfrm>
              <a:off x="3224" y="1584"/>
              <a:ext cx="296" cy="296"/>
            </a:xfrm>
            <a:prstGeom prst="ellipse">
              <a:avLst/>
            </a:prstGeom>
            <a:noFill/>
            <a:ln w="190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grpSp>
        <p:nvGrpSpPr>
          <p:cNvPr id="13319" name="Group 13"/>
          <p:cNvGrpSpPr>
            <a:grpSpLocks/>
          </p:cNvGrpSpPr>
          <p:nvPr/>
        </p:nvGrpSpPr>
        <p:grpSpPr bwMode="auto">
          <a:xfrm>
            <a:off x="6927850" y="4425950"/>
            <a:ext cx="469900" cy="482600"/>
            <a:chOff x="3224" y="1576"/>
            <a:chExt cx="296" cy="304"/>
          </a:xfrm>
        </p:grpSpPr>
        <p:sp>
          <p:nvSpPr>
            <p:cNvPr id="13324" name="Text Box 14"/>
            <p:cNvSpPr txBox="1">
              <a:spLocks noChangeArrowheads="1"/>
            </p:cNvSpPr>
            <p:nvPr/>
          </p:nvSpPr>
          <p:spPr bwMode="auto">
            <a:xfrm>
              <a:off x="3264" y="1576"/>
              <a:ext cx="21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2400">
                  <a:solidFill>
                    <a:srgbClr val="FF0000"/>
                  </a:solidFill>
                </a:rPr>
                <a:t>d</a:t>
              </a:r>
            </a:p>
          </p:txBody>
        </p:sp>
        <p:sp>
          <p:nvSpPr>
            <p:cNvPr id="13325" name="Oval 15"/>
            <p:cNvSpPr>
              <a:spLocks noChangeArrowheads="1"/>
            </p:cNvSpPr>
            <p:nvPr/>
          </p:nvSpPr>
          <p:spPr bwMode="auto">
            <a:xfrm>
              <a:off x="3224" y="1584"/>
              <a:ext cx="296" cy="296"/>
            </a:xfrm>
            <a:prstGeom prst="ellipse">
              <a:avLst/>
            </a:prstGeom>
            <a:noFill/>
            <a:ln w="190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13320" name="Line 16"/>
          <p:cNvSpPr>
            <a:spLocks noChangeShapeType="1"/>
          </p:cNvSpPr>
          <p:nvPr/>
        </p:nvSpPr>
        <p:spPr bwMode="auto">
          <a:xfrm flipH="1">
            <a:off x="6553200" y="1536700"/>
            <a:ext cx="368300" cy="4445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cs-CZ"/>
          </a:p>
        </p:txBody>
      </p:sp>
      <p:sp>
        <p:nvSpPr>
          <p:cNvPr id="24594" name="Rectangle 18"/>
          <p:cNvSpPr>
            <a:spLocks noChangeArrowheads="1"/>
          </p:cNvSpPr>
          <p:nvPr/>
        </p:nvSpPr>
        <p:spPr bwMode="auto">
          <a:xfrm>
            <a:off x="179388" y="188913"/>
            <a:ext cx="2746375" cy="927100"/>
          </a:xfrm>
          <a:prstGeom prst="rect">
            <a:avLst/>
          </a:prstGeom>
          <a:solidFill>
            <a:schemeClr val="bg2">
              <a:alpha val="42000"/>
            </a:schemeClr>
          </a:solidFill>
          <a:ln w="12700">
            <a:solidFill>
              <a:schemeClr val="bg2"/>
            </a:solidFill>
            <a:miter lim="800000"/>
            <a:headEnd/>
            <a:tailEnd/>
          </a:ln>
          <a:effectLst/>
        </p:spPr>
        <p:txBody>
          <a:bodyPr anchor="ctr"/>
          <a:lstStyle/>
          <a:p>
            <a:pPr algn="ctr">
              <a:defRPr/>
            </a:pPr>
            <a:r>
              <a:rPr lang="cs-CZ" sz="2800" dirty="0" err="1">
                <a:solidFill>
                  <a:schemeClr val="tx2"/>
                </a:solidFill>
                <a:effectLst>
                  <a:outerShdw blurRad="38100" dist="38100" dir="2700000" algn="tl">
                    <a:srgbClr val="FFFFFF"/>
                  </a:outerShdw>
                </a:effectLst>
                <a:latin typeface="Arial" charset="0"/>
              </a:rPr>
              <a:t>Olympus</a:t>
            </a:r>
            <a:r>
              <a:rPr lang="cs-CZ" sz="2800" dirty="0">
                <a:solidFill>
                  <a:schemeClr val="tx2"/>
                </a:solidFill>
                <a:effectLst>
                  <a:outerShdw blurRad="38100" dist="38100" dir="2700000" algn="tl">
                    <a:srgbClr val="FFFFFF"/>
                  </a:outerShdw>
                </a:effectLst>
                <a:latin typeface="Arial" charset="0"/>
              </a:rPr>
              <a:t> </a:t>
            </a:r>
            <a:r>
              <a:rPr lang="cs-CZ" sz="2800" dirty="0" err="1">
                <a:solidFill>
                  <a:schemeClr val="tx2"/>
                </a:solidFill>
                <a:effectLst>
                  <a:outerShdw blurRad="38100" dist="38100" dir="2700000" algn="tl">
                    <a:srgbClr val="FFFFFF"/>
                  </a:outerShdw>
                </a:effectLst>
                <a:latin typeface="Arial" charset="0"/>
              </a:rPr>
              <a:t>Fluoview</a:t>
            </a:r>
            <a:r>
              <a:rPr lang="cs-CZ" sz="2800" dirty="0">
                <a:solidFill>
                  <a:schemeClr val="tx2"/>
                </a:solidFill>
                <a:effectLst>
                  <a:outerShdw blurRad="38100" dist="38100" dir="2700000" algn="tl">
                    <a:srgbClr val="FFFFFF"/>
                  </a:outerShdw>
                </a:effectLst>
                <a:latin typeface="Arial" charset="0"/>
              </a:rPr>
              <a:t> 500</a:t>
            </a:r>
          </a:p>
        </p:txBody>
      </p:sp>
      <p:pic>
        <p:nvPicPr>
          <p:cNvPr id="13322" name="Picture 2" descr="konfokal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7313" y="549275"/>
            <a:ext cx="6311900" cy="539115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3323" name="Obdélník 18"/>
          <p:cNvSpPr>
            <a:spLocks noChangeArrowheads="1"/>
          </p:cNvSpPr>
          <p:nvPr/>
        </p:nvSpPr>
        <p:spPr bwMode="auto">
          <a:xfrm>
            <a:off x="214313" y="6286500"/>
            <a:ext cx="85725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2000"/>
              <a:t>Info: </a:t>
            </a:r>
            <a:r>
              <a:rPr lang="cs-CZ" altLang="cs-CZ" sz="2000">
                <a:hlinkClick r:id="rId3"/>
              </a:rPr>
              <a:t>http://www.olympusfluoview.com/products/fv500/index.html</a:t>
            </a:r>
            <a:r>
              <a:rPr lang="cs-CZ" altLang="cs-CZ" sz="2000"/>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číslo snímku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320E5FA-4332-4ACA-B9D6-4203BF392BB2}" type="slidenum">
              <a:rPr lang="cs-CZ" altLang="cs-CZ"/>
              <a:pPr eaLnBrk="1" hangingPunct="1"/>
              <a:t>19</a:t>
            </a:fld>
            <a:endParaRPr lang="cs-CZ" altLang="cs-CZ"/>
          </a:p>
        </p:txBody>
      </p:sp>
      <p:sp>
        <p:nvSpPr>
          <p:cNvPr id="31746" name="Rectangle 2"/>
          <p:cNvSpPr>
            <a:spLocks noGrp="1" noChangeArrowheads="1"/>
          </p:cNvSpPr>
          <p:nvPr>
            <p:ph type="title"/>
          </p:nvPr>
        </p:nvSpPr>
        <p:spPr/>
        <p:txBody>
          <a:bodyPr/>
          <a:lstStyle/>
          <a:p>
            <a:pPr eaLnBrk="1" hangingPunct="1">
              <a:defRPr/>
            </a:pPr>
            <a:r>
              <a:rPr lang="cs-CZ" dirty="0" err="1" smtClean="0"/>
              <a:t>Olympus</a:t>
            </a:r>
            <a:r>
              <a:rPr lang="cs-CZ" dirty="0" smtClean="0"/>
              <a:t> </a:t>
            </a:r>
            <a:r>
              <a:rPr lang="cs-CZ" dirty="0" err="1" smtClean="0"/>
              <a:t>Fluoview</a:t>
            </a:r>
            <a:r>
              <a:rPr lang="cs-CZ" dirty="0" smtClean="0"/>
              <a:t> 500</a:t>
            </a:r>
          </a:p>
        </p:txBody>
      </p:sp>
      <p:sp>
        <p:nvSpPr>
          <p:cNvPr id="14340" name="Rectangle 3"/>
          <p:cNvSpPr>
            <a:spLocks noGrp="1" noChangeArrowheads="1"/>
          </p:cNvSpPr>
          <p:nvPr>
            <p:ph type="body" idx="1"/>
          </p:nvPr>
        </p:nvSpPr>
        <p:spPr>
          <a:xfrm>
            <a:off x="457200" y="1628775"/>
            <a:ext cx="8229600" cy="4525963"/>
          </a:xfrm>
        </p:spPr>
        <p:txBody>
          <a:bodyPr/>
          <a:lstStyle/>
          <a:p>
            <a:pPr eaLnBrk="1" hangingPunct="1">
              <a:lnSpc>
                <a:spcPct val="80000"/>
              </a:lnSpc>
            </a:pPr>
            <a:r>
              <a:rPr lang="cs-CZ" altLang="cs-CZ" sz="2800" smtClean="0"/>
              <a:t> optické řezy v rovinách  XY, XZ, XY</a:t>
            </a:r>
            <a:r>
              <a:rPr lang="cs-CZ" altLang="cs-CZ" sz="2800" smtClean="0">
                <a:solidFill>
                  <a:schemeClr val="hlink"/>
                </a:solidFill>
              </a:rPr>
              <a:t>Z</a:t>
            </a:r>
            <a:r>
              <a:rPr lang="cs-CZ" altLang="cs-CZ" sz="2800" smtClean="0"/>
              <a:t> , XZ</a:t>
            </a:r>
            <a:r>
              <a:rPr lang="cs-CZ" altLang="cs-CZ" sz="2800" smtClean="0">
                <a:solidFill>
                  <a:schemeClr val="hlink"/>
                </a:solidFill>
              </a:rPr>
              <a:t>Y</a:t>
            </a:r>
          </a:p>
          <a:p>
            <a:pPr eaLnBrk="1" hangingPunct="1">
              <a:lnSpc>
                <a:spcPct val="80000"/>
              </a:lnSpc>
            </a:pPr>
            <a:r>
              <a:rPr lang="cs-CZ" altLang="cs-CZ" sz="2800" smtClean="0"/>
              <a:t> schopnost zaznamenat změny i v časové rovině XY</a:t>
            </a:r>
            <a:r>
              <a:rPr lang="cs-CZ" altLang="cs-CZ" sz="2800" smtClean="0">
                <a:solidFill>
                  <a:schemeClr val="hlink"/>
                </a:solidFill>
              </a:rPr>
              <a:t>t</a:t>
            </a:r>
            <a:r>
              <a:rPr lang="cs-CZ" altLang="cs-CZ" sz="2800" smtClean="0"/>
              <a:t>, XYZ</a:t>
            </a:r>
            <a:r>
              <a:rPr lang="cs-CZ" altLang="cs-CZ" sz="2800" smtClean="0">
                <a:solidFill>
                  <a:schemeClr val="hlink"/>
                </a:solidFill>
              </a:rPr>
              <a:t>t</a:t>
            </a:r>
          </a:p>
          <a:p>
            <a:pPr eaLnBrk="1" hangingPunct="1">
              <a:lnSpc>
                <a:spcPct val="80000"/>
              </a:lnSpc>
            </a:pPr>
            <a:r>
              <a:rPr lang="cs-CZ" altLang="cs-CZ" sz="2800" smtClean="0"/>
              <a:t>současné snímání obrazu v procházejícím a fluorescenčním světle</a:t>
            </a:r>
          </a:p>
          <a:p>
            <a:pPr eaLnBrk="1" hangingPunct="1">
              <a:lnSpc>
                <a:spcPct val="80000"/>
              </a:lnSpc>
            </a:pPr>
            <a:r>
              <a:rPr lang="cs-CZ" altLang="cs-CZ" sz="2800" smtClean="0"/>
              <a:t> použití 4 kanálů zároveň</a:t>
            </a:r>
          </a:p>
          <a:p>
            <a:pPr eaLnBrk="1" hangingPunct="1">
              <a:lnSpc>
                <a:spcPct val="80000"/>
              </a:lnSpc>
            </a:pPr>
            <a:r>
              <a:rPr lang="cs-CZ" altLang="cs-CZ" sz="2800" smtClean="0"/>
              <a:t> sekvenční snímání  </a:t>
            </a:r>
          </a:p>
          <a:p>
            <a:pPr eaLnBrk="1" hangingPunct="1">
              <a:lnSpc>
                <a:spcPct val="80000"/>
              </a:lnSpc>
            </a:pPr>
            <a:r>
              <a:rPr lang="cs-CZ" altLang="cs-CZ" sz="2800" smtClean="0"/>
              <a:t> volitelnost rychlosti a typu rastrování =&gt; kvalita snímku</a:t>
            </a:r>
          </a:p>
          <a:p>
            <a:pPr eaLnBrk="1" hangingPunct="1">
              <a:lnSpc>
                <a:spcPct val="80000"/>
              </a:lnSpc>
            </a:pPr>
            <a:r>
              <a:rPr lang="cs-CZ" altLang="cs-CZ" sz="2800" smtClean="0"/>
              <a:t> kompenzace šumu, zesíleni signálu </a:t>
            </a:r>
          </a:p>
          <a:p>
            <a:pPr eaLnBrk="1" hangingPunct="1">
              <a:lnSpc>
                <a:spcPct val="80000"/>
              </a:lnSpc>
            </a:pPr>
            <a:r>
              <a:rPr lang="cs-CZ" altLang="cs-CZ" sz="2800" smtClean="0"/>
              <a:t> 3D rekonstrukce obrazu a rotace - Imaris</a:t>
            </a:r>
          </a:p>
          <a:p>
            <a:pPr eaLnBrk="1" hangingPunct="1">
              <a:lnSpc>
                <a:spcPct val="80000"/>
              </a:lnSpc>
            </a:pPr>
            <a:endParaRPr lang="cs-CZ" altLang="cs-CZ" sz="2800" smtClean="0"/>
          </a:p>
        </p:txBody>
      </p:sp>
      <p:sp>
        <p:nvSpPr>
          <p:cNvPr id="14341" name="Obdélník 5"/>
          <p:cNvSpPr>
            <a:spLocks noChangeArrowheads="1"/>
          </p:cNvSpPr>
          <p:nvPr/>
        </p:nvSpPr>
        <p:spPr bwMode="auto">
          <a:xfrm>
            <a:off x="500063" y="6072188"/>
            <a:ext cx="70008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a:t>Skenování – str. 7, 3D imaging str. 8: </a:t>
            </a:r>
            <a:r>
              <a:rPr lang="cs-CZ" altLang="cs-CZ">
                <a:hlinkClick r:id="rId2"/>
              </a:rPr>
              <a:t>http://www.olympusfluoview.com/brochures/pdfs/fluoview.pdf</a:t>
            </a:r>
            <a:r>
              <a:rPr lang="cs-CZ" altLang="cs-CZ"/>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Fluorescenční mikroskopie</a:t>
            </a:r>
            <a:endParaRPr lang="cs-CZ" dirty="0"/>
          </a:p>
        </p:txBody>
      </p:sp>
      <p:sp>
        <p:nvSpPr>
          <p:cNvPr id="3" name="Zástupný symbol pro obsah 2"/>
          <p:cNvSpPr>
            <a:spLocks noGrp="1"/>
          </p:cNvSpPr>
          <p:nvPr>
            <p:ph idx="1"/>
          </p:nvPr>
        </p:nvSpPr>
        <p:spPr/>
        <p:txBody>
          <a:bodyPr/>
          <a:lstStyle/>
          <a:p>
            <a:pPr>
              <a:lnSpc>
                <a:spcPct val="110000"/>
              </a:lnSpc>
            </a:pPr>
            <a:r>
              <a:rPr lang="en-US" altLang="cs-CZ" sz="1800" dirty="0" err="1" smtClean="0">
                <a:solidFill>
                  <a:srgbClr val="0008FF"/>
                </a:solidFill>
              </a:rPr>
              <a:t>Excit</a:t>
            </a:r>
            <a:r>
              <a:rPr lang="cs-CZ" altLang="cs-CZ" sz="1800" dirty="0" err="1" smtClean="0">
                <a:solidFill>
                  <a:srgbClr val="0008FF"/>
                </a:solidFill>
              </a:rPr>
              <a:t>ace</a:t>
            </a:r>
            <a:r>
              <a:rPr lang="en-US" altLang="cs-CZ" sz="1800" dirty="0" smtClean="0">
                <a:solidFill>
                  <a:srgbClr val="0008FF"/>
                </a:solidFill>
              </a:rPr>
              <a:t> </a:t>
            </a:r>
            <a:r>
              <a:rPr lang="cs-CZ" altLang="cs-CZ" sz="1800" dirty="0" smtClean="0">
                <a:solidFill>
                  <a:srgbClr val="0008FF"/>
                </a:solidFill>
              </a:rPr>
              <a:t>a</a:t>
            </a:r>
            <a:r>
              <a:rPr lang="en-US" altLang="cs-CZ" sz="1800" dirty="0" smtClean="0">
                <a:solidFill>
                  <a:srgbClr val="0008FF"/>
                </a:solidFill>
              </a:rPr>
              <a:t> </a:t>
            </a:r>
            <a:r>
              <a:rPr lang="cs-CZ" altLang="cs-CZ" sz="1800" dirty="0" err="1" smtClean="0">
                <a:solidFill>
                  <a:srgbClr val="0008FF"/>
                </a:solidFill>
              </a:rPr>
              <a:t>pozorovní</a:t>
            </a:r>
            <a:r>
              <a:rPr lang="en-US" altLang="cs-CZ" sz="1800" dirty="0" smtClean="0">
                <a:solidFill>
                  <a:srgbClr val="0008FF"/>
                </a:solidFill>
              </a:rPr>
              <a:t> </a:t>
            </a:r>
            <a:r>
              <a:rPr lang="en-US" altLang="cs-CZ" sz="1800" dirty="0" err="1" smtClean="0">
                <a:solidFill>
                  <a:srgbClr val="0008FF"/>
                </a:solidFill>
              </a:rPr>
              <a:t>fluores</a:t>
            </a:r>
            <a:r>
              <a:rPr lang="cs-CZ" altLang="cs-CZ" sz="1800" dirty="0" err="1" smtClean="0">
                <a:solidFill>
                  <a:srgbClr val="0008FF"/>
                </a:solidFill>
              </a:rPr>
              <a:t>cenčních</a:t>
            </a:r>
            <a:r>
              <a:rPr lang="en-US" altLang="cs-CZ" sz="1800" dirty="0" smtClean="0">
                <a:solidFill>
                  <a:srgbClr val="0008FF"/>
                </a:solidFill>
              </a:rPr>
              <a:t> mole</a:t>
            </a:r>
            <a:r>
              <a:rPr lang="cs-CZ" altLang="cs-CZ" sz="1800" dirty="0" smtClean="0">
                <a:solidFill>
                  <a:srgbClr val="0008FF"/>
                </a:solidFill>
              </a:rPr>
              <a:t>kul</a:t>
            </a:r>
            <a:endParaRPr lang="en-US" altLang="cs-CZ" sz="1800" dirty="0" smtClean="0">
              <a:solidFill>
                <a:srgbClr val="0008FF"/>
              </a:solidFill>
            </a:endParaRPr>
          </a:p>
          <a:p>
            <a:pPr>
              <a:lnSpc>
                <a:spcPct val="110000"/>
              </a:lnSpc>
            </a:pPr>
            <a:endParaRPr lang="en-US" altLang="cs-CZ" sz="1800" dirty="0" smtClean="0">
              <a:solidFill>
                <a:srgbClr val="0008FF"/>
              </a:solidFill>
            </a:endParaRPr>
          </a:p>
          <a:p>
            <a:pPr>
              <a:lnSpc>
                <a:spcPct val="110000"/>
              </a:lnSpc>
            </a:pPr>
            <a:r>
              <a:rPr lang="cs-CZ" altLang="cs-CZ" sz="1800" dirty="0" smtClean="0">
                <a:solidFill>
                  <a:srgbClr val="0008FF"/>
                </a:solidFill>
              </a:rPr>
              <a:t>Velmi často používaná: </a:t>
            </a:r>
            <a:r>
              <a:rPr lang="cs-CZ" altLang="cs-CZ" sz="1600" dirty="0" smtClean="0"/>
              <a:t>vysoké rozlišení</a:t>
            </a:r>
            <a:r>
              <a:rPr lang="en-US" altLang="cs-CZ" sz="1600" dirty="0" smtClean="0"/>
              <a:t>, </a:t>
            </a:r>
            <a:r>
              <a:rPr lang="cs-CZ" altLang="cs-CZ" sz="1600" dirty="0" smtClean="0"/>
              <a:t>citlivost, nízké </a:t>
            </a:r>
            <a:r>
              <a:rPr lang="cs-CZ" altLang="cs-CZ" sz="1600" dirty="0" err="1" smtClean="0"/>
              <a:t>pozaní</a:t>
            </a:r>
            <a:r>
              <a:rPr lang="en-US" altLang="cs-CZ" sz="1600" dirty="0" smtClean="0"/>
              <a:t>, </a:t>
            </a:r>
            <a:r>
              <a:rPr lang="cs-CZ" altLang="cs-CZ" sz="1600" dirty="0" smtClean="0"/>
              <a:t>více kanálů</a:t>
            </a:r>
            <a:r>
              <a:rPr lang="en-US" altLang="cs-CZ" sz="1600" dirty="0" smtClean="0"/>
              <a:t>…</a:t>
            </a:r>
            <a:r>
              <a:rPr lang="en-US" altLang="cs-CZ" sz="1800" dirty="0" smtClean="0"/>
              <a:t> </a:t>
            </a:r>
          </a:p>
          <a:p>
            <a:pPr>
              <a:lnSpc>
                <a:spcPct val="110000"/>
              </a:lnSpc>
            </a:pPr>
            <a:endParaRPr lang="en-US" altLang="cs-CZ" sz="1800" dirty="0" smtClean="0">
              <a:solidFill>
                <a:srgbClr val="0008FF"/>
              </a:solidFill>
            </a:endParaRPr>
          </a:p>
          <a:p>
            <a:pPr>
              <a:lnSpc>
                <a:spcPct val="110000"/>
              </a:lnSpc>
            </a:pPr>
            <a:r>
              <a:rPr lang="cs-CZ" altLang="cs-CZ" sz="1800" dirty="0" smtClean="0">
                <a:solidFill>
                  <a:srgbClr val="0008FF"/>
                </a:solidFill>
              </a:rPr>
              <a:t>Mnoho různých </a:t>
            </a:r>
            <a:r>
              <a:rPr lang="cs-CZ" altLang="cs-CZ" sz="1800" dirty="0" smtClean="0">
                <a:solidFill>
                  <a:srgbClr val="0008FF"/>
                </a:solidFill>
              </a:rPr>
              <a:t>variací</a:t>
            </a:r>
            <a:endParaRPr lang="en-US" altLang="cs-CZ" sz="1800" dirty="0" smtClean="0">
              <a:solidFill>
                <a:srgbClr val="0008FF"/>
              </a:solidFill>
            </a:endParaRPr>
          </a:p>
          <a:p>
            <a:pPr>
              <a:lnSpc>
                <a:spcPct val="110000"/>
              </a:lnSpc>
            </a:pPr>
            <a:r>
              <a:rPr lang="en-US" altLang="cs-CZ" sz="1600" dirty="0" smtClean="0"/>
              <a:t>	de</a:t>
            </a:r>
            <a:r>
              <a:rPr lang="cs-CZ" altLang="cs-CZ" sz="1600" dirty="0" smtClean="0"/>
              <a:t>k</a:t>
            </a:r>
            <a:r>
              <a:rPr lang="en-US" altLang="cs-CZ" sz="1600" dirty="0" err="1" smtClean="0"/>
              <a:t>onvolu</a:t>
            </a:r>
            <a:r>
              <a:rPr lang="cs-CZ" altLang="cs-CZ" sz="1600" dirty="0" err="1" smtClean="0"/>
              <a:t>ce</a:t>
            </a:r>
            <a:r>
              <a:rPr lang="en-US" altLang="cs-CZ" sz="1600" dirty="0" smtClean="0"/>
              <a:t>, OMX</a:t>
            </a:r>
            <a:r>
              <a:rPr lang="cs-CZ" altLang="cs-CZ" sz="1600" dirty="0" smtClean="0"/>
              <a:t> (</a:t>
            </a:r>
            <a:r>
              <a:rPr lang="cs-CZ" altLang="cs-CZ" sz="1600" dirty="0" err="1" smtClean="0"/>
              <a:t>Structured</a:t>
            </a:r>
            <a:r>
              <a:rPr lang="cs-CZ" altLang="cs-CZ" sz="1600" dirty="0" smtClean="0"/>
              <a:t> </a:t>
            </a:r>
            <a:r>
              <a:rPr lang="cs-CZ" altLang="cs-CZ" sz="1600" dirty="0" err="1" smtClean="0"/>
              <a:t>Illumination</a:t>
            </a:r>
            <a:r>
              <a:rPr lang="cs-CZ" altLang="cs-CZ" sz="1600" dirty="0" smtClean="0"/>
              <a:t> </a:t>
            </a:r>
            <a:r>
              <a:rPr lang="cs-CZ" altLang="cs-CZ" sz="1600" dirty="0" err="1" smtClean="0"/>
              <a:t>Microscopy</a:t>
            </a:r>
            <a:r>
              <a:rPr lang="cs-CZ" altLang="cs-CZ" sz="1600" dirty="0" smtClean="0"/>
              <a:t>)</a:t>
            </a:r>
            <a:r>
              <a:rPr lang="en-US" altLang="cs-CZ" sz="1600" dirty="0" smtClean="0"/>
              <a:t>, </a:t>
            </a:r>
            <a:r>
              <a:rPr lang="en-US" altLang="cs-CZ" sz="1600" dirty="0" err="1" smtClean="0"/>
              <a:t>deltavision</a:t>
            </a:r>
            <a:endParaRPr lang="en-US" altLang="cs-CZ" sz="1600" dirty="0" smtClean="0"/>
          </a:p>
          <a:p>
            <a:pPr>
              <a:lnSpc>
                <a:spcPct val="110000"/>
              </a:lnSpc>
            </a:pPr>
            <a:r>
              <a:rPr lang="en-US" altLang="cs-CZ" sz="1600" dirty="0" smtClean="0"/>
              <a:t>	</a:t>
            </a:r>
            <a:r>
              <a:rPr lang="cs-CZ" altLang="cs-CZ" sz="1600" dirty="0" smtClean="0"/>
              <a:t>k</a:t>
            </a:r>
            <a:r>
              <a:rPr lang="en-US" altLang="cs-CZ" sz="1600" dirty="0" err="1" smtClean="0"/>
              <a:t>onfo</a:t>
            </a:r>
            <a:r>
              <a:rPr lang="cs-CZ" altLang="cs-CZ" sz="1600" dirty="0" smtClean="0"/>
              <a:t>kál</a:t>
            </a:r>
            <a:r>
              <a:rPr lang="en-US" altLang="cs-CZ" sz="1600" dirty="0" smtClean="0"/>
              <a:t>, </a:t>
            </a:r>
            <a:r>
              <a:rPr lang="en-US" altLang="cs-CZ" sz="1600" dirty="0" err="1" smtClean="0"/>
              <a:t>spining</a:t>
            </a:r>
            <a:r>
              <a:rPr lang="en-US" altLang="cs-CZ" sz="1600" dirty="0" smtClean="0"/>
              <a:t> dis</a:t>
            </a:r>
            <a:r>
              <a:rPr lang="cs-CZ" altLang="cs-CZ" sz="1600" dirty="0" smtClean="0"/>
              <a:t>k</a:t>
            </a:r>
            <a:r>
              <a:rPr lang="en-US" altLang="cs-CZ" sz="1600" dirty="0" smtClean="0"/>
              <a:t>, </a:t>
            </a:r>
            <a:r>
              <a:rPr lang="cs-CZ" altLang="cs-CZ" sz="1600" dirty="0" smtClean="0"/>
              <a:t>2</a:t>
            </a:r>
            <a:r>
              <a:rPr lang="en-US" altLang="cs-CZ" sz="1600" dirty="0" smtClean="0"/>
              <a:t> </a:t>
            </a:r>
            <a:r>
              <a:rPr lang="cs-CZ" altLang="cs-CZ" sz="1600" dirty="0" smtClean="0"/>
              <a:t>f</a:t>
            </a:r>
            <a:r>
              <a:rPr lang="en-US" altLang="cs-CZ" sz="1600" dirty="0" err="1" smtClean="0"/>
              <a:t>oton</a:t>
            </a:r>
            <a:endParaRPr lang="en-US" altLang="cs-CZ" sz="1600" dirty="0" smtClean="0"/>
          </a:p>
          <a:p>
            <a:pPr>
              <a:lnSpc>
                <a:spcPct val="110000"/>
              </a:lnSpc>
            </a:pPr>
            <a:r>
              <a:rPr lang="en-US" altLang="cs-CZ" sz="1600" dirty="0" smtClean="0"/>
              <a:t>	TIRF, FRAP, FRET, FLIM, </a:t>
            </a:r>
            <a:r>
              <a:rPr lang="en-US" altLang="cs-CZ" sz="1600" dirty="0" err="1" smtClean="0"/>
              <a:t>iFRAP</a:t>
            </a:r>
            <a:r>
              <a:rPr lang="en-US" altLang="cs-CZ" sz="1600" dirty="0" smtClean="0"/>
              <a:t>, FCS …</a:t>
            </a:r>
            <a:endParaRPr lang="en-US" altLang="cs-CZ" sz="1800" dirty="0" smtClean="0"/>
          </a:p>
          <a:p>
            <a:pPr>
              <a:lnSpc>
                <a:spcPct val="90000"/>
              </a:lnSpc>
            </a:pPr>
            <a:r>
              <a:rPr lang="en-US" altLang="cs-CZ" sz="1800" dirty="0" smtClean="0">
                <a:solidFill>
                  <a:srgbClr val="0008FF"/>
                </a:solidFill>
              </a:rPr>
              <a:t>	</a:t>
            </a:r>
            <a:r>
              <a:rPr lang="en-US" altLang="cs-CZ" sz="1600" dirty="0" smtClean="0"/>
              <a:t>PALM, STED, STORM, SIM, (super-resolution)</a:t>
            </a:r>
          </a:p>
          <a:p>
            <a:pPr>
              <a:lnSpc>
                <a:spcPct val="110000"/>
              </a:lnSpc>
            </a:pPr>
            <a:endParaRPr lang="en-US" altLang="cs-CZ" sz="1800" dirty="0" smtClean="0">
              <a:solidFill>
                <a:srgbClr val="0008FF"/>
              </a:solidFill>
            </a:endParaRPr>
          </a:p>
          <a:p>
            <a:pPr>
              <a:lnSpc>
                <a:spcPct val="110000"/>
              </a:lnSpc>
            </a:pPr>
            <a:r>
              <a:rPr lang="cs-CZ" altLang="cs-CZ" sz="1800" dirty="0" smtClean="0">
                <a:solidFill>
                  <a:srgbClr val="0008FF"/>
                </a:solidFill>
              </a:rPr>
              <a:t>Stále ve vývoji</a:t>
            </a:r>
            <a:endParaRPr lang="en-US" altLang="cs-CZ" sz="1800" dirty="0" smtClean="0">
              <a:solidFill>
                <a:srgbClr val="0008FF"/>
              </a:solidFill>
            </a:endParaRPr>
          </a:p>
          <a:p>
            <a:endParaRPr lang="cs-CZ" sz="1600" dirty="0"/>
          </a:p>
        </p:txBody>
      </p:sp>
      <p:sp>
        <p:nvSpPr>
          <p:cNvPr id="4" name="Zástupný symbol pro číslo snímku 3"/>
          <p:cNvSpPr>
            <a:spLocks noGrp="1"/>
          </p:cNvSpPr>
          <p:nvPr>
            <p:ph type="sldNum" sz="quarter" idx="12"/>
          </p:nvPr>
        </p:nvSpPr>
        <p:spPr/>
        <p:txBody>
          <a:bodyPr/>
          <a:lstStyle/>
          <a:p>
            <a:fld id="{BEA4646A-45BD-4C54-9BE3-44B52B28D507}" type="slidenum">
              <a:rPr lang="cs-CZ" altLang="cs-CZ" smtClean="0"/>
              <a:pPr/>
              <a:t>2</a:t>
            </a:fld>
            <a:endParaRPr lang="cs-CZ" altLang="cs-CZ"/>
          </a:p>
        </p:txBody>
      </p:sp>
    </p:spTree>
    <p:extLst>
      <p:ext uri="{BB962C8B-B14F-4D97-AF65-F5344CB8AC3E}">
        <p14:creationId xmlns:p14="http://schemas.microsoft.com/office/powerpoint/2010/main" xmlns="" val="4926090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číslo snímku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DF90B0A-D413-477C-AB85-1058E98F626F}" type="slidenum">
              <a:rPr lang="cs-CZ" altLang="cs-CZ"/>
              <a:pPr eaLnBrk="1" hangingPunct="1"/>
              <a:t>20</a:t>
            </a:fld>
            <a:endParaRPr lang="cs-CZ" altLang="cs-CZ"/>
          </a:p>
        </p:txBody>
      </p:sp>
      <p:pic>
        <p:nvPicPr>
          <p:cNvPr id="1536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67175" y="1484313"/>
            <a:ext cx="3981450" cy="360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58888" y="1557338"/>
            <a:ext cx="2219325"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a:spLocks noChangeArrowheads="1"/>
          </p:cNvSpPr>
          <p:nvPr/>
        </p:nvSpPr>
        <p:spPr bwMode="auto">
          <a:xfrm>
            <a:off x="179388" y="188913"/>
            <a:ext cx="2746375" cy="927100"/>
          </a:xfrm>
          <a:prstGeom prst="rect">
            <a:avLst/>
          </a:prstGeom>
          <a:solidFill>
            <a:schemeClr val="bg2">
              <a:alpha val="42000"/>
            </a:schemeClr>
          </a:solidFill>
          <a:ln w="12700">
            <a:solidFill>
              <a:schemeClr val="bg2"/>
            </a:solidFill>
            <a:miter lim="800000"/>
            <a:headEnd/>
            <a:tailEnd/>
          </a:ln>
          <a:effectLst/>
        </p:spPr>
        <p:txBody>
          <a:bodyPr anchor="ctr"/>
          <a:lstStyle/>
          <a:p>
            <a:pPr algn="ctr">
              <a:defRPr/>
            </a:pPr>
            <a:r>
              <a:rPr lang="cs-CZ" sz="2800" dirty="0" err="1">
                <a:solidFill>
                  <a:schemeClr val="tx2"/>
                </a:solidFill>
                <a:effectLst>
                  <a:outerShdw blurRad="38100" dist="38100" dir="2700000" algn="tl">
                    <a:srgbClr val="FFFFFF"/>
                  </a:outerShdw>
                </a:effectLst>
                <a:latin typeface="Arial" charset="0"/>
              </a:rPr>
              <a:t>Olympus</a:t>
            </a:r>
            <a:r>
              <a:rPr lang="cs-CZ" sz="2800" dirty="0">
                <a:solidFill>
                  <a:schemeClr val="tx2"/>
                </a:solidFill>
                <a:effectLst>
                  <a:outerShdw blurRad="38100" dist="38100" dir="2700000" algn="tl">
                    <a:srgbClr val="FFFFFF"/>
                  </a:outerShdw>
                </a:effectLst>
                <a:latin typeface="Arial" charset="0"/>
              </a:rPr>
              <a:t> </a:t>
            </a:r>
            <a:r>
              <a:rPr lang="cs-CZ" sz="2800" dirty="0" err="1">
                <a:solidFill>
                  <a:schemeClr val="tx2"/>
                </a:solidFill>
                <a:effectLst>
                  <a:outerShdw blurRad="38100" dist="38100" dir="2700000" algn="tl">
                    <a:srgbClr val="FFFFFF"/>
                  </a:outerShdw>
                </a:effectLst>
                <a:latin typeface="Arial" charset="0"/>
              </a:rPr>
              <a:t>Fluoview</a:t>
            </a:r>
            <a:r>
              <a:rPr lang="cs-CZ" sz="2800" dirty="0">
                <a:solidFill>
                  <a:schemeClr val="tx2"/>
                </a:solidFill>
                <a:effectLst>
                  <a:outerShdw blurRad="38100" dist="38100" dir="2700000" algn="tl">
                    <a:srgbClr val="FFFFFF"/>
                  </a:outerShdw>
                </a:effectLst>
                <a:latin typeface="Arial" charset="0"/>
              </a:rPr>
              <a:t> 500</a:t>
            </a:r>
          </a:p>
        </p:txBody>
      </p:sp>
      <p:sp>
        <p:nvSpPr>
          <p:cNvPr id="15366" name="Obdélník 5"/>
          <p:cNvSpPr>
            <a:spLocks noChangeArrowheads="1"/>
          </p:cNvSpPr>
          <p:nvPr/>
        </p:nvSpPr>
        <p:spPr bwMode="auto">
          <a:xfrm>
            <a:off x="214313" y="6000750"/>
            <a:ext cx="70008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a:t>Stavba – str. 4: </a:t>
            </a:r>
            <a:r>
              <a:rPr lang="cs-CZ" altLang="cs-CZ">
                <a:hlinkClick r:id="rId4"/>
              </a:rPr>
              <a:t>http://www.olympusfluoview.com/brochures/pdfs/fluoview.pdf</a:t>
            </a:r>
            <a:r>
              <a:rPr lang="cs-CZ" altLang="cs-CZ"/>
              <a: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číslo snímku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9C61595-720A-4087-8CC8-198F908647BB}" type="slidenum">
              <a:rPr lang="cs-CZ" altLang="cs-CZ"/>
              <a:pPr eaLnBrk="1" hangingPunct="1"/>
              <a:t>21</a:t>
            </a:fld>
            <a:endParaRPr lang="cs-CZ" altLang="cs-CZ"/>
          </a:p>
        </p:txBody>
      </p:sp>
      <p:sp>
        <p:nvSpPr>
          <p:cNvPr id="7170" name="Rectangle 2"/>
          <p:cNvSpPr>
            <a:spLocks noGrp="1" noChangeArrowheads="1"/>
          </p:cNvSpPr>
          <p:nvPr>
            <p:ph type="title"/>
          </p:nvPr>
        </p:nvSpPr>
        <p:spPr>
          <a:xfrm>
            <a:off x="4572000" y="260350"/>
            <a:ext cx="4114800" cy="854075"/>
          </a:xfrm>
        </p:spPr>
        <p:txBody>
          <a:bodyPr/>
          <a:lstStyle/>
          <a:p>
            <a:pPr eaLnBrk="1" hangingPunct="1">
              <a:defRPr/>
            </a:pPr>
            <a:r>
              <a:rPr lang="cs-CZ" smtClean="0"/>
              <a:t>Rastrování</a:t>
            </a:r>
          </a:p>
        </p:txBody>
      </p:sp>
      <p:pic>
        <p:nvPicPr>
          <p:cNvPr id="1638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60350"/>
            <a:ext cx="4103688"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9" name="Picture 5" descr="cslm5"/>
          <p:cNvPicPr>
            <a:picLocks noChangeAspect="1" noChangeArrowheads="1"/>
          </p:cNvPicPr>
          <p:nvPr/>
        </p:nvPicPr>
        <p:blipFill>
          <a:blip r:embed="rId3" cstate="print">
            <a:lum bright="-18000" contrast="-6000"/>
            <a:extLst>
              <a:ext uri="{28A0092B-C50C-407E-A947-70E740481C1C}">
                <a14:useLocalDpi xmlns:a14="http://schemas.microsoft.com/office/drawing/2010/main" xmlns="" val="0"/>
              </a:ext>
            </a:extLst>
          </a:blip>
          <a:srcRect/>
          <a:stretch>
            <a:fillRect/>
          </a:stretch>
        </p:blipFill>
        <p:spPr bwMode="auto">
          <a:xfrm>
            <a:off x="4787900" y="3789363"/>
            <a:ext cx="3960813" cy="238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0" name="Rectangle 6"/>
          <p:cNvSpPr>
            <a:spLocks noChangeArrowheads="1"/>
          </p:cNvSpPr>
          <p:nvPr/>
        </p:nvSpPr>
        <p:spPr bwMode="auto">
          <a:xfrm>
            <a:off x="250825" y="3284538"/>
            <a:ext cx="24114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900">
                <a:hlinkClick r:id="rId4"/>
              </a:rPr>
              <a:t>www.bioteach.ubc.ca</a:t>
            </a:r>
            <a:r>
              <a:rPr lang="cs-CZ" altLang="cs-CZ" sz="900"/>
              <a:t> </a:t>
            </a:r>
          </a:p>
        </p:txBody>
      </p:sp>
      <p:sp>
        <p:nvSpPr>
          <p:cNvPr id="16391" name="Rectangle 7"/>
          <p:cNvSpPr>
            <a:spLocks noChangeArrowheads="1"/>
          </p:cNvSpPr>
          <p:nvPr/>
        </p:nvSpPr>
        <p:spPr bwMode="auto">
          <a:xfrm>
            <a:off x="4284663" y="1196975"/>
            <a:ext cx="4572000" cy="273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b="1" i="1"/>
              <a:t>typy mikroskopu: </a:t>
            </a:r>
            <a:endParaRPr lang="cs-CZ" altLang="cs-CZ" b="1"/>
          </a:p>
          <a:p>
            <a:pPr eaLnBrk="1" hangingPunct="1"/>
            <a:r>
              <a:rPr lang="cs-CZ" altLang="cs-CZ"/>
              <a:t>• rastrující konfokální mikroskop - skenující zařízení zařizuje posun ohniska excitujícího laserového paprsku </a:t>
            </a:r>
          </a:p>
          <a:p>
            <a:pPr eaLnBrk="1" hangingPunct="1"/>
            <a:endParaRPr lang="cs-CZ" altLang="cs-CZ" sz="600"/>
          </a:p>
          <a:p>
            <a:pPr lvl="1" eaLnBrk="1" hangingPunct="1"/>
            <a:r>
              <a:rPr lang="cs-CZ" altLang="cs-CZ"/>
              <a:t>• konfokální mikroskop s rotujícím diskem - místo skenujícího zařízení obsahuje rotující Nipkowovův kotouč, na kterém je mnoho navzájem oddělených clonek </a:t>
            </a:r>
          </a:p>
        </p:txBody>
      </p:sp>
      <p:sp>
        <p:nvSpPr>
          <p:cNvPr id="16392" name="Rectangle 8"/>
          <p:cNvSpPr>
            <a:spLocks noChangeArrowheads="1"/>
          </p:cNvSpPr>
          <p:nvPr/>
        </p:nvSpPr>
        <p:spPr bwMode="auto">
          <a:xfrm>
            <a:off x="539750" y="3716338"/>
            <a:ext cx="4032250" cy="302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cs-CZ" altLang="cs-CZ" sz="1600"/>
              <a:t> netvoří obraz vcelku, ale bod po bodu, řádkováním</a:t>
            </a:r>
          </a:p>
          <a:p>
            <a:pPr eaLnBrk="1" hangingPunct="1">
              <a:buFontTx/>
              <a:buChar char="•"/>
            </a:pPr>
            <a:r>
              <a:rPr lang="cs-CZ" altLang="cs-CZ" sz="1600"/>
              <a:t> pomocí řádkování jsou snímány optické body v rovině XY i jednotlivé optické řezy v ose Z díky definovanému posuvu objektivu </a:t>
            </a:r>
          </a:p>
          <a:p>
            <a:pPr eaLnBrk="1" hangingPunct="1">
              <a:buFontTx/>
              <a:buChar char="•"/>
            </a:pPr>
            <a:r>
              <a:rPr lang="cs-CZ" altLang="cs-CZ" sz="1600"/>
              <a:t> konfokální obrazy jsou zaostřené a představují jednotlivé optické řezy vzorkem</a:t>
            </a:r>
          </a:p>
          <a:p>
            <a:pPr eaLnBrk="1" hangingPunct="1">
              <a:buFontTx/>
              <a:buChar char="•"/>
            </a:pPr>
            <a:r>
              <a:rPr lang="cs-CZ" altLang="cs-CZ" sz="1600"/>
              <a:t> složení trojrozměrných obrazů vychází z možnosti postupného snímání desítek až stovek optických řezů v ose Z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p:cNvPicPr>
            <a:picLocks noChangeAspect="1" noChangeArrowheads="1"/>
          </p:cNvPicPr>
          <p:nvPr/>
        </p:nvPicPr>
        <p:blipFill>
          <a:blip r:embed="rId3" cstate="print">
            <a:clrChange>
              <a:clrFrom>
                <a:srgbClr val="F4F4EC"/>
              </a:clrFrom>
              <a:clrTo>
                <a:srgbClr val="F4F4EC">
                  <a:alpha val="0"/>
                </a:srgbClr>
              </a:clrTo>
            </a:clrChange>
            <a:extLst>
              <a:ext uri="{28A0092B-C50C-407E-A947-70E740481C1C}">
                <a14:useLocalDpi xmlns:a14="http://schemas.microsoft.com/office/drawing/2010/main" xmlns="" val="0"/>
              </a:ext>
            </a:extLst>
          </a:blip>
          <a:srcRect l="7208" r="29623" b="983"/>
          <a:stretch>
            <a:fillRect/>
          </a:stretch>
        </p:blipFill>
        <p:spPr bwMode="auto">
          <a:xfrm>
            <a:off x="3059113" y="2636838"/>
            <a:ext cx="1851025" cy="313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Zástupný symbol pro číslo snímku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52777B1-5BF7-4254-B0E3-01F7635F5C28}" type="slidenum">
              <a:rPr lang="cs-CZ" altLang="cs-CZ"/>
              <a:pPr eaLnBrk="1" hangingPunct="1"/>
              <a:t>22</a:t>
            </a:fld>
            <a:endParaRPr lang="cs-CZ" altLang="cs-CZ"/>
          </a:p>
        </p:txBody>
      </p:sp>
      <p:sp>
        <p:nvSpPr>
          <p:cNvPr id="16386" name="Rectangle 2"/>
          <p:cNvSpPr>
            <a:spLocks noGrp="1" noChangeArrowheads="1"/>
          </p:cNvSpPr>
          <p:nvPr>
            <p:ph type="title"/>
          </p:nvPr>
        </p:nvSpPr>
        <p:spPr>
          <a:xfrm>
            <a:off x="457200" y="260350"/>
            <a:ext cx="4186238" cy="1143000"/>
          </a:xfrm>
        </p:spPr>
        <p:txBody>
          <a:bodyPr/>
          <a:lstStyle/>
          <a:p>
            <a:pPr eaLnBrk="1" hangingPunct="1">
              <a:defRPr/>
            </a:pPr>
            <a:r>
              <a:rPr lang="cs-CZ" smtClean="0"/>
              <a:t>Historie</a:t>
            </a:r>
          </a:p>
        </p:txBody>
      </p:sp>
      <p:pic>
        <p:nvPicPr>
          <p:cNvPr id="17413" name="Picture 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50825" y="5589588"/>
            <a:ext cx="42386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4" name="Rectangle 3"/>
          <p:cNvSpPr>
            <a:spLocks noGrp="1" noChangeArrowheads="1"/>
          </p:cNvSpPr>
          <p:nvPr>
            <p:ph type="body" idx="1"/>
          </p:nvPr>
        </p:nvSpPr>
        <p:spPr>
          <a:xfrm>
            <a:off x="457200" y="1600200"/>
            <a:ext cx="4835525" cy="2836863"/>
          </a:xfrm>
        </p:spPr>
        <p:txBody>
          <a:bodyPr/>
          <a:lstStyle/>
          <a:p>
            <a:pPr eaLnBrk="1" hangingPunct="1">
              <a:lnSpc>
                <a:spcPct val="90000"/>
              </a:lnSpc>
            </a:pPr>
            <a:r>
              <a:rPr lang="cs-CZ" altLang="cs-CZ" sz="2400" b="1" smtClean="0"/>
              <a:t>Marvin Minský</a:t>
            </a:r>
            <a:r>
              <a:rPr lang="cs-CZ" altLang="cs-CZ" sz="2400" smtClean="0"/>
              <a:t> </a:t>
            </a:r>
          </a:p>
          <a:p>
            <a:pPr eaLnBrk="1" hangingPunct="1">
              <a:lnSpc>
                <a:spcPct val="90000"/>
              </a:lnSpc>
            </a:pPr>
            <a:r>
              <a:rPr lang="cs-CZ" altLang="cs-CZ" sz="2400" smtClean="0"/>
              <a:t>1957 – patent</a:t>
            </a:r>
          </a:p>
          <a:p>
            <a:pPr eaLnBrk="1" hangingPunct="1">
              <a:lnSpc>
                <a:spcPct val="90000"/>
              </a:lnSpc>
            </a:pPr>
            <a:r>
              <a:rPr lang="cs-CZ" altLang="cs-CZ" sz="2400" smtClean="0"/>
              <a:t>neměl vhodný zdroj světla</a:t>
            </a:r>
          </a:p>
          <a:p>
            <a:pPr eaLnBrk="1" hangingPunct="1">
              <a:lnSpc>
                <a:spcPct val="90000"/>
              </a:lnSpc>
              <a:buFontTx/>
              <a:buNone/>
            </a:pPr>
            <a:endParaRPr lang="cs-CZ" altLang="cs-CZ" sz="2400" smtClean="0"/>
          </a:p>
        </p:txBody>
      </p:sp>
      <p:sp>
        <p:nvSpPr>
          <p:cNvPr id="17415" name="Obdélník 10"/>
          <p:cNvSpPr>
            <a:spLocks noChangeArrowheads="1"/>
          </p:cNvSpPr>
          <p:nvPr/>
        </p:nvSpPr>
        <p:spPr bwMode="auto">
          <a:xfrm>
            <a:off x="4321175" y="6550025"/>
            <a:ext cx="45720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100"/>
              <a:t>http://www.currentprotocols.com/protocol/cy0208</a:t>
            </a:r>
          </a:p>
        </p:txBody>
      </p:sp>
      <p:pic>
        <p:nvPicPr>
          <p:cNvPr id="17416"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5650" y="2997200"/>
            <a:ext cx="876300" cy="104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7" name="Picture 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827588" y="260350"/>
            <a:ext cx="4032250" cy="597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8" name="Obdélník 9"/>
          <p:cNvSpPr>
            <a:spLocks noChangeArrowheads="1"/>
          </p:cNvSpPr>
          <p:nvPr/>
        </p:nvSpPr>
        <p:spPr bwMode="auto">
          <a:xfrm>
            <a:off x="4321175" y="6453188"/>
            <a:ext cx="493077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600"/>
              <a:t>http://pt.wikipedia.org/wiki/Ficheiro:Primeira_P%C3%A1gina_da_Patente_de_Marvin_Minsky_Sobre_o_Microsc%C3%B3pio_Confocal.gif</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číslo snímku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6F16415-7C12-440C-8A79-D7377713171E}" type="slidenum">
              <a:rPr lang="cs-CZ" altLang="cs-CZ"/>
              <a:pPr eaLnBrk="1" hangingPunct="1"/>
              <a:t>23</a:t>
            </a:fld>
            <a:endParaRPr lang="cs-CZ" altLang="cs-CZ"/>
          </a:p>
        </p:txBody>
      </p:sp>
      <p:sp>
        <p:nvSpPr>
          <p:cNvPr id="16386" name="Rectangle 2"/>
          <p:cNvSpPr>
            <a:spLocks noGrp="1" noChangeArrowheads="1"/>
          </p:cNvSpPr>
          <p:nvPr>
            <p:ph type="title"/>
          </p:nvPr>
        </p:nvSpPr>
        <p:spPr/>
        <p:txBody>
          <a:bodyPr/>
          <a:lstStyle/>
          <a:p>
            <a:pPr eaLnBrk="1" hangingPunct="1">
              <a:defRPr/>
            </a:pPr>
            <a:r>
              <a:rPr lang="cs-CZ" smtClean="0"/>
              <a:t>Historie</a:t>
            </a:r>
          </a:p>
        </p:txBody>
      </p:sp>
      <p:sp>
        <p:nvSpPr>
          <p:cNvPr id="18436" name="Rectangle 3"/>
          <p:cNvSpPr>
            <a:spLocks noGrp="1" noChangeArrowheads="1"/>
          </p:cNvSpPr>
          <p:nvPr>
            <p:ph type="body" idx="1"/>
          </p:nvPr>
        </p:nvSpPr>
        <p:spPr>
          <a:xfrm>
            <a:off x="457200" y="1600200"/>
            <a:ext cx="4835525" cy="4525963"/>
          </a:xfrm>
        </p:spPr>
        <p:txBody>
          <a:bodyPr/>
          <a:lstStyle/>
          <a:p>
            <a:pPr eaLnBrk="1" hangingPunct="1">
              <a:lnSpc>
                <a:spcPct val="90000"/>
              </a:lnSpc>
            </a:pPr>
            <a:r>
              <a:rPr lang="cs-CZ" altLang="cs-CZ" sz="2400" b="1" smtClean="0"/>
              <a:t>Petráň M</a:t>
            </a:r>
            <a:r>
              <a:rPr lang="cs-CZ" altLang="cs-CZ" sz="2400" smtClean="0"/>
              <a:t>. a </a:t>
            </a:r>
            <a:r>
              <a:rPr lang="cs-CZ" altLang="cs-CZ" sz="2400" b="1" smtClean="0"/>
              <a:t>Hadravský M</a:t>
            </a:r>
            <a:r>
              <a:rPr lang="cs-CZ" altLang="cs-CZ" sz="2400" smtClean="0"/>
              <a:t>. (1967) - konstrukce konfokálního mikroskopu pracujícího na bázi rotace Nipkowova kotouče (</a:t>
            </a:r>
            <a:r>
              <a:rPr lang="cs-CZ" altLang="cs-CZ" sz="2000" i="1" smtClean="0"/>
              <a:t>Tandem Scanning Confocal Microscope</a:t>
            </a:r>
            <a:r>
              <a:rPr lang="cs-CZ" altLang="cs-CZ" sz="2400" smtClean="0"/>
              <a:t>)</a:t>
            </a:r>
          </a:p>
          <a:p>
            <a:pPr eaLnBrk="1" hangingPunct="1">
              <a:lnSpc>
                <a:spcPct val="90000"/>
              </a:lnSpc>
            </a:pPr>
            <a:r>
              <a:rPr lang="cs-CZ" altLang="cs-CZ" sz="2400" smtClean="0"/>
              <a:t> rozvoj od konce 70. let 20. století                                                                                                                                   - rozmítaný laserový paprsek, počítač</a:t>
            </a:r>
          </a:p>
          <a:p>
            <a:pPr eaLnBrk="1" hangingPunct="1">
              <a:lnSpc>
                <a:spcPct val="90000"/>
              </a:lnSpc>
            </a:pPr>
            <a:r>
              <a:rPr lang="cs-CZ" altLang="cs-CZ" sz="2400" smtClean="0"/>
              <a:t> dvou (multi-) fotonový mikroskop </a:t>
            </a:r>
          </a:p>
          <a:p>
            <a:pPr eaLnBrk="1" hangingPunct="1">
              <a:lnSpc>
                <a:spcPct val="90000"/>
              </a:lnSpc>
            </a:pPr>
            <a:endParaRPr lang="cs-CZ" altLang="cs-CZ" sz="2400" smtClean="0"/>
          </a:p>
        </p:txBody>
      </p:sp>
      <p:pic>
        <p:nvPicPr>
          <p:cNvPr id="18437"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48263" y="1628775"/>
            <a:ext cx="3676650" cy="317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8" name="Obdélník 10"/>
          <p:cNvSpPr>
            <a:spLocks noChangeArrowheads="1"/>
          </p:cNvSpPr>
          <p:nvPr/>
        </p:nvSpPr>
        <p:spPr bwMode="auto">
          <a:xfrm>
            <a:off x="5724525" y="4868863"/>
            <a:ext cx="30956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000"/>
              <a:t>http://www.currentprotocols.com/protocol/cy0208</a:t>
            </a:r>
          </a:p>
        </p:txBody>
      </p:sp>
      <p:sp>
        <p:nvSpPr>
          <p:cNvPr id="9" name="Obdélník 8"/>
          <p:cNvSpPr/>
          <p:nvPr/>
        </p:nvSpPr>
        <p:spPr>
          <a:xfrm>
            <a:off x="5148263" y="5499100"/>
            <a:ext cx="3744912" cy="1169988"/>
          </a:xfrm>
          <a:prstGeom prst="rect">
            <a:avLst/>
          </a:prstGeom>
          <a:solidFill>
            <a:schemeClr val="accent5"/>
          </a:solidFill>
          <a:ln w="28575">
            <a:solidFill>
              <a:srgbClr val="666699"/>
            </a:solidFill>
          </a:ln>
        </p:spPr>
        <p:txBody>
          <a:bodyPr>
            <a:spAutoFit/>
          </a:bodyPr>
          <a:lstStyle/>
          <a:p>
            <a:pPr>
              <a:defRPr/>
            </a:pPr>
            <a:r>
              <a:rPr lang="cs-CZ" sz="1400" dirty="0">
                <a:latin typeface="Arial" charset="0"/>
              </a:rPr>
              <a:t>Doporučuji dokument </a:t>
            </a:r>
            <a:r>
              <a:rPr lang="cs-CZ" sz="1400" dirty="0" err="1">
                <a:latin typeface="Arial" charset="0"/>
              </a:rPr>
              <a:t>čt</a:t>
            </a:r>
            <a:r>
              <a:rPr lang="cs-CZ" sz="1400" dirty="0">
                <a:latin typeface="Arial" charset="0"/>
              </a:rPr>
              <a:t>: </a:t>
            </a:r>
            <a:r>
              <a:rPr lang="cs-CZ" sz="1100" dirty="0">
                <a:latin typeface="Arial" charset="0"/>
              </a:rPr>
              <a:t>Prof. Petráň (cca 18 min):</a:t>
            </a:r>
            <a:r>
              <a:rPr lang="cs-CZ" sz="1400" dirty="0">
                <a:latin typeface="Arial" charset="0"/>
              </a:rPr>
              <a:t> </a:t>
            </a:r>
            <a:r>
              <a:rPr lang="cs-CZ" sz="1400" dirty="0">
                <a:latin typeface="Arial" charset="0"/>
                <a:hlinkClick r:id="rId4"/>
              </a:rPr>
              <a:t>http://www.</a:t>
            </a:r>
            <a:r>
              <a:rPr lang="cs-CZ" sz="1400" dirty="0" err="1">
                <a:latin typeface="Arial" charset="0"/>
                <a:hlinkClick r:id="rId4"/>
              </a:rPr>
              <a:t>ceskatelevize.cz</a:t>
            </a:r>
            <a:r>
              <a:rPr lang="cs-CZ" sz="1400" dirty="0">
                <a:latin typeface="Arial" charset="0"/>
                <a:hlinkClick r:id="rId4"/>
              </a:rPr>
              <a:t>/program/10209988352-07.05.2009-22:45-2-</a:t>
            </a:r>
            <a:r>
              <a:rPr lang="cs-CZ" sz="1400" dirty="0" err="1">
                <a:latin typeface="Arial" charset="0"/>
                <a:hlinkClick r:id="rId4"/>
              </a:rPr>
              <a:t>zaslapane</a:t>
            </a:r>
            <a:r>
              <a:rPr lang="cs-CZ" sz="1400" dirty="0">
                <a:latin typeface="Arial" charset="0"/>
                <a:hlinkClick r:id="rId4"/>
              </a:rPr>
              <a:t>-projekty.</a:t>
            </a:r>
            <a:r>
              <a:rPr lang="cs-CZ" sz="1400" dirty="0" err="1">
                <a:latin typeface="Arial" charset="0"/>
                <a:hlinkClick r:id="rId4"/>
              </a:rPr>
              <a:t>html</a:t>
            </a:r>
            <a:r>
              <a:rPr lang="cs-CZ" sz="1400" dirty="0">
                <a:latin typeface="Arial" charset="0"/>
                <a:hlinkClick r:id="rId4"/>
              </a:rPr>
              <a:t>?</a:t>
            </a:r>
            <a:r>
              <a:rPr lang="cs-CZ" sz="1400" dirty="0" err="1">
                <a:latin typeface="Arial" charset="0"/>
                <a:hlinkClick r:id="rId4"/>
              </a:rPr>
              <a:t>backaddr</a:t>
            </a:r>
            <a:r>
              <a:rPr lang="cs-CZ" sz="1400" dirty="0">
                <a:latin typeface="Arial" charset="0"/>
                <a:hlinkClick r:id="rId4"/>
              </a:rPr>
              <a:t>=</a:t>
            </a:r>
            <a:r>
              <a:rPr lang="cs-CZ" sz="1400" dirty="0" err="1">
                <a:latin typeface="Arial" charset="0"/>
                <a:hlinkClick r:id="rId4"/>
              </a:rPr>
              <a:t>search</a:t>
            </a:r>
            <a:r>
              <a:rPr lang="cs-CZ" sz="1400" dirty="0">
                <a:latin typeface="Arial" charset="0"/>
                <a:hlinkClick r:id="rId4"/>
              </a:rPr>
              <a:t>&amp;tipy=1&amp;online=1</a:t>
            </a:r>
            <a:endParaRPr lang="cs-CZ" sz="1400" dirty="0">
              <a:latin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číslo snímku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781CB01-14AA-4588-A360-7B69570E7B6D}" type="slidenum">
              <a:rPr lang="cs-CZ" altLang="cs-CZ"/>
              <a:pPr eaLnBrk="1" hangingPunct="1"/>
              <a:t>24</a:t>
            </a:fld>
            <a:endParaRPr lang="cs-CZ" altLang="cs-CZ"/>
          </a:p>
        </p:txBody>
      </p:sp>
      <p:sp>
        <p:nvSpPr>
          <p:cNvPr id="20482" name="Rectangle 2"/>
          <p:cNvSpPr>
            <a:spLocks noGrp="1" noChangeArrowheads="1"/>
          </p:cNvSpPr>
          <p:nvPr>
            <p:ph type="title"/>
          </p:nvPr>
        </p:nvSpPr>
        <p:spPr>
          <a:xfrm>
            <a:off x="468313" y="260350"/>
            <a:ext cx="3970337" cy="1143000"/>
          </a:xfrm>
        </p:spPr>
        <p:txBody>
          <a:bodyPr/>
          <a:lstStyle/>
          <a:p>
            <a:pPr eaLnBrk="1" hangingPunct="1">
              <a:defRPr/>
            </a:pPr>
            <a:r>
              <a:rPr lang="cs-CZ" smtClean="0"/>
              <a:t>Klasická mik.</a:t>
            </a:r>
          </a:p>
        </p:txBody>
      </p:sp>
      <p:sp>
        <p:nvSpPr>
          <p:cNvPr id="19460" name="Rectangle 3"/>
          <p:cNvSpPr>
            <a:spLocks noGrp="1" noChangeArrowheads="1"/>
          </p:cNvSpPr>
          <p:nvPr>
            <p:ph type="body" idx="1"/>
          </p:nvPr>
        </p:nvSpPr>
        <p:spPr>
          <a:xfrm>
            <a:off x="457200" y="1600200"/>
            <a:ext cx="3970338" cy="4525963"/>
          </a:xfrm>
        </p:spPr>
        <p:txBody>
          <a:bodyPr/>
          <a:lstStyle/>
          <a:p>
            <a:pPr eaLnBrk="1" hangingPunct="1">
              <a:lnSpc>
                <a:spcPct val="90000"/>
              </a:lnSpc>
            </a:pPr>
            <a:r>
              <a:rPr lang="cs-CZ" altLang="cs-CZ" sz="2400" smtClean="0"/>
              <a:t>Předpoklad malé tloušťky preparátu</a:t>
            </a:r>
          </a:p>
          <a:p>
            <a:pPr eaLnBrk="1" hangingPunct="1">
              <a:lnSpc>
                <a:spcPct val="90000"/>
              </a:lnSpc>
            </a:pPr>
            <a:r>
              <a:rPr lang="cs-CZ" altLang="cs-CZ" sz="2400" smtClean="0"/>
              <a:t>Silné vzorky – překrývání obrazu zaostřené roviny nezaostřenými (nad i pod)</a:t>
            </a:r>
          </a:p>
          <a:p>
            <a:pPr eaLnBrk="1" hangingPunct="1">
              <a:lnSpc>
                <a:spcPct val="90000"/>
              </a:lnSpc>
            </a:pPr>
            <a:r>
              <a:rPr lang="cs-CZ" altLang="cs-CZ" sz="2400" smtClean="0"/>
              <a:t>Vzorky o tloušťce menší než je hloubka ostrosti objektivu (závisí na numerické apertuře)</a:t>
            </a:r>
          </a:p>
          <a:p>
            <a:pPr eaLnBrk="1" hangingPunct="1">
              <a:lnSpc>
                <a:spcPct val="90000"/>
              </a:lnSpc>
            </a:pPr>
            <a:r>
              <a:rPr lang="cs-CZ" altLang="cs-CZ" sz="2400" smtClean="0"/>
              <a:t> obrazem ne bod, ale Airyho kroužky</a:t>
            </a:r>
          </a:p>
        </p:txBody>
      </p:sp>
      <p:sp>
        <p:nvSpPr>
          <p:cNvPr id="20484" name="Rectangle 4"/>
          <p:cNvSpPr>
            <a:spLocks noChangeArrowheads="1"/>
          </p:cNvSpPr>
          <p:nvPr/>
        </p:nvSpPr>
        <p:spPr bwMode="auto">
          <a:xfrm>
            <a:off x="4716463" y="260350"/>
            <a:ext cx="3970337" cy="1143000"/>
          </a:xfrm>
          <a:prstGeom prst="rect">
            <a:avLst/>
          </a:prstGeom>
          <a:solidFill>
            <a:schemeClr val="bg2">
              <a:alpha val="42000"/>
            </a:schemeClr>
          </a:solidFill>
          <a:ln w="12700">
            <a:solidFill>
              <a:schemeClr val="bg2"/>
            </a:solidFill>
            <a:miter lim="800000"/>
            <a:headEnd/>
            <a:tailEnd/>
          </a:ln>
          <a:effectLst/>
        </p:spPr>
        <p:txBody>
          <a:bodyPr anchor="ctr"/>
          <a:lstStyle/>
          <a:p>
            <a:pPr algn="ctr">
              <a:defRPr/>
            </a:pPr>
            <a:r>
              <a:rPr lang="cs-CZ" sz="4400">
                <a:solidFill>
                  <a:schemeClr val="tx2"/>
                </a:solidFill>
                <a:effectLst>
                  <a:outerShdw blurRad="38100" dist="38100" dir="2700000" algn="tl">
                    <a:srgbClr val="FFFFFF"/>
                  </a:outerShdw>
                </a:effectLst>
                <a:latin typeface="Arial" charset="0"/>
              </a:rPr>
              <a:t>Konfok. Mik.</a:t>
            </a:r>
          </a:p>
        </p:txBody>
      </p:sp>
      <p:sp>
        <p:nvSpPr>
          <p:cNvPr id="19462" name="Rectangle 5"/>
          <p:cNvSpPr>
            <a:spLocks noChangeArrowheads="1"/>
          </p:cNvSpPr>
          <p:nvPr/>
        </p:nvSpPr>
        <p:spPr bwMode="auto">
          <a:xfrm>
            <a:off x="4787900" y="1628775"/>
            <a:ext cx="3744913" cy="410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Char char="•"/>
            </a:pPr>
            <a:r>
              <a:rPr lang="cs-CZ" altLang="cs-CZ" sz="2400"/>
              <a:t>Potlačení mlhavého pozadí obrazu</a:t>
            </a:r>
          </a:p>
          <a:p>
            <a:pPr eaLnBrk="1" hangingPunct="1">
              <a:spcBef>
                <a:spcPct val="20000"/>
              </a:spcBef>
              <a:buFontTx/>
              <a:buChar char="•"/>
            </a:pPr>
            <a:r>
              <a:rPr lang="cs-CZ" altLang="cs-CZ" sz="2400"/>
              <a:t>Optická tomografie</a:t>
            </a:r>
          </a:p>
          <a:p>
            <a:pPr eaLnBrk="1" hangingPunct="1">
              <a:spcBef>
                <a:spcPct val="20000"/>
              </a:spcBef>
              <a:buFontTx/>
              <a:buChar char="•"/>
            </a:pPr>
            <a:r>
              <a:rPr lang="cs-CZ" altLang="cs-CZ" sz="2400"/>
              <a:t>Obraz vzniká skládáním z jednotlivých bodů, které jsou pozorovány přes clonky, jejíž rozměry bývají menší než Airyho kroužky</a:t>
            </a:r>
          </a:p>
          <a:p>
            <a:pPr eaLnBrk="1" hangingPunct="1">
              <a:spcBef>
                <a:spcPct val="20000"/>
              </a:spcBef>
              <a:buFontTx/>
              <a:buChar char="•"/>
            </a:pPr>
            <a:endParaRPr lang="cs-CZ" altLang="cs-CZ" sz="2400"/>
          </a:p>
          <a:p>
            <a:pPr eaLnBrk="1" hangingPunct="1">
              <a:spcBef>
                <a:spcPct val="20000"/>
              </a:spcBef>
              <a:buFontTx/>
              <a:buChar char="•"/>
            </a:pPr>
            <a:endParaRPr lang="cs-CZ" altLang="cs-CZ" sz="2400"/>
          </a:p>
        </p:txBody>
      </p:sp>
      <p:pic>
        <p:nvPicPr>
          <p:cNvPr id="19463"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03575" y="5476875"/>
            <a:ext cx="952500" cy="138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číslo snímku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0AF6B8F-ADFA-439E-BA25-DA0D0ACF3213}" type="slidenum">
              <a:rPr lang="cs-CZ" altLang="cs-CZ"/>
              <a:pPr eaLnBrk="1" hangingPunct="1"/>
              <a:t>25</a:t>
            </a:fld>
            <a:endParaRPr lang="cs-CZ" altLang="cs-CZ"/>
          </a:p>
        </p:txBody>
      </p:sp>
      <p:pic>
        <p:nvPicPr>
          <p:cNvPr id="20483"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6725" y="273050"/>
            <a:ext cx="8353425" cy="546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4" name="AutoShape 13"/>
          <p:cNvSpPr>
            <a:spLocks noChangeArrowheads="1"/>
          </p:cNvSpPr>
          <p:nvPr/>
        </p:nvSpPr>
        <p:spPr bwMode="auto">
          <a:xfrm rot="5400000">
            <a:off x="-756443" y="4220369"/>
            <a:ext cx="2376487" cy="504825"/>
          </a:xfrm>
          <a:prstGeom prst="triangle">
            <a:avLst>
              <a:gd name="adj" fmla="val 50000"/>
            </a:avLst>
          </a:prstGeom>
          <a:solidFill>
            <a:srgbClr val="FFFF99"/>
          </a:solidFill>
          <a:ln w="9525">
            <a:solidFill>
              <a:srgbClr val="FF99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20485" name="AutoShape 12"/>
          <p:cNvSpPr>
            <a:spLocks noChangeArrowheads="1"/>
          </p:cNvSpPr>
          <p:nvPr/>
        </p:nvSpPr>
        <p:spPr bwMode="auto">
          <a:xfrm rot="5400000">
            <a:off x="-756443" y="1483519"/>
            <a:ext cx="2376487" cy="504825"/>
          </a:xfrm>
          <a:prstGeom prst="triangle">
            <a:avLst>
              <a:gd name="adj" fmla="val 50000"/>
            </a:avLst>
          </a:prstGeom>
          <a:solidFill>
            <a:srgbClr val="FFFF99"/>
          </a:solidFill>
          <a:ln w="9525">
            <a:solidFill>
              <a:srgbClr val="FF99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20486" name="Text Box 5"/>
          <p:cNvSpPr txBox="1">
            <a:spLocks noChangeArrowheads="1"/>
          </p:cNvSpPr>
          <p:nvPr/>
        </p:nvSpPr>
        <p:spPr bwMode="auto">
          <a:xfrm rot="-5400000">
            <a:off x="-180181" y="1485107"/>
            <a:ext cx="1073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a:t>widefield</a:t>
            </a:r>
          </a:p>
        </p:txBody>
      </p:sp>
      <p:sp>
        <p:nvSpPr>
          <p:cNvPr id="20487" name="Text Box 6"/>
          <p:cNvSpPr txBox="1">
            <a:spLocks noChangeArrowheads="1"/>
          </p:cNvSpPr>
          <p:nvPr/>
        </p:nvSpPr>
        <p:spPr bwMode="auto">
          <a:xfrm rot="-5400000">
            <a:off x="-53181" y="4269582"/>
            <a:ext cx="819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a:t>CLSM</a:t>
            </a:r>
          </a:p>
        </p:txBody>
      </p:sp>
      <p:sp>
        <p:nvSpPr>
          <p:cNvPr id="20488" name="Text Box 7"/>
          <p:cNvSpPr txBox="1">
            <a:spLocks noChangeArrowheads="1"/>
          </p:cNvSpPr>
          <p:nvPr/>
        </p:nvSpPr>
        <p:spPr bwMode="auto">
          <a:xfrm>
            <a:off x="612775" y="5734050"/>
            <a:ext cx="19431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a:t>myší mozek </a:t>
            </a:r>
            <a:r>
              <a:rPr lang="cs-CZ" altLang="cs-CZ" i="1"/>
              <a:t>hippocampus</a:t>
            </a:r>
            <a:endParaRPr lang="cs-CZ" altLang="cs-CZ"/>
          </a:p>
        </p:txBody>
      </p:sp>
      <p:sp>
        <p:nvSpPr>
          <p:cNvPr id="20489" name="Text Box 8"/>
          <p:cNvSpPr txBox="1">
            <a:spLocks noChangeArrowheads="1"/>
          </p:cNvSpPr>
          <p:nvPr/>
        </p:nvSpPr>
        <p:spPr bwMode="auto">
          <a:xfrm>
            <a:off x="3349625" y="5734050"/>
            <a:ext cx="2590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a:t>myší hladká svovina</a:t>
            </a:r>
          </a:p>
        </p:txBody>
      </p:sp>
      <p:sp>
        <p:nvSpPr>
          <p:cNvPr id="20490" name="Text Box 9"/>
          <p:cNvSpPr txBox="1">
            <a:spLocks noChangeArrowheads="1"/>
          </p:cNvSpPr>
          <p:nvPr/>
        </p:nvSpPr>
        <p:spPr bwMode="auto">
          <a:xfrm>
            <a:off x="6157913" y="5734050"/>
            <a:ext cx="2590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a:t>pylové zrno, slunečnice</a:t>
            </a:r>
          </a:p>
        </p:txBody>
      </p:sp>
      <p:sp>
        <p:nvSpPr>
          <p:cNvPr id="20491" name="Rectangle 14"/>
          <p:cNvSpPr>
            <a:spLocks noChangeArrowheads="1"/>
          </p:cNvSpPr>
          <p:nvPr/>
        </p:nvSpPr>
        <p:spPr bwMode="auto">
          <a:xfrm>
            <a:off x="2339975" y="6165850"/>
            <a:ext cx="6478588" cy="533400"/>
          </a:xfrm>
          <a:prstGeom prst="rect">
            <a:avLst/>
          </a:prstGeom>
          <a:noFill/>
          <a:ln w="15875">
            <a:solidFill>
              <a:schemeClr val="hlink"/>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cs-CZ" altLang="cs-CZ" sz="1400">
                <a:solidFill>
                  <a:schemeClr val="accent2"/>
                </a:solidFill>
              </a:rPr>
              <a:t>Poznámka: významné množství fluorescenčního signálu obrazu</a:t>
            </a:r>
            <a:r>
              <a:rPr lang="cs-CZ" altLang="cs-CZ" sz="1400"/>
              <a:t> </a:t>
            </a:r>
            <a:r>
              <a:rPr lang="cs-CZ" altLang="cs-CZ" sz="1400">
                <a:solidFill>
                  <a:schemeClr val="accent2"/>
                </a:solidFill>
              </a:rPr>
              <a:t>v širokém poli se nachází mimo ohniskové roviny.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B386C28-AF84-4E7F-8974-60920EA28DF7}" type="slidenum">
              <a:rPr lang="cs-CZ" altLang="cs-CZ"/>
              <a:pPr eaLnBrk="1" hangingPunct="1"/>
              <a:t>26</a:t>
            </a:fld>
            <a:endParaRPr lang="cs-CZ" altLang="cs-CZ"/>
          </a:p>
        </p:txBody>
      </p:sp>
      <p:sp>
        <p:nvSpPr>
          <p:cNvPr id="22530" name="Text Box 2"/>
          <p:cNvSpPr txBox="1">
            <a:spLocks noChangeArrowheads="1"/>
          </p:cNvSpPr>
          <p:nvPr/>
        </p:nvSpPr>
        <p:spPr bwMode="auto">
          <a:xfrm>
            <a:off x="447675" y="520700"/>
            <a:ext cx="8255000" cy="5878513"/>
          </a:xfrm>
          <a:prstGeom prst="rect">
            <a:avLst/>
          </a:prstGeom>
          <a:noFill/>
          <a:ln w="38100">
            <a:noFill/>
            <a:miter lim="800000"/>
            <a:headEnd/>
            <a:tailEnd/>
          </a:ln>
          <a:effectLst/>
        </p:spPr>
        <p:txBody>
          <a:bodyPr>
            <a:spAutoFit/>
          </a:bodyPr>
          <a:lstStyle/>
          <a:p>
            <a:pPr algn="ctr" eaLnBrk="0" hangingPunct="0">
              <a:spcBef>
                <a:spcPct val="50000"/>
              </a:spcBef>
              <a:defRPr/>
            </a:pPr>
            <a:r>
              <a:rPr lang="cs-CZ" sz="2800" b="1" dirty="0">
                <a:effectLst>
                  <a:outerShdw blurRad="38100" dist="38100" dir="2700000" algn="tl">
                    <a:srgbClr val="C0C0C0"/>
                  </a:outerShdw>
                </a:effectLst>
                <a:latin typeface="Arial" charset="0"/>
              </a:rPr>
              <a:t>Výhody CLSM</a:t>
            </a:r>
          </a:p>
          <a:p>
            <a:pPr marL="446088" indent="-355600" eaLnBrk="0" hangingPunct="0">
              <a:spcBef>
                <a:spcPct val="50000"/>
              </a:spcBef>
              <a:buFontTx/>
              <a:buChar char="•"/>
              <a:defRPr/>
            </a:pPr>
            <a:r>
              <a:rPr lang="cs-CZ" sz="2400" dirty="0">
                <a:latin typeface="Arial" charset="0"/>
              </a:rPr>
              <a:t>odstranění </a:t>
            </a:r>
            <a:r>
              <a:rPr lang="cs-CZ" sz="2400" dirty="0" err="1">
                <a:latin typeface="Arial" charset="0"/>
              </a:rPr>
              <a:t>mimoohniskových</a:t>
            </a:r>
            <a:r>
              <a:rPr lang="cs-CZ" sz="2400" dirty="0">
                <a:latin typeface="Arial" charset="0"/>
              </a:rPr>
              <a:t> rovin</a:t>
            </a:r>
          </a:p>
          <a:p>
            <a:pPr marL="446088" indent="-355600" eaLnBrk="0" hangingPunct="0">
              <a:spcBef>
                <a:spcPct val="50000"/>
              </a:spcBef>
              <a:buFontTx/>
              <a:buChar char="•"/>
              <a:defRPr/>
            </a:pPr>
            <a:r>
              <a:rPr lang="cs-CZ" sz="2400" dirty="0">
                <a:latin typeface="Arial" charset="0"/>
              </a:rPr>
              <a:t>vysoký kontrast obrazu</a:t>
            </a:r>
          </a:p>
          <a:p>
            <a:pPr marL="446088" indent="-355600" eaLnBrk="0" hangingPunct="0">
              <a:spcBef>
                <a:spcPct val="50000"/>
              </a:spcBef>
              <a:buFontTx/>
              <a:buChar char="•"/>
              <a:defRPr/>
            </a:pPr>
            <a:r>
              <a:rPr lang="cs-CZ" sz="2400" dirty="0">
                <a:latin typeface="Arial" charset="0"/>
              </a:rPr>
              <a:t>neinvazní metoda</a:t>
            </a:r>
          </a:p>
          <a:p>
            <a:pPr marL="446088" indent="-355600" eaLnBrk="0" hangingPunct="0">
              <a:spcBef>
                <a:spcPct val="50000"/>
              </a:spcBef>
              <a:buFontTx/>
              <a:buChar char="•"/>
              <a:defRPr/>
            </a:pPr>
            <a:r>
              <a:rPr lang="cs-CZ" sz="2400" dirty="0">
                <a:latin typeface="Arial" charset="0"/>
              </a:rPr>
              <a:t>zachování prostorového uspořádání </a:t>
            </a:r>
          </a:p>
          <a:p>
            <a:pPr marL="446088" indent="-355600" eaLnBrk="0" hangingPunct="0">
              <a:spcBef>
                <a:spcPct val="50000"/>
              </a:spcBef>
              <a:buFontTx/>
              <a:buChar char="•"/>
              <a:defRPr/>
            </a:pPr>
            <a:r>
              <a:rPr lang="cs-CZ" sz="2400" dirty="0">
                <a:latin typeface="Arial" charset="0"/>
              </a:rPr>
              <a:t>schopnost vytvoření prostorové rekonstrukce</a:t>
            </a:r>
          </a:p>
          <a:p>
            <a:pPr marL="446088" indent="-355600" eaLnBrk="0" hangingPunct="0">
              <a:spcBef>
                <a:spcPct val="50000"/>
              </a:spcBef>
              <a:buFontTx/>
              <a:buChar char="•"/>
              <a:defRPr/>
            </a:pPr>
            <a:r>
              <a:rPr lang="cs-CZ" sz="2400" dirty="0">
                <a:latin typeface="Arial" charset="0"/>
              </a:rPr>
              <a:t>digitální forma výstupu - rotace, perspektiva, ... </a:t>
            </a:r>
          </a:p>
          <a:p>
            <a:pPr marL="446088" indent="-355600" eaLnBrk="0" hangingPunct="0">
              <a:spcBef>
                <a:spcPct val="50000"/>
              </a:spcBef>
              <a:buFontTx/>
              <a:buChar char="•"/>
              <a:defRPr/>
            </a:pPr>
            <a:r>
              <a:rPr lang="cs-CZ" sz="2400" dirty="0">
                <a:latin typeface="Arial" charset="0"/>
              </a:rPr>
              <a:t>schopnost zobrazení buňky - tkáně - mnohobuněčného organismu </a:t>
            </a:r>
          </a:p>
          <a:p>
            <a:pPr marL="446088" indent="-355600" eaLnBrk="0" hangingPunct="0">
              <a:spcBef>
                <a:spcPct val="50000"/>
              </a:spcBef>
              <a:buFontTx/>
              <a:buChar char="•"/>
              <a:defRPr/>
            </a:pPr>
            <a:r>
              <a:rPr lang="cs-CZ" sz="2400" dirty="0">
                <a:latin typeface="Arial" charset="0"/>
              </a:rPr>
              <a:t>současné použití až 4 kanálů + procházející světlo</a:t>
            </a:r>
            <a:r>
              <a:rPr lang="cs-CZ" sz="2400" dirty="0">
                <a:latin typeface="Times New Roman" pitchFamily="18" charset="0"/>
              </a:rPr>
              <a:t> </a:t>
            </a:r>
          </a:p>
          <a:p>
            <a:pPr eaLnBrk="0" hangingPunct="0">
              <a:spcBef>
                <a:spcPct val="50000"/>
              </a:spcBef>
              <a:defRPr/>
            </a:pPr>
            <a:r>
              <a:rPr lang="cs-CZ" sz="2400" dirty="0">
                <a:latin typeface="Times New Roman" pitchFamily="18" charset="0"/>
              </a:rPr>
              <a:t> </a:t>
            </a:r>
          </a:p>
        </p:txBody>
      </p:sp>
      <p:pic>
        <p:nvPicPr>
          <p:cNvPr id="2150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00788" y="476250"/>
            <a:ext cx="11811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A92FEB1-C05D-4A57-B0E7-19037DC086B1}" type="slidenum">
              <a:rPr lang="cs-CZ" altLang="cs-CZ"/>
              <a:pPr eaLnBrk="1" hangingPunct="1"/>
              <a:t>27</a:t>
            </a:fld>
            <a:endParaRPr lang="cs-CZ" altLang="cs-CZ"/>
          </a:p>
        </p:txBody>
      </p:sp>
      <p:sp>
        <p:nvSpPr>
          <p:cNvPr id="23554" name="Rectangle 2"/>
          <p:cNvSpPr>
            <a:spLocks noChangeArrowheads="1"/>
          </p:cNvSpPr>
          <p:nvPr/>
        </p:nvSpPr>
        <p:spPr bwMode="auto">
          <a:xfrm>
            <a:off x="749300" y="115888"/>
            <a:ext cx="7480300" cy="3182937"/>
          </a:xfrm>
          <a:prstGeom prst="rect">
            <a:avLst/>
          </a:prstGeom>
          <a:noFill/>
          <a:ln w="38100">
            <a:noFill/>
            <a:miter lim="800000"/>
            <a:headEnd/>
            <a:tailEnd/>
          </a:ln>
          <a:effectLst/>
        </p:spPr>
        <p:txBody>
          <a:bodyPr>
            <a:spAutoFit/>
          </a:bodyPr>
          <a:lstStyle/>
          <a:p>
            <a:pPr marL="274638" indent="-274638" algn="ctr" eaLnBrk="0" hangingPunct="0">
              <a:spcBef>
                <a:spcPct val="50000"/>
              </a:spcBef>
              <a:defRPr/>
            </a:pPr>
            <a:r>
              <a:rPr lang="cs-CZ" sz="2800" b="1" dirty="0">
                <a:effectLst>
                  <a:outerShdw blurRad="38100" dist="38100" dir="2700000" algn="tl">
                    <a:srgbClr val="C0C0C0"/>
                  </a:outerShdw>
                </a:effectLst>
                <a:latin typeface="Arial" charset="0"/>
              </a:rPr>
              <a:t>Nevýhody CLSM</a:t>
            </a:r>
          </a:p>
          <a:p>
            <a:pPr marL="274638" indent="-274638" algn="ctr" eaLnBrk="0" hangingPunct="0">
              <a:spcBef>
                <a:spcPct val="50000"/>
              </a:spcBef>
              <a:defRPr/>
            </a:pPr>
            <a:endParaRPr lang="cs-CZ" sz="1000" b="1" dirty="0">
              <a:effectLst>
                <a:outerShdw blurRad="38100" dist="38100" dir="2700000" algn="tl">
                  <a:srgbClr val="C0C0C0"/>
                </a:outerShdw>
              </a:effectLst>
              <a:latin typeface="Arial" charset="0"/>
            </a:endParaRPr>
          </a:p>
          <a:p>
            <a:pPr marL="274638" indent="-274638" eaLnBrk="0" hangingPunct="0">
              <a:spcBef>
                <a:spcPct val="50000"/>
              </a:spcBef>
              <a:buFontTx/>
              <a:buChar char="•"/>
              <a:defRPr/>
            </a:pPr>
            <a:r>
              <a:rPr lang="cs-CZ" sz="2400" dirty="0">
                <a:latin typeface="Arial" charset="0"/>
              </a:rPr>
              <a:t> délka zpracování materiálu i snímků </a:t>
            </a:r>
            <a:r>
              <a:rPr lang="cs-CZ" sz="2400" dirty="0">
                <a:latin typeface="Arial" charset="0"/>
                <a:cs typeface="Arial" charset="0"/>
              </a:rPr>
              <a:t>→</a:t>
            </a:r>
            <a:r>
              <a:rPr lang="cs-CZ" sz="2400" dirty="0">
                <a:latin typeface="Arial" charset="0"/>
              </a:rPr>
              <a:t>,,vyhasínání fluorescence” (</a:t>
            </a:r>
            <a:r>
              <a:rPr lang="cs-CZ" sz="2400" dirty="0" err="1">
                <a:latin typeface="Arial" charset="0"/>
              </a:rPr>
              <a:t>photobleaching</a:t>
            </a:r>
            <a:r>
              <a:rPr lang="cs-CZ" sz="2400" dirty="0">
                <a:latin typeface="Arial" charset="0"/>
              </a:rPr>
              <a:t>)</a:t>
            </a:r>
          </a:p>
          <a:p>
            <a:pPr marL="274638" indent="-274638" eaLnBrk="0" hangingPunct="0">
              <a:spcBef>
                <a:spcPct val="50000"/>
              </a:spcBef>
              <a:buFontTx/>
              <a:buChar char="•"/>
              <a:defRPr/>
            </a:pPr>
            <a:r>
              <a:rPr lang="cs-CZ" sz="2400" dirty="0">
                <a:latin typeface="Arial" charset="0"/>
              </a:rPr>
              <a:t> neostré snímky při nízké intenzitě fluorescence</a:t>
            </a:r>
          </a:p>
          <a:p>
            <a:pPr marL="274638" indent="-274638" eaLnBrk="0" hangingPunct="0">
              <a:spcBef>
                <a:spcPct val="50000"/>
              </a:spcBef>
              <a:buFontTx/>
              <a:buChar char="•"/>
              <a:defRPr/>
            </a:pPr>
            <a:r>
              <a:rPr lang="cs-CZ" sz="2400" dirty="0">
                <a:latin typeface="Arial" charset="0"/>
              </a:rPr>
              <a:t> pořizovací cena (mikroskop, konfokální nástavec,                 počítač + program)</a:t>
            </a:r>
            <a:r>
              <a:rPr lang="cs-CZ" sz="2800" dirty="0">
                <a:latin typeface="Times New Roman" pitchFamily="18" charset="0"/>
              </a:rPr>
              <a:t>  </a:t>
            </a:r>
          </a:p>
        </p:txBody>
      </p:sp>
      <p:pic>
        <p:nvPicPr>
          <p:cNvPr id="22532"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59338" y="3756025"/>
            <a:ext cx="3933825" cy="305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3" name="Picture 7" descr="fluorointrofigure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188" y="3756025"/>
            <a:ext cx="3933825" cy="305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Zástupný symbol pro číslo snímku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5D7CE7B-B551-48B6-A105-7F8F6D3CD2A4}" type="slidenum">
              <a:rPr lang="cs-CZ" altLang="cs-CZ"/>
              <a:pPr eaLnBrk="1" hangingPunct="1"/>
              <a:t>28</a:t>
            </a:fld>
            <a:endParaRPr lang="cs-CZ" altLang="cs-CZ"/>
          </a:p>
        </p:txBody>
      </p:sp>
      <p:pic>
        <p:nvPicPr>
          <p:cNvPr id="2355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750" y="260350"/>
            <a:ext cx="7913688" cy="3944938"/>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3556" name="Obdélník 3"/>
          <p:cNvSpPr>
            <a:spLocks noChangeArrowheads="1"/>
          </p:cNvSpPr>
          <p:nvPr/>
        </p:nvSpPr>
        <p:spPr bwMode="auto">
          <a:xfrm>
            <a:off x="0" y="6611938"/>
            <a:ext cx="36433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000">
                <a:solidFill>
                  <a:schemeClr val="accent1"/>
                </a:solidFill>
              </a:rPr>
              <a:t>http://abrc.sinica.edu.tw/icm/app_out/main/jpg/theorem04.jpg</a:t>
            </a:r>
          </a:p>
        </p:txBody>
      </p:sp>
      <p:pic>
        <p:nvPicPr>
          <p:cNvPr id="2355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750" y="4495800"/>
            <a:ext cx="4387850" cy="167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Obdélník 5"/>
          <p:cNvSpPr/>
          <p:nvPr/>
        </p:nvSpPr>
        <p:spPr>
          <a:xfrm>
            <a:off x="5311775" y="4724400"/>
            <a:ext cx="3508375" cy="369888"/>
          </a:xfrm>
          <a:prstGeom prst="rect">
            <a:avLst/>
          </a:prstGeom>
        </p:spPr>
        <p:txBody>
          <a:bodyPr wrap="none">
            <a:spAutoFit/>
          </a:bodyPr>
          <a:lstStyle/>
          <a:p>
            <a:pPr>
              <a:defRPr/>
            </a:pPr>
            <a:r>
              <a:rPr lang="en-US" dirty="0" err="1">
                <a:solidFill>
                  <a:schemeClr val="accent5">
                    <a:lumMod val="90000"/>
                  </a:schemeClr>
                </a:solidFill>
                <a:latin typeface="Arial" charset="0"/>
              </a:rPr>
              <a:t>ProLong</a:t>
            </a:r>
            <a:r>
              <a:rPr lang="en-US" dirty="0">
                <a:solidFill>
                  <a:schemeClr val="accent5">
                    <a:lumMod val="90000"/>
                  </a:schemeClr>
                </a:solidFill>
                <a:latin typeface="Arial" charset="0"/>
              </a:rPr>
              <a:t>® Gold </a:t>
            </a:r>
            <a:r>
              <a:rPr lang="en-US" dirty="0" err="1">
                <a:solidFill>
                  <a:schemeClr val="accent5">
                    <a:lumMod val="90000"/>
                  </a:schemeClr>
                </a:solidFill>
                <a:latin typeface="Arial" charset="0"/>
              </a:rPr>
              <a:t>antifade</a:t>
            </a:r>
            <a:r>
              <a:rPr lang="en-US" dirty="0">
                <a:solidFill>
                  <a:schemeClr val="accent5">
                    <a:lumMod val="90000"/>
                  </a:schemeClr>
                </a:solidFill>
                <a:latin typeface="Arial" charset="0"/>
              </a:rPr>
              <a:t> reagent</a:t>
            </a:r>
            <a:endParaRPr lang="cs-CZ" dirty="0">
              <a:solidFill>
                <a:schemeClr val="accent5">
                  <a:lumMod val="90000"/>
                </a:schemeClr>
              </a:solidFill>
              <a:latin typeface="Arial" charset="0"/>
            </a:endParaRPr>
          </a:p>
        </p:txBody>
      </p:sp>
      <p:sp>
        <p:nvSpPr>
          <p:cNvPr id="7" name="Šipka doprava 6"/>
          <p:cNvSpPr/>
          <p:nvPr/>
        </p:nvSpPr>
        <p:spPr>
          <a:xfrm rot="10800000">
            <a:off x="4932363" y="4797425"/>
            <a:ext cx="360362"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2356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t="6351"/>
          <a:stretch>
            <a:fillRect/>
          </a:stretch>
        </p:blipFill>
        <p:spPr bwMode="auto">
          <a:xfrm>
            <a:off x="5580063" y="5157788"/>
            <a:ext cx="2143125" cy="165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bdélník 8"/>
          <p:cNvSpPr/>
          <p:nvPr/>
        </p:nvSpPr>
        <p:spPr>
          <a:xfrm>
            <a:off x="7740650" y="5621338"/>
            <a:ext cx="1296988" cy="739775"/>
          </a:xfrm>
          <a:prstGeom prst="rect">
            <a:avLst/>
          </a:prstGeom>
          <a:ln w="12700">
            <a:solidFill>
              <a:schemeClr val="bg1"/>
            </a:solidFill>
          </a:ln>
          <a:effectLst>
            <a:outerShdw blurRad="50800" dist="38100" algn="l" rotWithShape="0">
              <a:prstClr val="black">
                <a:alpha val="40000"/>
              </a:prstClr>
            </a:outerShdw>
          </a:effectLst>
        </p:spPr>
        <p:txBody>
          <a:bodyPr>
            <a:spAutoFit/>
          </a:bodyPr>
          <a:lstStyle/>
          <a:p>
            <a:pPr>
              <a:buFont typeface="Arial" pitchFamily="34" charset="0"/>
              <a:buChar char="•"/>
              <a:defRPr/>
            </a:pPr>
            <a:r>
              <a:rPr lang="cs-CZ" sz="1400" dirty="0" err="1">
                <a:solidFill>
                  <a:srgbClr val="0070C0"/>
                </a:solidFill>
                <a:latin typeface="Arial" charset="0"/>
              </a:rPr>
              <a:t>Prolong</a:t>
            </a:r>
            <a:r>
              <a:rPr lang="cs-CZ" sz="1400" dirty="0">
                <a:solidFill>
                  <a:srgbClr val="0070C0"/>
                </a:solidFill>
                <a:latin typeface="Arial" charset="0"/>
              </a:rPr>
              <a:t> </a:t>
            </a:r>
            <a:r>
              <a:rPr lang="cs-CZ" sz="1400" dirty="0" err="1">
                <a:solidFill>
                  <a:srgbClr val="0070C0"/>
                </a:solidFill>
                <a:latin typeface="Arial" charset="0"/>
              </a:rPr>
              <a:t>Gold</a:t>
            </a:r>
            <a:endParaRPr lang="cs-CZ" sz="1400" dirty="0">
              <a:solidFill>
                <a:srgbClr val="0070C0"/>
              </a:solidFill>
              <a:latin typeface="Arial" charset="0"/>
            </a:endParaRPr>
          </a:p>
          <a:p>
            <a:pPr>
              <a:buFont typeface="Arial" pitchFamily="34" charset="0"/>
              <a:buChar char="•"/>
              <a:defRPr/>
            </a:pPr>
            <a:r>
              <a:rPr lang="cs-CZ" sz="1400" dirty="0" err="1">
                <a:solidFill>
                  <a:srgbClr val="FF0000"/>
                </a:solidFill>
                <a:latin typeface="Arial" charset="0"/>
              </a:rPr>
              <a:t>Vectashield</a:t>
            </a:r>
            <a:endParaRPr lang="cs-CZ" sz="1400" dirty="0">
              <a:solidFill>
                <a:srgbClr val="FF0000"/>
              </a:solidFill>
              <a:latin typeface="Arial" charset="0"/>
            </a:endParaRPr>
          </a:p>
          <a:p>
            <a:pPr>
              <a:buFont typeface="Arial" pitchFamily="34" charset="0"/>
              <a:buChar char="•"/>
              <a:defRPr/>
            </a:pPr>
            <a:r>
              <a:rPr lang="cs-CZ" sz="1400" dirty="0">
                <a:solidFill>
                  <a:srgbClr val="00B050"/>
                </a:solidFill>
                <a:latin typeface="Arial" charset="0"/>
              </a:rPr>
              <a:t>DABCO</a:t>
            </a:r>
          </a:p>
        </p:txBody>
      </p:sp>
      <p:sp>
        <p:nvSpPr>
          <p:cNvPr id="10" name="Rectangle 7"/>
          <p:cNvSpPr>
            <a:spLocks noChangeArrowheads="1"/>
          </p:cNvSpPr>
          <p:nvPr/>
        </p:nvSpPr>
        <p:spPr bwMode="auto">
          <a:xfrm>
            <a:off x="107950" y="6453188"/>
            <a:ext cx="2160588" cy="261937"/>
          </a:xfrm>
          <a:prstGeom prst="rect">
            <a:avLst/>
          </a:prstGeom>
          <a:noFill/>
          <a:ln w="9525">
            <a:noFill/>
            <a:miter lim="800000"/>
            <a:headEnd/>
            <a:tailEnd/>
          </a:ln>
        </p:spPr>
        <p:txBody>
          <a:bodyPr anchor="ctr">
            <a:spAutoFit/>
          </a:bodyPr>
          <a:lstStyle/>
          <a:p>
            <a:pPr eaLnBrk="0" hangingPunct="0">
              <a:defRPr/>
            </a:pPr>
            <a:r>
              <a:rPr lang="cs-CZ" sz="1050" dirty="0">
                <a:latin typeface="Arial" charset="0"/>
                <a:hlinkClick r:id="rId5"/>
              </a:rPr>
              <a:t>www.</a:t>
            </a:r>
            <a:r>
              <a:rPr lang="cs-CZ" sz="1050" dirty="0" err="1">
                <a:latin typeface="Arial" charset="0"/>
                <a:hlinkClick r:id="rId5"/>
              </a:rPr>
              <a:t>invitrogen.com</a:t>
            </a:r>
            <a:r>
              <a:rPr lang="cs-CZ" sz="1050" dirty="0">
                <a:latin typeface="Arial" charset="0"/>
              </a:rPr>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p:txBody>
          <a:bodyPr/>
          <a:lstStyle/>
          <a:p>
            <a:endParaRPr lang="cs-CZ" altLang="cs-CZ" smtClean="0"/>
          </a:p>
        </p:txBody>
      </p:sp>
      <p:pic>
        <p:nvPicPr>
          <p:cNvPr id="24579" name="Picture 5" descr="duke lmcf orthogonal slices of 3D image stack"/>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92275" y="333375"/>
            <a:ext cx="6840538" cy="591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0" name="Rectangle 6"/>
          <p:cNvSpPr>
            <a:spLocks noChangeArrowheads="1"/>
          </p:cNvSpPr>
          <p:nvPr/>
        </p:nvSpPr>
        <p:spPr bwMode="auto">
          <a:xfrm>
            <a:off x="6827838" y="6467475"/>
            <a:ext cx="2281237"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200"/>
              <a:t>http://microscopy.duke.edu/3D/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 čemu je </a:t>
            </a:r>
            <a:r>
              <a:rPr lang="cs-CZ" dirty="0" err="1" smtClean="0"/>
              <a:t>fluprescence</a:t>
            </a:r>
            <a:r>
              <a:rPr lang="cs-CZ" dirty="0" smtClean="0"/>
              <a:t> dobrá?</a:t>
            </a:r>
            <a:endParaRPr lang="cs-CZ" dirty="0"/>
          </a:p>
        </p:txBody>
      </p:sp>
      <p:sp>
        <p:nvSpPr>
          <p:cNvPr id="3" name="Zástupný symbol pro obsah 2"/>
          <p:cNvSpPr>
            <a:spLocks noGrp="1"/>
          </p:cNvSpPr>
          <p:nvPr>
            <p:ph idx="1"/>
          </p:nvPr>
        </p:nvSpPr>
        <p:spPr/>
        <p:txBody>
          <a:bodyPr/>
          <a:lstStyle/>
          <a:p>
            <a:pPr marL="0" indent="0">
              <a:buNone/>
            </a:pPr>
            <a:r>
              <a:rPr lang="cs-CZ" b="1" dirty="0" smtClean="0"/>
              <a:t>Např.</a:t>
            </a:r>
            <a:r>
              <a:rPr lang="cs-CZ" dirty="0" smtClean="0"/>
              <a:t>:</a:t>
            </a:r>
          </a:p>
          <a:p>
            <a:r>
              <a:rPr lang="cs-CZ" dirty="0" smtClean="0"/>
              <a:t>Určení lokalizace specifických proteinů</a:t>
            </a:r>
          </a:p>
          <a:p>
            <a:r>
              <a:rPr lang="cs-CZ" dirty="0" smtClean="0"/>
              <a:t>Určení tvaru orgánů, buněk, intracelulárních struktur</a:t>
            </a:r>
          </a:p>
          <a:p>
            <a:r>
              <a:rPr lang="cs-CZ" dirty="0" smtClean="0"/>
              <a:t>Zkoumání dynamiky proteinů</a:t>
            </a:r>
          </a:p>
          <a:p>
            <a:r>
              <a:rPr lang="cs-CZ" dirty="0" smtClean="0"/>
              <a:t>Studium interakce proteinů a proteinových konformací</a:t>
            </a:r>
          </a:p>
          <a:p>
            <a:r>
              <a:rPr lang="cs-CZ" dirty="0" smtClean="0"/>
              <a:t>Zkoumání iontových koncentrací      atd.</a:t>
            </a:r>
            <a:endParaRPr lang="cs-CZ" dirty="0"/>
          </a:p>
        </p:txBody>
      </p:sp>
      <p:sp>
        <p:nvSpPr>
          <p:cNvPr id="4" name="Zástupný symbol pro číslo snímku 3"/>
          <p:cNvSpPr>
            <a:spLocks noGrp="1"/>
          </p:cNvSpPr>
          <p:nvPr>
            <p:ph type="sldNum" sz="quarter" idx="12"/>
          </p:nvPr>
        </p:nvSpPr>
        <p:spPr/>
        <p:txBody>
          <a:bodyPr/>
          <a:lstStyle/>
          <a:p>
            <a:fld id="{BEA4646A-45BD-4C54-9BE3-44B52B28D507}" type="slidenum">
              <a:rPr lang="cs-CZ" altLang="cs-CZ" smtClean="0"/>
              <a:pPr/>
              <a:t>3</a:t>
            </a:fld>
            <a:endParaRPr lang="cs-CZ" altLang="cs-CZ"/>
          </a:p>
        </p:txBody>
      </p:sp>
    </p:spTree>
    <p:extLst>
      <p:ext uri="{BB962C8B-B14F-4D97-AF65-F5344CB8AC3E}">
        <p14:creationId xmlns:p14="http://schemas.microsoft.com/office/powerpoint/2010/main" xmlns="" val="8909459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6E1BCD2-5A21-4DFF-948F-8CD21A0AA887}" type="slidenum">
              <a:rPr lang="cs-CZ" altLang="cs-CZ"/>
              <a:pPr eaLnBrk="1" hangingPunct="1"/>
              <a:t>30</a:t>
            </a:fld>
            <a:endParaRPr lang="cs-CZ" altLang="cs-CZ"/>
          </a:p>
        </p:txBody>
      </p:sp>
      <p:grpSp>
        <p:nvGrpSpPr>
          <p:cNvPr id="25603" name="Group 2"/>
          <p:cNvGrpSpPr>
            <a:grpSpLocks noChangeAspect="1"/>
          </p:cNvGrpSpPr>
          <p:nvPr/>
        </p:nvGrpSpPr>
        <p:grpSpPr bwMode="auto">
          <a:xfrm>
            <a:off x="1539875" y="835025"/>
            <a:ext cx="7237413" cy="5076825"/>
            <a:chOff x="242" y="752"/>
            <a:chExt cx="4545" cy="3233"/>
          </a:xfrm>
        </p:grpSpPr>
        <p:grpSp>
          <p:nvGrpSpPr>
            <p:cNvPr id="25606" name="Group 3"/>
            <p:cNvGrpSpPr>
              <a:grpSpLocks noChangeAspect="1"/>
            </p:cNvGrpSpPr>
            <p:nvPr/>
          </p:nvGrpSpPr>
          <p:grpSpPr bwMode="auto">
            <a:xfrm>
              <a:off x="255" y="2531"/>
              <a:ext cx="4532" cy="1454"/>
              <a:chOff x="0" y="2327"/>
              <a:chExt cx="4532" cy="1454"/>
            </a:xfrm>
          </p:grpSpPr>
          <p:pic>
            <p:nvPicPr>
              <p:cNvPr id="25622" name="Picture 4" descr="a"/>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50171"/>
              <a:stretch>
                <a:fillRect/>
              </a:stretch>
            </p:blipFill>
            <p:spPr bwMode="auto">
              <a:xfrm>
                <a:off x="0" y="2327"/>
                <a:ext cx="4532" cy="1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23" name="AutoShape 5"/>
              <p:cNvSpPr>
                <a:spLocks noChangeAspect="1" noChangeArrowheads="1"/>
              </p:cNvSpPr>
              <p:nvPr/>
            </p:nvSpPr>
            <p:spPr bwMode="auto">
              <a:xfrm>
                <a:off x="0" y="2441"/>
                <a:ext cx="4519" cy="1210"/>
              </a:xfrm>
              <a:prstGeom prst="parallelogram">
                <a:avLst>
                  <a:gd name="adj" fmla="val 142559"/>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grpSp>
          <p:nvGrpSpPr>
            <p:cNvPr id="25607" name="Group 6"/>
            <p:cNvGrpSpPr>
              <a:grpSpLocks noChangeAspect="1"/>
            </p:cNvGrpSpPr>
            <p:nvPr/>
          </p:nvGrpSpPr>
          <p:grpSpPr bwMode="auto">
            <a:xfrm>
              <a:off x="252" y="2208"/>
              <a:ext cx="4532" cy="1454"/>
              <a:chOff x="-5914" y="585"/>
              <a:chExt cx="4532" cy="1454"/>
            </a:xfrm>
          </p:grpSpPr>
          <p:pic>
            <p:nvPicPr>
              <p:cNvPr id="25620" name="Picture 7" descr="b"/>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41124" b="9047"/>
              <a:stretch>
                <a:fillRect/>
              </a:stretch>
            </p:blipFill>
            <p:spPr bwMode="auto">
              <a:xfrm>
                <a:off x="-5914" y="585"/>
                <a:ext cx="4532" cy="1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21" name="AutoShape 8"/>
              <p:cNvSpPr>
                <a:spLocks noChangeAspect="1" noChangeArrowheads="1"/>
              </p:cNvSpPr>
              <p:nvPr/>
            </p:nvSpPr>
            <p:spPr bwMode="auto">
              <a:xfrm>
                <a:off x="-5910" y="668"/>
                <a:ext cx="4519" cy="1210"/>
              </a:xfrm>
              <a:prstGeom prst="parallelogram">
                <a:avLst>
                  <a:gd name="adj" fmla="val 142559"/>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grpSp>
          <p:nvGrpSpPr>
            <p:cNvPr id="25608" name="Group 9"/>
            <p:cNvGrpSpPr>
              <a:grpSpLocks noChangeAspect="1"/>
            </p:cNvGrpSpPr>
            <p:nvPr/>
          </p:nvGrpSpPr>
          <p:grpSpPr bwMode="auto">
            <a:xfrm>
              <a:off x="242" y="1810"/>
              <a:ext cx="4532" cy="1430"/>
              <a:chOff x="-4865" y="-436"/>
              <a:chExt cx="4532" cy="1430"/>
            </a:xfrm>
          </p:grpSpPr>
          <p:pic>
            <p:nvPicPr>
              <p:cNvPr id="25618" name="Picture 10" descr="c"/>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29610" b="21384"/>
              <a:stretch>
                <a:fillRect/>
              </a:stretch>
            </p:blipFill>
            <p:spPr bwMode="auto">
              <a:xfrm>
                <a:off x="-4865" y="-436"/>
                <a:ext cx="4532" cy="1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19" name="AutoShape 11"/>
              <p:cNvSpPr>
                <a:spLocks noChangeAspect="1" noChangeArrowheads="1"/>
              </p:cNvSpPr>
              <p:nvPr/>
            </p:nvSpPr>
            <p:spPr bwMode="auto">
              <a:xfrm>
                <a:off x="-4852" y="-311"/>
                <a:ext cx="4519" cy="1210"/>
              </a:xfrm>
              <a:prstGeom prst="parallelogram">
                <a:avLst>
                  <a:gd name="adj" fmla="val 142559"/>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grpSp>
          <p:nvGrpSpPr>
            <p:cNvPr id="25609" name="Group 12"/>
            <p:cNvGrpSpPr>
              <a:grpSpLocks noChangeAspect="1"/>
            </p:cNvGrpSpPr>
            <p:nvPr/>
          </p:nvGrpSpPr>
          <p:grpSpPr bwMode="auto">
            <a:xfrm>
              <a:off x="243" y="1479"/>
              <a:ext cx="4532" cy="1430"/>
              <a:chOff x="433" y="1545"/>
              <a:chExt cx="4532" cy="1430"/>
            </a:xfrm>
          </p:grpSpPr>
          <p:pic>
            <p:nvPicPr>
              <p:cNvPr id="25616" name="Picture 13" descr="d"/>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20563" b="30432"/>
              <a:stretch>
                <a:fillRect/>
              </a:stretch>
            </p:blipFill>
            <p:spPr bwMode="auto">
              <a:xfrm>
                <a:off x="433" y="1545"/>
                <a:ext cx="4532" cy="1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17" name="AutoShape 14"/>
              <p:cNvSpPr>
                <a:spLocks noChangeAspect="1" noChangeArrowheads="1"/>
              </p:cNvSpPr>
              <p:nvPr/>
            </p:nvSpPr>
            <p:spPr bwMode="auto">
              <a:xfrm>
                <a:off x="445" y="1644"/>
                <a:ext cx="4519" cy="1210"/>
              </a:xfrm>
              <a:prstGeom prst="parallelogram">
                <a:avLst>
                  <a:gd name="adj" fmla="val 142559"/>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grpSp>
          <p:nvGrpSpPr>
            <p:cNvPr id="25610" name="Group 15"/>
            <p:cNvGrpSpPr>
              <a:grpSpLocks noChangeAspect="1"/>
            </p:cNvGrpSpPr>
            <p:nvPr/>
          </p:nvGrpSpPr>
          <p:grpSpPr bwMode="auto">
            <a:xfrm>
              <a:off x="245" y="1032"/>
              <a:ext cx="4532" cy="1502"/>
              <a:chOff x="407" y="1094"/>
              <a:chExt cx="4532" cy="1502"/>
            </a:xfrm>
          </p:grpSpPr>
          <p:pic>
            <p:nvPicPr>
              <p:cNvPr id="25614" name="Picture 16" descr="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7402" b="41124"/>
              <a:stretch>
                <a:fillRect/>
              </a:stretch>
            </p:blipFill>
            <p:spPr bwMode="auto">
              <a:xfrm>
                <a:off x="407" y="1094"/>
                <a:ext cx="4532" cy="1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15" name="AutoShape 17"/>
              <p:cNvSpPr>
                <a:spLocks noChangeAspect="1" noChangeArrowheads="1"/>
              </p:cNvSpPr>
              <p:nvPr/>
            </p:nvSpPr>
            <p:spPr bwMode="auto">
              <a:xfrm>
                <a:off x="419" y="1282"/>
                <a:ext cx="4519" cy="1210"/>
              </a:xfrm>
              <a:prstGeom prst="parallelogram">
                <a:avLst>
                  <a:gd name="adj" fmla="val 142559"/>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grpSp>
          <p:nvGrpSpPr>
            <p:cNvPr id="25611" name="Group 18"/>
            <p:cNvGrpSpPr>
              <a:grpSpLocks noChangeAspect="1"/>
            </p:cNvGrpSpPr>
            <p:nvPr/>
          </p:nvGrpSpPr>
          <p:grpSpPr bwMode="auto">
            <a:xfrm>
              <a:off x="244" y="752"/>
              <a:ext cx="4532" cy="1430"/>
              <a:chOff x="719" y="-1924"/>
              <a:chExt cx="4532" cy="1430"/>
            </a:xfrm>
          </p:grpSpPr>
          <p:pic>
            <p:nvPicPr>
              <p:cNvPr id="25612" name="Picture 19" descr="f"/>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b="50993"/>
              <a:stretch>
                <a:fillRect/>
              </a:stretch>
            </p:blipFill>
            <p:spPr bwMode="auto">
              <a:xfrm>
                <a:off x="719" y="-1924"/>
                <a:ext cx="4532" cy="1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13" name="AutoShape 20"/>
              <p:cNvSpPr>
                <a:spLocks noChangeAspect="1" noChangeArrowheads="1"/>
              </p:cNvSpPr>
              <p:nvPr/>
            </p:nvSpPr>
            <p:spPr bwMode="auto">
              <a:xfrm>
                <a:off x="729" y="-1811"/>
                <a:ext cx="4519" cy="1210"/>
              </a:xfrm>
              <a:prstGeom prst="parallelogram">
                <a:avLst>
                  <a:gd name="adj" fmla="val 142559"/>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grpSp>
      <p:sp>
        <p:nvSpPr>
          <p:cNvPr id="25604" name="Text Box 21"/>
          <p:cNvSpPr txBox="1">
            <a:spLocks noChangeArrowheads="1"/>
          </p:cNvSpPr>
          <p:nvPr/>
        </p:nvSpPr>
        <p:spPr bwMode="auto">
          <a:xfrm rot="-5400000">
            <a:off x="932656" y="1032669"/>
            <a:ext cx="549275" cy="2033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2400">
                <a:solidFill>
                  <a:srgbClr val="FFFF66"/>
                </a:solidFill>
              </a:rPr>
              <a:t>směr snímání</a:t>
            </a:r>
          </a:p>
        </p:txBody>
      </p:sp>
      <p:sp>
        <p:nvSpPr>
          <p:cNvPr id="25605" name="Line 22"/>
          <p:cNvSpPr>
            <a:spLocks noChangeShapeType="1"/>
          </p:cNvSpPr>
          <p:nvPr/>
        </p:nvSpPr>
        <p:spPr bwMode="auto">
          <a:xfrm rot="10800000" flipV="1">
            <a:off x="1133475" y="2638425"/>
            <a:ext cx="0" cy="3057525"/>
          </a:xfrm>
          <a:prstGeom prst="line">
            <a:avLst/>
          </a:prstGeom>
          <a:noFill/>
          <a:ln w="63500">
            <a:solidFill>
              <a:srgbClr val="FF9900"/>
            </a:solidFill>
            <a:round/>
            <a:headEnd type="triangle" w="med" len="lg"/>
            <a:tailEnd type="triangle" w="med" len="lg"/>
          </a:ln>
          <a:extLst>
            <a:ext uri="{909E8E84-426E-40DD-AFC4-6F175D3DCCD1}">
              <a14:hiddenFill xmlns:a14="http://schemas.microsoft.com/office/drawing/2010/main" xmlns="">
                <a:noFill/>
              </a14:hiddenFill>
            </a:ext>
          </a:extLst>
        </p:spPr>
        <p:txBody>
          <a:bodyPr>
            <a:spAutoFit/>
          </a:bodyPr>
          <a:lstStyle/>
          <a:p>
            <a:endParaRPr lang="cs-CZ"/>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0B1622D-BC93-40A8-9026-DB17B67F10A3}" type="slidenum">
              <a:rPr lang="cs-CZ" altLang="cs-CZ"/>
              <a:pPr eaLnBrk="1" hangingPunct="1"/>
              <a:t>31</a:t>
            </a:fld>
            <a:endParaRPr lang="cs-CZ" altLang="cs-CZ"/>
          </a:p>
        </p:txBody>
      </p:sp>
      <p:pic>
        <p:nvPicPr>
          <p:cNvPr id="26627" name="Picture 2" descr="sp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84550" y="4654550"/>
            <a:ext cx="2354263" cy="2128838"/>
          </a:xfrm>
          <a:prstGeom prst="rect">
            <a:avLst/>
          </a:prstGeom>
          <a:noFill/>
          <a:ln w="50800" cmpd="tri">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26628" name="Picture 3" descr="sp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26188" y="2398713"/>
            <a:ext cx="2354262" cy="2128837"/>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26629" name="Picture 4" descr="sp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384550" y="2400300"/>
            <a:ext cx="2354263" cy="2128838"/>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26630" name="Picture 5" descr="sp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6088" y="2401888"/>
            <a:ext cx="2354262" cy="2128837"/>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26631" name="Picture 6" descr="sp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324600" y="95250"/>
            <a:ext cx="2354263" cy="2128838"/>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26632" name="Picture 7" descr="sp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382963" y="93663"/>
            <a:ext cx="2354262" cy="2128837"/>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26633" name="Picture 8" descr="sp8"/>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54025" y="92075"/>
            <a:ext cx="2354263" cy="2128838"/>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p:txBody>
          <a:bodyPr/>
          <a:lstStyle/>
          <a:p>
            <a:endParaRPr lang="cs-CZ" altLang="cs-CZ" smtClean="0">
              <a:solidFill>
                <a:schemeClr val="bg1"/>
              </a:solidFill>
            </a:endParaRPr>
          </a:p>
        </p:txBody>
      </p:sp>
      <p:pic>
        <p:nvPicPr>
          <p:cNvPr id="27651" name="Picture 7" descr="Gallery_MIP"/>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2" name="Picture 8" descr="mIP_rotation"/>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67400" y="4292600"/>
            <a:ext cx="2857500" cy="203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3" name="Rectangle 9"/>
          <p:cNvSpPr>
            <a:spLocks noChangeArrowheads="1"/>
          </p:cNvSpPr>
          <p:nvPr/>
        </p:nvSpPr>
        <p:spPr bwMode="auto">
          <a:xfrm>
            <a:off x="6827838" y="6524625"/>
            <a:ext cx="2281237"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200">
                <a:solidFill>
                  <a:schemeClr val="bg1"/>
                </a:solidFill>
              </a:rPr>
              <a:t>http://microscopy.duke.edu/3D/</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číslo snímku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E51FC0B-0F34-45E3-83ED-2775263FA94E}" type="slidenum">
              <a:rPr lang="cs-CZ" altLang="cs-CZ"/>
              <a:pPr eaLnBrk="1" hangingPunct="1"/>
              <a:t>33</a:t>
            </a:fld>
            <a:endParaRPr lang="cs-CZ" altLang="cs-CZ"/>
          </a:p>
        </p:txBody>
      </p:sp>
      <p:pic>
        <p:nvPicPr>
          <p:cNvPr id="28675" name="Picture 1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659863">
            <a:off x="6443663" y="4081463"/>
            <a:ext cx="2293937" cy="229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0" name="Rectangle 2"/>
          <p:cNvSpPr>
            <a:spLocks noGrp="1" noChangeArrowheads="1"/>
          </p:cNvSpPr>
          <p:nvPr>
            <p:ph type="title"/>
          </p:nvPr>
        </p:nvSpPr>
        <p:spPr>
          <a:xfrm>
            <a:off x="457200" y="260350"/>
            <a:ext cx="5410200" cy="1143000"/>
          </a:xfrm>
        </p:spPr>
        <p:txBody>
          <a:bodyPr/>
          <a:lstStyle/>
          <a:p>
            <a:pPr eaLnBrk="1" hangingPunct="1">
              <a:defRPr/>
            </a:pPr>
            <a:r>
              <a:rPr lang="cs-CZ" b="1" smtClean="0"/>
              <a:t>Imaris</a:t>
            </a:r>
          </a:p>
        </p:txBody>
      </p:sp>
      <p:pic>
        <p:nvPicPr>
          <p:cNvPr id="28677"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0825" y="3573463"/>
            <a:ext cx="2654300" cy="265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8"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552881">
            <a:off x="4211638" y="3141663"/>
            <a:ext cx="2654300" cy="265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9"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84438" y="4149725"/>
            <a:ext cx="2574925" cy="257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0" name="Picture 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310313" y="188913"/>
            <a:ext cx="2509837" cy="250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1" name="Rectangle 3"/>
          <p:cNvSpPr>
            <a:spLocks noGrp="1" noChangeArrowheads="1"/>
          </p:cNvSpPr>
          <p:nvPr>
            <p:ph type="body" idx="1"/>
          </p:nvPr>
        </p:nvSpPr>
        <p:spPr/>
        <p:txBody>
          <a:bodyPr/>
          <a:lstStyle/>
          <a:p>
            <a:pPr eaLnBrk="1" hangingPunct="1"/>
            <a:r>
              <a:rPr lang="cs-CZ" altLang="cs-CZ" smtClean="0"/>
              <a:t>software (Bitplane)</a:t>
            </a:r>
          </a:p>
          <a:p>
            <a:pPr eaLnBrk="1" hangingPunct="1"/>
            <a:r>
              <a:rPr lang="cs-CZ" altLang="cs-CZ" b="1" smtClean="0"/>
              <a:t>vizualizace</a:t>
            </a:r>
          </a:p>
          <a:p>
            <a:pPr eaLnBrk="1" hangingPunct="1"/>
            <a:r>
              <a:rPr lang="cs-CZ" altLang="cs-CZ" b="1" smtClean="0"/>
              <a:t>segmentace a interpretace 3D a 4D dat</a:t>
            </a:r>
          </a:p>
          <a:p>
            <a:pPr eaLnBrk="1" hangingPunct="1"/>
            <a:endParaRPr lang="cs-CZ" altLang="cs-CZ" smtClean="0"/>
          </a:p>
        </p:txBody>
      </p:sp>
      <p:sp>
        <p:nvSpPr>
          <p:cNvPr id="28682" name="Rectangle 11"/>
          <p:cNvSpPr>
            <a:spLocks noChangeArrowheads="1"/>
          </p:cNvSpPr>
          <p:nvPr/>
        </p:nvSpPr>
        <p:spPr bwMode="auto">
          <a:xfrm>
            <a:off x="192088" y="6381750"/>
            <a:ext cx="2292350" cy="21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800"/>
              <a:t>http://www.imaris.com/go/products/imarisbatch</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5" descr="surface_rende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00113" y="1196975"/>
            <a:ext cx="3743325" cy="298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699" name="Picture 6" descr="SurfRend200"/>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76825" y="1196975"/>
            <a:ext cx="3311525" cy="248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0" name="Rectangle 7"/>
          <p:cNvSpPr>
            <a:spLocks noChangeArrowheads="1"/>
          </p:cNvSpPr>
          <p:nvPr/>
        </p:nvSpPr>
        <p:spPr bwMode="auto">
          <a:xfrm>
            <a:off x="230188" y="76200"/>
            <a:ext cx="8913812"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3200" b="1">
                <a:solidFill>
                  <a:schemeClr val="bg1"/>
                </a:solidFill>
              </a:rPr>
              <a:t>Další programy:</a:t>
            </a:r>
          </a:p>
          <a:p>
            <a:r>
              <a:rPr lang="cs-CZ" altLang="cs-CZ" sz="2800">
                <a:solidFill>
                  <a:schemeClr val="bg1"/>
                </a:solidFill>
              </a:rPr>
              <a:t>Leica LAS software, ImageJ, MetaMorph and Huygens </a:t>
            </a:r>
          </a:p>
        </p:txBody>
      </p:sp>
      <p:sp>
        <p:nvSpPr>
          <p:cNvPr id="29701" name="Rectangle 8"/>
          <p:cNvSpPr>
            <a:spLocks noChangeArrowheads="1"/>
          </p:cNvSpPr>
          <p:nvPr/>
        </p:nvSpPr>
        <p:spPr bwMode="auto">
          <a:xfrm>
            <a:off x="6862763" y="3789363"/>
            <a:ext cx="22812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200">
                <a:solidFill>
                  <a:schemeClr val="bg1"/>
                </a:solidFill>
              </a:rPr>
              <a:t>http://microscopy.duke.edu/3D/</a:t>
            </a:r>
          </a:p>
        </p:txBody>
      </p:sp>
      <p:pic>
        <p:nvPicPr>
          <p:cNvPr id="29702"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3850" y="4437063"/>
            <a:ext cx="142875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bdélník 6"/>
          <p:cNvSpPr/>
          <p:nvPr/>
        </p:nvSpPr>
        <p:spPr>
          <a:xfrm>
            <a:off x="395288" y="6211888"/>
            <a:ext cx="1349375" cy="646112"/>
          </a:xfrm>
          <a:prstGeom prst="rect">
            <a:avLst/>
          </a:prstGeom>
        </p:spPr>
        <p:txBody>
          <a:bodyPr>
            <a:spAutoFit/>
          </a:bodyPr>
          <a:lstStyle/>
          <a:p>
            <a:pPr>
              <a:defRPr/>
            </a:pPr>
            <a:r>
              <a:rPr lang="en-US" sz="1200" b="1" dirty="0">
                <a:solidFill>
                  <a:schemeClr val="accent5"/>
                </a:solidFill>
                <a:latin typeface="Arial" charset="0"/>
              </a:rPr>
              <a:t>Metaphase</a:t>
            </a:r>
            <a:r>
              <a:rPr lang="en-US" sz="1200" dirty="0">
                <a:solidFill>
                  <a:schemeClr val="accent5"/>
                </a:solidFill>
                <a:latin typeface="Arial" charset="0"/>
              </a:rPr>
              <a:t> : LSM510 3D module (</a:t>
            </a:r>
            <a:r>
              <a:rPr lang="en-US" sz="1200" dirty="0" err="1">
                <a:solidFill>
                  <a:schemeClr val="accent5"/>
                </a:solidFill>
                <a:latin typeface="Arial" charset="0"/>
              </a:rPr>
              <a:t>Zeiss</a:t>
            </a:r>
            <a:r>
              <a:rPr lang="en-US" sz="1200" dirty="0">
                <a:solidFill>
                  <a:schemeClr val="accent5"/>
                </a:solidFill>
                <a:latin typeface="Arial" charset="0"/>
              </a:rPr>
              <a:t>)</a:t>
            </a:r>
            <a:endParaRPr lang="cs-CZ" sz="1200" dirty="0">
              <a:solidFill>
                <a:schemeClr val="accent5"/>
              </a:solidFill>
              <a:latin typeface="Arial" charset="0"/>
            </a:endParaRPr>
          </a:p>
        </p:txBody>
      </p:sp>
      <p:pic>
        <p:nvPicPr>
          <p:cNvPr id="29704" name="Obrázek 8" descr="Metaphase-Tobacco.gif"/>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979613" y="4221163"/>
            <a:ext cx="1905000" cy="193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5" name="Obrázek 9" descr="Neurocapsule.gif"/>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067175" y="4508500"/>
            <a:ext cx="1428750" cy="133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6" name="Obrázek 10" descr="Telophase.gif"/>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735638" y="4149725"/>
            <a:ext cx="1428750" cy="128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7" name="Obrázek 11" descr="tobacco-leaf.gif"/>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380288" y="4149725"/>
            <a:ext cx="142875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Obdélník 12"/>
          <p:cNvSpPr/>
          <p:nvPr/>
        </p:nvSpPr>
        <p:spPr>
          <a:xfrm>
            <a:off x="1979613" y="6207125"/>
            <a:ext cx="1871662" cy="461963"/>
          </a:xfrm>
          <a:prstGeom prst="rect">
            <a:avLst/>
          </a:prstGeom>
        </p:spPr>
        <p:txBody>
          <a:bodyPr>
            <a:spAutoFit/>
          </a:bodyPr>
          <a:lstStyle/>
          <a:p>
            <a:pPr>
              <a:defRPr/>
            </a:pPr>
            <a:r>
              <a:rPr lang="en-US" sz="1200" b="1" dirty="0">
                <a:solidFill>
                  <a:schemeClr val="accent5"/>
                </a:solidFill>
                <a:latin typeface="Arial" charset="0"/>
              </a:rPr>
              <a:t>Metaphase</a:t>
            </a:r>
            <a:endParaRPr lang="cs-CZ" sz="1200" b="1" dirty="0">
              <a:solidFill>
                <a:schemeClr val="accent5"/>
              </a:solidFill>
              <a:latin typeface="Arial" charset="0"/>
            </a:endParaRPr>
          </a:p>
          <a:p>
            <a:pPr>
              <a:defRPr/>
            </a:pPr>
            <a:r>
              <a:rPr lang="en-US" sz="1200" dirty="0" err="1">
                <a:solidFill>
                  <a:schemeClr val="accent5"/>
                </a:solidFill>
                <a:latin typeface="Arial" charset="0"/>
              </a:rPr>
              <a:t>Imaris</a:t>
            </a:r>
            <a:r>
              <a:rPr lang="en-US" sz="1200" dirty="0">
                <a:solidFill>
                  <a:schemeClr val="accent5"/>
                </a:solidFill>
                <a:latin typeface="Arial" charset="0"/>
              </a:rPr>
              <a:t> software </a:t>
            </a:r>
            <a:r>
              <a:rPr lang="en-US" sz="1200" dirty="0" err="1">
                <a:solidFill>
                  <a:schemeClr val="accent5"/>
                </a:solidFill>
                <a:latin typeface="Arial" charset="0"/>
              </a:rPr>
              <a:t>Bitplane</a:t>
            </a:r>
            <a:endParaRPr lang="cs-CZ" sz="1200" dirty="0">
              <a:solidFill>
                <a:schemeClr val="accent5"/>
              </a:solidFill>
              <a:latin typeface="Arial" charset="0"/>
            </a:endParaRPr>
          </a:p>
        </p:txBody>
      </p:sp>
      <p:sp>
        <p:nvSpPr>
          <p:cNvPr id="14" name="Obdélník 13"/>
          <p:cNvSpPr/>
          <p:nvPr/>
        </p:nvSpPr>
        <p:spPr>
          <a:xfrm>
            <a:off x="4140200" y="5949950"/>
            <a:ext cx="1511300" cy="646113"/>
          </a:xfrm>
          <a:prstGeom prst="rect">
            <a:avLst/>
          </a:prstGeom>
        </p:spPr>
        <p:txBody>
          <a:bodyPr>
            <a:spAutoFit/>
          </a:bodyPr>
          <a:lstStyle/>
          <a:p>
            <a:pPr>
              <a:defRPr/>
            </a:pPr>
            <a:r>
              <a:rPr lang="cs-CZ" sz="1200" b="1" dirty="0" err="1">
                <a:solidFill>
                  <a:schemeClr val="accent5"/>
                </a:solidFill>
                <a:latin typeface="Arial" charset="0"/>
              </a:rPr>
              <a:t>neurokapsule</a:t>
            </a:r>
            <a:endParaRPr lang="cs-CZ" sz="1200" b="1" dirty="0">
              <a:solidFill>
                <a:schemeClr val="accent5"/>
              </a:solidFill>
              <a:latin typeface="Arial" charset="0"/>
            </a:endParaRPr>
          </a:p>
          <a:p>
            <a:pPr>
              <a:defRPr/>
            </a:pPr>
            <a:r>
              <a:rPr lang="en-US" sz="1200" dirty="0" err="1">
                <a:solidFill>
                  <a:schemeClr val="accent5"/>
                </a:solidFill>
                <a:latin typeface="Arial" charset="0"/>
              </a:rPr>
              <a:t>Imaris</a:t>
            </a:r>
            <a:r>
              <a:rPr lang="en-US" sz="1200" dirty="0">
                <a:solidFill>
                  <a:schemeClr val="accent5"/>
                </a:solidFill>
                <a:latin typeface="Arial" charset="0"/>
              </a:rPr>
              <a:t> software </a:t>
            </a:r>
            <a:r>
              <a:rPr lang="en-US" sz="1200" dirty="0" err="1">
                <a:solidFill>
                  <a:schemeClr val="accent5"/>
                </a:solidFill>
                <a:latin typeface="Arial" charset="0"/>
              </a:rPr>
              <a:t>Bitplane</a:t>
            </a:r>
            <a:endParaRPr lang="cs-CZ" sz="1200" dirty="0">
              <a:solidFill>
                <a:schemeClr val="accent5"/>
              </a:solidFill>
              <a:latin typeface="Arial" charset="0"/>
            </a:endParaRPr>
          </a:p>
        </p:txBody>
      </p:sp>
      <p:sp>
        <p:nvSpPr>
          <p:cNvPr id="15" name="Obdélník 14"/>
          <p:cNvSpPr/>
          <p:nvPr/>
        </p:nvSpPr>
        <p:spPr>
          <a:xfrm>
            <a:off x="5867400" y="5300663"/>
            <a:ext cx="1657350" cy="646112"/>
          </a:xfrm>
          <a:prstGeom prst="rect">
            <a:avLst/>
          </a:prstGeom>
        </p:spPr>
        <p:txBody>
          <a:bodyPr>
            <a:spAutoFit/>
          </a:bodyPr>
          <a:lstStyle/>
          <a:p>
            <a:pPr>
              <a:defRPr/>
            </a:pPr>
            <a:r>
              <a:rPr lang="cs-CZ" sz="1200" b="1" dirty="0">
                <a:solidFill>
                  <a:schemeClr val="accent5"/>
                </a:solidFill>
                <a:latin typeface="Arial" charset="0"/>
              </a:rPr>
              <a:t>Tabák. </a:t>
            </a:r>
            <a:r>
              <a:rPr lang="cs-CZ" sz="1200" b="1" dirty="0" err="1">
                <a:solidFill>
                  <a:schemeClr val="accent5"/>
                </a:solidFill>
                <a:latin typeface="Arial" charset="0"/>
              </a:rPr>
              <a:t>b</a:t>
            </a:r>
            <a:r>
              <a:rPr lang="cs-CZ" sz="1200" b="1" dirty="0">
                <a:solidFill>
                  <a:schemeClr val="accent5"/>
                </a:solidFill>
                <a:latin typeface="Arial" charset="0"/>
              </a:rPr>
              <a:t>. v telofázi</a:t>
            </a:r>
          </a:p>
          <a:p>
            <a:pPr>
              <a:defRPr/>
            </a:pPr>
            <a:r>
              <a:rPr lang="en-US" sz="1200" dirty="0" err="1">
                <a:solidFill>
                  <a:schemeClr val="accent5"/>
                </a:solidFill>
                <a:latin typeface="Arial" charset="0"/>
              </a:rPr>
              <a:t>Imaris</a:t>
            </a:r>
            <a:r>
              <a:rPr lang="en-US" sz="1200" dirty="0">
                <a:solidFill>
                  <a:schemeClr val="accent5"/>
                </a:solidFill>
                <a:latin typeface="Arial" charset="0"/>
              </a:rPr>
              <a:t> software </a:t>
            </a:r>
            <a:r>
              <a:rPr lang="en-US" sz="1200" dirty="0" err="1">
                <a:solidFill>
                  <a:schemeClr val="accent5"/>
                </a:solidFill>
                <a:latin typeface="Arial" charset="0"/>
              </a:rPr>
              <a:t>Bitplane</a:t>
            </a:r>
            <a:endParaRPr lang="cs-CZ" sz="1200" dirty="0">
              <a:solidFill>
                <a:schemeClr val="accent5"/>
              </a:solidFill>
              <a:latin typeface="Arial" charset="0"/>
            </a:endParaRPr>
          </a:p>
        </p:txBody>
      </p:sp>
      <p:sp>
        <p:nvSpPr>
          <p:cNvPr id="16" name="Obdélník 15"/>
          <p:cNvSpPr/>
          <p:nvPr/>
        </p:nvSpPr>
        <p:spPr>
          <a:xfrm>
            <a:off x="7524750" y="5661025"/>
            <a:ext cx="1223963" cy="1016000"/>
          </a:xfrm>
          <a:prstGeom prst="rect">
            <a:avLst/>
          </a:prstGeom>
        </p:spPr>
        <p:txBody>
          <a:bodyPr>
            <a:spAutoFit/>
          </a:bodyPr>
          <a:lstStyle/>
          <a:p>
            <a:pPr>
              <a:defRPr/>
            </a:pPr>
            <a:r>
              <a:rPr lang="cs-CZ" sz="1200" b="1" dirty="0" err="1">
                <a:solidFill>
                  <a:schemeClr val="accent5"/>
                </a:solidFill>
                <a:latin typeface="Arial" charset="0"/>
              </a:rPr>
              <a:t>Cytoskelet</a:t>
            </a:r>
            <a:r>
              <a:rPr lang="cs-CZ" sz="1200" b="1" dirty="0">
                <a:solidFill>
                  <a:schemeClr val="accent5"/>
                </a:solidFill>
                <a:latin typeface="Arial" charset="0"/>
              </a:rPr>
              <a:t> a chloroplasty tabáku</a:t>
            </a:r>
          </a:p>
          <a:p>
            <a:pPr>
              <a:defRPr/>
            </a:pPr>
            <a:r>
              <a:rPr lang="en-US" sz="1200" dirty="0">
                <a:solidFill>
                  <a:schemeClr val="accent5"/>
                </a:solidFill>
                <a:latin typeface="Arial" charset="0"/>
              </a:rPr>
              <a:t>LSM510 3D module (</a:t>
            </a:r>
            <a:r>
              <a:rPr lang="en-US" sz="1200" dirty="0" err="1">
                <a:solidFill>
                  <a:schemeClr val="accent5"/>
                </a:solidFill>
                <a:latin typeface="Arial" charset="0"/>
              </a:rPr>
              <a:t>Zeiss</a:t>
            </a:r>
            <a:r>
              <a:rPr lang="en-US" sz="1200" dirty="0">
                <a:solidFill>
                  <a:schemeClr val="accent5"/>
                </a:solidFill>
                <a:latin typeface="Arial" charset="0"/>
              </a:rPr>
              <a:t>)</a:t>
            </a:r>
            <a:endParaRPr lang="cs-CZ" sz="1200" dirty="0">
              <a:solidFill>
                <a:schemeClr val="accent5"/>
              </a:solidFill>
              <a:latin typeface="Arial" charset="0"/>
            </a:endParaRPr>
          </a:p>
        </p:txBody>
      </p:sp>
      <p:sp>
        <p:nvSpPr>
          <p:cNvPr id="29712" name="Obdélník 16"/>
          <p:cNvSpPr>
            <a:spLocks noChangeArrowheads="1"/>
          </p:cNvSpPr>
          <p:nvPr/>
        </p:nvSpPr>
        <p:spPr bwMode="auto">
          <a:xfrm>
            <a:off x="1655763" y="6642100"/>
            <a:ext cx="752475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800">
                <a:solidFill>
                  <a:schemeClr val="bg1"/>
                </a:solidFill>
              </a:rPr>
              <a:t>http://www.crp-sante.lu/en/Competence-centers/Luxembourg-Biomedical-Research-Resources/Confocal-Microscopy/Activities/3D-reconstructions-and-animations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2527895-FCB9-4D4A-B2DC-BE32A4CA6073}" type="slidenum">
              <a:rPr lang="cs-CZ" altLang="cs-CZ"/>
              <a:pPr eaLnBrk="1" hangingPunct="1"/>
              <a:t>35</a:t>
            </a:fld>
            <a:endParaRPr lang="cs-CZ" altLang="cs-CZ"/>
          </a:p>
        </p:txBody>
      </p:sp>
      <p:sp>
        <p:nvSpPr>
          <p:cNvPr id="30723" name="Text Box 3"/>
          <p:cNvSpPr txBox="1">
            <a:spLocks noChangeArrowheads="1"/>
          </p:cNvSpPr>
          <p:nvPr/>
        </p:nvSpPr>
        <p:spPr bwMode="auto">
          <a:xfrm>
            <a:off x="411163" y="1484313"/>
            <a:ext cx="8320087" cy="581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defTabSz="273050" eaLnBrk="0" hangingPunct="0">
              <a:defRPr>
                <a:solidFill>
                  <a:schemeClr val="tx1"/>
                </a:solidFill>
                <a:latin typeface="Arial" panose="020B0604020202020204" pitchFamily="34" charset="0"/>
              </a:defRPr>
            </a:lvl1pPr>
            <a:lvl2pPr marL="742950" indent="-285750" defTabSz="273050" eaLnBrk="0" hangingPunct="0">
              <a:defRPr>
                <a:solidFill>
                  <a:schemeClr val="tx1"/>
                </a:solidFill>
                <a:latin typeface="Arial" panose="020B0604020202020204" pitchFamily="34" charset="0"/>
              </a:defRPr>
            </a:lvl2pPr>
            <a:lvl3pPr marL="1143000" indent="-228600" defTabSz="273050" eaLnBrk="0" hangingPunct="0">
              <a:defRPr>
                <a:solidFill>
                  <a:schemeClr val="tx1"/>
                </a:solidFill>
                <a:latin typeface="Arial" panose="020B0604020202020204" pitchFamily="34" charset="0"/>
              </a:defRPr>
            </a:lvl3pPr>
            <a:lvl4pPr marL="1600200" indent="-228600" defTabSz="273050" eaLnBrk="0" hangingPunct="0">
              <a:defRPr>
                <a:solidFill>
                  <a:schemeClr val="tx1"/>
                </a:solidFill>
                <a:latin typeface="Arial" panose="020B0604020202020204" pitchFamily="34" charset="0"/>
              </a:defRPr>
            </a:lvl4pPr>
            <a:lvl5pPr marL="2057400" indent="-228600" defTabSz="273050" eaLnBrk="0" hangingPunct="0">
              <a:defRPr>
                <a:solidFill>
                  <a:schemeClr val="tx1"/>
                </a:solidFill>
                <a:latin typeface="Arial" panose="020B0604020202020204" pitchFamily="34" charset="0"/>
              </a:defRPr>
            </a:lvl5pPr>
            <a:lvl6pPr marL="2514600" indent="-228600" defTabSz="273050" eaLnBrk="0" fontAlgn="base" hangingPunct="0">
              <a:spcBef>
                <a:spcPct val="0"/>
              </a:spcBef>
              <a:spcAft>
                <a:spcPct val="0"/>
              </a:spcAft>
              <a:defRPr>
                <a:solidFill>
                  <a:schemeClr val="tx1"/>
                </a:solidFill>
                <a:latin typeface="Arial" panose="020B0604020202020204" pitchFamily="34" charset="0"/>
              </a:defRPr>
            </a:lvl6pPr>
            <a:lvl7pPr marL="2971800" indent="-228600" defTabSz="273050" eaLnBrk="0" fontAlgn="base" hangingPunct="0">
              <a:spcBef>
                <a:spcPct val="0"/>
              </a:spcBef>
              <a:spcAft>
                <a:spcPct val="0"/>
              </a:spcAft>
              <a:defRPr>
                <a:solidFill>
                  <a:schemeClr val="tx1"/>
                </a:solidFill>
                <a:latin typeface="Arial" panose="020B0604020202020204" pitchFamily="34" charset="0"/>
              </a:defRPr>
            </a:lvl7pPr>
            <a:lvl8pPr marL="3429000" indent="-228600" defTabSz="273050" eaLnBrk="0" fontAlgn="base" hangingPunct="0">
              <a:spcBef>
                <a:spcPct val="0"/>
              </a:spcBef>
              <a:spcAft>
                <a:spcPct val="0"/>
              </a:spcAft>
              <a:defRPr>
                <a:solidFill>
                  <a:schemeClr val="tx1"/>
                </a:solidFill>
                <a:latin typeface="Arial" panose="020B0604020202020204" pitchFamily="34" charset="0"/>
              </a:defRPr>
            </a:lvl8pPr>
            <a:lvl9pPr marL="3886200" indent="-228600" defTabSz="27305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buFontTx/>
              <a:buChar char="•"/>
            </a:pPr>
            <a:r>
              <a:rPr lang="cs-CZ" altLang="cs-CZ" sz="2400"/>
              <a:t> reflexe - textura a složení povrchů - elektronických součástek, studium neuronových sítí (pomocí Ag), …</a:t>
            </a:r>
          </a:p>
          <a:p>
            <a:pPr>
              <a:spcBef>
                <a:spcPct val="50000"/>
              </a:spcBef>
              <a:buFontTx/>
              <a:buChar char="•"/>
            </a:pPr>
            <a:endParaRPr lang="cs-CZ" altLang="cs-CZ" sz="2400"/>
          </a:p>
          <a:p>
            <a:pPr>
              <a:spcBef>
                <a:spcPct val="50000"/>
              </a:spcBef>
              <a:buFontTx/>
              <a:buChar char="•"/>
            </a:pPr>
            <a:endParaRPr lang="cs-CZ" altLang="cs-CZ" sz="2400"/>
          </a:p>
          <a:p>
            <a:pPr>
              <a:spcBef>
                <a:spcPct val="50000"/>
              </a:spcBef>
              <a:buFontTx/>
              <a:buChar char="•"/>
            </a:pPr>
            <a:endParaRPr lang="cs-CZ" altLang="cs-CZ" sz="2400"/>
          </a:p>
          <a:p>
            <a:pPr>
              <a:spcBef>
                <a:spcPct val="50000"/>
              </a:spcBef>
              <a:buFontTx/>
              <a:buChar char="•"/>
            </a:pPr>
            <a:endParaRPr lang="cs-CZ" altLang="cs-CZ" sz="2400"/>
          </a:p>
          <a:p>
            <a:pPr>
              <a:spcBef>
                <a:spcPct val="50000"/>
              </a:spcBef>
              <a:buFontTx/>
              <a:buChar char="•"/>
            </a:pPr>
            <a:r>
              <a:rPr lang="cs-CZ" altLang="cs-CZ" sz="2400"/>
              <a:t> procházející světlo</a:t>
            </a:r>
          </a:p>
          <a:p>
            <a:pPr>
              <a:spcBef>
                <a:spcPct val="50000"/>
              </a:spcBef>
              <a:buFontTx/>
              <a:buChar char="•"/>
            </a:pPr>
            <a:r>
              <a:rPr lang="cs-CZ" altLang="cs-CZ" sz="2400"/>
              <a:t> fluorescence - struktura </a:t>
            </a:r>
          </a:p>
          <a:p>
            <a:pPr>
              <a:spcBef>
                <a:spcPct val="50000"/>
              </a:spcBef>
            </a:pPr>
            <a:r>
              <a:rPr lang="cs-CZ" altLang="cs-CZ" sz="2400"/>
              <a:t>buňky a tkání, studium </a:t>
            </a:r>
          </a:p>
          <a:p>
            <a:pPr>
              <a:spcBef>
                <a:spcPct val="50000"/>
              </a:spcBef>
            </a:pPr>
            <a:r>
              <a:rPr lang="cs-CZ" altLang="cs-CZ" sz="2400"/>
              <a:t>metabolických drah, ...</a:t>
            </a:r>
          </a:p>
          <a:p>
            <a:pPr>
              <a:spcBef>
                <a:spcPct val="50000"/>
              </a:spcBef>
              <a:buFontTx/>
              <a:buChar char="•"/>
            </a:pPr>
            <a:endParaRPr lang="cs-CZ" altLang="cs-CZ" sz="2400">
              <a:latin typeface="Times New Roman" panose="02020603050405020304" pitchFamily="18" charset="0"/>
            </a:endParaRPr>
          </a:p>
        </p:txBody>
      </p:sp>
      <p:sp>
        <p:nvSpPr>
          <p:cNvPr id="30724" name="Rectangle 4"/>
          <p:cNvSpPr>
            <a:spLocks noChangeArrowheads="1"/>
          </p:cNvSpPr>
          <p:nvPr/>
        </p:nvSpPr>
        <p:spPr bwMode="auto">
          <a:xfrm>
            <a:off x="457200" y="188913"/>
            <a:ext cx="8229600" cy="1143000"/>
          </a:xfrm>
          <a:prstGeom prst="rect">
            <a:avLst/>
          </a:prstGeom>
          <a:solidFill>
            <a:schemeClr val="bg2">
              <a:alpha val="41960"/>
            </a:schemeClr>
          </a:solidFill>
          <a:ln w="12700">
            <a:solidFill>
              <a:schemeClr val="bg2"/>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sz="4400"/>
              <a:t>Využití světla pro CLSM</a:t>
            </a:r>
          </a:p>
        </p:txBody>
      </p:sp>
      <p:pic>
        <p:nvPicPr>
          <p:cNvPr id="30725"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48038" y="2330450"/>
            <a:ext cx="2808287" cy="2106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6"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l="22525" r="15605"/>
          <a:stretch>
            <a:fillRect/>
          </a:stretch>
        </p:blipFill>
        <p:spPr bwMode="auto">
          <a:xfrm>
            <a:off x="5767388" y="5013325"/>
            <a:ext cx="1336675"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7"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11625" y="5013325"/>
            <a:ext cx="1584325" cy="150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8" name="Picture 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64388" y="5013325"/>
            <a:ext cx="1322387"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9" name="Picture 10"/>
          <p:cNvPicPr>
            <a:picLocks noChangeAspect="1" noChangeArrowheads="1"/>
          </p:cNvPicPr>
          <p:nvPr/>
        </p:nvPicPr>
        <p:blipFill>
          <a:blip r:embed="rId3" cstate="print">
            <a:extLst>
              <a:ext uri="{28A0092B-C50C-407E-A947-70E740481C1C}">
                <a14:useLocalDpi xmlns:a14="http://schemas.microsoft.com/office/drawing/2010/main" xmlns="" val="0"/>
              </a:ext>
            </a:extLst>
          </a:blip>
          <a:srcRect l="22525" r="15605"/>
          <a:stretch>
            <a:fillRect/>
          </a:stretch>
        </p:blipFill>
        <p:spPr bwMode="auto">
          <a:xfrm>
            <a:off x="5767388" y="5013325"/>
            <a:ext cx="1336675"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30" name="Picture 1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164388" y="5013325"/>
            <a:ext cx="1322387"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31" name="Picture 14" descr="confocal reflection image of chip&#10; "/>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238875" y="2347913"/>
            <a:ext cx="2078038" cy="208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32" name="Picture 9"/>
          <p:cNvPicPr>
            <a:picLocks noChangeAspect="1" noChangeArrowheads="1"/>
          </p:cNvPicPr>
          <p:nvPr/>
        </p:nvPicPr>
        <p:blipFill>
          <a:blip r:embed="rId8" cstate="print">
            <a:extLst>
              <a:ext uri="{28A0092B-C50C-407E-A947-70E740481C1C}">
                <a14:useLocalDpi xmlns:a14="http://schemas.microsoft.com/office/drawing/2010/main" xmlns="" val="0"/>
              </a:ext>
            </a:extLst>
          </a:blip>
          <a:srcRect t="20274" r="3354" b="12317"/>
          <a:stretch>
            <a:fillRect/>
          </a:stretch>
        </p:blipFill>
        <p:spPr bwMode="auto">
          <a:xfrm>
            <a:off x="250825" y="2349500"/>
            <a:ext cx="3028950" cy="208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B552B49-66F6-4323-9D8F-E91106757A95}" type="slidenum">
              <a:rPr lang="cs-CZ" altLang="cs-CZ"/>
              <a:pPr eaLnBrk="1" hangingPunct="1"/>
              <a:t>36</a:t>
            </a:fld>
            <a:endParaRPr lang="cs-CZ" altLang="cs-CZ"/>
          </a:p>
        </p:txBody>
      </p:sp>
      <p:grpSp>
        <p:nvGrpSpPr>
          <p:cNvPr id="31747" name="Group 2"/>
          <p:cNvGrpSpPr>
            <a:grpSpLocks noChangeAspect="1"/>
          </p:cNvGrpSpPr>
          <p:nvPr/>
        </p:nvGrpSpPr>
        <p:grpSpPr bwMode="auto">
          <a:xfrm>
            <a:off x="962025" y="85725"/>
            <a:ext cx="7219950" cy="6692900"/>
            <a:chOff x="976" y="384"/>
            <a:chExt cx="3788" cy="3511"/>
          </a:xfrm>
        </p:grpSpPr>
        <p:pic>
          <p:nvPicPr>
            <p:cNvPr id="31748" name="Picture 3" descr="s_ObrFV(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6" y="384"/>
              <a:ext cx="3788" cy="3511"/>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31749" name="Picture 4" descr="s_ObrFV(4)"/>
            <p:cNvPicPr>
              <a:picLocks noChangeAspect="1" noChangeArrowheads="1"/>
            </p:cNvPicPr>
            <p:nvPr/>
          </p:nvPicPr>
          <p:blipFill>
            <a:blip r:embed="rId3" cstate="print">
              <a:extLst>
                <a:ext uri="{28A0092B-C50C-407E-A947-70E740481C1C}">
                  <a14:useLocalDpi xmlns:a14="http://schemas.microsoft.com/office/drawing/2010/main" xmlns="" val="0"/>
                </a:ext>
              </a:extLst>
            </a:blip>
            <a:srcRect b="9448"/>
            <a:stretch>
              <a:fillRect/>
            </a:stretch>
          </p:blipFill>
          <p:spPr bwMode="auto">
            <a:xfrm>
              <a:off x="2828" y="2133"/>
              <a:ext cx="1929" cy="1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A9130CF-9BBB-40DD-9930-FEB41149FF3D}" type="slidenum">
              <a:rPr lang="cs-CZ" altLang="cs-CZ"/>
              <a:pPr eaLnBrk="1" hangingPunct="1"/>
              <a:t>37</a:t>
            </a:fld>
            <a:endParaRPr lang="cs-CZ" altLang="cs-CZ"/>
          </a:p>
        </p:txBody>
      </p:sp>
      <p:pic>
        <p:nvPicPr>
          <p:cNvPr id="32771" name="Picture 2" descr="HlavaX20c"/>
          <p:cNvPicPr>
            <a:picLocks noChangeAspect="1" noChangeArrowheads="1"/>
          </p:cNvPicPr>
          <p:nvPr/>
        </p:nvPicPr>
        <p:blipFill>
          <a:blip r:embed="rId2" cstate="print">
            <a:lum bright="6000" contrast="6000"/>
            <a:extLst>
              <a:ext uri="{28A0092B-C50C-407E-A947-70E740481C1C}">
                <a14:useLocalDpi xmlns:a14="http://schemas.microsoft.com/office/drawing/2010/main" xmlns="" val="0"/>
              </a:ext>
            </a:extLst>
          </a:blip>
          <a:srcRect l="3131" t="7199" r="3868"/>
          <a:stretch>
            <a:fillRect/>
          </a:stretch>
        </p:blipFill>
        <p:spPr bwMode="auto">
          <a:xfrm>
            <a:off x="231775" y="171450"/>
            <a:ext cx="6653213" cy="5946775"/>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32772" name="Oval 3"/>
          <p:cNvSpPr>
            <a:spLocks noChangeArrowheads="1"/>
          </p:cNvSpPr>
          <p:nvPr/>
        </p:nvSpPr>
        <p:spPr bwMode="auto">
          <a:xfrm>
            <a:off x="5743575" y="6372225"/>
            <a:ext cx="158750" cy="158750"/>
          </a:xfrm>
          <a:prstGeom prst="ellipse">
            <a:avLst/>
          </a:pr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32773" name="Text Box 4"/>
          <p:cNvSpPr txBox="1">
            <a:spLocks noChangeArrowheads="1"/>
          </p:cNvSpPr>
          <p:nvPr/>
        </p:nvSpPr>
        <p:spPr bwMode="auto">
          <a:xfrm>
            <a:off x="5930900" y="6269038"/>
            <a:ext cx="3117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a:solidFill>
                  <a:schemeClr val="bg1"/>
                </a:solidFill>
              </a:rPr>
              <a:t>vazba aktin-faloidin (FITC)</a:t>
            </a:r>
          </a:p>
        </p:txBody>
      </p:sp>
      <p:pic>
        <p:nvPicPr>
          <p:cNvPr id="32774" name="Picture 5" descr="adult"/>
          <p:cNvPicPr>
            <a:picLocks noChangeAspect="1" noChangeArrowheads="1"/>
          </p:cNvPicPr>
          <p:nvPr/>
        </p:nvPicPr>
        <p:blipFill>
          <a:blip r:embed="rId3" cstate="print">
            <a:lum contrast="18000"/>
            <a:extLst>
              <a:ext uri="{28A0092B-C50C-407E-A947-70E740481C1C}">
                <a14:useLocalDpi xmlns:a14="http://schemas.microsoft.com/office/drawing/2010/main" xmlns="" val="0"/>
              </a:ext>
            </a:extLst>
          </a:blip>
          <a:srcRect/>
          <a:stretch>
            <a:fillRect/>
          </a:stretch>
        </p:blipFill>
        <p:spPr bwMode="auto">
          <a:xfrm>
            <a:off x="6831013" y="381000"/>
            <a:ext cx="2312987" cy="2043113"/>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794"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A201EE-15EC-424C-A988-0CE664D3C75C}" type="slidenum">
              <a:rPr lang="cs-CZ" altLang="cs-CZ"/>
              <a:pPr eaLnBrk="1" hangingPunct="1"/>
              <a:t>38</a:t>
            </a:fld>
            <a:endParaRPr lang="cs-CZ" altLang="cs-CZ"/>
          </a:p>
        </p:txBody>
      </p:sp>
      <p:pic>
        <p:nvPicPr>
          <p:cNvPr id="33795" name="Picture 2" descr="adhlavapri10b"/>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38" y="71438"/>
            <a:ext cx="4525962" cy="4525962"/>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33796" name="Rectangle 3"/>
          <p:cNvSpPr>
            <a:spLocks noChangeArrowheads="1"/>
          </p:cNvSpPr>
          <p:nvPr/>
        </p:nvSpPr>
        <p:spPr bwMode="auto">
          <a:xfrm>
            <a:off x="2281238" y="2932113"/>
            <a:ext cx="971550" cy="1052512"/>
          </a:xfrm>
          <a:prstGeom prst="rect">
            <a:avLst/>
          </a:prstGeom>
          <a:noFill/>
          <a:ln w="6350">
            <a:solidFill>
              <a:schemeClr val="bg1"/>
            </a:solidFill>
            <a:prstDash val="sysDot"/>
            <a:miter lim="800000"/>
            <a:headEnd/>
            <a:tailEnd type="none" w="sm" len="me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pic>
        <p:nvPicPr>
          <p:cNvPr id="33797" name="Picture 4" descr="adhltanup180up"/>
          <p:cNvPicPr>
            <a:picLocks noChangeAspect="1" noChangeArrowheads="1"/>
          </p:cNvPicPr>
          <p:nvPr/>
        </p:nvPicPr>
        <p:blipFill>
          <a:blip r:embed="rId3" cstate="print">
            <a:lum contrast="-6000"/>
            <a:extLst>
              <a:ext uri="{28A0092B-C50C-407E-A947-70E740481C1C}">
                <a14:useLocalDpi xmlns:a14="http://schemas.microsoft.com/office/drawing/2010/main" xmlns="" val="0"/>
              </a:ext>
            </a:extLst>
          </a:blip>
          <a:srcRect/>
          <a:stretch>
            <a:fillRect/>
          </a:stretch>
        </p:blipFill>
        <p:spPr bwMode="auto">
          <a:xfrm>
            <a:off x="4022725" y="1809750"/>
            <a:ext cx="4992688" cy="4905375"/>
          </a:xfrm>
          <a:prstGeom prst="rect">
            <a:avLst/>
          </a:prstGeom>
          <a:noFill/>
          <a:ln w="9525">
            <a:solidFill>
              <a:schemeClr val="bg1"/>
            </a:solidFill>
            <a:prstDash val="dash"/>
            <a:miter lim="800000"/>
            <a:headEnd/>
            <a:tailEnd/>
          </a:ln>
          <a:extLst>
            <a:ext uri="{909E8E84-426E-40DD-AFC4-6F175D3DCCD1}">
              <a14:hiddenFill xmlns:a14="http://schemas.microsoft.com/office/drawing/2010/main" xmlns="">
                <a:solidFill>
                  <a:srgbClr val="FFFFFF"/>
                </a:solidFill>
              </a14:hiddenFill>
            </a:ext>
          </a:extLst>
        </p:spPr>
      </p:pic>
      <p:sp>
        <p:nvSpPr>
          <p:cNvPr id="33798" name="Oval 5"/>
          <p:cNvSpPr>
            <a:spLocks noChangeArrowheads="1"/>
          </p:cNvSpPr>
          <p:nvPr/>
        </p:nvSpPr>
        <p:spPr bwMode="auto">
          <a:xfrm>
            <a:off x="5392738" y="1333500"/>
            <a:ext cx="158750" cy="158750"/>
          </a:xfrm>
          <a:prstGeom prst="ellipse">
            <a:avLst/>
          </a:pr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33799" name="Text Box 6"/>
          <p:cNvSpPr txBox="1">
            <a:spLocks noChangeArrowheads="1"/>
          </p:cNvSpPr>
          <p:nvPr/>
        </p:nvSpPr>
        <p:spPr bwMode="auto">
          <a:xfrm>
            <a:off x="5580063" y="1230313"/>
            <a:ext cx="3117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a:solidFill>
                  <a:schemeClr val="bg1"/>
                </a:solidFill>
              </a:rPr>
              <a:t>vazba aktin-faloidin (FITC)</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8"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ECD9ABC-044C-48F6-ACAB-E656BDFA0132}" type="slidenum">
              <a:rPr lang="cs-CZ" altLang="cs-CZ"/>
              <a:pPr eaLnBrk="1" hangingPunct="1"/>
              <a:t>39</a:t>
            </a:fld>
            <a:endParaRPr lang="cs-CZ" altLang="cs-CZ"/>
          </a:p>
        </p:txBody>
      </p:sp>
      <p:pic>
        <p:nvPicPr>
          <p:cNvPr id="34819" name="Picture 2" descr="Hlava40X20"/>
          <p:cNvPicPr>
            <a:picLocks noChangeAspect="1" noChangeArrowheads="1"/>
          </p:cNvPicPr>
          <p:nvPr/>
        </p:nvPicPr>
        <p:blipFill>
          <a:blip r:embed="rId2" cstate="print">
            <a:extLst>
              <a:ext uri="{28A0092B-C50C-407E-A947-70E740481C1C}">
                <a14:useLocalDpi xmlns:a14="http://schemas.microsoft.com/office/drawing/2010/main" xmlns="" val="0"/>
              </a:ext>
            </a:extLst>
          </a:blip>
          <a:srcRect l="4791"/>
          <a:stretch>
            <a:fillRect/>
          </a:stretch>
        </p:blipFill>
        <p:spPr bwMode="auto">
          <a:xfrm>
            <a:off x="1423988" y="209550"/>
            <a:ext cx="6296025" cy="58674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34820" name="Text Box 3"/>
          <p:cNvSpPr txBox="1">
            <a:spLocks noChangeArrowheads="1"/>
          </p:cNvSpPr>
          <p:nvPr/>
        </p:nvSpPr>
        <p:spPr bwMode="auto">
          <a:xfrm>
            <a:off x="7923213" y="6213475"/>
            <a:ext cx="10509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endParaRPr lang="cs-CZ" altLang="cs-CZ"/>
          </a:p>
        </p:txBody>
      </p:sp>
      <p:sp>
        <p:nvSpPr>
          <p:cNvPr id="34821" name="Oval 4"/>
          <p:cNvSpPr>
            <a:spLocks noChangeArrowheads="1"/>
          </p:cNvSpPr>
          <p:nvPr/>
        </p:nvSpPr>
        <p:spPr bwMode="auto">
          <a:xfrm>
            <a:off x="5567363" y="6307138"/>
            <a:ext cx="158750" cy="158750"/>
          </a:xfrm>
          <a:prstGeom prst="ellipse">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34822" name="Text Box 5"/>
          <p:cNvSpPr txBox="1">
            <a:spLocks noChangeArrowheads="1"/>
          </p:cNvSpPr>
          <p:nvPr/>
        </p:nvSpPr>
        <p:spPr bwMode="auto">
          <a:xfrm>
            <a:off x="5754688" y="6203950"/>
            <a:ext cx="3117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a:solidFill>
                  <a:schemeClr val="bg1"/>
                </a:solidFill>
              </a:rPr>
              <a:t>vazba aktin-faloidin (TRITC)</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Princip fluorescence</a:t>
            </a:r>
            <a:endParaRPr lang="cs-CZ" dirty="0"/>
          </a:p>
        </p:txBody>
      </p:sp>
      <p:sp>
        <p:nvSpPr>
          <p:cNvPr id="3" name="Zástupný symbol pro obsah 2"/>
          <p:cNvSpPr>
            <a:spLocks noGrp="1"/>
          </p:cNvSpPr>
          <p:nvPr>
            <p:ph idx="1"/>
          </p:nvPr>
        </p:nvSpPr>
        <p:spPr/>
        <p:txBody>
          <a:bodyPr/>
          <a:lstStyle/>
          <a:p>
            <a:r>
              <a:rPr lang="cs-CZ" sz="2800" dirty="0"/>
              <a:t>Fluorescence </a:t>
            </a:r>
            <a:r>
              <a:rPr lang="cs-CZ" sz="2800" dirty="0" smtClean="0"/>
              <a:t>- fotoluminiscenční záření</a:t>
            </a:r>
          </a:p>
          <a:p>
            <a:r>
              <a:rPr lang="cs-CZ" sz="2800" dirty="0" smtClean="0"/>
              <a:t>vyvolána: 	</a:t>
            </a:r>
          </a:p>
          <a:p>
            <a:pPr lvl="2"/>
            <a:r>
              <a:rPr lang="cs-CZ" sz="2000" dirty="0" smtClean="0"/>
              <a:t>účinkem </a:t>
            </a:r>
            <a:r>
              <a:rPr lang="cs-CZ" sz="2000" dirty="0"/>
              <a:t>jiného dopadajícího </a:t>
            </a:r>
            <a:r>
              <a:rPr lang="cs-CZ" sz="2000" dirty="0" smtClean="0"/>
              <a:t>záření (</a:t>
            </a:r>
            <a:r>
              <a:rPr lang="cs-CZ" sz="2000" dirty="0" err="1" smtClean="0"/>
              <a:t>absorbcí</a:t>
            </a:r>
            <a:r>
              <a:rPr lang="cs-CZ" sz="2000" dirty="0" smtClean="0"/>
              <a:t>)</a:t>
            </a:r>
          </a:p>
          <a:p>
            <a:pPr lvl="2"/>
            <a:r>
              <a:rPr lang="cs-CZ" sz="2000" dirty="0" smtClean="0"/>
              <a:t>účinkem dopadajících částic</a:t>
            </a:r>
          </a:p>
          <a:p>
            <a:r>
              <a:rPr lang="cs-CZ" sz="2800" dirty="0" smtClean="0"/>
              <a:t>=</a:t>
            </a:r>
            <a:r>
              <a:rPr lang="cs-CZ" sz="2800" dirty="0"/>
              <a:t> sekundární </a:t>
            </a:r>
            <a:r>
              <a:rPr lang="cs-CZ" sz="2800" b="1" dirty="0"/>
              <a:t>záření,</a:t>
            </a:r>
            <a:r>
              <a:rPr lang="cs-CZ" sz="2800" dirty="0"/>
              <a:t> které je charakterizováno vyzářením energie ve velmi krátké </a:t>
            </a:r>
            <a:r>
              <a:rPr lang="cs-CZ" sz="2800" dirty="0" smtClean="0"/>
              <a:t>době (řádově </a:t>
            </a:r>
            <a:r>
              <a:rPr lang="cs-CZ" sz="2800" dirty="0"/>
              <a:t>10</a:t>
            </a:r>
            <a:r>
              <a:rPr lang="cs-CZ" sz="2800" baseline="30000" dirty="0"/>
              <a:t>-9</a:t>
            </a:r>
            <a:r>
              <a:rPr lang="cs-CZ" sz="2800" dirty="0"/>
              <a:t> s až 10</a:t>
            </a:r>
            <a:r>
              <a:rPr lang="cs-CZ" sz="2800" baseline="30000" dirty="0"/>
              <a:t>-6</a:t>
            </a:r>
            <a:r>
              <a:rPr lang="cs-CZ" sz="2800" dirty="0"/>
              <a:t> </a:t>
            </a:r>
            <a:r>
              <a:rPr lang="cs-CZ" sz="2800" dirty="0" smtClean="0"/>
              <a:t>s)</a:t>
            </a:r>
          </a:p>
          <a:p>
            <a:r>
              <a:rPr lang="cs-CZ" sz="2800" dirty="0" smtClean="0"/>
              <a:t>emitované </a:t>
            </a:r>
            <a:r>
              <a:rPr lang="cs-CZ" sz="2800" dirty="0"/>
              <a:t>záření je vyzářeno atomem, který energii </a:t>
            </a:r>
            <a:r>
              <a:rPr lang="cs-CZ" sz="2800" dirty="0" smtClean="0"/>
              <a:t>pohltil</a:t>
            </a:r>
          </a:p>
          <a:p>
            <a:r>
              <a:rPr lang="cs-CZ" sz="2800" dirty="0" smtClean="0"/>
              <a:t>přechod </a:t>
            </a:r>
            <a:r>
              <a:rPr lang="cs-CZ" sz="2800" dirty="0"/>
              <a:t>z prvního singletového stavu (S₁) do singletové hladiny (S₀)</a:t>
            </a:r>
            <a:r>
              <a:rPr lang="cs-CZ" sz="2800" dirty="0" smtClean="0"/>
              <a:t> 	</a:t>
            </a:r>
          </a:p>
          <a:p>
            <a:pPr lvl="2"/>
            <a:endParaRPr lang="cs-CZ" sz="2000" dirty="0"/>
          </a:p>
        </p:txBody>
      </p:sp>
      <p:sp>
        <p:nvSpPr>
          <p:cNvPr id="4" name="Zástupný symbol pro číslo snímku 3"/>
          <p:cNvSpPr>
            <a:spLocks noGrp="1"/>
          </p:cNvSpPr>
          <p:nvPr>
            <p:ph type="sldNum" sz="quarter" idx="12"/>
          </p:nvPr>
        </p:nvSpPr>
        <p:spPr/>
        <p:txBody>
          <a:bodyPr/>
          <a:lstStyle/>
          <a:p>
            <a:fld id="{BEA4646A-45BD-4C54-9BE3-44B52B28D507}" type="slidenum">
              <a:rPr lang="cs-CZ" altLang="cs-CZ" smtClean="0"/>
              <a:pPr/>
              <a:t>4</a:t>
            </a:fld>
            <a:endParaRPr lang="cs-CZ" altLang="cs-CZ"/>
          </a:p>
        </p:txBody>
      </p:sp>
    </p:spTree>
    <p:extLst>
      <p:ext uri="{BB962C8B-B14F-4D97-AF65-F5344CB8AC3E}">
        <p14:creationId xmlns:p14="http://schemas.microsoft.com/office/powerpoint/2010/main" xmlns="" val="277449383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2" name="Zástupný symbol pro číslo snímku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CD4C2AE-0364-47D4-8C80-403C1F72C370}" type="slidenum">
              <a:rPr lang="cs-CZ" altLang="cs-CZ"/>
              <a:pPr eaLnBrk="1" hangingPunct="1"/>
              <a:t>40</a:t>
            </a:fld>
            <a:endParaRPr lang="cs-CZ" altLang="cs-CZ"/>
          </a:p>
        </p:txBody>
      </p:sp>
      <p:pic>
        <p:nvPicPr>
          <p:cNvPr id="35843" name="Picture 2" descr="sada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86325" y="358775"/>
            <a:ext cx="4170363" cy="564515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35844" name="Picture 3" descr="svorka2-u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7313" y="554038"/>
            <a:ext cx="4922837" cy="30988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35845" name="Group 9"/>
          <p:cNvGrpSpPr>
            <a:grpSpLocks/>
          </p:cNvGrpSpPr>
          <p:nvPr/>
        </p:nvGrpSpPr>
        <p:grpSpPr bwMode="auto">
          <a:xfrm>
            <a:off x="3389313" y="6048375"/>
            <a:ext cx="3846512" cy="366713"/>
            <a:chOff x="1407" y="3826"/>
            <a:chExt cx="2423" cy="231"/>
          </a:xfrm>
        </p:grpSpPr>
        <p:sp>
          <p:nvSpPr>
            <p:cNvPr id="35847" name="Text Box 10"/>
            <p:cNvSpPr txBox="1">
              <a:spLocks noChangeArrowheads="1"/>
            </p:cNvSpPr>
            <p:nvPr/>
          </p:nvSpPr>
          <p:spPr bwMode="auto">
            <a:xfrm>
              <a:off x="1531" y="3826"/>
              <a:ext cx="2299"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a:solidFill>
                    <a:schemeClr val="bg1"/>
                  </a:solidFill>
                </a:rPr>
                <a:t>fluorescence Gomoriho trichromu</a:t>
              </a:r>
            </a:p>
          </p:txBody>
        </p:sp>
        <p:sp>
          <p:nvSpPr>
            <p:cNvPr id="35848" name="Oval 11"/>
            <p:cNvSpPr>
              <a:spLocks noChangeArrowheads="1"/>
            </p:cNvSpPr>
            <p:nvPr/>
          </p:nvSpPr>
          <p:spPr bwMode="auto">
            <a:xfrm>
              <a:off x="1407" y="3901"/>
              <a:ext cx="100" cy="100"/>
            </a:xfrm>
            <a:prstGeom prst="ellipse">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pic>
        <p:nvPicPr>
          <p:cNvPr id="35846" name="Picture 13" descr="hom2"/>
          <p:cNvPicPr>
            <a:picLocks noChangeAspect="1" noChangeArrowheads="1"/>
          </p:cNvPicPr>
          <p:nvPr/>
        </p:nvPicPr>
        <p:blipFill>
          <a:blip r:embed="rId4" cstate="print">
            <a:lum bright="12000"/>
            <a:extLst>
              <a:ext uri="{28A0092B-C50C-407E-A947-70E740481C1C}">
                <a14:useLocalDpi xmlns:a14="http://schemas.microsoft.com/office/drawing/2010/main" xmlns="" val="0"/>
              </a:ext>
            </a:extLst>
          </a:blip>
          <a:srcRect t="4440"/>
          <a:stretch>
            <a:fillRect/>
          </a:stretch>
        </p:blipFill>
        <p:spPr bwMode="auto">
          <a:xfrm>
            <a:off x="684213" y="3933825"/>
            <a:ext cx="2808287" cy="1901825"/>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B7CAC99-9946-47E9-BF11-E665F632C92D}" type="slidenum">
              <a:rPr lang="cs-CZ" altLang="cs-CZ"/>
              <a:pPr eaLnBrk="1" hangingPunct="1"/>
              <a:t>41</a:t>
            </a:fld>
            <a:endParaRPr lang="cs-CZ" altLang="cs-CZ"/>
          </a:p>
        </p:txBody>
      </p:sp>
      <p:pic>
        <p:nvPicPr>
          <p:cNvPr id="36867" name="Picture 2" descr="tubulin b"/>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4525" y="255588"/>
            <a:ext cx="7867650" cy="589915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36868" name="Oval 3"/>
          <p:cNvSpPr>
            <a:spLocks noChangeArrowheads="1"/>
          </p:cNvSpPr>
          <p:nvPr/>
        </p:nvSpPr>
        <p:spPr bwMode="auto">
          <a:xfrm>
            <a:off x="4846638" y="6335713"/>
            <a:ext cx="146050" cy="158750"/>
          </a:xfrm>
          <a:prstGeom prst="ellipse">
            <a:avLst/>
          </a:pr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36869" name="Text Box 4"/>
          <p:cNvSpPr txBox="1">
            <a:spLocks noChangeArrowheads="1"/>
          </p:cNvSpPr>
          <p:nvPr/>
        </p:nvSpPr>
        <p:spPr bwMode="auto">
          <a:xfrm>
            <a:off x="5033963" y="6232525"/>
            <a:ext cx="34956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a:solidFill>
                  <a:schemeClr val="bg1"/>
                </a:solidFill>
              </a:rPr>
              <a:t>vazba tubulin-protilátka (FITC)</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792E673-E7AC-4297-9A02-C50B023E7A97}" type="slidenum">
              <a:rPr lang="cs-CZ" altLang="cs-CZ"/>
              <a:pPr eaLnBrk="1" hangingPunct="1"/>
              <a:t>42</a:t>
            </a:fld>
            <a:endParaRPr lang="cs-CZ" altLang="cs-CZ"/>
          </a:p>
        </p:txBody>
      </p:sp>
      <p:pic>
        <p:nvPicPr>
          <p:cNvPr id="37891" name="Picture 2" descr="aktin+dna"/>
          <p:cNvPicPr>
            <a:picLocks noChangeAspect="1" noChangeArrowheads="1"/>
          </p:cNvPicPr>
          <p:nvPr/>
        </p:nvPicPr>
        <p:blipFill>
          <a:blip r:embed="rId2" cstate="print">
            <a:clrChange>
              <a:clrFrom>
                <a:srgbClr val="010101"/>
              </a:clrFrom>
              <a:clrTo>
                <a:srgbClr val="010101">
                  <a:alpha val="0"/>
                </a:srgbClr>
              </a:clrTo>
            </a:clrChange>
            <a:extLst>
              <a:ext uri="{28A0092B-C50C-407E-A947-70E740481C1C}">
                <a14:useLocalDpi xmlns:a14="http://schemas.microsoft.com/office/drawing/2010/main" xmlns="" val="0"/>
              </a:ext>
            </a:extLst>
          </a:blip>
          <a:srcRect/>
          <a:stretch>
            <a:fillRect/>
          </a:stretch>
        </p:blipFill>
        <p:spPr bwMode="auto">
          <a:xfrm>
            <a:off x="4306888" y="566738"/>
            <a:ext cx="4441825" cy="4441825"/>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37892" name="Picture 3" descr="aktin+dnafibroblas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6700" y="279400"/>
            <a:ext cx="3082925" cy="3082925"/>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37893" name="Picture 4" descr="Convolutriloba longifissura "/>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96963" y="2759075"/>
            <a:ext cx="3071812" cy="39116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37894" name="Oval 5"/>
          <p:cNvSpPr>
            <a:spLocks noChangeArrowheads="1"/>
          </p:cNvSpPr>
          <p:nvPr/>
        </p:nvSpPr>
        <p:spPr bwMode="auto">
          <a:xfrm>
            <a:off x="5427663" y="5672138"/>
            <a:ext cx="158750" cy="158750"/>
          </a:xfrm>
          <a:prstGeom prst="ellipse">
            <a:avLst/>
          </a:pr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37895" name="Text Box 6"/>
          <p:cNvSpPr txBox="1">
            <a:spLocks noChangeArrowheads="1"/>
          </p:cNvSpPr>
          <p:nvPr/>
        </p:nvSpPr>
        <p:spPr bwMode="auto">
          <a:xfrm>
            <a:off x="5614988" y="5568950"/>
            <a:ext cx="3117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a:solidFill>
                  <a:schemeClr val="bg1"/>
                </a:solidFill>
              </a:rPr>
              <a:t>vazba aktin-faloidin (FITC)</a:t>
            </a:r>
          </a:p>
        </p:txBody>
      </p:sp>
      <p:sp>
        <p:nvSpPr>
          <p:cNvPr id="37896" name="Oval 7"/>
          <p:cNvSpPr>
            <a:spLocks noChangeArrowheads="1"/>
          </p:cNvSpPr>
          <p:nvPr/>
        </p:nvSpPr>
        <p:spPr bwMode="auto">
          <a:xfrm>
            <a:off x="5421313" y="6083300"/>
            <a:ext cx="158750" cy="158750"/>
          </a:xfrm>
          <a:prstGeom prst="ellipse">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37897" name="Text Box 8"/>
          <p:cNvSpPr txBox="1">
            <a:spLocks noChangeArrowheads="1"/>
          </p:cNvSpPr>
          <p:nvPr/>
        </p:nvSpPr>
        <p:spPr bwMode="auto">
          <a:xfrm>
            <a:off x="5624513" y="5995988"/>
            <a:ext cx="255428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a:solidFill>
                  <a:schemeClr val="bg1"/>
                </a:solidFill>
              </a:rPr>
              <a:t>vazba DNA-DAPI</a:t>
            </a:r>
            <a:endParaRPr lang="cs-CZ" altLang="cs-CZ" sz="160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C1A9949-62A1-481A-8A65-FBE5C72CFCBE}" type="slidenum">
              <a:rPr lang="cs-CZ" altLang="cs-CZ"/>
              <a:pPr eaLnBrk="1" hangingPunct="1"/>
              <a:t>43</a:t>
            </a:fld>
            <a:endParaRPr lang="cs-CZ" altLang="cs-CZ"/>
          </a:p>
        </p:txBody>
      </p:sp>
      <p:pic>
        <p:nvPicPr>
          <p:cNvPr id="38915" name="Picture 2" descr="mikrotubuli proteiny neuronu"/>
          <p:cNvPicPr preferRelativeResize="0">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97425" y="2482850"/>
            <a:ext cx="4217988" cy="4217988"/>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38916" name="Picture 3" descr="fal+mitrotrachcer red+dapi"/>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5100" y="184150"/>
            <a:ext cx="4219575" cy="4219575"/>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38917" name="Group 4"/>
          <p:cNvGrpSpPr>
            <a:grpSpLocks/>
          </p:cNvGrpSpPr>
          <p:nvPr/>
        </p:nvGrpSpPr>
        <p:grpSpPr bwMode="auto">
          <a:xfrm>
            <a:off x="4497388" y="214313"/>
            <a:ext cx="4002087" cy="1220787"/>
            <a:chOff x="2833" y="135"/>
            <a:chExt cx="2521" cy="769"/>
          </a:xfrm>
        </p:grpSpPr>
        <p:sp>
          <p:nvSpPr>
            <p:cNvPr id="38921" name="Oval 5"/>
            <p:cNvSpPr>
              <a:spLocks noChangeArrowheads="1"/>
            </p:cNvSpPr>
            <p:nvPr/>
          </p:nvSpPr>
          <p:spPr bwMode="auto">
            <a:xfrm>
              <a:off x="2837" y="200"/>
              <a:ext cx="100" cy="100"/>
            </a:xfrm>
            <a:prstGeom prst="ellipse">
              <a:avLst/>
            </a:pr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38922" name="Text Box 6"/>
            <p:cNvSpPr txBox="1">
              <a:spLocks noChangeArrowheads="1"/>
            </p:cNvSpPr>
            <p:nvPr/>
          </p:nvSpPr>
          <p:spPr bwMode="auto">
            <a:xfrm>
              <a:off x="2955" y="135"/>
              <a:ext cx="1963"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a:solidFill>
                    <a:schemeClr val="bg1"/>
                  </a:solidFill>
                </a:rPr>
                <a:t>vazba aktin-faloidin (FITC)</a:t>
              </a:r>
            </a:p>
          </p:txBody>
        </p:sp>
        <p:sp>
          <p:nvSpPr>
            <p:cNvPr id="38923" name="Oval 7"/>
            <p:cNvSpPr>
              <a:spLocks noChangeArrowheads="1"/>
            </p:cNvSpPr>
            <p:nvPr/>
          </p:nvSpPr>
          <p:spPr bwMode="auto">
            <a:xfrm>
              <a:off x="2833" y="459"/>
              <a:ext cx="100" cy="100"/>
            </a:xfrm>
            <a:prstGeom prst="ellipse">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38924" name="Text Box 8"/>
            <p:cNvSpPr txBox="1">
              <a:spLocks noChangeArrowheads="1"/>
            </p:cNvSpPr>
            <p:nvPr/>
          </p:nvSpPr>
          <p:spPr bwMode="auto">
            <a:xfrm>
              <a:off x="2961" y="404"/>
              <a:ext cx="1609"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a:solidFill>
                    <a:schemeClr val="bg1"/>
                  </a:solidFill>
                </a:rPr>
                <a:t>vazba DNA-DAPI</a:t>
              </a:r>
            </a:p>
          </p:txBody>
        </p:sp>
        <p:sp>
          <p:nvSpPr>
            <p:cNvPr id="38925" name="Oval 9"/>
            <p:cNvSpPr>
              <a:spLocks noChangeArrowheads="1"/>
            </p:cNvSpPr>
            <p:nvPr/>
          </p:nvSpPr>
          <p:spPr bwMode="auto">
            <a:xfrm>
              <a:off x="2838" y="727"/>
              <a:ext cx="100" cy="100"/>
            </a:xfrm>
            <a:prstGeom prst="ellipse">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38926" name="Text Box 10"/>
            <p:cNvSpPr txBox="1">
              <a:spLocks noChangeArrowheads="1"/>
            </p:cNvSpPr>
            <p:nvPr/>
          </p:nvSpPr>
          <p:spPr bwMode="auto">
            <a:xfrm>
              <a:off x="2957" y="673"/>
              <a:ext cx="2397"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a:solidFill>
                    <a:schemeClr val="bg1"/>
                  </a:solidFill>
                </a:rPr>
                <a:t>vazba mitochondrie-mitotracker red</a:t>
              </a:r>
            </a:p>
          </p:txBody>
        </p:sp>
      </p:grpSp>
      <p:grpSp>
        <p:nvGrpSpPr>
          <p:cNvPr id="38918" name="Group 11"/>
          <p:cNvGrpSpPr>
            <a:grpSpLocks/>
          </p:cNvGrpSpPr>
          <p:nvPr/>
        </p:nvGrpSpPr>
        <p:grpSpPr bwMode="auto">
          <a:xfrm>
            <a:off x="42863" y="6110288"/>
            <a:ext cx="4354512" cy="641350"/>
            <a:chOff x="27" y="3849"/>
            <a:chExt cx="3088" cy="404"/>
          </a:xfrm>
        </p:grpSpPr>
        <p:sp>
          <p:nvSpPr>
            <p:cNvPr id="38919" name="Oval 12"/>
            <p:cNvSpPr>
              <a:spLocks noChangeArrowheads="1"/>
            </p:cNvSpPr>
            <p:nvPr/>
          </p:nvSpPr>
          <p:spPr bwMode="auto">
            <a:xfrm>
              <a:off x="27" y="3907"/>
              <a:ext cx="100" cy="100"/>
            </a:xfrm>
            <a:prstGeom prst="ellipse">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38920" name="Text Box 13"/>
            <p:cNvSpPr txBox="1">
              <a:spLocks noChangeArrowheads="1"/>
            </p:cNvSpPr>
            <p:nvPr/>
          </p:nvSpPr>
          <p:spPr bwMode="auto">
            <a:xfrm>
              <a:off x="163" y="3849"/>
              <a:ext cx="2952"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a:solidFill>
                    <a:schemeClr val="bg1"/>
                  </a:solidFill>
                </a:rPr>
                <a:t>neuron, vazba mikrotubulové proteiny- protilátka (Texas-RED)</a:t>
              </a: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460B5AA-BE1A-4175-A9C8-2F6B71341A96}" type="slidenum">
              <a:rPr lang="cs-CZ" altLang="cs-CZ"/>
              <a:pPr eaLnBrk="1" hangingPunct="1"/>
              <a:t>44</a:t>
            </a:fld>
            <a:endParaRPr lang="cs-CZ" altLang="cs-CZ"/>
          </a:p>
        </p:txBody>
      </p:sp>
      <p:pic>
        <p:nvPicPr>
          <p:cNvPr id="39939" name="Picture 2" descr="Live2-2-2005_10-48-23_AM"/>
          <p:cNvPicPr>
            <a:picLocks noChangeAspect="1" noChangeArrowheads="1"/>
          </p:cNvPicPr>
          <p:nvPr/>
        </p:nvPicPr>
        <p:blipFill>
          <a:blip r:embed="rId2" cstate="print">
            <a:extLst>
              <a:ext uri="{28A0092B-C50C-407E-A947-70E740481C1C}">
                <a14:useLocalDpi xmlns:a14="http://schemas.microsoft.com/office/drawing/2010/main" xmlns="" val="0"/>
              </a:ext>
            </a:extLst>
          </a:blip>
          <a:srcRect b="6567"/>
          <a:stretch>
            <a:fillRect/>
          </a:stretch>
        </p:blipFill>
        <p:spPr bwMode="auto">
          <a:xfrm>
            <a:off x="433388" y="323850"/>
            <a:ext cx="8277225" cy="5800725"/>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39940" name="Text Box 3"/>
          <p:cNvSpPr txBox="1">
            <a:spLocks noChangeArrowheads="1"/>
          </p:cNvSpPr>
          <p:nvPr/>
        </p:nvSpPr>
        <p:spPr bwMode="auto">
          <a:xfrm>
            <a:off x="6672263" y="6251575"/>
            <a:ext cx="202406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a:solidFill>
                  <a:schemeClr val="bg1"/>
                </a:solidFill>
              </a:rPr>
              <a:t>autofluorescence</a:t>
            </a:r>
          </a:p>
        </p:txBody>
      </p:sp>
      <p:sp>
        <p:nvSpPr>
          <p:cNvPr id="39941" name="Oval 4"/>
          <p:cNvSpPr>
            <a:spLocks noChangeArrowheads="1"/>
          </p:cNvSpPr>
          <p:nvPr/>
        </p:nvSpPr>
        <p:spPr bwMode="auto">
          <a:xfrm>
            <a:off x="6475413" y="6370638"/>
            <a:ext cx="158750" cy="158750"/>
          </a:xfrm>
          <a:prstGeom prst="ellipse">
            <a:avLst/>
          </a:pr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Zástupný symbol pro číslo snímku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B962AC8-5F5B-4596-86BE-C44780FC7A0A}" type="slidenum">
              <a:rPr lang="cs-CZ" altLang="cs-CZ"/>
              <a:pPr eaLnBrk="1" hangingPunct="1"/>
              <a:t>45</a:t>
            </a:fld>
            <a:endParaRPr lang="cs-CZ" altLang="cs-CZ"/>
          </a:p>
        </p:txBody>
      </p:sp>
      <p:pic>
        <p:nvPicPr>
          <p:cNvPr id="4096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159375" cy="607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4" name="Obdélník 3"/>
          <p:cNvSpPr>
            <a:spLocks noChangeArrowheads="1"/>
          </p:cNvSpPr>
          <p:nvPr/>
        </p:nvSpPr>
        <p:spPr bwMode="auto">
          <a:xfrm>
            <a:off x="428625" y="6429375"/>
            <a:ext cx="18383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200" b="1">
                <a:solidFill>
                  <a:schemeClr val="bg1"/>
                </a:solidFill>
              </a:rPr>
              <a:t>Muller, Worsaae (2006)</a:t>
            </a:r>
            <a:endParaRPr lang="cs-CZ" altLang="cs-CZ" sz="1200">
              <a:solidFill>
                <a:schemeClr val="bg1"/>
              </a:solidFill>
            </a:endParaRPr>
          </a:p>
        </p:txBody>
      </p:sp>
      <p:sp>
        <p:nvSpPr>
          <p:cNvPr id="40965" name="Obdélník 4"/>
          <p:cNvSpPr>
            <a:spLocks noChangeArrowheads="1"/>
          </p:cNvSpPr>
          <p:nvPr/>
        </p:nvSpPr>
        <p:spPr bwMode="auto">
          <a:xfrm>
            <a:off x="2286000" y="6429375"/>
            <a:ext cx="6858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a:solidFill>
                  <a:schemeClr val="bg1"/>
                </a:solidFill>
              </a:rPr>
              <a:t>Phalloidin</a:t>
            </a:r>
            <a:r>
              <a:rPr lang="cs-CZ" altLang="cs-CZ">
                <a:solidFill>
                  <a:schemeClr val="bg1"/>
                </a:solidFill>
              </a:rPr>
              <a:t>, </a:t>
            </a:r>
            <a:r>
              <a:rPr lang="en-US" altLang="cs-CZ">
                <a:solidFill>
                  <a:schemeClr val="bg1"/>
                </a:solidFill>
              </a:rPr>
              <a:t>F-actin</a:t>
            </a:r>
            <a:r>
              <a:rPr lang="cs-CZ" altLang="cs-CZ">
                <a:solidFill>
                  <a:schemeClr val="bg1"/>
                </a:solidFill>
              </a:rPr>
              <a:t>: </a:t>
            </a:r>
            <a:r>
              <a:rPr lang="en-US" altLang="cs-CZ">
                <a:solidFill>
                  <a:schemeClr val="bg1"/>
                </a:solidFill>
              </a:rPr>
              <a:t>Annelida; </a:t>
            </a:r>
            <a:r>
              <a:rPr lang="cs-CZ" altLang="cs-CZ">
                <a:solidFill>
                  <a:schemeClr val="bg1"/>
                </a:solidFill>
              </a:rPr>
              <a:t>b</a:t>
            </a:r>
            <a:r>
              <a:rPr lang="en-US" altLang="cs-CZ">
                <a:solidFill>
                  <a:schemeClr val="bg1"/>
                </a:solidFill>
              </a:rPr>
              <a:t>ody</a:t>
            </a:r>
            <a:r>
              <a:rPr lang="cs-CZ" altLang="cs-CZ">
                <a:solidFill>
                  <a:schemeClr val="bg1"/>
                </a:solidFill>
              </a:rPr>
              <a:t> wall musculature</a:t>
            </a:r>
          </a:p>
        </p:txBody>
      </p:sp>
      <p:pic>
        <p:nvPicPr>
          <p:cNvPr id="4096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57813" y="0"/>
            <a:ext cx="3630612" cy="328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7"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43563" y="3429000"/>
            <a:ext cx="3148012" cy="300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Zástupný symbol pro číslo snímku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D664D7B-1BBC-4E8B-B56F-9FFFE04A8F40}" type="slidenum">
              <a:rPr lang="cs-CZ" altLang="cs-CZ"/>
              <a:pPr eaLnBrk="1" hangingPunct="1"/>
              <a:t>46</a:t>
            </a:fld>
            <a:endParaRPr lang="cs-CZ" altLang="cs-CZ"/>
          </a:p>
        </p:txBody>
      </p:sp>
      <p:sp>
        <p:nvSpPr>
          <p:cNvPr id="41987" name="Obdélník 2"/>
          <p:cNvSpPr>
            <a:spLocks noChangeArrowheads="1"/>
          </p:cNvSpPr>
          <p:nvPr/>
        </p:nvSpPr>
        <p:spPr bwMode="auto">
          <a:xfrm>
            <a:off x="1357313" y="142875"/>
            <a:ext cx="65722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a:solidFill>
                  <a:schemeClr val="bg1"/>
                </a:solidFill>
              </a:rPr>
              <a:t>NERVO</a:t>
            </a:r>
            <a:r>
              <a:rPr lang="cs-CZ" altLang="cs-CZ">
                <a:solidFill>
                  <a:schemeClr val="bg1"/>
                </a:solidFill>
              </a:rPr>
              <a:t>VÝ</a:t>
            </a:r>
            <a:r>
              <a:rPr lang="en-US" altLang="cs-CZ">
                <a:solidFill>
                  <a:schemeClr val="bg1"/>
                </a:solidFill>
              </a:rPr>
              <a:t> SYST</a:t>
            </a:r>
            <a:r>
              <a:rPr lang="cs-CZ" altLang="cs-CZ">
                <a:solidFill>
                  <a:schemeClr val="bg1"/>
                </a:solidFill>
              </a:rPr>
              <a:t>É</a:t>
            </a:r>
            <a:r>
              <a:rPr lang="en-US" altLang="cs-CZ">
                <a:solidFill>
                  <a:schemeClr val="bg1"/>
                </a:solidFill>
              </a:rPr>
              <a:t>M </a:t>
            </a:r>
            <a:r>
              <a:rPr lang="cs-CZ" altLang="cs-CZ">
                <a:solidFill>
                  <a:schemeClr val="bg1"/>
                </a:solidFill>
              </a:rPr>
              <a:t>-</a:t>
            </a:r>
            <a:r>
              <a:rPr lang="en-US" altLang="cs-CZ">
                <a:solidFill>
                  <a:schemeClr val="bg1"/>
                </a:solidFill>
              </a:rPr>
              <a:t> </a:t>
            </a:r>
            <a:r>
              <a:rPr lang="en-US" altLang="cs-CZ" i="1">
                <a:solidFill>
                  <a:schemeClr val="bg1"/>
                </a:solidFill>
              </a:rPr>
              <a:t>BONELLIA VIRIDIS (ECHIURA)</a:t>
            </a:r>
            <a:endParaRPr lang="cs-CZ" altLang="cs-CZ">
              <a:solidFill>
                <a:schemeClr val="bg1"/>
              </a:solidFill>
            </a:endParaRPr>
          </a:p>
        </p:txBody>
      </p:sp>
      <p:pic>
        <p:nvPicPr>
          <p:cNvPr id="4198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85813" y="571500"/>
            <a:ext cx="5457825" cy="581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9" name="Obdélník 4"/>
          <p:cNvSpPr>
            <a:spLocks noChangeArrowheads="1"/>
          </p:cNvSpPr>
          <p:nvPr/>
        </p:nvSpPr>
        <p:spPr bwMode="auto">
          <a:xfrm>
            <a:off x="6357938" y="2714625"/>
            <a:ext cx="25717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a:solidFill>
                  <a:schemeClr val="bg1"/>
                </a:solidFill>
              </a:rPr>
              <a:t>Anti-tyrosinatedtubulin</a:t>
            </a:r>
          </a:p>
          <a:p>
            <a:pPr algn="ctr" eaLnBrk="1" hangingPunct="1"/>
            <a:r>
              <a:rPr lang="cs-CZ" altLang="cs-CZ">
                <a:solidFill>
                  <a:schemeClr val="bg1"/>
                </a:solidFill>
              </a:rPr>
              <a:t>immunoreactivity, ventral view, depth-coding</a:t>
            </a:r>
          </a:p>
        </p:txBody>
      </p:sp>
      <p:sp>
        <p:nvSpPr>
          <p:cNvPr id="41990" name="Obdélník 5"/>
          <p:cNvSpPr>
            <a:spLocks noChangeArrowheads="1"/>
          </p:cNvSpPr>
          <p:nvPr/>
        </p:nvSpPr>
        <p:spPr bwMode="auto">
          <a:xfrm>
            <a:off x="142875" y="6488113"/>
            <a:ext cx="28273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600" b="1">
                <a:solidFill>
                  <a:schemeClr val="bg1"/>
                </a:solidFill>
              </a:rPr>
              <a:t>Hessling, Westheide (2002)</a:t>
            </a:r>
            <a:endParaRPr lang="cs-CZ" altLang="cs-CZ" sz="1600">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číslo snímku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0239182-380F-423C-AD84-C37E9492E993}" type="slidenum">
              <a:rPr lang="cs-CZ" altLang="cs-CZ"/>
              <a:pPr eaLnBrk="1" hangingPunct="1"/>
              <a:t>47</a:t>
            </a:fld>
            <a:endParaRPr lang="cs-CZ" altLang="cs-CZ"/>
          </a:p>
        </p:txBody>
      </p:sp>
      <p:pic>
        <p:nvPicPr>
          <p:cNvPr id="43011"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7215188"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Obdélník 3"/>
          <p:cNvSpPr/>
          <p:nvPr/>
        </p:nvSpPr>
        <p:spPr>
          <a:xfrm>
            <a:off x="7143750" y="1285875"/>
            <a:ext cx="1857375" cy="116998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1400" dirty="0"/>
              <a:t>In vivo labeling of different embryonic territories with three spectrally distinct fluorescent proteins</a:t>
            </a:r>
            <a:endParaRPr lang="cs-CZ" sz="1400" dirty="0"/>
          </a:p>
        </p:txBody>
      </p:sp>
      <p:sp>
        <p:nvSpPr>
          <p:cNvPr id="43013" name="Obdélník 4"/>
          <p:cNvSpPr>
            <a:spLocks noChangeArrowheads="1"/>
          </p:cNvSpPr>
          <p:nvPr/>
        </p:nvSpPr>
        <p:spPr bwMode="auto">
          <a:xfrm>
            <a:off x="7143750" y="5786438"/>
            <a:ext cx="18780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a:t>Rhee et al. 2005</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14875" y="2428875"/>
            <a:ext cx="4276725"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Zástupný symbol pro číslo snímku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C8C82BB-288B-43B4-8FB4-B3BCFC515B2E}" type="slidenum">
              <a:rPr lang="cs-CZ" altLang="cs-CZ"/>
              <a:pPr eaLnBrk="1" hangingPunct="1"/>
              <a:t>48</a:t>
            </a:fld>
            <a:endParaRPr lang="cs-CZ" altLang="cs-CZ"/>
          </a:p>
        </p:txBody>
      </p:sp>
      <p:pic>
        <p:nvPicPr>
          <p:cNvPr id="4403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2875" y="285750"/>
            <a:ext cx="4846638" cy="485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Obdélník 4"/>
          <p:cNvSpPr/>
          <p:nvPr/>
        </p:nvSpPr>
        <p:spPr>
          <a:xfrm>
            <a:off x="5286375" y="285750"/>
            <a:ext cx="3500438" cy="10779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cs-CZ" sz="1600" b="1" dirty="0" err="1">
                <a:solidFill>
                  <a:schemeClr val="tx1"/>
                </a:solidFill>
              </a:rPr>
              <a:t>glutaraldehyde</a:t>
            </a:r>
            <a:r>
              <a:rPr lang="cs-CZ" sz="1600" b="1" dirty="0">
                <a:solidFill>
                  <a:schemeClr val="tx1"/>
                </a:solidFill>
              </a:rPr>
              <a:t>-</a:t>
            </a:r>
            <a:r>
              <a:rPr lang="cs-CZ" sz="1600" b="1" dirty="0" err="1">
                <a:solidFill>
                  <a:schemeClr val="tx1"/>
                </a:solidFill>
              </a:rPr>
              <a:t>introduced</a:t>
            </a:r>
            <a:r>
              <a:rPr lang="cs-CZ" sz="1600" b="1" dirty="0">
                <a:solidFill>
                  <a:schemeClr val="tx1"/>
                </a:solidFill>
              </a:rPr>
              <a:t> fluorescence </a:t>
            </a:r>
            <a:r>
              <a:rPr lang="cs-CZ" sz="1600" b="1" dirty="0" err="1">
                <a:solidFill>
                  <a:schemeClr val="tx1"/>
                </a:solidFill>
              </a:rPr>
              <a:t>for</a:t>
            </a:r>
            <a:endParaRPr lang="cs-CZ" sz="1600" b="1" dirty="0">
              <a:solidFill>
                <a:schemeClr val="tx1"/>
              </a:solidFill>
            </a:endParaRPr>
          </a:p>
          <a:p>
            <a:pPr algn="ctr">
              <a:defRPr/>
            </a:pPr>
            <a:r>
              <a:rPr lang="en-US" sz="1600" b="1" dirty="0">
                <a:solidFill>
                  <a:schemeClr val="tx1"/>
                </a:solidFill>
              </a:rPr>
              <a:t>the microscopic analysis of plant </a:t>
            </a:r>
            <a:r>
              <a:rPr lang="en-US" sz="1600" b="1" dirty="0" err="1">
                <a:solidFill>
                  <a:schemeClr val="tx1"/>
                </a:solidFill>
              </a:rPr>
              <a:t>biotrophic</a:t>
            </a:r>
            <a:r>
              <a:rPr lang="en-US" sz="1600" b="1" dirty="0">
                <a:solidFill>
                  <a:schemeClr val="tx1"/>
                </a:solidFill>
              </a:rPr>
              <a:t> interactions</a:t>
            </a:r>
            <a:endParaRPr lang="cs-CZ" sz="1600" dirty="0">
              <a:solidFill>
                <a:schemeClr val="tx1"/>
              </a:solidFill>
            </a:endParaRPr>
          </a:p>
        </p:txBody>
      </p:sp>
      <p:sp>
        <p:nvSpPr>
          <p:cNvPr id="44038" name="Obdélník 5"/>
          <p:cNvSpPr>
            <a:spLocks noChangeArrowheads="1"/>
          </p:cNvSpPr>
          <p:nvPr/>
        </p:nvSpPr>
        <p:spPr bwMode="auto">
          <a:xfrm>
            <a:off x="1285875" y="5786438"/>
            <a:ext cx="22367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a:solidFill>
                  <a:schemeClr val="bg1"/>
                </a:solidFill>
              </a:rPr>
              <a:t>FESTER et al. 2008</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F7D800C-1F99-485D-BE7D-3134025D9BF7}" type="slidenum">
              <a:rPr lang="cs-CZ" altLang="cs-CZ"/>
              <a:pPr eaLnBrk="1" hangingPunct="1"/>
              <a:t>49</a:t>
            </a:fld>
            <a:endParaRPr lang="cs-CZ" altLang="cs-CZ"/>
          </a:p>
        </p:txBody>
      </p:sp>
      <p:sp>
        <p:nvSpPr>
          <p:cNvPr id="45059" name="Text Box 2"/>
          <p:cNvSpPr txBox="1">
            <a:spLocks noChangeArrowheads="1"/>
          </p:cNvSpPr>
          <p:nvPr/>
        </p:nvSpPr>
        <p:spPr bwMode="auto">
          <a:xfrm>
            <a:off x="6899275" y="6329363"/>
            <a:ext cx="21431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2400">
                <a:solidFill>
                  <a:schemeClr val="bg1"/>
                </a:solidFill>
              </a:rPr>
              <a:t>(Lacey, 1999)</a:t>
            </a:r>
            <a:endParaRPr lang="cs-CZ" altLang="cs-CZ" sz="2400"/>
          </a:p>
        </p:txBody>
      </p:sp>
      <p:sp>
        <p:nvSpPr>
          <p:cNvPr id="45060" name="Text Box 3"/>
          <p:cNvSpPr txBox="1">
            <a:spLocks noChangeArrowheads="1"/>
          </p:cNvSpPr>
          <p:nvPr/>
        </p:nvSpPr>
        <p:spPr bwMode="auto">
          <a:xfrm>
            <a:off x="684213" y="246063"/>
            <a:ext cx="7991475" cy="946150"/>
          </a:xfrm>
          <a:prstGeom prst="rect">
            <a:avLst/>
          </a:prstGeom>
          <a:solidFill>
            <a:schemeClr val="bg2">
              <a:alpha val="12157"/>
            </a:schemeClr>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cs-CZ" altLang="cs-CZ" sz="2800" b="1"/>
              <a:t>Srovnání 3 metod                                               užívaných ve fluorescenční mikroskopii</a:t>
            </a:r>
            <a:endParaRPr lang="cs-CZ" altLang="cs-CZ" sz="2400" b="1"/>
          </a:p>
        </p:txBody>
      </p:sp>
      <p:grpSp>
        <p:nvGrpSpPr>
          <p:cNvPr id="45061" name="Group 4"/>
          <p:cNvGrpSpPr>
            <a:grpSpLocks/>
          </p:cNvGrpSpPr>
          <p:nvPr/>
        </p:nvGrpSpPr>
        <p:grpSpPr bwMode="auto">
          <a:xfrm>
            <a:off x="484188" y="1412875"/>
            <a:ext cx="8175625" cy="4883150"/>
            <a:chOff x="307" y="875"/>
            <a:chExt cx="5150" cy="3076"/>
          </a:xfrm>
        </p:grpSpPr>
        <p:pic>
          <p:nvPicPr>
            <p:cNvPr id="45076" name="Picture 5" descr="c"/>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7" y="875"/>
              <a:ext cx="5150" cy="3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77" name="Rectangle 6"/>
            <p:cNvSpPr>
              <a:spLocks noChangeArrowheads="1"/>
            </p:cNvSpPr>
            <p:nvPr/>
          </p:nvSpPr>
          <p:spPr bwMode="auto">
            <a:xfrm>
              <a:off x="791" y="909"/>
              <a:ext cx="1354" cy="491"/>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5078" name="Rectangle 7"/>
            <p:cNvSpPr>
              <a:spLocks noChangeArrowheads="1"/>
            </p:cNvSpPr>
            <p:nvPr/>
          </p:nvSpPr>
          <p:spPr bwMode="auto">
            <a:xfrm>
              <a:off x="2918" y="900"/>
              <a:ext cx="573" cy="136"/>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5079" name="Rectangle 8"/>
            <p:cNvSpPr>
              <a:spLocks noChangeArrowheads="1"/>
            </p:cNvSpPr>
            <p:nvPr/>
          </p:nvSpPr>
          <p:spPr bwMode="auto">
            <a:xfrm>
              <a:off x="2891" y="1055"/>
              <a:ext cx="692" cy="118"/>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5080" name="Rectangle 9"/>
            <p:cNvSpPr>
              <a:spLocks noChangeArrowheads="1"/>
            </p:cNvSpPr>
            <p:nvPr/>
          </p:nvSpPr>
          <p:spPr bwMode="auto">
            <a:xfrm>
              <a:off x="3709" y="2427"/>
              <a:ext cx="791" cy="491"/>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5081" name="Rectangle 10"/>
            <p:cNvSpPr>
              <a:spLocks noChangeArrowheads="1"/>
            </p:cNvSpPr>
            <p:nvPr/>
          </p:nvSpPr>
          <p:spPr bwMode="auto">
            <a:xfrm>
              <a:off x="3600" y="1409"/>
              <a:ext cx="1036" cy="409"/>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5082" name="Rectangle 11"/>
            <p:cNvSpPr>
              <a:spLocks noChangeArrowheads="1"/>
            </p:cNvSpPr>
            <p:nvPr/>
          </p:nvSpPr>
          <p:spPr bwMode="auto">
            <a:xfrm>
              <a:off x="3890" y="1691"/>
              <a:ext cx="128" cy="200"/>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5083" name="Rectangle 12"/>
            <p:cNvSpPr>
              <a:spLocks noChangeArrowheads="1"/>
            </p:cNvSpPr>
            <p:nvPr/>
          </p:nvSpPr>
          <p:spPr bwMode="auto">
            <a:xfrm>
              <a:off x="4636" y="909"/>
              <a:ext cx="554" cy="282"/>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5084" name="Rectangle 13"/>
            <p:cNvSpPr>
              <a:spLocks noChangeArrowheads="1"/>
            </p:cNvSpPr>
            <p:nvPr/>
          </p:nvSpPr>
          <p:spPr bwMode="auto">
            <a:xfrm>
              <a:off x="5099" y="1073"/>
              <a:ext cx="173" cy="91"/>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5085" name="Rectangle 14"/>
            <p:cNvSpPr>
              <a:spLocks noChangeArrowheads="1"/>
            </p:cNvSpPr>
            <p:nvPr/>
          </p:nvSpPr>
          <p:spPr bwMode="auto">
            <a:xfrm>
              <a:off x="336" y="2073"/>
              <a:ext cx="309" cy="291"/>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5086" name="Rectangle 15"/>
            <p:cNvSpPr>
              <a:spLocks noChangeArrowheads="1"/>
            </p:cNvSpPr>
            <p:nvPr/>
          </p:nvSpPr>
          <p:spPr bwMode="auto">
            <a:xfrm>
              <a:off x="5218" y="1727"/>
              <a:ext cx="209" cy="164"/>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5087" name="Rectangle 16"/>
            <p:cNvSpPr>
              <a:spLocks noChangeArrowheads="1"/>
            </p:cNvSpPr>
            <p:nvPr/>
          </p:nvSpPr>
          <p:spPr bwMode="auto">
            <a:xfrm>
              <a:off x="4381" y="3255"/>
              <a:ext cx="1073" cy="154"/>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5088" name="Rectangle 17"/>
            <p:cNvSpPr>
              <a:spLocks noChangeArrowheads="1"/>
            </p:cNvSpPr>
            <p:nvPr/>
          </p:nvSpPr>
          <p:spPr bwMode="auto">
            <a:xfrm>
              <a:off x="2827" y="3273"/>
              <a:ext cx="845" cy="145"/>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5089" name="AutoShape 18"/>
            <p:cNvSpPr>
              <a:spLocks noChangeArrowheads="1"/>
            </p:cNvSpPr>
            <p:nvPr/>
          </p:nvSpPr>
          <p:spPr bwMode="auto">
            <a:xfrm rot="8163159">
              <a:off x="2944" y="2984"/>
              <a:ext cx="627" cy="668"/>
            </a:xfrm>
            <a:prstGeom prst="rtTriangle">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5090" name="Rectangle 19"/>
            <p:cNvSpPr>
              <a:spLocks noChangeArrowheads="1"/>
            </p:cNvSpPr>
            <p:nvPr/>
          </p:nvSpPr>
          <p:spPr bwMode="auto">
            <a:xfrm>
              <a:off x="473" y="3700"/>
              <a:ext cx="2181" cy="209"/>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5091" name="Rectangle 20"/>
            <p:cNvSpPr>
              <a:spLocks noChangeArrowheads="1"/>
            </p:cNvSpPr>
            <p:nvPr/>
          </p:nvSpPr>
          <p:spPr bwMode="auto">
            <a:xfrm>
              <a:off x="479" y="3533"/>
              <a:ext cx="2181" cy="209"/>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5092" name="Rectangle 21"/>
            <p:cNvSpPr>
              <a:spLocks noChangeArrowheads="1"/>
            </p:cNvSpPr>
            <p:nvPr/>
          </p:nvSpPr>
          <p:spPr bwMode="auto">
            <a:xfrm>
              <a:off x="3114" y="3487"/>
              <a:ext cx="1681" cy="410"/>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5093" name="Rectangle 22"/>
            <p:cNvSpPr>
              <a:spLocks noChangeArrowheads="1"/>
            </p:cNvSpPr>
            <p:nvPr/>
          </p:nvSpPr>
          <p:spPr bwMode="auto">
            <a:xfrm>
              <a:off x="709" y="3155"/>
              <a:ext cx="1454" cy="263"/>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45062" name="Text Box 23"/>
          <p:cNvSpPr txBox="1">
            <a:spLocks noChangeArrowheads="1"/>
          </p:cNvSpPr>
          <p:nvPr/>
        </p:nvSpPr>
        <p:spPr bwMode="auto">
          <a:xfrm>
            <a:off x="1471613" y="4981575"/>
            <a:ext cx="1701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2000"/>
              <a:t>fluorescenční</a:t>
            </a:r>
            <a:endParaRPr lang="cs-CZ" altLang="cs-CZ" sz="2400">
              <a:latin typeface="Times New Roman" panose="02020603050405020304" pitchFamily="18" charset="0"/>
            </a:endParaRPr>
          </a:p>
        </p:txBody>
      </p:sp>
      <p:sp>
        <p:nvSpPr>
          <p:cNvPr id="45063" name="Text Box 24"/>
          <p:cNvSpPr txBox="1">
            <a:spLocks noChangeArrowheads="1"/>
          </p:cNvSpPr>
          <p:nvPr/>
        </p:nvSpPr>
        <p:spPr bwMode="auto">
          <a:xfrm>
            <a:off x="4422775" y="4989513"/>
            <a:ext cx="13827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2000"/>
              <a:t>konfokální</a:t>
            </a:r>
            <a:endParaRPr lang="cs-CZ" altLang="cs-CZ" sz="2400">
              <a:latin typeface="Times New Roman" panose="02020603050405020304" pitchFamily="18" charset="0"/>
            </a:endParaRPr>
          </a:p>
        </p:txBody>
      </p:sp>
      <p:sp>
        <p:nvSpPr>
          <p:cNvPr id="45064" name="Text Box 25"/>
          <p:cNvSpPr txBox="1">
            <a:spLocks noChangeArrowheads="1"/>
          </p:cNvSpPr>
          <p:nvPr/>
        </p:nvSpPr>
        <p:spPr bwMode="auto">
          <a:xfrm>
            <a:off x="7140575" y="4979988"/>
            <a:ext cx="15716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2000"/>
              <a:t>2-fotonová</a:t>
            </a:r>
            <a:endParaRPr lang="cs-CZ" altLang="cs-CZ" sz="2400">
              <a:latin typeface="Times New Roman" panose="02020603050405020304" pitchFamily="18" charset="0"/>
            </a:endParaRPr>
          </a:p>
        </p:txBody>
      </p:sp>
      <p:sp>
        <p:nvSpPr>
          <p:cNvPr id="45065" name="Text Box 26"/>
          <p:cNvSpPr txBox="1">
            <a:spLocks noChangeArrowheads="1"/>
          </p:cNvSpPr>
          <p:nvPr/>
        </p:nvSpPr>
        <p:spPr bwMode="auto">
          <a:xfrm>
            <a:off x="7473950" y="1416050"/>
            <a:ext cx="7794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2000"/>
              <a:t>laser</a:t>
            </a:r>
            <a:endParaRPr lang="cs-CZ" altLang="cs-CZ" sz="2400">
              <a:latin typeface="Times New Roman" panose="02020603050405020304" pitchFamily="18" charset="0"/>
            </a:endParaRPr>
          </a:p>
        </p:txBody>
      </p:sp>
      <p:sp>
        <p:nvSpPr>
          <p:cNvPr id="45066" name="Text Box 27"/>
          <p:cNvSpPr txBox="1">
            <a:spLocks noChangeArrowheads="1"/>
          </p:cNvSpPr>
          <p:nvPr/>
        </p:nvSpPr>
        <p:spPr bwMode="auto">
          <a:xfrm>
            <a:off x="4740275" y="1425575"/>
            <a:ext cx="7794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2000"/>
              <a:t>laser</a:t>
            </a:r>
            <a:endParaRPr lang="cs-CZ" altLang="cs-CZ" sz="2400">
              <a:latin typeface="Times New Roman" panose="02020603050405020304" pitchFamily="18" charset="0"/>
            </a:endParaRPr>
          </a:p>
        </p:txBody>
      </p:sp>
      <p:sp>
        <p:nvSpPr>
          <p:cNvPr id="45067" name="Text Box 28"/>
          <p:cNvSpPr txBox="1">
            <a:spLocks noChangeArrowheads="1"/>
          </p:cNvSpPr>
          <p:nvPr/>
        </p:nvSpPr>
        <p:spPr bwMode="auto">
          <a:xfrm>
            <a:off x="1352550" y="1444625"/>
            <a:ext cx="20478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2000"/>
              <a:t>rtuťová výbojka</a:t>
            </a:r>
            <a:endParaRPr lang="cs-CZ" altLang="cs-CZ" sz="2400">
              <a:latin typeface="Times New Roman" panose="02020603050405020304" pitchFamily="18" charset="0"/>
            </a:endParaRPr>
          </a:p>
        </p:txBody>
      </p:sp>
      <p:sp>
        <p:nvSpPr>
          <p:cNvPr id="45068" name="Text Box 29"/>
          <p:cNvSpPr txBox="1">
            <a:spLocks noChangeArrowheads="1"/>
          </p:cNvSpPr>
          <p:nvPr/>
        </p:nvSpPr>
        <p:spPr bwMode="auto">
          <a:xfrm>
            <a:off x="5707063" y="3878263"/>
            <a:ext cx="15001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2000"/>
              <a:t>optický řez</a:t>
            </a:r>
            <a:endParaRPr lang="cs-CZ" altLang="cs-CZ" sz="2400">
              <a:latin typeface="Times New Roman" panose="02020603050405020304" pitchFamily="18" charset="0"/>
            </a:endParaRPr>
          </a:p>
        </p:txBody>
      </p:sp>
      <p:sp>
        <p:nvSpPr>
          <p:cNvPr id="45069" name="Text Box 30"/>
          <p:cNvSpPr txBox="1">
            <a:spLocks noChangeArrowheads="1"/>
          </p:cNvSpPr>
          <p:nvPr/>
        </p:nvSpPr>
        <p:spPr bwMode="auto">
          <a:xfrm>
            <a:off x="5764213" y="4168775"/>
            <a:ext cx="15001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2000"/>
              <a:t>(0,5-2µm)</a:t>
            </a:r>
            <a:endParaRPr lang="cs-CZ" altLang="cs-CZ" sz="2400">
              <a:latin typeface="Times New Roman" panose="02020603050405020304" pitchFamily="18" charset="0"/>
            </a:endParaRPr>
          </a:p>
        </p:txBody>
      </p:sp>
      <p:sp>
        <p:nvSpPr>
          <p:cNvPr id="45070" name="Text Box 31"/>
          <p:cNvSpPr txBox="1">
            <a:spLocks noChangeArrowheads="1"/>
          </p:cNvSpPr>
          <p:nvPr/>
        </p:nvSpPr>
        <p:spPr bwMode="auto">
          <a:xfrm>
            <a:off x="2409825" y="5519738"/>
            <a:ext cx="21050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2000"/>
              <a:t>excitační světlo</a:t>
            </a:r>
            <a:endParaRPr lang="cs-CZ" altLang="cs-CZ" sz="2400">
              <a:latin typeface="Times New Roman" panose="02020603050405020304" pitchFamily="18" charset="0"/>
            </a:endParaRPr>
          </a:p>
        </p:txBody>
      </p:sp>
      <p:sp>
        <p:nvSpPr>
          <p:cNvPr id="45071" name="Text Box 32"/>
          <p:cNvSpPr txBox="1">
            <a:spLocks noChangeArrowheads="1"/>
          </p:cNvSpPr>
          <p:nvPr/>
        </p:nvSpPr>
        <p:spPr bwMode="auto">
          <a:xfrm>
            <a:off x="2047875" y="5857875"/>
            <a:ext cx="23653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2000"/>
              <a:t>pozorovaná oblast</a:t>
            </a:r>
            <a:endParaRPr lang="cs-CZ" altLang="cs-CZ" sz="2400">
              <a:latin typeface="Times New Roman" panose="02020603050405020304" pitchFamily="18" charset="0"/>
            </a:endParaRPr>
          </a:p>
        </p:txBody>
      </p:sp>
      <p:sp>
        <p:nvSpPr>
          <p:cNvPr id="45072" name="Text Box 33"/>
          <p:cNvSpPr txBox="1">
            <a:spLocks noChangeArrowheads="1"/>
          </p:cNvSpPr>
          <p:nvPr/>
        </p:nvSpPr>
        <p:spPr bwMode="auto">
          <a:xfrm>
            <a:off x="5891213" y="5556250"/>
            <a:ext cx="190341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2000"/>
              <a:t>oblast excitace                          ( „vyhasínání“)</a:t>
            </a:r>
            <a:endParaRPr lang="cs-CZ" altLang="cs-CZ" sz="2400">
              <a:latin typeface="Times New Roman" panose="02020603050405020304" pitchFamily="18" charset="0"/>
            </a:endParaRPr>
          </a:p>
        </p:txBody>
      </p:sp>
      <p:sp>
        <p:nvSpPr>
          <p:cNvPr id="45073" name="Rectangle 34"/>
          <p:cNvSpPr>
            <a:spLocks noChangeArrowheads="1"/>
          </p:cNvSpPr>
          <p:nvPr/>
        </p:nvSpPr>
        <p:spPr bwMode="auto">
          <a:xfrm rot="2157188">
            <a:off x="5715000" y="2673350"/>
            <a:ext cx="152400" cy="415925"/>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5074" name="Rectangle 35"/>
          <p:cNvSpPr>
            <a:spLocks noChangeArrowheads="1"/>
          </p:cNvSpPr>
          <p:nvPr/>
        </p:nvSpPr>
        <p:spPr bwMode="auto">
          <a:xfrm rot="2157188">
            <a:off x="5857875" y="2706688"/>
            <a:ext cx="246063" cy="415925"/>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5075" name="Rectangle 36"/>
          <p:cNvSpPr>
            <a:spLocks noChangeArrowheads="1"/>
          </p:cNvSpPr>
          <p:nvPr/>
        </p:nvSpPr>
        <p:spPr bwMode="auto">
          <a:xfrm rot="5401979">
            <a:off x="6751637" y="2432051"/>
            <a:ext cx="473075" cy="901700"/>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Fluorescence</a:t>
            </a:r>
            <a:endParaRPr lang="cs-CZ" dirty="0"/>
          </a:p>
        </p:txBody>
      </p:sp>
      <p:sp>
        <p:nvSpPr>
          <p:cNvPr id="3" name="Zástupný symbol pro obsah 2"/>
          <p:cNvSpPr>
            <a:spLocks noGrp="1"/>
          </p:cNvSpPr>
          <p:nvPr>
            <p:ph idx="1"/>
          </p:nvPr>
        </p:nvSpPr>
        <p:spPr>
          <a:xfrm>
            <a:off x="232042" y="1443720"/>
            <a:ext cx="2962274" cy="1324744"/>
          </a:xfrm>
        </p:spPr>
        <p:txBody>
          <a:bodyPr/>
          <a:lstStyle/>
          <a:p>
            <a:r>
              <a:rPr lang="cs-CZ" dirty="0" smtClean="0"/>
              <a:t>Jablonského diagram</a:t>
            </a:r>
          </a:p>
          <a:p>
            <a:r>
              <a:rPr lang="cs-CZ" sz="1400" dirty="0" err="1" smtClean="0"/>
              <a:t>Aleksander</a:t>
            </a:r>
            <a:r>
              <a:rPr lang="cs-CZ" sz="1400" dirty="0" smtClean="0"/>
              <a:t> </a:t>
            </a:r>
            <a:r>
              <a:rPr lang="cs-CZ" sz="1400" dirty="0" err="1" smtClean="0"/>
              <a:t>Jabłoński</a:t>
            </a:r>
            <a:r>
              <a:rPr lang="cs-CZ" sz="1400" dirty="0" smtClean="0"/>
              <a:t> (PL)</a:t>
            </a:r>
            <a:endParaRPr lang="cs-CZ" sz="1400" dirty="0"/>
          </a:p>
        </p:txBody>
      </p:sp>
      <p:sp>
        <p:nvSpPr>
          <p:cNvPr id="4" name="Zástupný symbol pro číslo snímku 3"/>
          <p:cNvSpPr>
            <a:spLocks noGrp="1"/>
          </p:cNvSpPr>
          <p:nvPr>
            <p:ph type="sldNum" sz="quarter" idx="12"/>
          </p:nvPr>
        </p:nvSpPr>
        <p:spPr/>
        <p:txBody>
          <a:bodyPr/>
          <a:lstStyle/>
          <a:p>
            <a:fld id="{BEA4646A-45BD-4C54-9BE3-44B52B28D507}" type="slidenum">
              <a:rPr lang="cs-CZ" altLang="cs-CZ" smtClean="0"/>
              <a:pPr/>
              <a:t>5</a:t>
            </a:fld>
            <a:endParaRPr lang="cs-CZ" altLang="cs-CZ"/>
          </a:p>
        </p:txBody>
      </p:sp>
      <p:sp>
        <p:nvSpPr>
          <p:cNvPr id="5" name="Freeform 3"/>
          <p:cNvSpPr>
            <a:spLocks/>
          </p:cNvSpPr>
          <p:nvPr/>
        </p:nvSpPr>
        <p:spPr bwMode="auto">
          <a:xfrm>
            <a:off x="1763713" y="2781300"/>
            <a:ext cx="815975" cy="928688"/>
          </a:xfrm>
          <a:custGeom>
            <a:avLst/>
            <a:gdLst>
              <a:gd name="T0" fmla="*/ 0 w 514"/>
              <a:gd name="T1" fmla="*/ 20 h 585"/>
              <a:gd name="T2" fmla="*/ 242 w 514"/>
              <a:gd name="T3" fmla="*/ 41 h 585"/>
              <a:gd name="T4" fmla="*/ 197 w 514"/>
              <a:gd name="T5" fmla="*/ 268 h 585"/>
              <a:gd name="T6" fmla="*/ 424 w 514"/>
              <a:gd name="T7" fmla="*/ 313 h 585"/>
              <a:gd name="T8" fmla="*/ 378 w 514"/>
              <a:gd name="T9" fmla="*/ 540 h 585"/>
              <a:gd name="T10" fmla="*/ 514 w 514"/>
              <a:gd name="T11" fmla="*/ 585 h 585"/>
            </a:gdLst>
            <a:ahLst/>
            <a:cxnLst>
              <a:cxn ang="0">
                <a:pos x="T0" y="T1"/>
              </a:cxn>
              <a:cxn ang="0">
                <a:pos x="T2" y="T3"/>
              </a:cxn>
              <a:cxn ang="0">
                <a:pos x="T4" y="T5"/>
              </a:cxn>
              <a:cxn ang="0">
                <a:pos x="T6" y="T7"/>
              </a:cxn>
              <a:cxn ang="0">
                <a:pos x="T8" y="T9"/>
              </a:cxn>
              <a:cxn ang="0">
                <a:pos x="T10" y="T11"/>
              </a:cxn>
            </a:cxnLst>
            <a:rect l="0" t="0" r="r" b="b"/>
            <a:pathLst>
              <a:path w="514" h="585">
                <a:moveTo>
                  <a:pt x="0" y="20"/>
                </a:moveTo>
                <a:cubicBezTo>
                  <a:pt x="40" y="22"/>
                  <a:pt x="209" y="0"/>
                  <a:pt x="242" y="41"/>
                </a:cubicBezTo>
                <a:cubicBezTo>
                  <a:pt x="275" y="82"/>
                  <a:pt x="167" y="223"/>
                  <a:pt x="197" y="268"/>
                </a:cubicBezTo>
                <a:cubicBezTo>
                  <a:pt x="227" y="313"/>
                  <a:pt x="394" y="268"/>
                  <a:pt x="424" y="313"/>
                </a:cubicBezTo>
                <a:cubicBezTo>
                  <a:pt x="454" y="358"/>
                  <a:pt x="363" y="495"/>
                  <a:pt x="378" y="540"/>
                </a:cubicBezTo>
                <a:cubicBezTo>
                  <a:pt x="393" y="585"/>
                  <a:pt x="453" y="585"/>
                  <a:pt x="514" y="585"/>
                </a:cubicBezTo>
              </a:path>
            </a:pathLst>
          </a:custGeom>
          <a:noFill/>
          <a:ln w="25400">
            <a:solidFill>
              <a:srgbClr val="0000FF"/>
            </a:solidFill>
            <a:round/>
            <a:headEnd/>
            <a:tailEnd/>
          </a:ln>
          <a:effectLst/>
          <a:extLst>
            <a:ext uri="{909E8E84-426E-40DD-AFC4-6F175D3DCCD1}">
              <a14:hiddenFill xmlns:a14="http://schemas.microsoft.com/office/drawing/2010/main" xmlns="">
                <a:solidFill>
                  <a:srgbClr val="0000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cs-CZ"/>
          </a:p>
        </p:txBody>
      </p:sp>
      <p:sp>
        <p:nvSpPr>
          <p:cNvPr id="6" name="Freeform 4"/>
          <p:cNvSpPr>
            <a:spLocks/>
          </p:cNvSpPr>
          <p:nvPr/>
        </p:nvSpPr>
        <p:spPr bwMode="auto">
          <a:xfrm rot="1340314" flipV="1">
            <a:off x="6899275" y="2882900"/>
            <a:ext cx="574675" cy="936625"/>
          </a:xfrm>
          <a:custGeom>
            <a:avLst/>
            <a:gdLst>
              <a:gd name="T0" fmla="*/ 0 w 514"/>
              <a:gd name="T1" fmla="*/ 20 h 585"/>
              <a:gd name="T2" fmla="*/ 242 w 514"/>
              <a:gd name="T3" fmla="*/ 41 h 585"/>
              <a:gd name="T4" fmla="*/ 197 w 514"/>
              <a:gd name="T5" fmla="*/ 268 h 585"/>
              <a:gd name="T6" fmla="*/ 424 w 514"/>
              <a:gd name="T7" fmla="*/ 313 h 585"/>
              <a:gd name="T8" fmla="*/ 378 w 514"/>
              <a:gd name="T9" fmla="*/ 540 h 585"/>
              <a:gd name="T10" fmla="*/ 514 w 514"/>
              <a:gd name="T11" fmla="*/ 585 h 585"/>
            </a:gdLst>
            <a:ahLst/>
            <a:cxnLst>
              <a:cxn ang="0">
                <a:pos x="T0" y="T1"/>
              </a:cxn>
              <a:cxn ang="0">
                <a:pos x="T2" y="T3"/>
              </a:cxn>
              <a:cxn ang="0">
                <a:pos x="T4" y="T5"/>
              </a:cxn>
              <a:cxn ang="0">
                <a:pos x="T6" y="T7"/>
              </a:cxn>
              <a:cxn ang="0">
                <a:pos x="T8" y="T9"/>
              </a:cxn>
              <a:cxn ang="0">
                <a:pos x="T10" y="T11"/>
              </a:cxn>
            </a:cxnLst>
            <a:rect l="0" t="0" r="r" b="b"/>
            <a:pathLst>
              <a:path w="514" h="585">
                <a:moveTo>
                  <a:pt x="0" y="20"/>
                </a:moveTo>
                <a:cubicBezTo>
                  <a:pt x="40" y="22"/>
                  <a:pt x="209" y="0"/>
                  <a:pt x="242" y="41"/>
                </a:cubicBezTo>
                <a:cubicBezTo>
                  <a:pt x="275" y="82"/>
                  <a:pt x="167" y="223"/>
                  <a:pt x="197" y="268"/>
                </a:cubicBezTo>
                <a:cubicBezTo>
                  <a:pt x="227" y="313"/>
                  <a:pt x="394" y="268"/>
                  <a:pt x="424" y="313"/>
                </a:cubicBezTo>
                <a:cubicBezTo>
                  <a:pt x="454" y="358"/>
                  <a:pt x="363" y="495"/>
                  <a:pt x="378" y="540"/>
                </a:cubicBezTo>
                <a:cubicBezTo>
                  <a:pt x="393" y="585"/>
                  <a:pt x="453" y="585"/>
                  <a:pt x="514" y="585"/>
                </a:cubicBezTo>
              </a:path>
            </a:pathLst>
          </a:custGeom>
          <a:noFill/>
          <a:ln w="25400">
            <a:solidFill>
              <a:srgbClr val="00FF00"/>
            </a:solidFill>
            <a:round/>
            <a:headEnd/>
            <a:tailEnd/>
          </a:ln>
          <a:effectLst/>
          <a:extLst>
            <a:ext uri="{909E8E84-426E-40DD-AFC4-6F175D3DCCD1}">
              <a14:hiddenFill xmlns:a14="http://schemas.microsoft.com/office/drawing/2010/main" xmlns="">
                <a:solidFill>
                  <a:srgbClr val="0000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cs-CZ"/>
          </a:p>
        </p:txBody>
      </p:sp>
      <p:grpSp>
        <p:nvGrpSpPr>
          <p:cNvPr id="7" name="Group 5"/>
          <p:cNvGrpSpPr>
            <a:grpSpLocks/>
          </p:cNvGrpSpPr>
          <p:nvPr/>
        </p:nvGrpSpPr>
        <p:grpSpPr bwMode="auto">
          <a:xfrm>
            <a:off x="3059113" y="1557338"/>
            <a:ext cx="3181351" cy="4608512"/>
            <a:chOff x="1701" y="987"/>
            <a:chExt cx="2004" cy="2903"/>
          </a:xfrm>
        </p:grpSpPr>
        <p:sp>
          <p:nvSpPr>
            <p:cNvPr id="8" name="Line 6"/>
            <p:cNvSpPr>
              <a:spLocks noChangeShapeType="1"/>
            </p:cNvSpPr>
            <p:nvPr/>
          </p:nvSpPr>
          <p:spPr bwMode="auto">
            <a:xfrm>
              <a:off x="1701" y="3702"/>
              <a:ext cx="1784" cy="1"/>
            </a:xfrm>
            <a:prstGeom prst="line">
              <a:avLst/>
            </a:prstGeom>
            <a:noFill/>
            <a:ln w="349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cs-CZ"/>
            </a:p>
          </p:txBody>
        </p:sp>
        <p:sp>
          <p:nvSpPr>
            <p:cNvPr id="9" name="Line 7"/>
            <p:cNvSpPr>
              <a:spLocks noChangeShapeType="1"/>
            </p:cNvSpPr>
            <p:nvPr/>
          </p:nvSpPr>
          <p:spPr bwMode="auto">
            <a:xfrm>
              <a:off x="1712" y="1189"/>
              <a:ext cx="1783" cy="1"/>
            </a:xfrm>
            <a:prstGeom prst="line">
              <a:avLst/>
            </a:prstGeom>
            <a:noFill/>
            <a:ln w="349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cs-CZ"/>
            </a:p>
          </p:txBody>
        </p:sp>
        <p:sp>
          <p:nvSpPr>
            <p:cNvPr id="10" name="Line 8"/>
            <p:cNvSpPr>
              <a:spLocks noChangeShapeType="1"/>
            </p:cNvSpPr>
            <p:nvPr/>
          </p:nvSpPr>
          <p:spPr bwMode="auto">
            <a:xfrm>
              <a:off x="1712" y="1316"/>
              <a:ext cx="1783" cy="1"/>
            </a:xfrm>
            <a:prstGeom prst="line">
              <a:avLst/>
            </a:prstGeom>
            <a:noFill/>
            <a:ln w="349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cs-CZ"/>
            </a:p>
          </p:txBody>
        </p:sp>
        <p:sp>
          <p:nvSpPr>
            <p:cNvPr id="11" name="Line 9"/>
            <p:cNvSpPr>
              <a:spLocks noChangeShapeType="1"/>
            </p:cNvSpPr>
            <p:nvPr/>
          </p:nvSpPr>
          <p:spPr bwMode="auto">
            <a:xfrm>
              <a:off x="1712" y="1443"/>
              <a:ext cx="1783" cy="1"/>
            </a:xfrm>
            <a:prstGeom prst="line">
              <a:avLst/>
            </a:prstGeom>
            <a:noFill/>
            <a:ln w="349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cs-CZ"/>
            </a:p>
          </p:txBody>
        </p:sp>
        <p:sp>
          <p:nvSpPr>
            <p:cNvPr id="12" name="Line 10"/>
            <p:cNvSpPr>
              <a:spLocks noChangeShapeType="1"/>
            </p:cNvSpPr>
            <p:nvPr/>
          </p:nvSpPr>
          <p:spPr bwMode="auto">
            <a:xfrm>
              <a:off x="1712" y="1571"/>
              <a:ext cx="1783" cy="1"/>
            </a:xfrm>
            <a:prstGeom prst="line">
              <a:avLst/>
            </a:prstGeom>
            <a:noFill/>
            <a:ln w="349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cs-CZ"/>
            </a:p>
          </p:txBody>
        </p:sp>
        <p:sp>
          <p:nvSpPr>
            <p:cNvPr id="13" name="Line 11"/>
            <p:cNvSpPr>
              <a:spLocks noChangeShapeType="1"/>
            </p:cNvSpPr>
            <p:nvPr/>
          </p:nvSpPr>
          <p:spPr bwMode="auto">
            <a:xfrm>
              <a:off x="1712" y="1698"/>
              <a:ext cx="1783" cy="1"/>
            </a:xfrm>
            <a:prstGeom prst="line">
              <a:avLst/>
            </a:prstGeom>
            <a:noFill/>
            <a:ln w="349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cs-CZ"/>
            </a:p>
          </p:txBody>
        </p:sp>
        <p:sp>
          <p:nvSpPr>
            <p:cNvPr id="14" name="Rectangle 12"/>
            <p:cNvSpPr>
              <a:spLocks noChangeArrowheads="1"/>
            </p:cNvSpPr>
            <p:nvPr/>
          </p:nvSpPr>
          <p:spPr bwMode="auto">
            <a:xfrm>
              <a:off x="2749" y="987"/>
              <a:ext cx="956" cy="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altLang="cs-CZ" sz="1700" dirty="0" err="1" smtClean="0">
                  <a:solidFill>
                    <a:srgbClr val="000000"/>
                  </a:solidFill>
                </a:rPr>
                <a:t>Excit</a:t>
              </a:r>
              <a:r>
                <a:rPr lang="cs-CZ" altLang="cs-CZ" sz="1700" dirty="0" err="1" smtClean="0">
                  <a:solidFill>
                    <a:srgbClr val="000000"/>
                  </a:solidFill>
                </a:rPr>
                <a:t>ovaný</a:t>
              </a:r>
              <a:r>
                <a:rPr lang="en-GB" altLang="cs-CZ" sz="1700" dirty="0" smtClean="0">
                  <a:solidFill>
                    <a:srgbClr val="000000"/>
                  </a:solidFill>
                </a:rPr>
                <a:t> </a:t>
              </a:r>
              <a:r>
                <a:rPr lang="en-GB" altLang="cs-CZ" sz="1700" dirty="0" err="1" smtClean="0">
                  <a:solidFill>
                    <a:srgbClr val="000000"/>
                  </a:solidFill>
                </a:rPr>
                <a:t>sta</a:t>
              </a:r>
              <a:r>
                <a:rPr lang="cs-CZ" altLang="cs-CZ" sz="1700" dirty="0" smtClean="0">
                  <a:solidFill>
                    <a:srgbClr val="000000"/>
                  </a:solidFill>
                </a:rPr>
                <a:t>v</a:t>
              </a:r>
              <a:endParaRPr lang="en-GB" altLang="cs-CZ" dirty="0"/>
            </a:p>
          </p:txBody>
        </p:sp>
        <p:sp>
          <p:nvSpPr>
            <p:cNvPr id="15" name="Rectangle 13"/>
            <p:cNvSpPr>
              <a:spLocks noChangeArrowheads="1"/>
            </p:cNvSpPr>
            <p:nvPr/>
          </p:nvSpPr>
          <p:spPr bwMode="auto">
            <a:xfrm>
              <a:off x="2750" y="3725"/>
              <a:ext cx="819" cy="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cs-CZ" altLang="cs-CZ" sz="1700" dirty="0" smtClean="0">
                  <a:solidFill>
                    <a:srgbClr val="000000"/>
                  </a:solidFill>
                </a:rPr>
                <a:t>Základní stav</a:t>
              </a:r>
              <a:endParaRPr lang="en-GB" altLang="cs-CZ" dirty="0"/>
            </a:p>
          </p:txBody>
        </p:sp>
      </p:grpSp>
      <p:sp>
        <p:nvSpPr>
          <p:cNvPr id="16" name="Oval 14"/>
          <p:cNvSpPr>
            <a:spLocks noChangeArrowheads="1"/>
          </p:cNvSpPr>
          <p:nvPr/>
        </p:nvSpPr>
        <p:spPr bwMode="auto">
          <a:xfrm>
            <a:off x="3276600" y="5589588"/>
            <a:ext cx="287338" cy="287337"/>
          </a:xfrm>
          <a:prstGeom prst="ellipse">
            <a:avLst/>
          </a:prstGeom>
          <a:gradFill rotWithShape="1">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cs-CZ"/>
          </a:p>
        </p:txBody>
      </p:sp>
      <p:sp>
        <p:nvSpPr>
          <p:cNvPr id="17" name="Text Box 15"/>
          <p:cNvSpPr txBox="1">
            <a:spLocks noChangeArrowheads="1"/>
          </p:cNvSpPr>
          <p:nvPr/>
        </p:nvSpPr>
        <p:spPr bwMode="auto">
          <a:xfrm>
            <a:off x="468313" y="4005263"/>
            <a:ext cx="2376487"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GB" altLang="cs-CZ" b="1" dirty="0" err="1" smtClean="0">
                <a:solidFill>
                  <a:srgbClr val="0000FF"/>
                </a:solidFill>
              </a:rPr>
              <a:t>excita</a:t>
            </a:r>
            <a:r>
              <a:rPr lang="cs-CZ" altLang="cs-CZ" b="1" dirty="0" err="1" smtClean="0">
                <a:solidFill>
                  <a:srgbClr val="0000FF"/>
                </a:solidFill>
              </a:rPr>
              <a:t>ce</a:t>
            </a:r>
            <a:endParaRPr lang="en-GB" altLang="cs-CZ" dirty="0"/>
          </a:p>
          <a:p>
            <a:pPr>
              <a:spcBef>
                <a:spcPct val="50000"/>
              </a:spcBef>
            </a:pPr>
            <a:r>
              <a:rPr lang="cs-CZ" altLang="cs-CZ" dirty="0" smtClean="0"/>
              <a:t>Kratší vlnová délka</a:t>
            </a:r>
          </a:p>
          <a:p>
            <a:pPr>
              <a:spcBef>
                <a:spcPct val="50000"/>
              </a:spcBef>
            </a:pPr>
            <a:r>
              <a:rPr lang="cs-CZ" altLang="cs-CZ" dirty="0" smtClean="0"/>
              <a:t>Vyšší energie</a:t>
            </a:r>
            <a:endParaRPr lang="en-GB" altLang="cs-CZ" dirty="0"/>
          </a:p>
        </p:txBody>
      </p:sp>
      <p:sp>
        <p:nvSpPr>
          <p:cNvPr id="18" name="Text Box 16"/>
          <p:cNvSpPr txBox="1">
            <a:spLocks noChangeArrowheads="1"/>
          </p:cNvSpPr>
          <p:nvPr/>
        </p:nvSpPr>
        <p:spPr bwMode="auto">
          <a:xfrm>
            <a:off x="6372225" y="4076700"/>
            <a:ext cx="2305050" cy="10618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GB" altLang="cs-CZ" b="1" dirty="0" err="1" smtClean="0">
                <a:solidFill>
                  <a:srgbClr val="00FF00"/>
                </a:solidFill>
              </a:rPr>
              <a:t>emis</a:t>
            </a:r>
            <a:r>
              <a:rPr lang="cs-CZ" altLang="cs-CZ" b="1" dirty="0" smtClean="0">
                <a:solidFill>
                  <a:srgbClr val="00FF00"/>
                </a:solidFill>
              </a:rPr>
              <a:t>e</a:t>
            </a:r>
            <a:endParaRPr lang="en-GB" altLang="cs-CZ" dirty="0"/>
          </a:p>
          <a:p>
            <a:pPr>
              <a:spcBef>
                <a:spcPct val="50000"/>
              </a:spcBef>
            </a:pPr>
            <a:r>
              <a:rPr lang="cs-CZ" altLang="cs-CZ" dirty="0" smtClean="0"/>
              <a:t>Delší vlnová délka</a:t>
            </a:r>
            <a:r>
              <a:rPr lang="en-GB" altLang="cs-CZ" dirty="0" smtClean="0"/>
              <a:t>, </a:t>
            </a:r>
            <a:r>
              <a:rPr lang="cs-CZ" altLang="cs-CZ" dirty="0" smtClean="0"/>
              <a:t>méně energie</a:t>
            </a:r>
            <a:endParaRPr lang="en-GB" altLang="cs-CZ" dirty="0"/>
          </a:p>
        </p:txBody>
      </p:sp>
      <p:sp>
        <p:nvSpPr>
          <p:cNvPr id="19" name="Line 17"/>
          <p:cNvSpPr>
            <a:spLocks noChangeShapeType="1"/>
          </p:cNvSpPr>
          <p:nvPr/>
        </p:nvSpPr>
        <p:spPr bwMode="auto">
          <a:xfrm flipV="1">
            <a:off x="3419475" y="1989138"/>
            <a:ext cx="0" cy="3887787"/>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cs-CZ"/>
          </a:p>
        </p:txBody>
      </p:sp>
      <p:sp>
        <p:nvSpPr>
          <p:cNvPr id="20" name="Line 18"/>
          <p:cNvSpPr>
            <a:spLocks noChangeShapeType="1"/>
          </p:cNvSpPr>
          <p:nvPr/>
        </p:nvSpPr>
        <p:spPr bwMode="auto">
          <a:xfrm>
            <a:off x="5508625" y="2674938"/>
            <a:ext cx="0" cy="3201987"/>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cs-CZ"/>
          </a:p>
        </p:txBody>
      </p:sp>
      <p:sp>
        <p:nvSpPr>
          <p:cNvPr id="21" name="Text Box 22"/>
          <p:cNvSpPr txBox="1">
            <a:spLocks noChangeArrowheads="1"/>
          </p:cNvSpPr>
          <p:nvPr/>
        </p:nvSpPr>
        <p:spPr bwMode="auto">
          <a:xfrm>
            <a:off x="3419474" y="6308725"/>
            <a:ext cx="345678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GB" altLang="cs-CZ" b="1" dirty="0">
                <a:solidFill>
                  <a:srgbClr val="924900"/>
                </a:solidFill>
                <a:sym typeface="Wingdings" panose="05000000000000000000" pitchFamily="2" charset="2"/>
              </a:rPr>
              <a:t>  </a:t>
            </a:r>
            <a:r>
              <a:rPr lang="en-GB" altLang="cs-CZ" b="1" dirty="0" smtClean="0">
                <a:solidFill>
                  <a:srgbClr val="924900"/>
                </a:solidFill>
                <a:sym typeface="Wingdings" panose="05000000000000000000" pitchFamily="2" charset="2"/>
              </a:rPr>
              <a:t>Stoke</a:t>
            </a:r>
            <a:r>
              <a:rPr lang="cs-CZ" altLang="cs-CZ" b="1" dirty="0" smtClean="0">
                <a:solidFill>
                  <a:srgbClr val="924900"/>
                </a:solidFill>
                <a:sym typeface="Wingdings" panose="05000000000000000000" pitchFamily="2" charset="2"/>
              </a:rPr>
              <a:t>sův posuv</a:t>
            </a:r>
            <a:endParaRPr lang="en-GB" altLang="cs-CZ" b="1" dirty="0">
              <a:solidFill>
                <a:srgbClr val="924900"/>
              </a:solidFill>
            </a:endParaRPr>
          </a:p>
        </p:txBody>
      </p:sp>
      <p:pic>
        <p:nvPicPr>
          <p:cNvPr id="75778" name="Picture 2" descr="A jablonsk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51243" y="411593"/>
            <a:ext cx="1435437" cy="19835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7311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C3E2BF-7E59-4E9D-8930-98AE6773FE24}" type="slidenum">
              <a:rPr lang="cs-CZ" altLang="cs-CZ"/>
              <a:pPr eaLnBrk="1" hangingPunct="1"/>
              <a:t>50</a:t>
            </a:fld>
            <a:endParaRPr lang="cs-CZ" altLang="cs-CZ"/>
          </a:p>
        </p:txBody>
      </p:sp>
      <p:sp>
        <p:nvSpPr>
          <p:cNvPr id="46083" name="Text Box 3"/>
          <p:cNvSpPr txBox="1">
            <a:spLocks noChangeArrowheads="1"/>
          </p:cNvSpPr>
          <p:nvPr/>
        </p:nvSpPr>
        <p:spPr bwMode="auto">
          <a:xfrm>
            <a:off x="323850" y="1557338"/>
            <a:ext cx="87376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buFontTx/>
              <a:buChar char="•"/>
            </a:pPr>
            <a:r>
              <a:rPr lang="cs-CZ" altLang="cs-CZ" sz="2400"/>
              <a:t> absorbce 2 fotonů fluorochromem ve stejném okamžiku =&gt; záření s dvojnásobnou vlnovou délkou (poloviční energie) =&gt; excitační záření 700 nm (červená) =&gt; emitované záření 900 nm </a:t>
            </a:r>
          </a:p>
        </p:txBody>
      </p:sp>
      <p:pic>
        <p:nvPicPr>
          <p:cNvPr id="46084" name="Picture 4" descr="twoph_pollen_sm"/>
          <p:cNvPicPr>
            <a:picLocks noChangeAspect="1" noChangeArrowheads="1"/>
          </p:cNvPicPr>
          <p:nvPr/>
        </p:nvPicPr>
        <p:blipFill>
          <a:blip r:embed="rId2" cstate="print">
            <a:extLst>
              <a:ext uri="{28A0092B-C50C-407E-A947-70E740481C1C}">
                <a14:useLocalDpi xmlns:a14="http://schemas.microsoft.com/office/drawing/2010/main" xmlns="" val="0"/>
              </a:ext>
            </a:extLst>
          </a:blip>
          <a:srcRect r="1674"/>
          <a:stretch>
            <a:fillRect/>
          </a:stretch>
        </p:blipFill>
        <p:spPr bwMode="auto">
          <a:xfrm>
            <a:off x="6281738" y="3141663"/>
            <a:ext cx="2538412" cy="291465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46085" name="Picture 5" descr="confocal_pollen_sm"/>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0825" y="3141663"/>
            <a:ext cx="2571750" cy="291465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46086" name="Text Box 6"/>
          <p:cNvSpPr txBox="1">
            <a:spLocks noChangeArrowheads="1"/>
          </p:cNvSpPr>
          <p:nvPr/>
        </p:nvSpPr>
        <p:spPr bwMode="auto">
          <a:xfrm>
            <a:off x="576263" y="404813"/>
            <a:ext cx="7991475" cy="769937"/>
          </a:xfrm>
          <a:prstGeom prst="rect">
            <a:avLst/>
          </a:prstGeom>
          <a:solidFill>
            <a:schemeClr val="bg2">
              <a:alpha val="41960"/>
            </a:schemeClr>
          </a:solidFill>
          <a:ln w="12700">
            <a:solidFill>
              <a:schemeClr val="bg2"/>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cs-CZ" altLang="cs-CZ" sz="4400"/>
              <a:t>Dvoufotonová mikroskopie</a:t>
            </a:r>
          </a:p>
        </p:txBody>
      </p:sp>
      <p:pic>
        <p:nvPicPr>
          <p:cNvPr id="46087"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43213" y="3284538"/>
            <a:ext cx="3384550" cy="2474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8" name="Rectangle 8"/>
          <p:cNvSpPr>
            <a:spLocks noChangeArrowheads="1"/>
          </p:cNvSpPr>
          <p:nvPr/>
        </p:nvSpPr>
        <p:spPr bwMode="auto">
          <a:xfrm>
            <a:off x="3368675" y="5805488"/>
            <a:ext cx="24066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900"/>
              <a:t>http://biomicroscopy.bu.edu/r_nonlinear.htm</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číslo snímku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D596197-8FB3-4993-B1CF-63AC53CF8E08}" type="slidenum">
              <a:rPr lang="cs-CZ" altLang="cs-CZ"/>
              <a:pPr eaLnBrk="1" hangingPunct="1"/>
              <a:t>51</a:t>
            </a:fld>
            <a:endParaRPr lang="cs-CZ" altLang="cs-CZ"/>
          </a:p>
        </p:txBody>
      </p:sp>
      <p:sp>
        <p:nvSpPr>
          <p:cNvPr id="47107" name="Text Box 2"/>
          <p:cNvSpPr txBox="1">
            <a:spLocks noChangeArrowheads="1"/>
          </p:cNvSpPr>
          <p:nvPr/>
        </p:nvSpPr>
        <p:spPr bwMode="auto">
          <a:xfrm>
            <a:off x="850900" y="1616075"/>
            <a:ext cx="78073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cs-CZ" altLang="cs-CZ" sz="2400">
              <a:latin typeface="Times New Roman" panose="02020603050405020304" pitchFamily="18" charset="0"/>
            </a:endParaRPr>
          </a:p>
        </p:txBody>
      </p:sp>
      <p:sp>
        <p:nvSpPr>
          <p:cNvPr id="47108" name="Text Box 3"/>
          <p:cNvSpPr txBox="1">
            <a:spLocks noChangeArrowheads="1"/>
          </p:cNvSpPr>
          <p:nvPr/>
        </p:nvSpPr>
        <p:spPr bwMode="auto">
          <a:xfrm>
            <a:off x="865188" y="1947863"/>
            <a:ext cx="577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cs-CZ" altLang="cs-CZ" sz="2400">
                <a:latin typeface="Times New Roman" panose="02020603050405020304" pitchFamily="18" charset="0"/>
              </a:rPr>
              <a:t> </a:t>
            </a:r>
          </a:p>
        </p:txBody>
      </p:sp>
      <p:sp>
        <p:nvSpPr>
          <p:cNvPr id="47109" name="Text Box 4"/>
          <p:cNvSpPr txBox="1">
            <a:spLocks noChangeArrowheads="1"/>
          </p:cNvSpPr>
          <p:nvPr/>
        </p:nvSpPr>
        <p:spPr bwMode="auto">
          <a:xfrm>
            <a:off x="3232150" y="317500"/>
            <a:ext cx="2684463"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cs-CZ" altLang="cs-CZ" sz="2800" b="1"/>
              <a:t>Výhody</a:t>
            </a:r>
            <a:endParaRPr lang="cs-CZ" altLang="cs-CZ" sz="2400" b="1">
              <a:latin typeface="Times New Roman" panose="02020603050405020304" pitchFamily="18" charset="0"/>
            </a:endParaRPr>
          </a:p>
        </p:txBody>
      </p:sp>
      <p:sp>
        <p:nvSpPr>
          <p:cNvPr id="47110" name="Text Box 5"/>
          <p:cNvSpPr txBox="1">
            <a:spLocks noChangeArrowheads="1"/>
          </p:cNvSpPr>
          <p:nvPr/>
        </p:nvSpPr>
        <p:spPr bwMode="auto">
          <a:xfrm>
            <a:off x="88900" y="871538"/>
            <a:ext cx="9055100" cy="3925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marL="361950" indent="-3619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buFontTx/>
              <a:buChar char="•"/>
            </a:pPr>
            <a:r>
              <a:rPr lang="cs-CZ" altLang="cs-CZ" sz="2400"/>
              <a:t> se zvyšující se intenzitou záření zdroje se zvyšuje pravděpodobnost absorpce 2 fotonů fluorochromem</a:t>
            </a:r>
            <a:endParaRPr lang="cs-CZ" altLang="cs-CZ" sz="2400">
              <a:latin typeface="Times New Roman" panose="02020603050405020304" pitchFamily="18" charset="0"/>
            </a:endParaRPr>
          </a:p>
          <a:p>
            <a:pPr>
              <a:spcBef>
                <a:spcPct val="50000"/>
              </a:spcBef>
              <a:buFontTx/>
              <a:buChar char="•"/>
            </a:pPr>
            <a:r>
              <a:rPr lang="cs-CZ" altLang="cs-CZ" sz="2400"/>
              <a:t> excitace fluorochromu jen v zaostřené rovině =&gt; odpadá nutnost konfokální clonky =&gt; maximum světla</a:t>
            </a:r>
          </a:p>
          <a:p>
            <a:pPr>
              <a:spcBef>
                <a:spcPct val="50000"/>
              </a:spcBef>
              <a:buFontTx/>
              <a:buChar char="•"/>
            </a:pPr>
            <a:r>
              <a:rPr lang="cs-CZ" altLang="cs-CZ" sz="2400"/>
              <a:t> velká vlnová délka (700 nm)</a:t>
            </a:r>
            <a:r>
              <a:rPr lang="cs-CZ" altLang="cs-CZ" sz="2400">
                <a:latin typeface="Times New Roman" panose="02020603050405020304" pitchFamily="18" charset="0"/>
              </a:rPr>
              <a:t> </a:t>
            </a:r>
            <a:r>
              <a:rPr lang="cs-CZ" altLang="cs-CZ" sz="2400"/>
              <a:t>=&gt; pomalejší „vyhasínání</a:t>
            </a:r>
            <a:r>
              <a:rPr lang="cs-CZ" altLang="cs-CZ" sz="2400">
                <a:latin typeface="Times New Roman" panose="02020603050405020304" pitchFamily="18" charset="0"/>
              </a:rPr>
              <a:t>“</a:t>
            </a:r>
          </a:p>
          <a:p>
            <a:pPr>
              <a:spcBef>
                <a:spcPct val="50000"/>
              </a:spcBef>
            </a:pPr>
            <a:r>
              <a:rPr lang="cs-CZ" altLang="cs-CZ" sz="2400">
                <a:latin typeface="Times New Roman" panose="02020603050405020304" pitchFamily="18" charset="0"/>
              </a:rPr>
              <a:t>                                                           </a:t>
            </a:r>
            <a:r>
              <a:rPr lang="cs-CZ" altLang="cs-CZ" sz="2400"/>
              <a:t>menší rozptyl světla ve vzorku</a:t>
            </a:r>
            <a:endParaRPr lang="cs-CZ" altLang="cs-CZ" sz="2400">
              <a:latin typeface="Times New Roman" panose="02020603050405020304" pitchFamily="18" charset="0"/>
            </a:endParaRPr>
          </a:p>
          <a:p>
            <a:pPr>
              <a:spcBef>
                <a:spcPct val="50000"/>
              </a:spcBef>
            </a:pPr>
            <a:r>
              <a:rPr lang="cs-CZ" altLang="cs-CZ" sz="2400"/>
              <a:t>                                                     větší penetrace světla ve vzorku</a:t>
            </a:r>
          </a:p>
          <a:p>
            <a:pPr>
              <a:spcBef>
                <a:spcPct val="50000"/>
              </a:spcBef>
            </a:pPr>
            <a:r>
              <a:rPr lang="cs-CZ" altLang="cs-CZ" sz="2400">
                <a:latin typeface="Times New Roman" panose="02020603050405020304" pitchFamily="18" charset="0"/>
              </a:rPr>
              <a:t>                                                           </a:t>
            </a:r>
            <a:r>
              <a:rPr lang="cs-CZ" altLang="cs-CZ" sz="2400"/>
              <a:t>malá fototoxicita (x UV záření) </a:t>
            </a:r>
          </a:p>
        </p:txBody>
      </p:sp>
      <p:sp>
        <p:nvSpPr>
          <p:cNvPr id="47111" name="Text Box 6"/>
          <p:cNvSpPr txBox="1">
            <a:spLocks noChangeArrowheads="1"/>
          </p:cNvSpPr>
          <p:nvPr/>
        </p:nvSpPr>
        <p:spPr bwMode="auto">
          <a:xfrm>
            <a:off x="3246438" y="4968875"/>
            <a:ext cx="2684462"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cs-CZ" altLang="cs-CZ" sz="2800" b="1"/>
              <a:t>Nevýhody</a:t>
            </a:r>
            <a:endParaRPr lang="cs-CZ" altLang="cs-CZ" sz="2400" b="1">
              <a:latin typeface="Times New Roman" panose="02020603050405020304" pitchFamily="18" charset="0"/>
            </a:endParaRPr>
          </a:p>
        </p:txBody>
      </p:sp>
      <p:sp>
        <p:nvSpPr>
          <p:cNvPr id="47112" name="Text Box 7"/>
          <p:cNvSpPr txBox="1">
            <a:spLocks noChangeArrowheads="1"/>
          </p:cNvSpPr>
          <p:nvPr/>
        </p:nvSpPr>
        <p:spPr bwMode="auto">
          <a:xfrm>
            <a:off x="363538" y="5572125"/>
            <a:ext cx="8310562" cy="1004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buFontTx/>
              <a:buChar char="•"/>
            </a:pPr>
            <a:r>
              <a:rPr lang="cs-CZ" altLang="cs-CZ" sz="2400"/>
              <a:t> cena Ti:Sapphire laseru</a:t>
            </a:r>
          </a:p>
          <a:p>
            <a:pPr>
              <a:spcBef>
                <a:spcPct val="50000"/>
              </a:spcBef>
              <a:buFontTx/>
              <a:buChar char="•"/>
            </a:pPr>
            <a:r>
              <a:rPr lang="cs-CZ" altLang="cs-CZ" sz="2400"/>
              <a:t> ohřev vzorku =&gt; užití laserových pulsů než plynulé ozáření</a:t>
            </a:r>
            <a:endParaRPr lang="cs-CZ" altLang="cs-CZ" sz="2400">
              <a:latin typeface="Times New Roman" panose="02020603050405020304" pitchFamily="18" charset="0"/>
            </a:endParaRPr>
          </a:p>
        </p:txBody>
      </p:sp>
      <p:pic>
        <p:nvPicPr>
          <p:cNvPr id="47113"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850" y="3068638"/>
            <a:ext cx="3419475" cy="249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123825"/>
            <a:ext cx="7772400" cy="1143000"/>
          </a:xfrm>
          <a:solidFill>
            <a:schemeClr val="bg2">
              <a:alpha val="41960"/>
            </a:schemeClr>
          </a:solidFill>
        </p:spPr>
        <p:txBody>
          <a:bodyPr/>
          <a:lstStyle/>
          <a:p>
            <a:pPr>
              <a:lnSpc>
                <a:spcPct val="75000"/>
              </a:lnSpc>
              <a:defRPr/>
            </a:pPr>
            <a:r>
              <a:rPr lang="cs-CZ" sz="4000" kern="1200" dirty="0" smtClean="0">
                <a:solidFill>
                  <a:schemeClr val="tx1"/>
                </a:solidFill>
                <a:ea typeface="+mn-ea"/>
                <a:cs typeface="+mn-cs"/>
              </a:rPr>
              <a:t>Základní</a:t>
            </a:r>
            <a:r>
              <a:rPr lang="en-US" sz="4000" kern="1200" dirty="0" smtClean="0">
                <a:solidFill>
                  <a:schemeClr val="tx1"/>
                </a:solidFill>
                <a:ea typeface="+mn-ea"/>
                <a:cs typeface="+mn-cs"/>
              </a:rPr>
              <a:t> </a:t>
            </a:r>
            <a:r>
              <a:rPr lang="cs-CZ" sz="4000" kern="1200" dirty="0" smtClean="0">
                <a:solidFill>
                  <a:schemeClr val="tx1"/>
                </a:solidFill>
                <a:ea typeface="+mn-ea"/>
                <a:cs typeface="+mn-cs"/>
              </a:rPr>
              <a:t>omezení</a:t>
            </a:r>
            <a:r>
              <a:rPr lang="en-US" sz="4000" kern="1200" dirty="0" smtClean="0">
                <a:solidFill>
                  <a:schemeClr val="tx1"/>
                </a:solidFill>
                <a:ea typeface="+mn-ea"/>
                <a:cs typeface="+mn-cs"/>
              </a:rPr>
              <a:t> </a:t>
            </a:r>
            <a:r>
              <a:rPr lang="cs-CZ" sz="4000" kern="1200" dirty="0" smtClean="0">
                <a:solidFill>
                  <a:schemeClr val="tx1"/>
                </a:solidFill>
                <a:ea typeface="+mn-ea"/>
                <a:cs typeface="+mn-cs"/>
              </a:rPr>
              <a:t>konfokální mikroskopie</a:t>
            </a:r>
            <a:endParaRPr lang="en-US" sz="4000" kern="1200" dirty="0">
              <a:solidFill>
                <a:schemeClr val="tx1"/>
              </a:solidFill>
              <a:ea typeface="+mn-ea"/>
              <a:cs typeface="+mn-cs"/>
            </a:endParaRPr>
          </a:p>
        </p:txBody>
      </p:sp>
      <p:grpSp>
        <p:nvGrpSpPr>
          <p:cNvPr id="48131" name="Group 44"/>
          <p:cNvGrpSpPr>
            <a:grpSpLocks/>
          </p:cNvGrpSpPr>
          <p:nvPr/>
        </p:nvGrpSpPr>
        <p:grpSpPr bwMode="auto">
          <a:xfrm>
            <a:off x="3295650" y="1450975"/>
            <a:ext cx="2673350" cy="4654550"/>
            <a:chOff x="2058" y="762"/>
            <a:chExt cx="2167" cy="3300"/>
          </a:xfrm>
        </p:grpSpPr>
        <p:grpSp>
          <p:nvGrpSpPr>
            <p:cNvPr id="48138" name="Group 3"/>
            <p:cNvGrpSpPr>
              <a:grpSpLocks/>
            </p:cNvGrpSpPr>
            <p:nvPr/>
          </p:nvGrpSpPr>
          <p:grpSpPr bwMode="auto">
            <a:xfrm>
              <a:off x="2058" y="1139"/>
              <a:ext cx="2162" cy="444"/>
              <a:chOff x="2058" y="1139"/>
              <a:chExt cx="2162" cy="444"/>
            </a:xfrm>
          </p:grpSpPr>
          <p:sp>
            <p:nvSpPr>
              <p:cNvPr id="48174" name="Oval 4"/>
              <p:cNvSpPr>
                <a:spLocks noChangeArrowheads="1"/>
              </p:cNvSpPr>
              <p:nvPr/>
            </p:nvSpPr>
            <p:spPr bwMode="auto">
              <a:xfrm>
                <a:off x="2518" y="1139"/>
                <a:ext cx="1204" cy="291"/>
              </a:xfrm>
              <a:prstGeom prst="ellipse">
                <a:avLst/>
              </a:prstGeom>
              <a:gradFill rotWithShape="0">
                <a:gsLst>
                  <a:gs pos="0">
                    <a:srgbClr val="618FFD"/>
                  </a:gs>
                  <a:gs pos="50000">
                    <a:srgbClr val="FFFFFF"/>
                  </a:gs>
                  <a:gs pos="100000">
                    <a:srgbClr val="618FFD"/>
                  </a:gs>
                </a:gsLst>
                <a:lin ang="2700000" scaled="1"/>
              </a:gra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useBgFill="1">
            <p:nvSpPr>
              <p:cNvPr id="48175" name="Rectangle 5"/>
              <p:cNvSpPr>
                <a:spLocks noChangeArrowheads="1"/>
              </p:cNvSpPr>
              <p:nvPr/>
            </p:nvSpPr>
            <p:spPr bwMode="auto">
              <a:xfrm>
                <a:off x="2058" y="1279"/>
                <a:ext cx="2162" cy="304"/>
              </a:xfrm>
              <a:prstGeom prst="rect">
                <a:avLst/>
              </a:prstGeom>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grpSp>
          <p:nvGrpSpPr>
            <p:cNvPr id="48139" name="Group 6"/>
            <p:cNvGrpSpPr>
              <a:grpSpLocks/>
            </p:cNvGrpSpPr>
            <p:nvPr/>
          </p:nvGrpSpPr>
          <p:grpSpPr bwMode="auto">
            <a:xfrm>
              <a:off x="2062" y="3391"/>
              <a:ext cx="2163" cy="450"/>
              <a:chOff x="2062" y="3391"/>
              <a:chExt cx="2163" cy="450"/>
            </a:xfrm>
          </p:grpSpPr>
          <p:sp>
            <p:nvSpPr>
              <p:cNvPr id="48172" name="Oval 7"/>
              <p:cNvSpPr>
                <a:spLocks noChangeArrowheads="1"/>
              </p:cNvSpPr>
              <p:nvPr/>
            </p:nvSpPr>
            <p:spPr bwMode="auto">
              <a:xfrm>
                <a:off x="2556" y="3550"/>
                <a:ext cx="1204" cy="291"/>
              </a:xfrm>
              <a:prstGeom prst="ellipse">
                <a:avLst/>
              </a:prstGeom>
              <a:gradFill rotWithShape="0">
                <a:gsLst>
                  <a:gs pos="0">
                    <a:srgbClr val="618FFD"/>
                  </a:gs>
                  <a:gs pos="50000">
                    <a:srgbClr val="FFFFFF"/>
                  </a:gs>
                  <a:gs pos="100000">
                    <a:srgbClr val="618FFD"/>
                  </a:gs>
                </a:gsLst>
                <a:lin ang="2700000" scaled="1"/>
              </a:gra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useBgFill="1">
            <p:nvSpPr>
              <p:cNvPr id="48173" name="Rectangle 8"/>
              <p:cNvSpPr>
                <a:spLocks noChangeArrowheads="1"/>
              </p:cNvSpPr>
              <p:nvPr/>
            </p:nvSpPr>
            <p:spPr bwMode="auto">
              <a:xfrm>
                <a:off x="2062" y="3391"/>
                <a:ext cx="2163" cy="304"/>
              </a:xfrm>
              <a:prstGeom prst="rect">
                <a:avLst/>
              </a:prstGeom>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48140" name="Line 9"/>
            <p:cNvSpPr>
              <a:spLocks noChangeShapeType="1"/>
            </p:cNvSpPr>
            <p:nvPr/>
          </p:nvSpPr>
          <p:spPr bwMode="auto">
            <a:xfrm>
              <a:off x="3146" y="1283"/>
              <a:ext cx="0" cy="242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48141" name="Freeform 10"/>
            <p:cNvSpPr>
              <a:spLocks/>
            </p:cNvSpPr>
            <p:nvPr/>
          </p:nvSpPr>
          <p:spPr bwMode="auto">
            <a:xfrm>
              <a:off x="2550" y="2541"/>
              <a:ext cx="459" cy="1472"/>
            </a:xfrm>
            <a:custGeom>
              <a:avLst/>
              <a:gdLst>
                <a:gd name="T0" fmla="*/ 0 w 459"/>
                <a:gd name="T1" fmla="*/ 1471 h 1472"/>
                <a:gd name="T2" fmla="*/ 0 w 459"/>
                <a:gd name="T3" fmla="*/ 1180 h 1472"/>
                <a:gd name="T4" fmla="*/ 458 w 459"/>
                <a:gd name="T5" fmla="*/ 0 h 1472"/>
                <a:gd name="T6" fmla="*/ 0 60000 65536"/>
                <a:gd name="T7" fmla="*/ 0 60000 65536"/>
                <a:gd name="T8" fmla="*/ 0 60000 65536"/>
                <a:gd name="T9" fmla="*/ 0 w 459"/>
                <a:gd name="T10" fmla="*/ 0 h 1472"/>
                <a:gd name="T11" fmla="*/ 459 w 459"/>
                <a:gd name="T12" fmla="*/ 1472 h 1472"/>
              </a:gdLst>
              <a:ahLst/>
              <a:cxnLst>
                <a:cxn ang="T6">
                  <a:pos x="T0" y="T1"/>
                </a:cxn>
                <a:cxn ang="T7">
                  <a:pos x="T2" y="T3"/>
                </a:cxn>
                <a:cxn ang="T8">
                  <a:pos x="T4" y="T5"/>
                </a:cxn>
              </a:cxnLst>
              <a:rect l="T9" t="T10" r="T11" b="T12"/>
              <a:pathLst>
                <a:path w="459" h="1472">
                  <a:moveTo>
                    <a:pt x="0" y="1471"/>
                  </a:moveTo>
                  <a:lnTo>
                    <a:pt x="0" y="1180"/>
                  </a:lnTo>
                  <a:lnTo>
                    <a:pt x="458" y="0"/>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48142" name="Freeform 11"/>
            <p:cNvSpPr>
              <a:spLocks/>
            </p:cNvSpPr>
            <p:nvPr/>
          </p:nvSpPr>
          <p:spPr bwMode="auto">
            <a:xfrm>
              <a:off x="3361" y="2541"/>
              <a:ext cx="407" cy="1472"/>
            </a:xfrm>
            <a:custGeom>
              <a:avLst/>
              <a:gdLst>
                <a:gd name="T0" fmla="*/ 406 w 407"/>
                <a:gd name="T1" fmla="*/ 1471 h 1472"/>
                <a:gd name="T2" fmla="*/ 406 w 407"/>
                <a:gd name="T3" fmla="*/ 1173 h 1472"/>
                <a:gd name="T4" fmla="*/ 0 w 407"/>
                <a:gd name="T5" fmla="*/ 0 h 1472"/>
                <a:gd name="T6" fmla="*/ 0 60000 65536"/>
                <a:gd name="T7" fmla="*/ 0 60000 65536"/>
                <a:gd name="T8" fmla="*/ 0 60000 65536"/>
                <a:gd name="T9" fmla="*/ 0 w 407"/>
                <a:gd name="T10" fmla="*/ 0 h 1472"/>
                <a:gd name="T11" fmla="*/ 407 w 407"/>
                <a:gd name="T12" fmla="*/ 1472 h 1472"/>
              </a:gdLst>
              <a:ahLst/>
              <a:cxnLst>
                <a:cxn ang="T6">
                  <a:pos x="T0" y="T1"/>
                </a:cxn>
                <a:cxn ang="T7">
                  <a:pos x="T2" y="T3"/>
                </a:cxn>
                <a:cxn ang="T8">
                  <a:pos x="T4" y="T5"/>
                </a:cxn>
              </a:cxnLst>
              <a:rect l="T9" t="T10" r="T11" b="T12"/>
              <a:pathLst>
                <a:path w="407" h="1472">
                  <a:moveTo>
                    <a:pt x="406" y="1471"/>
                  </a:moveTo>
                  <a:lnTo>
                    <a:pt x="406" y="1173"/>
                  </a:lnTo>
                  <a:lnTo>
                    <a:pt x="0" y="0"/>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48143" name="Freeform 12"/>
            <p:cNvSpPr>
              <a:spLocks/>
            </p:cNvSpPr>
            <p:nvPr/>
          </p:nvSpPr>
          <p:spPr bwMode="auto">
            <a:xfrm>
              <a:off x="3335" y="929"/>
              <a:ext cx="400" cy="1525"/>
            </a:xfrm>
            <a:custGeom>
              <a:avLst/>
              <a:gdLst>
                <a:gd name="T0" fmla="*/ 0 w 400"/>
                <a:gd name="T1" fmla="*/ 1524 h 1525"/>
                <a:gd name="T2" fmla="*/ 399 w 400"/>
                <a:gd name="T3" fmla="*/ 339 h 1525"/>
                <a:gd name="T4" fmla="*/ 399 w 400"/>
                <a:gd name="T5" fmla="*/ 0 h 1525"/>
                <a:gd name="T6" fmla="*/ 0 60000 65536"/>
                <a:gd name="T7" fmla="*/ 0 60000 65536"/>
                <a:gd name="T8" fmla="*/ 0 60000 65536"/>
                <a:gd name="T9" fmla="*/ 0 w 400"/>
                <a:gd name="T10" fmla="*/ 0 h 1525"/>
                <a:gd name="T11" fmla="*/ 400 w 400"/>
                <a:gd name="T12" fmla="*/ 1525 h 1525"/>
              </a:gdLst>
              <a:ahLst/>
              <a:cxnLst>
                <a:cxn ang="T6">
                  <a:pos x="T0" y="T1"/>
                </a:cxn>
                <a:cxn ang="T7">
                  <a:pos x="T2" y="T3"/>
                </a:cxn>
                <a:cxn ang="T8">
                  <a:pos x="T4" y="T5"/>
                </a:cxn>
              </a:cxnLst>
              <a:rect l="T9" t="T10" r="T11" b="T12"/>
              <a:pathLst>
                <a:path w="400" h="1525">
                  <a:moveTo>
                    <a:pt x="0" y="1524"/>
                  </a:moveTo>
                  <a:lnTo>
                    <a:pt x="399" y="339"/>
                  </a:lnTo>
                  <a:lnTo>
                    <a:pt x="399" y="0"/>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48144" name="Freeform 13"/>
            <p:cNvSpPr>
              <a:spLocks/>
            </p:cNvSpPr>
            <p:nvPr/>
          </p:nvSpPr>
          <p:spPr bwMode="auto">
            <a:xfrm>
              <a:off x="2518" y="964"/>
              <a:ext cx="465" cy="1350"/>
            </a:xfrm>
            <a:custGeom>
              <a:avLst/>
              <a:gdLst>
                <a:gd name="T0" fmla="*/ 464 w 465"/>
                <a:gd name="T1" fmla="*/ 1349 h 1350"/>
                <a:gd name="T2" fmla="*/ 0 w 465"/>
                <a:gd name="T3" fmla="*/ 304 h 1350"/>
                <a:gd name="T4" fmla="*/ 0 w 465"/>
                <a:gd name="T5" fmla="*/ 0 h 1350"/>
                <a:gd name="T6" fmla="*/ 0 60000 65536"/>
                <a:gd name="T7" fmla="*/ 0 60000 65536"/>
                <a:gd name="T8" fmla="*/ 0 60000 65536"/>
                <a:gd name="T9" fmla="*/ 0 w 465"/>
                <a:gd name="T10" fmla="*/ 0 h 1350"/>
                <a:gd name="T11" fmla="*/ 465 w 465"/>
                <a:gd name="T12" fmla="*/ 1350 h 1350"/>
              </a:gdLst>
              <a:ahLst/>
              <a:cxnLst>
                <a:cxn ang="T6">
                  <a:pos x="T0" y="T1"/>
                </a:cxn>
                <a:cxn ang="T7">
                  <a:pos x="T2" y="T3"/>
                </a:cxn>
                <a:cxn ang="T8">
                  <a:pos x="T4" y="T5"/>
                </a:cxn>
              </a:cxnLst>
              <a:rect l="T9" t="T10" r="T11" b="T12"/>
              <a:pathLst>
                <a:path w="465" h="1350">
                  <a:moveTo>
                    <a:pt x="464" y="1349"/>
                  </a:moveTo>
                  <a:lnTo>
                    <a:pt x="0" y="304"/>
                  </a:lnTo>
                  <a:lnTo>
                    <a:pt x="0" y="0"/>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48145" name="Rectangle 14"/>
            <p:cNvSpPr>
              <a:spLocks noChangeArrowheads="1"/>
            </p:cNvSpPr>
            <p:nvPr/>
          </p:nvSpPr>
          <p:spPr bwMode="auto">
            <a:xfrm>
              <a:off x="2682" y="762"/>
              <a:ext cx="907" cy="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70000"/>
                </a:lnSpc>
              </a:pPr>
              <a:r>
                <a:rPr lang="cs-CZ" altLang="cs-CZ"/>
                <a:t>ze zdroje</a:t>
              </a:r>
              <a:endParaRPr lang="en-US" altLang="cs-CZ"/>
            </a:p>
          </p:txBody>
        </p:sp>
        <p:sp>
          <p:nvSpPr>
            <p:cNvPr id="48146" name="Rectangle 15"/>
            <p:cNvSpPr>
              <a:spLocks noChangeArrowheads="1"/>
            </p:cNvSpPr>
            <p:nvPr/>
          </p:nvSpPr>
          <p:spPr bwMode="auto">
            <a:xfrm>
              <a:off x="2604" y="3858"/>
              <a:ext cx="1105"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70000"/>
                </a:lnSpc>
              </a:pPr>
              <a:r>
                <a:rPr lang="cs-CZ" altLang="cs-CZ"/>
                <a:t>k detektoru</a:t>
              </a:r>
              <a:endParaRPr lang="en-US" altLang="cs-CZ"/>
            </a:p>
          </p:txBody>
        </p:sp>
        <p:grpSp>
          <p:nvGrpSpPr>
            <p:cNvPr id="48147" name="Group 16"/>
            <p:cNvGrpSpPr>
              <a:grpSpLocks/>
            </p:cNvGrpSpPr>
            <p:nvPr/>
          </p:nvGrpSpPr>
          <p:grpSpPr bwMode="auto">
            <a:xfrm>
              <a:off x="2908" y="1570"/>
              <a:ext cx="597" cy="1471"/>
              <a:chOff x="2908" y="1570"/>
              <a:chExt cx="597" cy="1471"/>
            </a:xfrm>
          </p:grpSpPr>
          <p:sp>
            <p:nvSpPr>
              <p:cNvPr id="48170" name="AutoShape 17"/>
              <p:cNvSpPr>
                <a:spLocks noChangeArrowheads="1"/>
              </p:cNvSpPr>
              <p:nvPr/>
            </p:nvSpPr>
            <p:spPr bwMode="auto">
              <a:xfrm>
                <a:off x="2908" y="2247"/>
                <a:ext cx="541" cy="430"/>
              </a:xfrm>
              <a:prstGeom prst="cube">
                <a:avLst>
                  <a:gd name="adj" fmla="val 24995"/>
                </a:avLst>
              </a:prstGeom>
              <a:gradFill rotWithShape="0">
                <a:gsLst>
                  <a:gs pos="0">
                    <a:srgbClr val="E5E5E5"/>
                  </a:gs>
                  <a:gs pos="50000">
                    <a:srgbClr val="FFFFFF"/>
                  </a:gs>
                  <a:gs pos="100000">
                    <a:srgbClr val="E5E5E5"/>
                  </a:gs>
                </a:gsLst>
                <a:lin ang="2700000" scaled="1"/>
              </a:gra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8171" name="Rectangle 18"/>
              <p:cNvSpPr>
                <a:spLocks noChangeArrowheads="1"/>
              </p:cNvSpPr>
              <p:nvPr/>
            </p:nvSpPr>
            <p:spPr bwMode="auto">
              <a:xfrm>
                <a:off x="2984" y="1570"/>
                <a:ext cx="521" cy="1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900"/>
                  <a:t>.</a:t>
                </a:r>
              </a:p>
            </p:txBody>
          </p:sp>
        </p:grpSp>
        <p:sp>
          <p:nvSpPr>
            <p:cNvPr id="48148" name="Rectangle 19"/>
            <p:cNvSpPr>
              <a:spLocks noChangeArrowheads="1"/>
            </p:cNvSpPr>
            <p:nvPr/>
          </p:nvSpPr>
          <p:spPr bwMode="auto">
            <a:xfrm>
              <a:off x="3435" y="2521"/>
              <a:ext cx="519"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a:t>x,y,z</a:t>
              </a:r>
            </a:p>
          </p:txBody>
        </p:sp>
        <p:sp>
          <p:nvSpPr>
            <p:cNvPr id="48149" name="Rectangle 20"/>
            <p:cNvSpPr>
              <a:spLocks noChangeArrowheads="1"/>
            </p:cNvSpPr>
            <p:nvPr/>
          </p:nvSpPr>
          <p:spPr bwMode="auto">
            <a:xfrm>
              <a:off x="2794" y="2929"/>
              <a:ext cx="335"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a:latin typeface="Symbol" panose="05050102010706020507" pitchFamily="18" charset="2"/>
                </a:rPr>
                <a:t></a:t>
              </a:r>
              <a:r>
                <a:rPr lang="en-US" altLang="cs-CZ" baseline="-25000"/>
                <a:t>2</a:t>
              </a:r>
            </a:p>
          </p:txBody>
        </p:sp>
        <p:sp>
          <p:nvSpPr>
            <p:cNvPr id="48150" name="Rectangle 21"/>
            <p:cNvSpPr>
              <a:spLocks noChangeArrowheads="1"/>
            </p:cNvSpPr>
            <p:nvPr/>
          </p:nvSpPr>
          <p:spPr bwMode="auto">
            <a:xfrm>
              <a:off x="3108" y="3454"/>
              <a:ext cx="689"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n</a:t>
              </a:r>
              <a:r>
                <a:rPr lang="en-US" altLang="cs-CZ" sz="1200" b="1" baseline="-25000"/>
                <a:t>2</a:t>
              </a:r>
              <a:r>
                <a:rPr lang="en-US" altLang="cs-CZ" sz="1200" b="1"/>
                <a:t> </a:t>
              </a:r>
              <a:r>
                <a:rPr lang="cs-CZ" altLang="cs-CZ" sz="1200" b="1"/>
                <a:t>fotony</a:t>
              </a:r>
              <a:endParaRPr lang="en-US" altLang="cs-CZ" sz="1200" b="1"/>
            </a:p>
          </p:txBody>
        </p:sp>
        <p:sp>
          <p:nvSpPr>
            <p:cNvPr id="48151" name="Freeform 22"/>
            <p:cNvSpPr>
              <a:spLocks/>
            </p:cNvSpPr>
            <p:nvPr/>
          </p:nvSpPr>
          <p:spPr bwMode="auto">
            <a:xfrm>
              <a:off x="3224" y="2687"/>
              <a:ext cx="165" cy="771"/>
            </a:xfrm>
            <a:custGeom>
              <a:avLst/>
              <a:gdLst>
                <a:gd name="T0" fmla="*/ 0 w 165"/>
                <a:gd name="T1" fmla="*/ 0 h 771"/>
                <a:gd name="T2" fmla="*/ 112 w 165"/>
                <a:gd name="T3" fmla="*/ 204 h 771"/>
                <a:gd name="T4" fmla="*/ 98 w 165"/>
                <a:gd name="T5" fmla="*/ 228 h 771"/>
                <a:gd name="T6" fmla="*/ 33 w 165"/>
                <a:gd name="T7" fmla="*/ 309 h 771"/>
                <a:gd name="T8" fmla="*/ 138 w 165"/>
                <a:gd name="T9" fmla="*/ 461 h 771"/>
                <a:gd name="T10" fmla="*/ 131 w 165"/>
                <a:gd name="T11" fmla="*/ 484 h 771"/>
                <a:gd name="T12" fmla="*/ 79 w 165"/>
                <a:gd name="T13" fmla="*/ 671 h 771"/>
                <a:gd name="T14" fmla="*/ 164 w 165"/>
                <a:gd name="T15" fmla="*/ 770 h 771"/>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771"/>
                <a:gd name="T26" fmla="*/ 165 w 165"/>
                <a:gd name="T27" fmla="*/ 771 h 7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771">
                  <a:moveTo>
                    <a:pt x="0" y="0"/>
                  </a:moveTo>
                  <a:lnTo>
                    <a:pt x="112" y="204"/>
                  </a:lnTo>
                  <a:lnTo>
                    <a:pt x="98" y="228"/>
                  </a:lnTo>
                  <a:lnTo>
                    <a:pt x="33" y="309"/>
                  </a:lnTo>
                  <a:lnTo>
                    <a:pt x="138" y="461"/>
                  </a:lnTo>
                  <a:lnTo>
                    <a:pt x="131" y="484"/>
                  </a:lnTo>
                  <a:lnTo>
                    <a:pt x="79" y="671"/>
                  </a:lnTo>
                  <a:lnTo>
                    <a:pt x="164" y="770"/>
                  </a:lnTo>
                </a:path>
              </a:pathLst>
            </a:custGeom>
            <a:noFill/>
            <a:ln w="12700" cap="rnd" cmpd="sng">
              <a:solidFill>
                <a:schemeClr val="tx1"/>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48152" name="Rectangle 23"/>
            <p:cNvSpPr>
              <a:spLocks noChangeArrowheads="1"/>
            </p:cNvSpPr>
            <p:nvPr/>
          </p:nvSpPr>
          <p:spPr bwMode="auto">
            <a:xfrm>
              <a:off x="3311" y="3525"/>
              <a:ext cx="300" cy="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latin typeface="Symbol" panose="05050102010706020507" pitchFamily="18" charset="2"/>
                </a:rPr>
                <a:t></a:t>
              </a:r>
              <a:r>
                <a:rPr lang="en-US" altLang="cs-CZ" sz="1600" b="1" baseline="-25000"/>
                <a:t>2</a:t>
              </a:r>
            </a:p>
          </p:txBody>
        </p:sp>
        <p:sp>
          <p:nvSpPr>
            <p:cNvPr id="48153" name="Rectangle 24"/>
            <p:cNvSpPr>
              <a:spLocks noChangeArrowheads="1"/>
            </p:cNvSpPr>
            <p:nvPr/>
          </p:nvSpPr>
          <p:spPr bwMode="auto">
            <a:xfrm>
              <a:off x="2820" y="1773"/>
              <a:ext cx="335"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a:latin typeface="Symbol" panose="05050102010706020507" pitchFamily="18" charset="2"/>
                </a:rPr>
                <a:t></a:t>
              </a:r>
              <a:r>
                <a:rPr lang="en-US" altLang="cs-CZ" baseline="-25000"/>
                <a:t>1</a:t>
              </a:r>
            </a:p>
          </p:txBody>
        </p:sp>
        <p:sp>
          <p:nvSpPr>
            <p:cNvPr id="48154" name="Rectangle 25"/>
            <p:cNvSpPr>
              <a:spLocks noChangeArrowheads="1"/>
            </p:cNvSpPr>
            <p:nvPr/>
          </p:nvSpPr>
          <p:spPr bwMode="auto">
            <a:xfrm>
              <a:off x="3121" y="1435"/>
              <a:ext cx="689"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n</a:t>
              </a:r>
              <a:r>
                <a:rPr lang="en-US" altLang="cs-CZ" sz="1200" b="1" baseline="-25000"/>
                <a:t>1</a:t>
              </a:r>
              <a:r>
                <a:rPr lang="en-US" altLang="cs-CZ" sz="1200" b="1"/>
                <a:t> </a:t>
              </a:r>
              <a:r>
                <a:rPr lang="cs-CZ" altLang="cs-CZ" sz="1200" b="1"/>
                <a:t>fotony</a:t>
              </a:r>
              <a:endParaRPr lang="en-US" altLang="cs-CZ" sz="1200" b="1"/>
            </a:p>
          </p:txBody>
        </p:sp>
        <p:sp>
          <p:nvSpPr>
            <p:cNvPr id="48155" name="Rectangle 26"/>
            <p:cNvSpPr>
              <a:spLocks noChangeArrowheads="1"/>
            </p:cNvSpPr>
            <p:nvPr/>
          </p:nvSpPr>
          <p:spPr bwMode="auto">
            <a:xfrm>
              <a:off x="3285" y="1620"/>
              <a:ext cx="300" cy="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latin typeface="Symbol" panose="05050102010706020507" pitchFamily="18" charset="2"/>
                </a:rPr>
                <a:t></a:t>
              </a:r>
              <a:r>
                <a:rPr lang="en-US" altLang="cs-CZ" sz="1600" b="1" baseline="-25000"/>
                <a:t>1</a:t>
              </a:r>
            </a:p>
          </p:txBody>
        </p:sp>
        <p:sp>
          <p:nvSpPr>
            <p:cNvPr id="48156" name="Freeform 27"/>
            <p:cNvSpPr>
              <a:spLocks/>
            </p:cNvSpPr>
            <p:nvPr/>
          </p:nvSpPr>
          <p:spPr bwMode="auto">
            <a:xfrm>
              <a:off x="3204" y="1606"/>
              <a:ext cx="132" cy="667"/>
            </a:xfrm>
            <a:custGeom>
              <a:avLst/>
              <a:gdLst>
                <a:gd name="T0" fmla="*/ 66 w 132"/>
                <a:gd name="T1" fmla="*/ 0 h 667"/>
                <a:gd name="T2" fmla="*/ 13 w 132"/>
                <a:gd name="T3" fmla="*/ 140 h 667"/>
                <a:gd name="T4" fmla="*/ 105 w 132"/>
                <a:gd name="T5" fmla="*/ 210 h 667"/>
                <a:gd name="T6" fmla="*/ 39 w 132"/>
                <a:gd name="T7" fmla="*/ 327 h 667"/>
                <a:gd name="T8" fmla="*/ 131 w 132"/>
                <a:gd name="T9" fmla="*/ 374 h 667"/>
                <a:gd name="T10" fmla="*/ 0 w 132"/>
                <a:gd name="T11" fmla="*/ 666 h 667"/>
                <a:gd name="T12" fmla="*/ 0 60000 65536"/>
                <a:gd name="T13" fmla="*/ 0 60000 65536"/>
                <a:gd name="T14" fmla="*/ 0 60000 65536"/>
                <a:gd name="T15" fmla="*/ 0 60000 65536"/>
                <a:gd name="T16" fmla="*/ 0 60000 65536"/>
                <a:gd name="T17" fmla="*/ 0 60000 65536"/>
                <a:gd name="T18" fmla="*/ 0 w 132"/>
                <a:gd name="T19" fmla="*/ 0 h 667"/>
                <a:gd name="T20" fmla="*/ 132 w 132"/>
                <a:gd name="T21" fmla="*/ 667 h 667"/>
              </a:gdLst>
              <a:ahLst/>
              <a:cxnLst>
                <a:cxn ang="T12">
                  <a:pos x="T0" y="T1"/>
                </a:cxn>
                <a:cxn ang="T13">
                  <a:pos x="T2" y="T3"/>
                </a:cxn>
                <a:cxn ang="T14">
                  <a:pos x="T4" y="T5"/>
                </a:cxn>
                <a:cxn ang="T15">
                  <a:pos x="T6" y="T7"/>
                </a:cxn>
                <a:cxn ang="T16">
                  <a:pos x="T8" y="T9"/>
                </a:cxn>
                <a:cxn ang="T17">
                  <a:pos x="T10" y="T11"/>
                </a:cxn>
              </a:cxnLst>
              <a:rect l="T18" t="T19" r="T20" b="T21"/>
              <a:pathLst>
                <a:path w="132" h="667">
                  <a:moveTo>
                    <a:pt x="66" y="0"/>
                  </a:moveTo>
                  <a:lnTo>
                    <a:pt x="13" y="140"/>
                  </a:lnTo>
                  <a:lnTo>
                    <a:pt x="105" y="210"/>
                  </a:lnTo>
                  <a:lnTo>
                    <a:pt x="39" y="327"/>
                  </a:lnTo>
                  <a:lnTo>
                    <a:pt x="131" y="374"/>
                  </a:lnTo>
                  <a:lnTo>
                    <a:pt x="0" y="666"/>
                  </a:lnTo>
                </a:path>
              </a:pathLst>
            </a:custGeom>
            <a:noFill/>
            <a:ln w="12700" cap="rnd" cmpd="sng">
              <a:solidFill>
                <a:schemeClr val="tx1"/>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48157" name="Line 28"/>
            <p:cNvSpPr>
              <a:spLocks noChangeShapeType="1"/>
            </p:cNvSpPr>
            <p:nvPr/>
          </p:nvSpPr>
          <p:spPr bwMode="auto">
            <a:xfrm flipV="1">
              <a:off x="2881" y="2046"/>
              <a:ext cx="359" cy="364"/>
            </a:xfrm>
            <a:prstGeom prst="line">
              <a:avLst/>
            </a:prstGeom>
            <a:noFill/>
            <a:ln w="12700">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48158" name="Line 29"/>
            <p:cNvSpPr>
              <a:spLocks noChangeShapeType="1"/>
            </p:cNvSpPr>
            <p:nvPr/>
          </p:nvSpPr>
          <p:spPr bwMode="auto">
            <a:xfrm flipV="1">
              <a:off x="3306" y="1976"/>
              <a:ext cx="398" cy="423"/>
            </a:xfrm>
            <a:prstGeom prst="line">
              <a:avLst/>
            </a:prstGeom>
            <a:noFill/>
            <a:ln w="12700">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48159" name="Line 30"/>
            <p:cNvSpPr>
              <a:spLocks noChangeShapeType="1"/>
            </p:cNvSpPr>
            <p:nvPr/>
          </p:nvSpPr>
          <p:spPr bwMode="auto">
            <a:xfrm flipV="1">
              <a:off x="2574" y="2023"/>
              <a:ext cx="319" cy="346"/>
            </a:xfrm>
            <a:prstGeom prst="line">
              <a:avLst/>
            </a:prstGeom>
            <a:noFill/>
            <a:ln w="12700">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48160" name="Line 31"/>
            <p:cNvSpPr>
              <a:spLocks noChangeShapeType="1"/>
            </p:cNvSpPr>
            <p:nvPr/>
          </p:nvSpPr>
          <p:spPr bwMode="auto">
            <a:xfrm flipV="1">
              <a:off x="3620" y="1988"/>
              <a:ext cx="346" cy="399"/>
            </a:xfrm>
            <a:prstGeom prst="line">
              <a:avLst/>
            </a:prstGeom>
            <a:noFill/>
            <a:ln w="12700">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48161" name="Line 32"/>
            <p:cNvSpPr>
              <a:spLocks noChangeShapeType="1"/>
            </p:cNvSpPr>
            <p:nvPr/>
          </p:nvSpPr>
          <p:spPr bwMode="auto">
            <a:xfrm flipV="1">
              <a:off x="2528" y="2344"/>
              <a:ext cx="1261" cy="14"/>
            </a:xfrm>
            <a:prstGeom prst="line">
              <a:avLst/>
            </a:prstGeom>
            <a:noFill/>
            <a:ln w="12700">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48162" name="Freeform 33"/>
            <p:cNvSpPr>
              <a:spLocks/>
            </p:cNvSpPr>
            <p:nvPr/>
          </p:nvSpPr>
          <p:spPr bwMode="auto">
            <a:xfrm>
              <a:off x="2904" y="2243"/>
              <a:ext cx="125" cy="439"/>
            </a:xfrm>
            <a:custGeom>
              <a:avLst/>
              <a:gdLst>
                <a:gd name="T0" fmla="*/ 124 w 125"/>
                <a:gd name="T1" fmla="*/ 0 h 439"/>
                <a:gd name="T2" fmla="*/ 124 w 125"/>
                <a:gd name="T3" fmla="*/ 29 h 439"/>
                <a:gd name="T4" fmla="*/ 124 w 125"/>
                <a:gd name="T5" fmla="*/ 310 h 439"/>
                <a:gd name="T6" fmla="*/ 0 w 125"/>
                <a:gd name="T7" fmla="*/ 438 h 439"/>
                <a:gd name="T8" fmla="*/ 0 60000 65536"/>
                <a:gd name="T9" fmla="*/ 0 60000 65536"/>
                <a:gd name="T10" fmla="*/ 0 60000 65536"/>
                <a:gd name="T11" fmla="*/ 0 60000 65536"/>
                <a:gd name="T12" fmla="*/ 0 w 125"/>
                <a:gd name="T13" fmla="*/ 0 h 439"/>
                <a:gd name="T14" fmla="*/ 125 w 125"/>
                <a:gd name="T15" fmla="*/ 439 h 439"/>
              </a:gdLst>
              <a:ahLst/>
              <a:cxnLst>
                <a:cxn ang="T8">
                  <a:pos x="T0" y="T1"/>
                </a:cxn>
                <a:cxn ang="T9">
                  <a:pos x="T2" y="T3"/>
                </a:cxn>
                <a:cxn ang="T10">
                  <a:pos x="T4" y="T5"/>
                </a:cxn>
                <a:cxn ang="T11">
                  <a:pos x="T6" y="T7"/>
                </a:cxn>
              </a:cxnLst>
              <a:rect l="T12" t="T13" r="T14" b="T15"/>
              <a:pathLst>
                <a:path w="125" h="439">
                  <a:moveTo>
                    <a:pt x="124" y="0"/>
                  </a:moveTo>
                  <a:lnTo>
                    <a:pt x="124" y="29"/>
                  </a:lnTo>
                  <a:lnTo>
                    <a:pt x="124" y="310"/>
                  </a:lnTo>
                  <a:lnTo>
                    <a:pt x="0" y="438"/>
                  </a:lnTo>
                </a:path>
              </a:pathLst>
            </a:custGeom>
            <a:noFill/>
            <a:ln w="12700" cap="rnd" cmpd="sng">
              <a:solidFill>
                <a:schemeClr val="tx1"/>
              </a:solidFill>
              <a:prstDash val="dash"/>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48163" name="Line 34"/>
            <p:cNvSpPr>
              <a:spLocks noChangeShapeType="1"/>
            </p:cNvSpPr>
            <p:nvPr/>
          </p:nvSpPr>
          <p:spPr bwMode="auto">
            <a:xfrm>
              <a:off x="3025" y="2564"/>
              <a:ext cx="1137" cy="0"/>
            </a:xfrm>
            <a:prstGeom prst="line">
              <a:avLst/>
            </a:prstGeom>
            <a:noFill/>
            <a:ln w="12700">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48164" name="Line 35"/>
            <p:cNvSpPr>
              <a:spLocks noChangeShapeType="1"/>
            </p:cNvSpPr>
            <p:nvPr/>
          </p:nvSpPr>
          <p:spPr bwMode="auto">
            <a:xfrm>
              <a:off x="2718" y="2114"/>
              <a:ext cx="1261" cy="0"/>
            </a:xfrm>
            <a:prstGeom prst="line">
              <a:avLst/>
            </a:prstGeom>
            <a:noFill/>
            <a:ln w="12700">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48165" name="Line 36"/>
            <p:cNvSpPr>
              <a:spLocks noChangeShapeType="1"/>
            </p:cNvSpPr>
            <p:nvPr/>
          </p:nvSpPr>
          <p:spPr bwMode="auto">
            <a:xfrm>
              <a:off x="2607" y="2243"/>
              <a:ext cx="1260" cy="0"/>
            </a:xfrm>
            <a:prstGeom prst="line">
              <a:avLst/>
            </a:prstGeom>
            <a:noFill/>
            <a:ln w="12700">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48166" name="Line 37"/>
            <p:cNvSpPr>
              <a:spLocks noChangeShapeType="1"/>
            </p:cNvSpPr>
            <p:nvPr/>
          </p:nvSpPr>
          <p:spPr bwMode="auto">
            <a:xfrm>
              <a:off x="3865" y="2253"/>
              <a:ext cx="0" cy="307"/>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48167" name="Rectangle 38"/>
            <p:cNvSpPr>
              <a:spLocks noChangeArrowheads="1"/>
            </p:cNvSpPr>
            <p:nvPr/>
          </p:nvSpPr>
          <p:spPr bwMode="auto">
            <a:xfrm>
              <a:off x="3893" y="2290"/>
              <a:ext cx="303"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a:latin typeface="Symbol" panose="05050102010706020507" pitchFamily="18" charset="2"/>
                </a:rPr>
                <a:t></a:t>
              </a:r>
              <a:r>
                <a:rPr lang="en-US" altLang="cs-CZ" baseline="-25000"/>
                <a:t>z</a:t>
              </a:r>
            </a:p>
          </p:txBody>
        </p:sp>
        <p:sp>
          <p:nvSpPr>
            <p:cNvPr id="48168" name="Rectangle 39"/>
            <p:cNvSpPr>
              <a:spLocks noChangeArrowheads="1"/>
            </p:cNvSpPr>
            <p:nvPr/>
          </p:nvSpPr>
          <p:spPr bwMode="auto">
            <a:xfrm>
              <a:off x="2271" y="2127"/>
              <a:ext cx="303"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a:latin typeface="Symbol" panose="05050102010706020507" pitchFamily="18" charset="2"/>
                </a:rPr>
                <a:t></a:t>
              </a:r>
              <a:r>
                <a:rPr lang="en-US" altLang="cs-CZ" baseline="-25000"/>
                <a:t>y</a:t>
              </a:r>
            </a:p>
          </p:txBody>
        </p:sp>
        <p:sp>
          <p:nvSpPr>
            <p:cNvPr id="48169" name="Rectangle 40"/>
            <p:cNvSpPr>
              <a:spLocks noChangeArrowheads="1"/>
            </p:cNvSpPr>
            <p:nvPr/>
          </p:nvSpPr>
          <p:spPr bwMode="auto">
            <a:xfrm>
              <a:off x="2598" y="2371"/>
              <a:ext cx="303"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a:latin typeface="Symbol" panose="05050102010706020507" pitchFamily="18" charset="2"/>
                </a:rPr>
                <a:t></a:t>
              </a:r>
              <a:r>
                <a:rPr lang="en-US" altLang="cs-CZ" baseline="-25000"/>
                <a:t>x</a:t>
              </a:r>
            </a:p>
          </p:txBody>
        </p:sp>
      </p:grpSp>
      <p:sp>
        <p:nvSpPr>
          <p:cNvPr id="48132" name="Rectangle 41"/>
          <p:cNvSpPr>
            <a:spLocks noChangeArrowheads="1"/>
          </p:cNvSpPr>
          <p:nvPr/>
        </p:nvSpPr>
        <p:spPr bwMode="auto">
          <a:xfrm>
            <a:off x="927100" y="3873500"/>
            <a:ext cx="95091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a:t>VOXEL</a:t>
            </a:r>
          </a:p>
        </p:txBody>
      </p:sp>
      <p:sp>
        <p:nvSpPr>
          <p:cNvPr id="48133" name="Rectangle 42"/>
          <p:cNvSpPr>
            <a:spLocks noChangeArrowheads="1"/>
          </p:cNvSpPr>
          <p:nvPr/>
        </p:nvSpPr>
        <p:spPr bwMode="auto">
          <a:xfrm>
            <a:off x="944563" y="2597150"/>
            <a:ext cx="838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a:t>PIXEL</a:t>
            </a:r>
          </a:p>
        </p:txBody>
      </p:sp>
      <p:sp>
        <p:nvSpPr>
          <p:cNvPr id="48134" name="Rectangle 43"/>
          <p:cNvSpPr>
            <a:spLocks noChangeArrowheads="1"/>
          </p:cNvSpPr>
          <p:nvPr/>
        </p:nvSpPr>
        <p:spPr bwMode="auto">
          <a:xfrm>
            <a:off x="6156325" y="6408738"/>
            <a:ext cx="2878138" cy="404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000" i="1" u="sng"/>
              <a:t>Zdroj</a:t>
            </a:r>
            <a:r>
              <a:rPr lang="en-US" altLang="cs-CZ" sz="1000" i="1" u="sng"/>
              <a:t>: </a:t>
            </a:r>
            <a:r>
              <a:rPr lang="en-US" altLang="cs-CZ" sz="1000" i="1"/>
              <a:t>Handbook of Biological Confocal Microscopy. J.B.Pawley, Plennum Press, 1989</a:t>
            </a:r>
          </a:p>
        </p:txBody>
      </p:sp>
      <p:pic>
        <p:nvPicPr>
          <p:cNvPr id="4813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16931" t="86938" r="55507" b="10541"/>
          <a:stretch>
            <a:fillRect/>
          </a:stretch>
        </p:blipFill>
        <p:spPr bwMode="auto">
          <a:xfrm>
            <a:off x="0" y="6654800"/>
            <a:ext cx="3563938"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6" name="Obdélník 45"/>
          <p:cNvSpPr>
            <a:spLocks noChangeArrowheads="1"/>
          </p:cNvSpPr>
          <p:nvPr/>
        </p:nvSpPr>
        <p:spPr bwMode="auto">
          <a:xfrm>
            <a:off x="323850" y="4164013"/>
            <a:ext cx="3527425" cy="13843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cs-CZ" altLang="cs-CZ" sz="1200"/>
              <a:t>(</a:t>
            </a:r>
            <a:r>
              <a:rPr lang="cs-CZ" altLang="cs-CZ" sz="1200" i="1"/>
              <a:t>volumetric </a:t>
            </a:r>
            <a:r>
              <a:rPr lang="cs-CZ" altLang="cs-CZ" sz="1200"/>
              <a:t>– objemový + pixel)</a:t>
            </a:r>
          </a:p>
          <a:p>
            <a:pPr algn="just" eaLnBrk="1" hangingPunct="1">
              <a:buFontTx/>
              <a:buChar char="-"/>
            </a:pPr>
            <a:r>
              <a:rPr lang="cs-CZ" altLang="cs-CZ" sz="1200"/>
              <a:t> částice objemu, představující hodnotu v pravidelné mřížce třídimenzionálního prostoru počítačové grafiky</a:t>
            </a:r>
          </a:p>
          <a:p>
            <a:pPr algn="just" eaLnBrk="1" hangingPunct="1">
              <a:buFontTx/>
              <a:buChar char="-"/>
            </a:pPr>
            <a:r>
              <a:rPr lang="cs-CZ" altLang="cs-CZ" sz="1200"/>
              <a:t> analogie k pixelu, který reprezentuje 2D grafiku </a:t>
            </a:r>
          </a:p>
          <a:p>
            <a:pPr algn="just" eaLnBrk="1" hangingPunct="1">
              <a:buFontTx/>
              <a:buChar char="-"/>
            </a:pPr>
            <a:r>
              <a:rPr lang="cs-CZ" altLang="cs-CZ" sz="1200"/>
              <a:t> voxely se používají nejčastěji při vizualizaci a analýze lékařských a vědeckých dat</a:t>
            </a:r>
          </a:p>
        </p:txBody>
      </p:sp>
      <p:sp>
        <p:nvSpPr>
          <p:cNvPr id="48137" name="Obdélník 46"/>
          <p:cNvSpPr>
            <a:spLocks noChangeArrowheads="1"/>
          </p:cNvSpPr>
          <p:nvPr/>
        </p:nvSpPr>
        <p:spPr bwMode="auto">
          <a:xfrm>
            <a:off x="323850" y="2957513"/>
            <a:ext cx="3311525"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cs-CZ" altLang="cs-CZ" sz="1200"/>
              <a:t> picture element, obrazový prvek</a:t>
            </a:r>
          </a:p>
          <a:p>
            <a:pPr eaLnBrk="1" hangingPunct="1">
              <a:buFontTx/>
              <a:buChar char="-"/>
            </a:pPr>
            <a:r>
              <a:rPr lang="cs-CZ" altLang="cs-CZ" sz="1200"/>
              <a:t> někdy též pel, dále zkracováno na px</a:t>
            </a:r>
          </a:p>
          <a:p>
            <a:pPr eaLnBrk="1" hangingPunct="1">
              <a:buFontTx/>
              <a:buChar char="-"/>
            </a:pPr>
            <a:r>
              <a:rPr lang="cs-CZ" altLang="cs-CZ" sz="1200"/>
              <a:t> nejmenší jednotka digitální rastrové grafiky</a:t>
            </a:r>
          </a:p>
          <a:p>
            <a:pPr eaLnBrk="1" hangingPunct="1">
              <a:buFontTx/>
              <a:buChar char="-"/>
            </a:pPr>
            <a:r>
              <a:rPr lang="cs-CZ" altLang="cs-CZ" sz="1200"/>
              <a:t> jeden bod obrázku zadaný svou barvou</a:t>
            </a:r>
          </a:p>
        </p:txBody>
      </p:sp>
    </p:spTree>
  </p:cSld>
  <p:clrMapOvr>
    <a:masterClrMapping/>
  </p:clrMapOvr>
  <p:transition advTm="1208"/>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číslo snímku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35B0E44-3027-4962-8BA1-9B0038561F47}" type="slidenum">
              <a:rPr lang="cs-CZ" altLang="cs-CZ"/>
              <a:pPr eaLnBrk="1" hangingPunct="1"/>
              <a:t>53</a:t>
            </a:fld>
            <a:endParaRPr lang="cs-CZ" altLang="cs-CZ"/>
          </a:p>
        </p:txBody>
      </p:sp>
      <p:pic>
        <p:nvPicPr>
          <p:cNvPr id="4915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r="7922"/>
          <a:stretch>
            <a:fillRect/>
          </a:stretch>
        </p:blipFill>
        <p:spPr bwMode="auto">
          <a:xfrm>
            <a:off x="3946525" y="2813050"/>
            <a:ext cx="5018088"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8" name="Rectangle 2"/>
          <p:cNvSpPr>
            <a:spLocks noGrp="1" noChangeArrowheads="1"/>
          </p:cNvSpPr>
          <p:nvPr>
            <p:ph type="title"/>
          </p:nvPr>
        </p:nvSpPr>
        <p:spPr>
          <a:xfrm>
            <a:off x="457200" y="476250"/>
            <a:ext cx="3898900" cy="782638"/>
          </a:xfrm>
        </p:spPr>
        <p:txBody>
          <a:bodyPr/>
          <a:lstStyle/>
          <a:p>
            <a:pPr algn="l" eaLnBrk="1" hangingPunct="1">
              <a:defRPr/>
            </a:pPr>
            <a:r>
              <a:rPr lang="cs-CZ" smtClean="0"/>
              <a:t>konvoluce</a:t>
            </a:r>
          </a:p>
        </p:txBody>
      </p:sp>
      <p:sp>
        <p:nvSpPr>
          <p:cNvPr id="49157" name="Rectangle 3"/>
          <p:cNvSpPr>
            <a:spLocks noGrp="1" noChangeArrowheads="1"/>
          </p:cNvSpPr>
          <p:nvPr>
            <p:ph type="body" idx="1"/>
          </p:nvPr>
        </p:nvSpPr>
        <p:spPr>
          <a:xfrm>
            <a:off x="457200" y="1600200"/>
            <a:ext cx="4114800" cy="4525963"/>
          </a:xfrm>
        </p:spPr>
        <p:txBody>
          <a:bodyPr/>
          <a:lstStyle/>
          <a:p>
            <a:pPr eaLnBrk="1" hangingPunct="1"/>
            <a:r>
              <a:rPr lang="cs-CZ" altLang="cs-CZ" sz="2400" smtClean="0"/>
              <a:t>zkreslení díky nedokonalosti optických zařízeni</a:t>
            </a:r>
          </a:p>
          <a:p>
            <a:pPr eaLnBrk="1" hangingPunct="1"/>
            <a:r>
              <a:rPr lang="cs-CZ" altLang="cs-CZ" sz="2400" smtClean="0"/>
              <a:t>bodová rozptylová funkce</a:t>
            </a:r>
          </a:p>
          <a:p>
            <a:pPr eaLnBrk="1" hangingPunct="1">
              <a:buFontTx/>
              <a:buNone/>
            </a:pPr>
            <a:r>
              <a:rPr lang="cs-CZ" altLang="cs-CZ" sz="2400" smtClean="0"/>
              <a:t>= PSF - Point Spread Function - důvod „rozmazání“ obrazu</a:t>
            </a:r>
          </a:p>
          <a:p>
            <a:pPr eaLnBrk="1" hangingPunct="1"/>
            <a:endParaRPr lang="cs-CZ" altLang="cs-CZ" sz="2400" smtClean="0"/>
          </a:p>
        </p:txBody>
      </p:sp>
      <p:pic>
        <p:nvPicPr>
          <p:cNvPr id="49158"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76825" y="171450"/>
            <a:ext cx="3024188" cy="275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2" name="Rectangle 6"/>
          <p:cNvSpPr>
            <a:spLocks noChangeArrowheads="1"/>
          </p:cNvSpPr>
          <p:nvPr/>
        </p:nvSpPr>
        <p:spPr bwMode="auto">
          <a:xfrm>
            <a:off x="468313" y="4581525"/>
            <a:ext cx="3455987" cy="720725"/>
          </a:xfrm>
          <a:prstGeom prst="rect">
            <a:avLst/>
          </a:prstGeom>
          <a:solidFill>
            <a:schemeClr val="bg2">
              <a:alpha val="42000"/>
            </a:schemeClr>
          </a:solidFill>
          <a:ln w="12700">
            <a:solidFill>
              <a:schemeClr val="bg2"/>
            </a:solidFill>
            <a:miter lim="800000"/>
            <a:headEnd/>
            <a:tailEnd/>
          </a:ln>
          <a:effectLst/>
        </p:spPr>
        <p:txBody>
          <a:bodyPr anchor="ctr"/>
          <a:lstStyle/>
          <a:p>
            <a:pPr>
              <a:defRPr/>
            </a:pPr>
            <a:r>
              <a:rPr lang="cs-CZ" sz="4400">
                <a:solidFill>
                  <a:schemeClr val="tx2"/>
                </a:solidFill>
                <a:effectLst>
                  <a:outerShdw blurRad="38100" dist="38100" dir="2700000" algn="tl">
                    <a:srgbClr val="FFFFFF"/>
                  </a:outerShdw>
                </a:effectLst>
                <a:latin typeface="Arial" charset="0"/>
              </a:rPr>
              <a:t>dekonvoluce</a:t>
            </a:r>
          </a:p>
        </p:txBody>
      </p:sp>
      <p:pic>
        <p:nvPicPr>
          <p:cNvPr id="49160"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t="2667" r="4222"/>
          <a:stretch>
            <a:fillRect/>
          </a:stretch>
        </p:blipFill>
        <p:spPr bwMode="auto">
          <a:xfrm>
            <a:off x="7164388" y="4941888"/>
            <a:ext cx="1698625"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61" name="Picture 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867025" y="5373688"/>
            <a:ext cx="2209800" cy="103187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49162" name="Picture 12" descr="deconvolution_icon">
            <a:hlinkClick r:id="rId7"/>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219700" y="4941888"/>
            <a:ext cx="1728788" cy="172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63" name="Rectangle 13"/>
          <p:cNvSpPr>
            <a:spLocks noChangeArrowheads="1"/>
          </p:cNvSpPr>
          <p:nvPr/>
        </p:nvSpPr>
        <p:spPr bwMode="auto">
          <a:xfrm>
            <a:off x="539750" y="5661025"/>
            <a:ext cx="2160588" cy="116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400"/>
              <a:t>matematické zpracování obrazu, které redukuje rozmazání  obrazu a vylepšuje kontrast a rozlišení</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číslo snímku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EC703B-7A0C-4B5B-98F0-1245FB23BD16}" type="slidenum">
              <a:rPr lang="cs-CZ" altLang="cs-CZ"/>
              <a:pPr eaLnBrk="1" hangingPunct="1"/>
              <a:t>54</a:t>
            </a:fld>
            <a:endParaRPr lang="cs-CZ" altLang="cs-CZ"/>
          </a:p>
        </p:txBody>
      </p:sp>
      <p:pic>
        <p:nvPicPr>
          <p:cNvPr id="50179"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6850" y="115888"/>
            <a:ext cx="8748713" cy="656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0" name="Rectangle 5"/>
          <p:cNvSpPr>
            <a:spLocks noChangeArrowheads="1"/>
          </p:cNvSpPr>
          <p:nvPr/>
        </p:nvSpPr>
        <p:spPr bwMode="auto">
          <a:xfrm>
            <a:off x="6492875" y="6608763"/>
            <a:ext cx="223361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000"/>
              <a:t>http://www.3d-doctor.com/hubble.jpg</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číslo snímku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26024D3-629D-44C7-A42B-B7C74792804E}" type="slidenum">
              <a:rPr lang="cs-CZ" altLang="cs-CZ"/>
              <a:pPr eaLnBrk="1" hangingPunct="1"/>
              <a:t>55</a:t>
            </a:fld>
            <a:endParaRPr lang="cs-CZ" altLang="cs-CZ"/>
          </a:p>
        </p:txBody>
      </p:sp>
      <p:pic>
        <p:nvPicPr>
          <p:cNvPr id="51203"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288" y="320675"/>
            <a:ext cx="6985000" cy="539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4" name="Rectangle 3"/>
          <p:cNvSpPr>
            <a:spLocks noGrp="1" noChangeArrowheads="1"/>
          </p:cNvSpPr>
          <p:nvPr>
            <p:ph type="body" idx="1"/>
          </p:nvPr>
        </p:nvSpPr>
        <p:spPr/>
        <p:txBody>
          <a:bodyPr/>
          <a:lstStyle/>
          <a:p>
            <a:pPr eaLnBrk="1" hangingPunct="1"/>
            <a:endParaRPr lang="cs-CZ" altLang="cs-CZ" smtClean="0"/>
          </a:p>
        </p:txBody>
      </p:sp>
      <p:pic>
        <p:nvPicPr>
          <p:cNvPr id="5120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59338" y="3284538"/>
            <a:ext cx="3895725" cy="2857500"/>
          </a:xfrm>
          <a:prstGeom prst="rect">
            <a:avLst/>
          </a:prstGeom>
          <a:noFill/>
          <a:ln w="57150">
            <a:solidFill>
              <a:srgbClr val="993366"/>
            </a:solidFill>
            <a:miter lim="800000"/>
            <a:headEnd/>
            <a:tailEnd/>
          </a:ln>
          <a:extLst>
            <a:ext uri="{909E8E84-426E-40DD-AFC4-6F175D3DCCD1}">
              <a14:hiddenFill xmlns:a14="http://schemas.microsoft.com/office/drawing/2010/main" xmlns="">
                <a:solidFill>
                  <a:srgbClr val="FFFFFF"/>
                </a:solidFill>
              </a14:hiddenFill>
            </a:ext>
          </a:extLst>
        </p:spPr>
      </p:pic>
      <p:sp>
        <p:nvSpPr>
          <p:cNvPr id="51206" name="Rectangle 5"/>
          <p:cNvSpPr>
            <a:spLocks noChangeArrowheads="1"/>
          </p:cNvSpPr>
          <p:nvPr/>
        </p:nvSpPr>
        <p:spPr bwMode="auto">
          <a:xfrm>
            <a:off x="4859338" y="6237288"/>
            <a:ext cx="15589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a:t>AutoDeblur® </a:t>
            </a:r>
          </a:p>
        </p:txBody>
      </p:sp>
      <p:sp>
        <p:nvSpPr>
          <p:cNvPr id="51207" name="Rectangle 6"/>
          <p:cNvSpPr>
            <a:spLocks noChangeArrowheads="1"/>
          </p:cNvSpPr>
          <p:nvPr/>
        </p:nvSpPr>
        <p:spPr bwMode="auto">
          <a:xfrm>
            <a:off x="6448425" y="6230938"/>
            <a:ext cx="15081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a:t>AutoQuant® </a:t>
            </a:r>
          </a:p>
        </p:txBody>
      </p:sp>
      <p:sp>
        <p:nvSpPr>
          <p:cNvPr id="51208" name="Rectangle 8"/>
          <p:cNvSpPr>
            <a:spLocks noChangeArrowheads="1"/>
          </p:cNvSpPr>
          <p:nvPr/>
        </p:nvSpPr>
        <p:spPr bwMode="auto">
          <a:xfrm>
            <a:off x="4859338" y="6583363"/>
            <a:ext cx="29416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200"/>
              <a:t>http://spectraservices.com/DEBLUR.html</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číslo snímku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BBD3E02-D766-450D-8B24-13C1A6F60D37}" type="slidenum">
              <a:rPr lang="cs-CZ" altLang="cs-CZ"/>
              <a:pPr eaLnBrk="1" hangingPunct="1"/>
              <a:t>56</a:t>
            </a:fld>
            <a:endParaRPr lang="cs-CZ" altLang="cs-CZ"/>
          </a:p>
        </p:txBody>
      </p:sp>
      <p:sp>
        <p:nvSpPr>
          <p:cNvPr id="8194" name="Rectangle 2"/>
          <p:cNvSpPr>
            <a:spLocks noGrp="1" noChangeArrowheads="1"/>
          </p:cNvSpPr>
          <p:nvPr>
            <p:ph type="title"/>
          </p:nvPr>
        </p:nvSpPr>
        <p:spPr/>
        <p:txBody>
          <a:bodyPr/>
          <a:lstStyle/>
          <a:p>
            <a:pPr eaLnBrk="1" hangingPunct="1">
              <a:defRPr/>
            </a:pPr>
            <a:r>
              <a:rPr lang="cs-CZ" smtClean="0"/>
              <a:t>Informační zdroje</a:t>
            </a:r>
          </a:p>
        </p:txBody>
      </p:sp>
      <p:sp>
        <p:nvSpPr>
          <p:cNvPr id="52228" name="Rectangle 3"/>
          <p:cNvSpPr>
            <a:spLocks noGrp="1" noChangeArrowheads="1"/>
          </p:cNvSpPr>
          <p:nvPr>
            <p:ph type="body" idx="1"/>
          </p:nvPr>
        </p:nvSpPr>
        <p:spPr/>
        <p:txBody>
          <a:bodyPr/>
          <a:lstStyle/>
          <a:p>
            <a:pPr eaLnBrk="1" hangingPunct="1"/>
            <a:r>
              <a:rPr lang="cs-CZ" altLang="cs-CZ" sz="1600" smtClean="0">
                <a:hlinkClick r:id="rId2"/>
              </a:rPr>
              <a:t>http://www.olympusconfocal.com/theory/LSCMIntro.pdf</a:t>
            </a:r>
            <a:endParaRPr lang="cs-CZ" altLang="cs-CZ" sz="1600" smtClean="0"/>
          </a:p>
          <a:p>
            <a:pPr eaLnBrk="1" hangingPunct="1"/>
            <a:r>
              <a:rPr lang="cs-CZ" altLang="cs-CZ" sz="1600" smtClean="0">
                <a:hlinkClick r:id="rId3"/>
              </a:rPr>
              <a:t>http://www.fmhs.auckland.ac.nz/sms/biru/gallery/clsm-images.aspx</a:t>
            </a:r>
            <a:r>
              <a:rPr lang="cs-CZ" altLang="cs-CZ" sz="1600" smtClean="0"/>
              <a:t> </a:t>
            </a:r>
          </a:p>
          <a:p>
            <a:pPr eaLnBrk="1" hangingPunct="1"/>
            <a:r>
              <a:rPr lang="cs-CZ" altLang="cs-CZ" sz="1600" smtClean="0">
                <a:hlinkClick r:id="rId4"/>
              </a:rPr>
              <a:t>http://www.bcm.edu/cain_foundation/noframes/html/pages/staff/robert_mcneil.htm</a:t>
            </a:r>
            <a:endParaRPr lang="cs-CZ" altLang="cs-CZ" sz="1600" smtClean="0"/>
          </a:p>
          <a:p>
            <a:pPr eaLnBrk="1" hangingPunct="1"/>
            <a:r>
              <a:rPr lang="cs-CZ" altLang="cs-CZ" sz="1600" i="1" smtClean="0"/>
              <a:t>Clypeaster subdepressus</a:t>
            </a:r>
            <a:r>
              <a:rPr lang="cs-CZ" altLang="cs-CZ" sz="1600" smtClean="0"/>
              <a:t> larva: </a:t>
            </a:r>
            <a:r>
              <a:rPr lang="cs-CZ" altLang="cs-CZ" sz="1600" smtClean="0">
                <a:hlinkClick r:id="rId5"/>
              </a:rPr>
              <a:t>http://mestrado.organelas.com/en/category/confocal/</a:t>
            </a:r>
            <a:endParaRPr lang="cs-CZ" altLang="cs-CZ" sz="1600" smtClean="0"/>
          </a:p>
          <a:p>
            <a:pPr eaLnBrk="1" hangingPunct="1"/>
            <a:r>
              <a:rPr lang="cs-CZ" altLang="cs-CZ" sz="1600" smtClean="0">
                <a:hlinkClick r:id="rId6"/>
              </a:rPr>
              <a:t>http://www.confocal-microscopy.org/</a:t>
            </a:r>
            <a:endParaRPr lang="cs-CZ" altLang="cs-CZ" sz="1600" smtClean="0"/>
          </a:p>
          <a:p>
            <a:pPr eaLnBrk="1" hangingPunct="1"/>
            <a:r>
              <a:rPr lang="cs-CZ" altLang="cs-CZ" sz="1600" smtClean="0">
                <a:hlinkClick r:id="rId7"/>
              </a:rPr>
              <a:t>http://measure.feld.cvut.cz/groups/edu/sz2/prednasky/2sadaPrednasky/Princip_konfokalni_mikroskopie.pdf</a:t>
            </a:r>
            <a:endParaRPr lang="cs-CZ" altLang="cs-CZ" sz="1600" smtClean="0"/>
          </a:p>
          <a:p>
            <a:pPr eaLnBrk="1" hangingPunct="1"/>
            <a:r>
              <a:rPr lang="cs-CZ" altLang="cs-CZ" sz="1600" smtClean="0">
                <a:hlinkClick r:id="rId8"/>
              </a:rPr>
              <a:t>http://www.physics.emory.edu/~weeks/lab/papers/ebbe05.pdf</a:t>
            </a:r>
            <a:endParaRPr lang="cs-CZ" altLang="cs-CZ" sz="1600" smtClean="0"/>
          </a:p>
          <a:p>
            <a:pPr eaLnBrk="1" hangingPunct="1"/>
            <a:r>
              <a:rPr lang="cs-CZ" altLang="cs-CZ" sz="1600" smtClean="0">
                <a:hlinkClick r:id="rId9"/>
              </a:rPr>
              <a:t>http://www.olympusfluoview.com/theory/LSCMIntro.pdf</a:t>
            </a:r>
            <a:endParaRPr lang="cs-CZ" altLang="cs-CZ" sz="1600" smtClean="0"/>
          </a:p>
          <a:p>
            <a:pPr eaLnBrk="1" hangingPunct="1"/>
            <a:r>
              <a:rPr lang="cs-CZ" altLang="cs-CZ" sz="1600" smtClean="0">
                <a:hlinkClick r:id="rId10"/>
              </a:rPr>
              <a:t>http://apfyz.upol.cz/ucebnice/down/optmikro.pdf</a:t>
            </a:r>
            <a:endParaRPr lang="cs-CZ" altLang="cs-CZ" sz="1600" smtClean="0"/>
          </a:p>
          <a:p>
            <a:pPr eaLnBrk="1" hangingPunct="1"/>
            <a:r>
              <a:rPr lang="cs-CZ" altLang="cs-CZ" sz="1600" smtClean="0"/>
              <a:t>Fluorofory: </a:t>
            </a:r>
            <a:r>
              <a:rPr lang="cs-CZ" altLang="cs-CZ" sz="1600" smtClean="0">
                <a:hlinkClick r:id="rId11"/>
              </a:rPr>
              <a:t>http://www1.lf1.cuni.cz/~zfisar/fluorescence/soubory/fluorofory.htm</a:t>
            </a:r>
            <a:endParaRPr lang="cs-CZ" altLang="cs-CZ" sz="160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číslo snímku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905FAD7-407A-4F63-ACCF-DB1092BBDD6F}" type="slidenum">
              <a:rPr lang="cs-CZ" altLang="cs-CZ"/>
              <a:pPr eaLnBrk="1" hangingPunct="1"/>
              <a:t>57</a:t>
            </a:fld>
            <a:endParaRPr lang="cs-CZ" altLang="cs-CZ"/>
          </a:p>
        </p:txBody>
      </p:sp>
      <p:sp>
        <p:nvSpPr>
          <p:cNvPr id="14338" name="Rectangle 2"/>
          <p:cNvSpPr>
            <a:spLocks noGrp="1" noChangeArrowheads="1"/>
          </p:cNvSpPr>
          <p:nvPr>
            <p:ph type="title"/>
          </p:nvPr>
        </p:nvSpPr>
        <p:spPr/>
        <p:txBody>
          <a:bodyPr/>
          <a:lstStyle/>
          <a:p>
            <a:pPr eaLnBrk="1" hangingPunct="1">
              <a:defRPr/>
            </a:pPr>
            <a:r>
              <a:rPr lang="cs-CZ" dirty="0" smtClean="0"/>
              <a:t>Literatura</a:t>
            </a:r>
          </a:p>
        </p:txBody>
      </p:sp>
      <p:sp>
        <p:nvSpPr>
          <p:cNvPr id="53252" name="Rectangle 3"/>
          <p:cNvSpPr>
            <a:spLocks noGrp="1" noChangeArrowheads="1"/>
          </p:cNvSpPr>
          <p:nvPr>
            <p:ph type="body" idx="1"/>
          </p:nvPr>
        </p:nvSpPr>
        <p:spPr/>
        <p:txBody>
          <a:bodyPr/>
          <a:lstStyle/>
          <a:p>
            <a:pPr eaLnBrk="1" hangingPunct="1"/>
            <a:endParaRPr lang="cs-CZ" altLang="cs-CZ" smtClean="0"/>
          </a:p>
        </p:txBody>
      </p:sp>
      <p:pic>
        <p:nvPicPr>
          <p:cNvPr id="53253"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48263" y="1557338"/>
            <a:ext cx="3657600" cy="498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4"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188" y="1557338"/>
            <a:ext cx="1905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5"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55875" y="3800475"/>
            <a:ext cx="2105025"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6"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87675" y="1125538"/>
            <a:ext cx="1905000" cy="282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smtClean="0"/>
              <a:t>Fluorescenční </a:t>
            </a:r>
            <a:r>
              <a:rPr lang="en-GB" altLang="cs-CZ" dirty="0" err="1" smtClean="0"/>
              <a:t>techni</a:t>
            </a:r>
            <a:r>
              <a:rPr lang="cs-CZ" altLang="cs-CZ" dirty="0" err="1" smtClean="0"/>
              <a:t>ky</a:t>
            </a:r>
            <a:endParaRPr lang="cs-CZ" dirty="0"/>
          </a:p>
        </p:txBody>
      </p:sp>
      <p:sp>
        <p:nvSpPr>
          <p:cNvPr id="3" name="Zástupný symbol pro obsah 2"/>
          <p:cNvSpPr>
            <a:spLocks noGrp="1"/>
          </p:cNvSpPr>
          <p:nvPr>
            <p:ph idx="1"/>
          </p:nvPr>
        </p:nvSpPr>
        <p:spPr/>
        <p:txBody>
          <a:bodyPr/>
          <a:lstStyle/>
          <a:p>
            <a:pPr>
              <a:lnSpc>
                <a:spcPct val="90000"/>
              </a:lnSpc>
            </a:pPr>
            <a:r>
              <a:rPr lang="en-GB" altLang="cs-CZ" dirty="0" err="1" smtClean="0"/>
              <a:t>Standar</a:t>
            </a:r>
            <a:r>
              <a:rPr lang="cs-CZ" altLang="cs-CZ" dirty="0" err="1"/>
              <a:t>t</a:t>
            </a:r>
            <a:r>
              <a:rPr lang="cs-CZ" altLang="cs-CZ" dirty="0" err="1" smtClean="0"/>
              <a:t>ní</a:t>
            </a:r>
            <a:r>
              <a:rPr lang="en-GB" altLang="cs-CZ" dirty="0" smtClean="0"/>
              <a:t> </a:t>
            </a:r>
            <a:r>
              <a:rPr lang="en-GB" altLang="cs-CZ" dirty="0" err="1" smtClean="0"/>
              <a:t>techni</a:t>
            </a:r>
            <a:r>
              <a:rPr lang="cs-CZ" altLang="cs-CZ" dirty="0" err="1" smtClean="0"/>
              <a:t>ky</a:t>
            </a:r>
            <a:r>
              <a:rPr lang="en-GB" altLang="cs-CZ" dirty="0" smtClean="0"/>
              <a:t>:	wide-field</a:t>
            </a:r>
          </a:p>
          <a:p>
            <a:pPr>
              <a:lnSpc>
                <a:spcPct val="90000"/>
              </a:lnSpc>
              <a:buFontTx/>
              <a:buNone/>
            </a:pPr>
            <a:r>
              <a:rPr lang="en-GB" altLang="cs-CZ" dirty="0" smtClean="0"/>
              <a:t>						</a:t>
            </a:r>
            <a:r>
              <a:rPr lang="cs-CZ" altLang="cs-CZ" dirty="0" smtClean="0"/>
              <a:t>k</a:t>
            </a:r>
            <a:r>
              <a:rPr lang="en-GB" altLang="cs-CZ" dirty="0" err="1" smtClean="0"/>
              <a:t>onfo</a:t>
            </a:r>
            <a:r>
              <a:rPr lang="cs-CZ" altLang="cs-CZ" dirty="0" err="1" smtClean="0"/>
              <a:t>ká</a:t>
            </a:r>
            <a:r>
              <a:rPr lang="en-GB" altLang="cs-CZ" dirty="0" smtClean="0"/>
              <a:t>l</a:t>
            </a:r>
          </a:p>
          <a:p>
            <a:pPr>
              <a:lnSpc>
                <a:spcPct val="90000"/>
              </a:lnSpc>
              <a:buFontTx/>
              <a:buNone/>
            </a:pPr>
            <a:r>
              <a:rPr lang="en-GB" altLang="cs-CZ" dirty="0" smtClean="0"/>
              <a:t>						</a:t>
            </a:r>
            <a:r>
              <a:rPr lang="en-GB" altLang="cs-CZ" dirty="0" smtClean="0">
                <a:solidFill>
                  <a:srgbClr val="969696"/>
                </a:solidFill>
              </a:rPr>
              <a:t>2-photon</a:t>
            </a:r>
          </a:p>
          <a:p>
            <a:pPr>
              <a:lnSpc>
                <a:spcPct val="90000"/>
              </a:lnSpc>
              <a:buFontTx/>
              <a:buNone/>
            </a:pPr>
            <a:endParaRPr lang="en-GB" altLang="cs-CZ" dirty="0" smtClean="0">
              <a:solidFill>
                <a:srgbClr val="969696"/>
              </a:solidFill>
            </a:endParaRPr>
          </a:p>
          <a:p>
            <a:pPr>
              <a:lnSpc>
                <a:spcPct val="90000"/>
              </a:lnSpc>
            </a:pPr>
            <a:r>
              <a:rPr lang="en-GB" altLang="cs-CZ" dirty="0" smtClean="0"/>
              <a:t>Special </a:t>
            </a:r>
            <a:r>
              <a:rPr lang="en-GB" altLang="cs-CZ" dirty="0" err="1" smtClean="0"/>
              <a:t>techni</a:t>
            </a:r>
            <a:r>
              <a:rPr lang="cs-CZ" altLang="cs-CZ" dirty="0" err="1" smtClean="0"/>
              <a:t>ky</a:t>
            </a:r>
            <a:r>
              <a:rPr lang="cs-CZ" altLang="cs-CZ" dirty="0" smtClean="0"/>
              <a:t> </a:t>
            </a:r>
            <a:r>
              <a:rPr lang="en-GB" altLang="cs-CZ" dirty="0" smtClean="0"/>
              <a:t>:	</a:t>
            </a:r>
            <a:r>
              <a:rPr lang="cs-CZ" altLang="cs-CZ" dirty="0" smtClean="0"/>
              <a:t>	</a:t>
            </a:r>
            <a:r>
              <a:rPr lang="en-GB" altLang="cs-CZ" dirty="0" smtClean="0"/>
              <a:t>FRET</a:t>
            </a:r>
          </a:p>
          <a:p>
            <a:pPr>
              <a:lnSpc>
                <a:spcPct val="90000"/>
              </a:lnSpc>
              <a:buFontTx/>
              <a:buNone/>
            </a:pPr>
            <a:r>
              <a:rPr lang="en-GB" altLang="cs-CZ" dirty="0" smtClean="0"/>
              <a:t>						FLIM</a:t>
            </a:r>
          </a:p>
          <a:p>
            <a:pPr>
              <a:lnSpc>
                <a:spcPct val="90000"/>
              </a:lnSpc>
              <a:buFontTx/>
              <a:buNone/>
            </a:pPr>
            <a:r>
              <a:rPr lang="en-GB" altLang="cs-CZ" dirty="0" smtClean="0"/>
              <a:t>						FRAP</a:t>
            </a:r>
          </a:p>
          <a:p>
            <a:pPr>
              <a:lnSpc>
                <a:spcPct val="90000"/>
              </a:lnSpc>
              <a:buFontTx/>
              <a:buNone/>
            </a:pPr>
            <a:r>
              <a:rPr lang="en-GB" altLang="cs-CZ" dirty="0" smtClean="0"/>
              <a:t>						</a:t>
            </a:r>
            <a:r>
              <a:rPr lang="cs-CZ" altLang="cs-CZ" dirty="0" smtClean="0"/>
              <a:t>F</a:t>
            </a:r>
            <a:r>
              <a:rPr lang="en-GB" altLang="cs-CZ" dirty="0" err="1" smtClean="0"/>
              <a:t>otoactiva</a:t>
            </a:r>
            <a:r>
              <a:rPr lang="cs-CZ" altLang="cs-CZ" dirty="0" err="1" smtClean="0"/>
              <a:t>ce</a:t>
            </a:r>
            <a:endParaRPr lang="en-GB" altLang="cs-CZ" dirty="0" smtClean="0"/>
          </a:p>
          <a:p>
            <a:pPr>
              <a:lnSpc>
                <a:spcPct val="90000"/>
              </a:lnSpc>
              <a:buFontTx/>
              <a:buNone/>
            </a:pPr>
            <a:r>
              <a:rPr lang="en-GB" altLang="cs-CZ" dirty="0" smtClean="0"/>
              <a:t>						TIRF</a:t>
            </a:r>
          </a:p>
          <a:p>
            <a:endParaRPr lang="cs-CZ" dirty="0"/>
          </a:p>
        </p:txBody>
      </p:sp>
      <p:sp>
        <p:nvSpPr>
          <p:cNvPr id="4" name="Zástupný symbol pro číslo snímku 3"/>
          <p:cNvSpPr>
            <a:spLocks noGrp="1"/>
          </p:cNvSpPr>
          <p:nvPr>
            <p:ph type="sldNum" sz="quarter" idx="12"/>
          </p:nvPr>
        </p:nvSpPr>
        <p:spPr/>
        <p:txBody>
          <a:bodyPr/>
          <a:lstStyle/>
          <a:p>
            <a:fld id="{BEA4646A-45BD-4C54-9BE3-44B52B28D507}" type="slidenum">
              <a:rPr lang="cs-CZ" altLang="cs-CZ" smtClean="0"/>
              <a:pPr/>
              <a:t>6</a:t>
            </a:fld>
            <a:endParaRPr lang="cs-CZ" altLang="cs-CZ"/>
          </a:p>
        </p:txBody>
      </p:sp>
    </p:spTree>
    <p:extLst>
      <p:ext uri="{BB962C8B-B14F-4D97-AF65-F5344CB8AC3E}">
        <p14:creationId xmlns:p14="http://schemas.microsoft.com/office/powerpoint/2010/main" xmlns="" val="32571848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Rozlišení</a:t>
            </a:r>
            <a:endParaRPr lang="cs-CZ" dirty="0"/>
          </a:p>
        </p:txBody>
      </p:sp>
      <p:sp>
        <p:nvSpPr>
          <p:cNvPr id="3" name="Zástupný symbol pro obsah 2"/>
          <p:cNvSpPr>
            <a:spLocks noGrp="1"/>
          </p:cNvSpPr>
          <p:nvPr>
            <p:ph idx="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BEA4646A-45BD-4C54-9BE3-44B52B28D507}" type="slidenum">
              <a:rPr lang="cs-CZ" altLang="cs-CZ" smtClean="0"/>
              <a:pPr/>
              <a:t>7</a:t>
            </a:fld>
            <a:endParaRPr lang="cs-CZ" altLang="cs-CZ"/>
          </a:p>
        </p:txBody>
      </p:sp>
      <p:pic>
        <p:nvPicPr>
          <p:cNvPr id="5" name="Obrázek 4"/>
          <p:cNvPicPr>
            <a:picLocks noChangeAspect="1"/>
          </p:cNvPicPr>
          <p:nvPr/>
        </p:nvPicPr>
        <p:blipFill>
          <a:blip r:embed="rId2" cstate="print"/>
          <a:stretch>
            <a:fillRect/>
          </a:stretch>
        </p:blipFill>
        <p:spPr>
          <a:xfrm>
            <a:off x="808176" y="1803723"/>
            <a:ext cx="7527647" cy="4679627"/>
          </a:xfrm>
          <a:prstGeom prst="rect">
            <a:avLst/>
          </a:prstGeom>
        </p:spPr>
      </p:pic>
    </p:spTree>
    <p:extLst>
      <p:ext uri="{BB962C8B-B14F-4D97-AF65-F5344CB8AC3E}">
        <p14:creationId xmlns:p14="http://schemas.microsoft.com/office/powerpoint/2010/main" xmlns="" val="24168401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Zástupný symbol pro číslo snímku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D539A24-14AE-4618-BEF6-1605CFAE7E6E}" type="slidenum">
              <a:rPr lang="cs-CZ" altLang="cs-CZ"/>
              <a:pPr eaLnBrk="1" hangingPunct="1"/>
              <a:t>8</a:t>
            </a:fld>
            <a:endParaRPr lang="cs-CZ" altLang="cs-CZ"/>
          </a:p>
        </p:txBody>
      </p:sp>
      <p:sp>
        <p:nvSpPr>
          <p:cNvPr id="2" name="Rectangle 2"/>
          <p:cNvSpPr>
            <a:spLocks noGrp="1" noChangeArrowheads="1"/>
          </p:cNvSpPr>
          <p:nvPr>
            <p:ph type="title"/>
          </p:nvPr>
        </p:nvSpPr>
        <p:spPr>
          <a:xfrm>
            <a:off x="457200" y="260350"/>
            <a:ext cx="6635750" cy="1143000"/>
          </a:xfrm>
        </p:spPr>
        <p:txBody>
          <a:bodyPr/>
          <a:lstStyle/>
          <a:p>
            <a:pPr eaLnBrk="1" hangingPunct="1">
              <a:defRPr/>
            </a:pPr>
            <a:r>
              <a:rPr lang="cs-CZ" smtClean="0"/>
              <a:t>Konfokální mikroskop</a:t>
            </a:r>
          </a:p>
        </p:txBody>
      </p:sp>
      <p:sp>
        <p:nvSpPr>
          <p:cNvPr id="3076" name="Rectangle 3"/>
          <p:cNvSpPr>
            <a:spLocks noGrp="1" noChangeArrowheads="1"/>
          </p:cNvSpPr>
          <p:nvPr>
            <p:ph type="body" idx="1"/>
          </p:nvPr>
        </p:nvSpPr>
        <p:spPr>
          <a:xfrm>
            <a:off x="374650" y="1484313"/>
            <a:ext cx="8229600" cy="1323975"/>
          </a:xfrm>
        </p:spPr>
        <p:txBody>
          <a:bodyPr/>
          <a:lstStyle/>
          <a:p>
            <a:pPr eaLnBrk="1" hangingPunct="1"/>
            <a:r>
              <a:rPr lang="cs-CZ" altLang="cs-CZ" sz="2200" smtClean="0"/>
              <a:t>confocal laser scanning microscope (CLSM)</a:t>
            </a:r>
          </a:p>
          <a:p>
            <a:pPr eaLnBrk="1" hangingPunct="1"/>
            <a:r>
              <a:rPr lang="cs-CZ" altLang="cs-CZ" sz="2200" smtClean="0"/>
              <a:t>Confocal - conjugate (sbíhat) + focal (ohniskový) </a:t>
            </a:r>
          </a:p>
          <a:p>
            <a:pPr eaLnBrk="1" hangingPunct="1"/>
            <a:endParaRPr lang="cs-CZ" altLang="cs-CZ" sz="2200" smtClean="0"/>
          </a:p>
        </p:txBody>
      </p:sp>
      <p:grpSp>
        <p:nvGrpSpPr>
          <p:cNvPr id="3077" name="Group 31"/>
          <p:cNvGrpSpPr>
            <a:grpSpLocks/>
          </p:cNvGrpSpPr>
          <p:nvPr/>
        </p:nvGrpSpPr>
        <p:grpSpPr bwMode="auto">
          <a:xfrm>
            <a:off x="6516688" y="188913"/>
            <a:ext cx="2438400" cy="6207125"/>
            <a:chOff x="-1640" y="147"/>
            <a:chExt cx="1536" cy="3910"/>
          </a:xfrm>
        </p:grpSpPr>
        <p:sp>
          <p:nvSpPr>
            <p:cNvPr id="3080" name="Oval 32"/>
            <p:cNvSpPr>
              <a:spLocks noChangeArrowheads="1"/>
            </p:cNvSpPr>
            <p:nvPr/>
          </p:nvSpPr>
          <p:spPr bwMode="auto">
            <a:xfrm>
              <a:off x="-1167" y="2904"/>
              <a:ext cx="586" cy="595"/>
            </a:xfrm>
            <a:prstGeom prst="ellipse">
              <a:avLst/>
            </a:prstGeom>
            <a:solidFill>
              <a:schemeClr val="tx1"/>
            </a:solidFill>
            <a:ln w="38100">
              <a:solidFill>
                <a:schemeClr val="bg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3081" name="Rectangle 33"/>
            <p:cNvSpPr>
              <a:spLocks noChangeArrowheads="1"/>
            </p:cNvSpPr>
            <p:nvPr/>
          </p:nvSpPr>
          <p:spPr bwMode="auto">
            <a:xfrm>
              <a:off x="-1318" y="3099"/>
              <a:ext cx="888" cy="431"/>
            </a:xfrm>
            <a:prstGeom prst="rect">
              <a:avLst/>
            </a:prstGeom>
            <a:solidFill>
              <a:schemeClr val="tx1"/>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3082" name="Line 34"/>
            <p:cNvSpPr>
              <a:spLocks noChangeShapeType="1"/>
            </p:cNvSpPr>
            <p:nvPr/>
          </p:nvSpPr>
          <p:spPr bwMode="auto">
            <a:xfrm>
              <a:off x="-1154" y="3097"/>
              <a:ext cx="559"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3083" name="Line 35"/>
            <p:cNvSpPr>
              <a:spLocks noChangeShapeType="1"/>
            </p:cNvSpPr>
            <p:nvPr/>
          </p:nvSpPr>
          <p:spPr bwMode="auto">
            <a:xfrm flipV="1">
              <a:off x="-1143" y="147"/>
              <a:ext cx="506" cy="2948"/>
            </a:xfrm>
            <a:prstGeom prst="line">
              <a:avLst/>
            </a:prstGeom>
            <a:noFill/>
            <a:ln w="38100">
              <a:solidFill>
                <a:srgbClr val="0000FF"/>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3084" name="Line 36"/>
            <p:cNvSpPr>
              <a:spLocks noChangeShapeType="1"/>
            </p:cNvSpPr>
            <p:nvPr/>
          </p:nvSpPr>
          <p:spPr bwMode="auto">
            <a:xfrm rot="20547986" flipV="1">
              <a:off x="-1057" y="153"/>
              <a:ext cx="403" cy="2942"/>
            </a:xfrm>
            <a:prstGeom prst="line">
              <a:avLst/>
            </a:prstGeom>
            <a:noFill/>
            <a:ln w="38100">
              <a:solidFill>
                <a:srgbClr val="0000FF"/>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3085" name="Line 37"/>
            <p:cNvSpPr>
              <a:spLocks noChangeShapeType="1"/>
            </p:cNvSpPr>
            <p:nvPr/>
          </p:nvSpPr>
          <p:spPr bwMode="auto">
            <a:xfrm rot="110668" flipV="1">
              <a:off x="-1121" y="1553"/>
              <a:ext cx="338" cy="1542"/>
            </a:xfrm>
            <a:prstGeom prst="line">
              <a:avLst/>
            </a:prstGeom>
            <a:noFill/>
            <a:ln w="38100">
              <a:solidFill>
                <a:srgbClr val="CC0000"/>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3086" name="Line 38"/>
            <p:cNvSpPr>
              <a:spLocks noChangeShapeType="1"/>
            </p:cNvSpPr>
            <p:nvPr/>
          </p:nvSpPr>
          <p:spPr bwMode="auto">
            <a:xfrm rot="20545729" flipV="1">
              <a:off x="-811" y="1749"/>
              <a:ext cx="263" cy="1328"/>
            </a:xfrm>
            <a:prstGeom prst="line">
              <a:avLst/>
            </a:prstGeom>
            <a:noFill/>
            <a:ln w="38100">
              <a:solidFill>
                <a:srgbClr val="CC0000"/>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3087" name="Line 39"/>
            <p:cNvSpPr>
              <a:spLocks noChangeShapeType="1"/>
            </p:cNvSpPr>
            <p:nvPr/>
          </p:nvSpPr>
          <p:spPr bwMode="auto">
            <a:xfrm rot="19991202" flipV="1">
              <a:off x="-965" y="1562"/>
              <a:ext cx="337" cy="1542"/>
            </a:xfrm>
            <a:prstGeom prst="line">
              <a:avLst/>
            </a:prstGeom>
            <a:noFill/>
            <a:ln w="38100">
              <a:solidFill>
                <a:srgbClr val="CC0000"/>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grpSp>
          <p:nvGrpSpPr>
            <p:cNvPr id="3088" name="Group 40"/>
            <p:cNvGrpSpPr>
              <a:grpSpLocks/>
            </p:cNvGrpSpPr>
            <p:nvPr/>
          </p:nvGrpSpPr>
          <p:grpSpPr bwMode="auto">
            <a:xfrm>
              <a:off x="-1598" y="1519"/>
              <a:ext cx="1460" cy="2"/>
              <a:chOff x="-1598" y="1519"/>
              <a:chExt cx="1460" cy="2"/>
            </a:xfrm>
          </p:grpSpPr>
          <p:sp>
            <p:nvSpPr>
              <p:cNvPr id="3102" name="Line 41"/>
              <p:cNvSpPr>
                <a:spLocks noChangeShapeType="1"/>
              </p:cNvSpPr>
              <p:nvPr/>
            </p:nvSpPr>
            <p:spPr bwMode="auto">
              <a:xfrm>
                <a:off x="-1598" y="1521"/>
                <a:ext cx="706"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3103" name="Line 42"/>
              <p:cNvSpPr>
                <a:spLocks noChangeShapeType="1"/>
              </p:cNvSpPr>
              <p:nvPr/>
            </p:nvSpPr>
            <p:spPr bwMode="auto">
              <a:xfrm>
                <a:off x="-844" y="1519"/>
                <a:ext cx="706"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grpSp>
        <p:sp>
          <p:nvSpPr>
            <p:cNvPr id="3089" name="Line 43"/>
            <p:cNvSpPr>
              <a:spLocks noChangeShapeType="1"/>
            </p:cNvSpPr>
            <p:nvPr/>
          </p:nvSpPr>
          <p:spPr bwMode="auto">
            <a:xfrm rot="21305983" flipV="1">
              <a:off x="-1197" y="1763"/>
              <a:ext cx="263" cy="1327"/>
            </a:xfrm>
            <a:prstGeom prst="line">
              <a:avLst/>
            </a:prstGeom>
            <a:noFill/>
            <a:ln w="38100">
              <a:solidFill>
                <a:srgbClr val="CC0000"/>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3090" name="Line 44"/>
            <p:cNvSpPr>
              <a:spLocks noChangeShapeType="1"/>
            </p:cNvSpPr>
            <p:nvPr/>
          </p:nvSpPr>
          <p:spPr bwMode="auto">
            <a:xfrm rot="272058">
              <a:off x="-1183" y="3117"/>
              <a:ext cx="586" cy="940"/>
            </a:xfrm>
            <a:prstGeom prst="line">
              <a:avLst/>
            </a:prstGeom>
            <a:noFill/>
            <a:ln w="38100">
              <a:solidFill>
                <a:srgbClr val="0000FF"/>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3091" name="Line 45"/>
            <p:cNvSpPr>
              <a:spLocks noChangeShapeType="1"/>
            </p:cNvSpPr>
            <p:nvPr/>
          </p:nvSpPr>
          <p:spPr bwMode="auto">
            <a:xfrm rot="3543702">
              <a:off x="-1153" y="3124"/>
              <a:ext cx="587" cy="927"/>
            </a:xfrm>
            <a:prstGeom prst="line">
              <a:avLst/>
            </a:prstGeom>
            <a:noFill/>
            <a:ln w="38100">
              <a:solidFill>
                <a:srgbClr val="0000FF"/>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3092" name="Line 46"/>
            <p:cNvSpPr>
              <a:spLocks noChangeShapeType="1"/>
            </p:cNvSpPr>
            <p:nvPr/>
          </p:nvSpPr>
          <p:spPr bwMode="auto">
            <a:xfrm>
              <a:off x="-1143" y="3090"/>
              <a:ext cx="267" cy="365"/>
            </a:xfrm>
            <a:prstGeom prst="line">
              <a:avLst/>
            </a:prstGeom>
            <a:noFill/>
            <a:ln w="38100">
              <a:solidFill>
                <a:srgbClr val="CC0000"/>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3093" name="Line 47"/>
            <p:cNvSpPr>
              <a:spLocks noChangeShapeType="1"/>
            </p:cNvSpPr>
            <p:nvPr/>
          </p:nvSpPr>
          <p:spPr bwMode="auto">
            <a:xfrm rot="4431611">
              <a:off x="-874" y="3093"/>
              <a:ext cx="270" cy="360"/>
            </a:xfrm>
            <a:prstGeom prst="line">
              <a:avLst/>
            </a:prstGeom>
            <a:noFill/>
            <a:ln w="38100">
              <a:solidFill>
                <a:srgbClr val="CC0000"/>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3094" name="Line 48"/>
            <p:cNvSpPr>
              <a:spLocks noChangeShapeType="1"/>
            </p:cNvSpPr>
            <p:nvPr/>
          </p:nvSpPr>
          <p:spPr bwMode="auto">
            <a:xfrm>
              <a:off x="-1147" y="3090"/>
              <a:ext cx="275" cy="717"/>
            </a:xfrm>
            <a:prstGeom prst="line">
              <a:avLst/>
            </a:prstGeom>
            <a:noFill/>
            <a:ln w="38100">
              <a:solidFill>
                <a:srgbClr val="CC0000"/>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3095" name="Line 49"/>
            <p:cNvSpPr>
              <a:spLocks noChangeShapeType="1"/>
            </p:cNvSpPr>
            <p:nvPr/>
          </p:nvSpPr>
          <p:spPr bwMode="auto">
            <a:xfrm rot="2495590">
              <a:off x="-876" y="3090"/>
              <a:ext cx="275" cy="717"/>
            </a:xfrm>
            <a:prstGeom prst="line">
              <a:avLst/>
            </a:prstGeom>
            <a:noFill/>
            <a:ln w="38100">
              <a:solidFill>
                <a:srgbClr val="CC0000"/>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3096" name="Line 50"/>
            <p:cNvSpPr>
              <a:spLocks noChangeShapeType="1"/>
            </p:cNvSpPr>
            <p:nvPr/>
          </p:nvSpPr>
          <p:spPr bwMode="auto">
            <a:xfrm flipV="1">
              <a:off x="-1636" y="3451"/>
              <a:ext cx="1532" cy="4"/>
            </a:xfrm>
            <a:prstGeom prst="line">
              <a:avLst/>
            </a:prstGeom>
            <a:noFill/>
            <a:ln w="31750">
              <a:solidFill>
                <a:srgbClr val="CC0000"/>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3097" name="Line 51"/>
            <p:cNvSpPr>
              <a:spLocks noChangeShapeType="1"/>
            </p:cNvSpPr>
            <p:nvPr/>
          </p:nvSpPr>
          <p:spPr bwMode="auto">
            <a:xfrm flipV="1">
              <a:off x="-1636" y="3802"/>
              <a:ext cx="1532" cy="5"/>
            </a:xfrm>
            <a:prstGeom prst="line">
              <a:avLst/>
            </a:prstGeom>
            <a:noFill/>
            <a:ln w="31750">
              <a:solidFill>
                <a:srgbClr val="CC0000"/>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3098" name="Line 52"/>
            <p:cNvSpPr>
              <a:spLocks noChangeShapeType="1"/>
            </p:cNvSpPr>
            <p:nvPr/>
          </p:nvSpPr>
          <p:spPr bwMode="auto">
            <a:xfrm flipV="1">
              <a:off x="-1640" y="3613"/>
              <a:ext cx="1532" cy="5"/>
            </a:xfrm>
            <a:prstGeom prst="line">
              <a:avLst/>
            </a:prstGeom>
            <a:noFill/>
            <a:ln w="31750">
              <a:solidFill>
                <a:srgbClr val="0000FF"/>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3099" name="Rectangle 53"/>
            <p:cNvSpPr>
              <a:spLocks noChangeArrowheads="1"/>
            </p:cNvSpPr>
            <p:nvPr/>
          </p:nvSpPr>
          <p:spPr bwMode="auto">
            <a:xfrm>
              <a:off x="-1118" y="152"/>
              <a:ext cx="536" cy="1195"/>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3100" name="Line 54"/>
            <p:cNvSpPr>
              <a:spLocks noChangeShapeType="1"/>
            </p:cNvSpPr>
            <p:nvPr/>
          </p:nvSpPr>
          <p:spPr bwMode="auto">
            <a:xfrm rot="-10744169">
              <a:off x="-996" y="959"/>
              <a:ext cx="99" cy="399"/>
            </a:xfrm>
            <a:prstGeom prst="line">
              <a:avLst/>
            </a:prstGeom>
            <a:noFill/>
            <a:ln w="38100">
              <a:solidFill>
                <a:srgbClr val="0000FF"/>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3101" name="Line 55"/>
            <p:cNvSpPr>
              <a:spLocks noChangeShapeType="1"/>
            </p:cNvSpPr>
            <p:nvPr/>
          </p:nvSpPr>
          <p:spPr bwMode="auto">
            <a:xfrm rot="-9400042">
              <a:off x="-861" y="959"/>
              <a:ext cx="99" cy="399"/>
            </a:xfrm>
            <a:prstGeom prst="line">
              <a:avLst/>
            </a:prstGeom>
            <a:noFill/>
            <a:ln w="38100">
              <a:solidFill>
                <a:srgbClr val="0000FF"/>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grpSp>
      <p:sp>
        <p:nvSpPr>
          <p:cNvPr id="3078" name="Rectangle 56"/>
          <p:cNvSpPr>
            <a:spLocks noChangeArrowheads="1"/>
          </p:cNvSpPr>
          <p:nvPr/>
        </p:nvSpPr>
        <p:spPr bwMode="auto">
          <a:xfrm>
            <a:off x="539750" y="4943475"/>
            <a:ext cx="5400675" cy="1654175"/>
          </a:xfrm>
          <a:prstGeom prst="rect">
            <a:avLst/>
          </a:prstGeom>
          <a:noFill/>
          <a:ln w="38100">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2000" b="1"/>
              <a:t>Konfokální mikroskop je druhem optického (fluorescenčního)  mikroskopu, jehož výhodou je vyšší rozlišovací schopnost </a:t>
            </a:r>
            <a:r>
              <a:rPr lang="cs-CZ" altLang="cs-CZ" sz="2000" b="1" u="sng">
                <a:solidFill>
                  <a:srgbClr val="0070C0"/>
                </a:solidFill>
              </a:rPr>
              <a:t>daná detekcí světla pouze z ohniskové roviny mikroskopu</a:t>
            </a:r>
            <a:r>
              <a:rPr lang="cs-CZ" altLang="cs-CZ" sz="2000" b="1">
                <a:solidFill>
                  <a:srgbClr val="0070C0"/>
                </a:solidFill>
              </a:rPr>
              <a:t>.</a:t>
            </a:r>
          </a:p>
        </p:txBody>
      </p:sp>
      <p:sp>
        <p:nvSpPr>
          <p:cNvPr id="32" name="Obdélník 31"/>
          <p:cNvSpPr/>
          <p:nvPr/>
        </p:nvSpPr>
        <p:spPr>
          <a:xfrm>
            <a:off x="611188" y="2570163"/>
            <a:ext cx="5689600" cy="1938337"/>
          </a:xfrm>
          <a:prstGeom prst="rect">
            <a:avLst/>
          </a:prstGeom>
        </p:spPr>
        <p:txBody>
          <a:bodyPr>
            <a:spAutoFit/>
          </a:bodyPr>
          <a:lstStyle/>
          <a:p>
            <a:pPr>
              <a:defRPr/>
            </a:pPr>
            <a:r>
              <a:rPr lang="cs-CZ" sz="2400" dirty="0">
                <a:latin typeface="+mn-lt"/>
              </a:rPr>
              <a:t>Termín "konfokální" znamená "mít stejné ohnisko/zaostření</a:t>
            </a:r>
            <a:r>
              <a:rPr lang="cs-CZ" sz="2400" dirty="0">
                <a:latin typeface="Arial" charset="0"/>
              </a:rPr>
              <a:t> "</a:t>
            </a:r>
            <a:r>
              <a:rPr lang="cs-CZ" sz="2400" dirty="0">
                <a:latin typeface="+mn-lt"/>
              </a:rPr>
              <a:t>.</a:t>
            </a:r>
            <a:br>
              <a:rPr lang="cs-CZ" sz="2400" dirty="0">
                <a:latin typeface="+mn-lt"/>
              </a:rPr>
            </a:br>
            <a:r>
              <a:rPr lang="cs-CZ" sz="2400" dirty="0">
                <a:latin typeface="+mn-lt"/>
              </a:rPr>
              <a:t>Toho je dosaženo tak, že se zaostří kondenzorové čočky do stejné ohniskové roviny jako čočky objektivu.</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ástupný symbol pro číslo snímku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2A0826D-5B7B-4462-A6CF-9205A61CC4D9}" type="slidenum">
              <a:rPr lang="cs-CZ" altLang="cs-CZ"/>
              <a:pPr eaLnBrk="1" hangingPunct="1"/>
              <a:t>9</a:t>
            </a:fld>
            <a:endParaRPr lang="cs-CZ" altLang="cs-CZ"/>
          </a:p>
        </p:txBody>
      </p:sp>
      <p:sp>
        <p:nvSpPr>
          <p:cNvPr id="2" name="Rectangle 2"/>
          <p:cNvSpPr>
            <a:spLocks noGrp="1" noChangeArrowheads="1"/>
          </p:cNvSpPr>
          <p:nvPr>
            <p:ph type="title"/>
          </p:nvPr>
        </p:nvSpPr>
        <p:spPr>
          <a:xfrm>
            <a:off x="457200" y="260350"/>
            <a:ext cx="6635750" cy="1143000"/>
          </a:xfrm>
        </p:spPr>
        <p:txBody>
          <a:bodyPr/>
          <a:lstStyle/>
          <a:p>
            <a:pPr eaLnBrk="1" hangingPunct="1">
              <a:defRPr/>
            </a:pPr>
            <a:r>
              <a:rPr lang="cs-CZ" smtClean="0"/>
              <a:t>Konfokální mikroskop</a:t>
            </a:r>
          </a:p>
        </p:txBody>
      </p:sp>
      <p:sp>
        <p:nvSpPr>
          <p:cNvPr id="3077" name="Rectangle 4"/>
          <p:cNvSpPr>
            <a:spLocks noChangeArrowheads="1"/>
          </p:cNvSpPr>
          <p:nvPr/>
        </p:nvSpPr>
        <p:spPr bwMode="auto">
          <a:xfrm>
            <a:off x="539750" y="1484313"/>
            <a:ext cx="5472113" cy="2093912"/>
          </a:xfrm>
          <a:prstGeom prst="rect">
            <a:avLst/>
          </a:prstGeom>
          <a:noFill/>
          <a:ln w="9525">
            <a:noFill/>
            <a:miter lim="800000"/>
            <a:headEnd/>
            <a:tailEnd/>
          </a:ln>
        </p:spPr>
        <p:txBody>
          <a:bodyPr>
            <a:spAutoFit/>
          </a:bodyPr>
          <a:lstStyle/>
          <a:p>
            <a:pPr marL="354013" indent="-354013">
              <a:buFontTx/>
              <a:buChar char="•"/>
              <a:defRPr/>
            </a:pPr>
            <a:r>
              <a:rPr lang="cs-CZ" sz="2200" dirty="0">
                <a:latin typeface="Arial" charset="0"/>
              </a:rPr>
              <a:t>Na detektor dopadá pouze obraz řezu objektu v rovině fokusace (</a:t>
            </a:r>
            <a:r>
              <a:rPr lang="cs-CZ" sz="2200" dirty="0">
                <a:solidFill>
                  <a:srgbClr val="00B0F0"/>
                </a:solidFill>
                <a:latin typeface="Arial" charset="0"/>
              </a:rPr>
              <a:t>modrá</a:t>
            </a:r>
            <a:r>
              <a:rPr lang="cs-CZ" sz="2200" dirty="0">
                <a:latin typeface="Arial" charset="0"/>
              </a:rPr>
              <a:t>)</a:t>
            </a:r>
          </a:p>
          <a:p>
            <a:pPr marL="354013" indent="-354013">
              <a:buFontTx/>
              <a:buChar char="•"/>
              <a:defRPr/>
            </a:pPr>
            <a:r>
              <a:rPr lang="cs-CZ" sz="2200" dirty="0">
                <a:latin typeface="Arial" charset="0"/>
              </a:rPr>
              <a:t>Odstranění „nezaostřené“ (</a:t>
            </a:r>
            <a:r>
              <a:rPr lang="cs-CZ" sz="2200" dirty="0" err="1">
                <a:solidFill>
                  <a:schemeClr val="bg2">
                    <a:lumMod val="60000"/>
                    <a:lumOff val="40000"/>
                  </a:schemeClr>
                </a:solidFill>
                <a:effectLst>
                  <a:outerShdw blurRad="38100" dist="38100" dir="2700000" algn="tl">
                    <a:srgbClr val="000000">
                      <a:alpha val="43137"/>
                    </a:srgbClr>
                  </a:outerShdw>
                </a:effectLst>
                <a:latin typeface="Arial" charset="0"/>
              </a:rPr>
              <a:t>blurred</a:t>
            </a:r>
            <a:r>
              <a:rPr lang="cs-CZ" sz="2200" dirty="0">
                <a:latin typeface="Arial" charset="0"/>
              </a:rPr>
              <a:t>) části obrazu</a:t>
            </a:r>
          </a:p>
          <a:p>
            <a:pPr marL="1343025" lvl="2" indent="-358775">
              <a:buFontTx/>
              <a:buChar char="•"/>
              <a:defRPr/>
            </a:pPr>
            <a:r>
              <a:rPr lang="cs-CZ" sz="2200" u="sng" dirty="0">
                <a:latin typeface="Arial" charset="0"/>
              </a:rPr>
              <a:t>a) opticky (</a:t>
            </a:r>
            <a:r>
              <a:rPr lang="cs-CZ" sz="2200" u="sng" dirty="0" err="1">
                <a:solidFill>
                  <a:srgbClr val="00B050"/>
                </a:solidFill>
                <a:latin typeface="Arial" charset="0"/>
              </a:rPr>
              <a:t>pinhole</a:t>
            </a:r>
            <a:r>
              <a:rPr lang="cs-CZ" sz="2200" u="sng" dirty="0">
                <a:latin typeface="Arial" charset="0"/>
              </a:rPr>
              <a:t>)</a:t>
            </a:r>
          </a:p>
          <a:p>
            <a:pPr marL="1343025" lvl="2" indent="-358775">
              <a:buFontTx/>
              <a:buChar char="•"/>
              <a:defRPr/>
            </a:pPr>
            <a:r>
              <a:rPr lang="cs-CZ" sz="2000" dirty="0">
                <a:latin typeface="Arial" charset="0"/>
              </a:rPr>
              <a:t>b) výpočtem – </a:t>
            </a:r>
            <a:r>
              <a:rPr lang="cs-CZ" sz="2000" dirty="0" err="1">
                <a:latin typeface="Arial" charset="0"/>
              </a:rPr>
              <a:t>dekonvoluce</a:t>
            </a:r>
            <a:endParaRPr lang="cs-CZ" sz="2000" dirty="0">
              <a:latin typeface="Arial" charset="0"/>
            </a:endParaRPr>
          </a:p>
        </p:txBody>
      </p:sp>
      <p:grpSp>
        <p:nvGrpSpPr>
          <p:cNvPr id="4101" name="Group 31"/>
          <p:cNvGrpSpPr>
            <a:grpSpLocks/>
          </p:cNvGrpSpPr>
          <p:nvPr/>
        </p:nvGrpSpPr>
        <p:grpSpPr bwMode="auto">
          <a:xfrm>
            <a:off x="6516688" y="188913"/>
            <a:ext cx="2438400" cy="6207125"/>
            <a:chOff x="-1640" y="147"/>
            <a:chExt cx="1536" cy="3910"/>
          </a:xfrm>
        </p:grpSpPr>
        <p:sp>
          <p:nvSpPr>
            <p:cNvPr id="4133" name="Oval 32"/>
            <p:cNvSpPr>
              <a:spLocks noChangeArrowheads="1"/>
            </p:cNvSpPr>
            <p:nvPr/>
          </p:nvSpPr>
          <p:spPr bwMode="auto">
            <a:xfrm>
              <a:off x="-1167" y="2904"/>
              <a:ext cx="586" cy="595"/>
            </a:xfrm>
            <a:prstGeom prst="ellipse">
              <a:avLst/>
            </a:prstGeom>
            <a:solidFill>
              <a:schemeClr val="tx1"/>
            </a:solidFill>
            <a:ln w="38100">
              <a:solidFill>
                <a:schemeClr val="bg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134" name="Rectangle 33"/>
            <p:cNvSpPr>
              <a:spLocks noChangeArrowheads="1"/>
            </p:cNvSpPr>
            <p:nvPr/>
          </p:nvSpPr>
          <p:spPr bwMode="auto">
            <a:xfrm>
              <a:off x="-1318" y="3099"/>
              <a:ext cx="888" cy="431"/>
            </a:xfrm>
            <a:prstGeom prst="rect">
              <a:avLst/>
            </a:prstGeom>
            <a:solidFill>
              <a:schemeClr val="tx1"/>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135" name="Line 34"/>
            <p:cNvSpPr>
              <a:spLocks noChangeShapeType="1"/>
            </p:cNvSpPr>
            <p:nvPr/>
          </p:nvSpPr>
          <p:spPr bwMode="auto">
            <a:xfrm>
              <a:off x="-1154" y="3097"/>
              <a:ext cx="559"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4136" name="Line 35"/>
            <p:cNvSpPr>
              <a:spLocks noChangeShapeType="1"/>
            </p:cNvSpPr>
            <p:nvPr/>
          </p:nvSpPr>
          <p:spPr bwMode="auto">
            <a:xfrm flipV="1">
              <a:off x="-1143" y="147"/>
              <a:ext cx="506" cy="2948"/>
            </a:xfrm>
            <a:prstGeom prst="line">
              <a:avLst/>
            </a:prstGeom>
            <a:noFill/>
            <a:ln w="38100">
              <a:solidFill>
                <a:srgbClr val="0000FF"/>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4137" name="Line 36"/>
            <p:cNvSpPr>
              <a:spLocks noChangeShapeType="1"/>
            </p:cNvSpPr>
            <p:nvPr/>
          </p:nvSpPr>
          <p:spPr bwMode="auto">
            <a:xfrm rot="20547986" flipV="1">
              <a:off x="-1057" y="153"/>
              <a:ext cx="403" cy="2942"/>
            </a:xfrm>
            <a:prstGeom prst="line">
              <a:avLst/>
            </a:prstGeom>
            <a:noFill/>
            <a:ln w="38100">
              <a:solidFill>
                <a:srgbClr val="0000FF"/>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4138" name="Line 37"/>
            <p:cNvSpPr>
              <a:spLocks noChangeShapeType="1"/>
            </p:cNvSpPr>
            <p:nvPr/>
          </p:nvSpPr>
          <p:spPr bwMode="auto">
            <a:xfrm rot="110668" flipV="1">
              <a:off x="-1121" y="1553"/>
              <a:ext cx="338" cy="1542"/>
            </a:xfrm>
            <a:prstGeom prst="line">
              <a:avLst/>
            </a:prstGeom>
            <a:noFill/>
            <a:ln w="38100">
              <a:solidFill>
                <a:srgbClr val="CC0000"/>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4139" name="Line 38"/>
            <p:cNvSpPr>
              <a:spLocks noChangeShapeType="1"/>
            </p:cNvSpPr>
            <p:nvPr/>
          </p:nvSpPr>
          <p:spPr bwMode="auto">
            <a:xfrm rot="20545729" flipV="1">
              <a:off x="-811" y="1749"/>
              <a:ext cx="263" cy="1328"/>
            </a:xfrm>
            <a:prstGeom prst="line">
              <a:avLst/>
            </a:prstGeom>
            <a:noFill/>
            <a:ln w="38100">
              <a:solidFill>
                <a:srgbClr val="CC0000"/>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4140" name="Line 39"/>
            <p:cNvSpPr>
              <a:spLocks noChangeShapeType="1"/>
            </p:cNvSpPr>
            <p:nvPr/>
          </p:nvSpPr>
          <p:spPr bwMode="auto">
            <a:xfrm rot="19991202" flipV="1">
              <a:off x="-965" y="1562"/>
              <a:ext cx="337" cy="1542"/>
            </a:xfrm>
            <a:prstGeom prst="line">
              <a:avLst/>
            </a:prstGeom>
            <a:noFill/>
            <a:ln w="38100">
              <a:solidFill>
                <a:srgbClr val="CC0000"/>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grpSp>
          <p:nvGrpSpPr>
            <p:cNvPr id="4141" name="Group 40"/>
            <p:cNvGrpSpPr>
              <a:grpSpLocks/>
            </p:cNvGrpSpPr>
            <p:nvPr/>
          </p:nvGrpSpPr>
          <p:grpSpPr bwMode="auto">
            <a:xfrm>
              <a:off x="-1598" y="1519"/>
              <a:ext cx="1460" cy="2"/>
              <a:chOff x="-1598" y="1519"/>
              <a:chExt cx="1460" cy="2"/>
            </a:xfrm>
          </p:grpSpPr>
          <p:sp>
            <p:nvSpPr>
              <p:cNvPr id="4155" name="Line 41"/>
              <p:cNvSpPr>
                <a:spLocks noChangeShapeType="1"/>
              </p:cNvSpPr>
              <p:nvPr/>
            </p:nvSpPr>
            <p:spPr bwMode="auto">
              <a:xfrm>
                <a:off x="-1598" y="1521"/>
                <a:ext cx="706"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4156" name="Line 42"/>
              <p:cNvSpPr>
                <a:spLocks noChangeShapeType="1"/>
              </p:cNvSpPr>
              <p:nvPr/>
            </p:nvSpPr>
            <p:spPr bwMode="auto">
              <a:xfrm>
                <a:off x="-844" y="1519"/>
                <a:ext cx="706"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grpSp>
        <p:sp>
          <p:nvSpPr>
            <p:cNvPr id="4142" name="Line 43"/>
            <p:cNvSpPr>
              <a:spLocks noChangeShapeType="1"/>
            </p:cNvSpPr>
            <p:nvPr/>
          </p:nvSpPr>
          <p:spPr bwMode="auto">
            <a:xfrm rot="21305983" flipV="1">
              <a:off x="-1197" y="1763"/>
              <a:ext cx="263" cy="1327"/>
            </a:xfrm>
            <a:prstGeom prst="line">
              <a:avLst/>
            </a:prstGeom>
            <a:noFill/>
            <a:ln w="38100">
              <a:solidFill>
                <a:srgbClr val="CC0000"/>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4143" name="Line 44"/>
            <p:cNvSpPr>
              <a:spLocks noChangeShapeType="1"/>
            </p:cNvSpPr>
            <p:nvPr/>
          </p:nvSpPr>
          <p:spPr bwMode="auto">
            <a:xfrm rot="272058">
              <a:off x="-1183" y="3117"/>
              <a:ext cx="586" cy="940"/>
            </a:xfrm>
            <a:prstGeom prst="line">
              <a:avLst/>
            </a:prstGeom>
            <a:noFill/>
            <a:ln w="38100">
              <a:solidFill>
                <a:srgbClr val="0000FF"/>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4144" name="Line 45"/>
            <p:cNvSpPr>
              <a:spLocks noChangeShapeType="1"/>
            </p:cNvSpPr>
            <p:nvPr/>
          </p:nvSpPr>
          <p:spPr bwMode="auto">
            <a:xfrm rot="3543702">
              <a:off x="-1153" y="3124"/>
              <a:ext cx="587" cy="927"/>
            </a:xfrm>
            <a:prstGeom prst="line">
              <a:avLst/>
            </a:prstGeom>
            <a:noFill/>
            <a:ln w="38100">
              <a:solidFill>
                <a:srgbClr val="0000FF"/>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4145" name="Line 46"/>
            <p:cNvSpPr>
              <a:spLocks noChangeShapeType="1"/>
            </p:cNvSpPr>
            <p:nvPr/>
          </p:nvSpPr>
          <p:spPr bwMode="auto">
            <a:xfrm>
              <a:off x="-1143" y="3090"/>
              <a:ext cx="267" cy="365"/>
            </a:xfrm>
            <a:prstGeom prst="line">
              <a:avLst/>
            </a:prstGeom>
            <a:noFill/>
            <a:ln w="38100">
              <a:solidFill>
                <a:srgbClr val="CC0000"/>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4146" name="Line 47"/>
            <p:cNvSpPr>
              <a:spLocks noChangeShapeType="1"/>
            </p:cNvSpPr>
            <p:nvPr/>
          </p:nvSpPr>
          <p:spPr bwMode="auto">
            <a:xfrm rot="4431611">
              <a:off x="-874" y="3093"/>
              <a:ext cx="270" cy="360"/>
            </a:xfrm>
            <a:prstGeom prst="line">
              <a:avLst/>
            </a:prstGeom>
            <a:noFill/>
            <a:ln w="38100">
              <a:solidFill>
                <a:srgbClr val="CC0000"/>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4147" name="Line 48"/>
            <p:cNvSpPr>
              <a:spLocks noChangeShapeType="1"/>
            </p:cNvSpPr>
            <p:nvPr/>
          </p:nvSpPr>
          <p:spPr bwMode="auto">
            <a:xfrm>
              <a:off x="-1147" y="3090"/>
              <a:ext cx="275" cy="717"/>
            </a:xfrm>
            <a:prstGeom prst="line">
              <a:avLst/>
            </a:prstGeom>
            <a:noFill/>
            <a:ln w="38100">
              <a:solidFill>
                <a:srgbClr val="CC0000"/>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4148" name="Line 49"/>
            <p:cNvSpPr>
              <a:spLocks noChangeShapeType="1"/>
            </p:cNvSpPr>
            <p:nvPr/>
          </p:nvSpPr>
          <p:spPr bwMode="auto">
            <a:xfrm rot="2495590">
              <a:off x="-876" y="3090"/>
              <a:ext cx="275" cy="717"/>
            </a:xfrm>
            <a:prstGeom prst="line">
              <a:avLst/>
            </a:prstGeom>
            <a:noFill/>
            <a:ln w="38100">
              <a:solidFill>
                <a:srgbClr val="CC0000"/>
              </a:solidFill>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4149" name="Line 50"/>
            <p:cNvSpPr>
              <a:spLocks noChangeShapeType="1"/>
            </p:cNvSpPr>
            <p:nvPr/>
          </p:nvSpPr>
          <p:spPr bwMode="auto">
            <a:xfrm flipV="1">
              <a:off x="-1636" y="3451"/>
              <a:ext cx="1532" cy="4"/>
            </a:xfrm>
            <a:prstGeom prst="line">
              <a:avLst/>
            </a:prstGeom>
            <a:noFill/>
            <a:ln w="31750">
              <a:solidFill>
                <a:srgbClr val="CC0000"/>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4150" name="Line 51"/>
            <p:cNvSpPr>
              <a:spLocks noChangeShapeType="1"/>
            </p:cNvSpPr>
            <p:nvPr/>
          </p:nvSpPr>
          <p:spPr bwMode="auto">
            <a:xfrm flipV="1">
              <a:off x="-1636" y="3802"/>
              <a:ext cx="1532" cy="5"/>
            </a:xfrm>
            <a:prstGeom prst="line">
              <a:avLst/>
            </a:prstGeom>
            <a:noFill/>
            <a:ln w="31750">
              <a:solidFill>
                <a:srgbClr val="CC0000"/>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4151" name="Line 52"/>
            <p:cNvSpPr>
              <a:spLocks noChangeShapeType="1"/>
            </p:cNvSpPr>
            <p:nvPr/>
          </p:nvSpPr>
          <p:spPr bwMode="auto">
            <a:xfrm flipV="1">
              <a:off x="-1640" y="3613"/>
              <a:ext cx="1532" cy="5"/>
            </a:xfrm>
            <a:prstGeom prst="line">
              <a:avLst/>
            </a:prstGeom>
            <a:noFill/>
            <a:ln w="31750">
              <a:solidFill>
                <a:srgbClr val="0000FF"/>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cs-CZ"/>
            </a:p>
          </p:txBody>
        </p:sp>
        <p:sp>
          <p:nvSpPr>
            <p:cNvPr id="4152" name="Rectangle 53"/>
            <p:cNvSpPr>
              <a:spLocks noChangeArrowheads="1"/>
            </p:cNvSpPr>
            <p:nvPr/>
          </p:nvSpPr>
          <p:spPr bwMode="auto">
            <a:xfrm>
              <a:off x="-1118" y="152"/>
              <a:ext cx="536" cy="1195"/>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153" name="Line 54"/>
            <p:cNvSpPr>
              <a:spLocks noChangeShapeType="1"/>
            </p:cNvSpPr>
            <p:nvPr/>
          </p:nvSpPr>
          <p:spPr bwMode="auto">
            <a:xfrm rot="-10744169">
              <a:off x="-996" y="959"/>
              <a:ext cx="99" cy="399"/>
            </a:xfrm>
            <a:prstGeom prst="line">
              <a:avLst/>
            </a:prstGeom>
            <a:noFill/>
            <a:ln w="38100">
              <a:solidFill>
                <a:srgbClr val="0000FF"/>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sp>
          <p:nvSpPr>
            <p:cNvPr id="4154" name="Line 55"/>
            <p:cNvSpPr>
              <a:spLocks noChangeShapeType="1"/>
            </p:cNvSpPr>
            <p:nvPr/>
          </p:nvSpPr>
          <p:spPr bwMode="auto">
            <a:xfrm rot="-9400042">
              <a:off x="-861" y="959"/>
              <a:ext cx="99" cy="399"/>
            </a:xfrm>
            <a:prstGeom prst="line">
              <a:avLst/>
            </a:prstGeom>
            <a:noFill/>
            <a:ln w="38100">
              <a:solidFill>
                <a:srgbClr val="0000FF"/>
              </a:solidFill>
              <a:round/>
              <a:headEnd/>
              <a:tailEnd type="triangle" w="sm" len="med"/>
            </a:ln>
            <a:extLst>
              <a:ext uri="{909E8E84-426E-40DD-AFC4-6F175D3DCCD1}">
                <a14:hiddenFill xmlns:a14="http://schemas.microsoft.com/office/drawing/2010/main" xmlns="">
                  <a:noFill/>
                </a14:hiddenFill>
              </a:ext>
            </a:extLst>
          </p:spPr>
          <p:txBody>
            <a:bodyPr wrap="none" anchor="ctr"/>
            <a:lstStyle/>
            <a:p>
              <a:endParaRPr lang="cs-CZ"/>
            </a:p>
          </p:txBody>
        </p:sp>
      </p:grpSp>
      <p:sp>
        <p:nvSpPr>
          <p:cNvPr id="33" name="Elipsa 32"/>
          <p:cNvSpPr/>
          <p:nvPr/>
        </p:nvSpPr>
        <p:spPr>
          <a:xfrm>
            <a:off x="7596188" y="2205038"/>
            <a:ext cx="288925" cy="287337"/>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4" name="Rectangle 3"/>
          <p:cNvSpPr>
            <a:spLocks noChangeArrowheads="1"/>
          </p:cNvSpPr>
          <p:nvPr/>
        </p:nvSpPr>
        <p:spPr bwMode="auto">
          <a:xfrm>
            <a:off x="3078163" y="4387850"/>
            <a:ext cx="322262" cy="931863"/>
          </a:xfrm>
          <a:prstGeom prst="rect">
            <a:avLst/>
          </a:prstGeom>
          <a:gradFill rotWithShape="0">
            <a:gsLst>
              <a:gs pos="0">
                <a:srgbClr val="919191"/>
              </a:gs>
              <a:gs pos="50000">
                <a:srgbClr val="B2B2B2"/>
              </a:gs>
              <a:gs pos="100000">
                <a:srgbClr val="919191"/>
              </a:gs>
            </a:gsLst>
            <a:lin ang="2700000" scaled="1"/>
          </a:gradFill>
          <a:ln w="12700">
            <a:solidFill>
              <a:schemeClr val="tx1"/>
            </a:solidFill>
            <a:miter lim="800000"/>
            <a:headEnd/>
            <a:tailEnd/>
          </a:ln>
        </p:spPr>
        <p:txBody>
          <a:bodyPr wrap="none" anchor="ctr"/>
          <a:lstStyle/>
          <a:p>
            <a:pPr>
              <a:defRPr/>
            </a:pPr>
            <a:endParaRPr lang="en-US">
              <a:solidFill>
                <a:srgbClr val="FFFF00"/>
              </a:solidFill>
              <a:effectLst>
                <a:outerShdw blurRad="38100" dist="38100" dir="2700000" algn="tl">
                  <a:srgbClr val="000000">
                    <a:alpha val="43137"/>
                  </a:srgbClr>
                </a:outerShdw>
              </a:effectLst>
              <a:latin typeface="Arial" charset="0"/>
            </a:endParaRPr>
          </a:p>
        </p:txBody>
      </p:sp>
      <p:sp>
        <p:nvSpPr>
          <p:cNvPr id="35" name="Rectangle 4"/>
          <p:cNvSpPr>
            <a:spLocks noChangeArrowheads="1"/>
          </p:cNvSpPr>
          <p:nvPr/>
        </p:nvSpPr>
        <p:spPr bwMode="auto">
          <a:xfrm>
            <a:off x="5002213" y="4387850"/>
            <a:ext cx="39687" cy="931863"/>
          </a:xfrm>
          <a:prstGeom prst="rect">
            <a:avLst/>
          </a:prstGeom>
          <a:solidFill>
            <a:schemeClr val="tx1"/>
          </a:solidFill>
          <a:ln w="12700">
            <a:solidFill>
              <a:schemeClr val="tx1"/>
            </a:solidFill>
            <a:miter lim="800000"/>
            <a:headEnd/>
            <a:tailEnd/>
          </a:ln>
        </p:spPr>
        <p:txBody>
          <a:bodyPr wrap="none" anchor="ctr"/>
          <a:lstStyle/>
          <a:p>
            <a:pPr>
              <a:defRPr/>
            </a:pPr>
            <a:endParaRPr lang="en-US">
              <a:solidFill>
                <a:srgbClr val="FFFF00"/>
              </a:solidFill>
              <a:effectLst>
                <a:outerShdw blurRad="38100" dist="38100" dir="2700000" algn="tl">
                  <a:srgbClr val="000000">
                    <a:alpha val="43137"/>
                  </a:srgbClr>
                </a:outerShdw>
              </a:effectLst>
              <a:latin typeface="Arial" charset="0"/>
            </a:endParaRPr>
          </a:p>
        </p:txBody>
      </p:sp>
      <p:sp>
        <p:nvSpPr>
          <p:cNvPr id="36" name="Rectangle 5"/>
          <p:cNvSpPr>
            <a:spLocks noChangeArrowheads="1"/>
          </p:cNvSpPr>
          <p:nvPr/>
        </p:nvSpPr>
        <p:spPr bwMode="auto">
          <a:xfrm>
            <a:off x="1074738" y="4387850"/>
            <a:ext cx="39687" cy="931863"/>
          </a:xfrm>
          <a:prstGeom prst="rect">
            <a:avLst/>
          </a:prstGeom>
          <a:solidFill>
            <a:schemeClr val="tx1"/>
          </a:solidFill>
          <a:ln w="12700">
            <a:solidFill>
              <a:schemeClr val="tx1"/>
            </a:solidFill>
            <a:miter lim="800000"/>
            <a:headEnd/>
            <a:tailEnd/>
          </a:ln>
        </p:spPr>
        <p:txBody>
          <a:bodyPr wrap="none" anchor="ctr"/>
          <a:lstStyle/>
          <a:p>
            <a:pPr>
              <a:defRPr/>
            </a:pPr>
            <a:endParaRPr lang="en-US">
              <a:solidFill>
                <a:srgbClr val="FFFF00"/>
              </a:solidFill>
              <a:effectLst>
                <a:outerShdw blurRad="38100" dist="38100" dir="2700000" algn="tl">
                  <a:srgbClr val="000000">
                    <a:alpha val="43137"/>
                  </a:srgbClr>
                </a:outerShdw>
              </a:effectLst>
              <a:latin typeface="Arial" charset="0"/>
            </a:endParaRPr>
          </a:p>
        </p:txBody>
      </p:sp>
      <p:sp>
        <p:nvSpPr>
          <p:cNvPr id="37" name="Oval 6"/>
          <p:cNvSpPr>
            <a:spLocks noChangeArrowheads="1"/>
          </p:cNvSpPr>
          <p:nvPr/>
        </p:nvSpPr>
        <p:spPr bwMode="auto">
          <a:xfrm>
            <a:off x="2087563" y="4430713"/>
            <a:ext cx="184150" cy="889000"/>
          </a:xfrm>
          <a:prstGeom prst="ellipse">
            <a:avLst/>
          </a:prstGeom>
          <a:gradFill rotWithShape="0">
            <a:gsLst>
              <a:gs pos="0">
                <a:srgbClr val="618FFD"/>
              </a:gs>
              <a:gs pos="50000">
                <a:srgbClr val="CFDDFE"/>
              </a:gs>
              <a:gs pos="100000">
                <a:srgbClr val="618FFD"/>
              </a:gs>
            </a:gsLst>
            <a:lin ang="18900000" scaled="1"/>
          </a:gradFill>
          <a:ln w="12700">
            <a:solidFill>
              <a:schemeClr val="tx1"/>
            </a:solidFill>
            <a:round/>
            <a:headEnd/>
            <a:tailEnd/>
          </a:ln>
        </p:spPr>
        <p:txBody>
          <a:bodyPr wrap="none" anchor="ctr"/>
          <a:lstStyle/>
          <a:p>
            <a:pPr>
              <a:defRPr/>
            </a:pPr>
            <a:endParaRPr lang="en-US">
              <a:solidFill>
                <a:srgbClr val="FFFF00"/>
              </a:solidFill>
              <a:effectLst>
                <a:outerShdw blurRad="38100" dist="38100" dir="2700000" algn="tl">
                  <a:srgbClr val="000000">
                    <a:alpha val="43137"/>
                  </a:srgbClr>
                </a:outerShdw>
              </a:effectLst>
              <a:latin typeface="Arial" charset="0"/>
            </a:endParaRPr>
          </a:p>
        </p:txBody>
      </p:sp>
      <p:sp>
        <p:nvSpPr>
          <p:cNvPr id="38" name="Oval 7"/>
          <p:cNvSpPr>
            <a:spLocks noChangeArrowheads="1"/>
          </p:cNvSpPr>
          <p:nvPr/>
        </p:nvSpPr>
        <p:spPr bwMode="auto">
          <a:xfrm>
            <a:off x="4025900" y="4430713"/>
            <a:ext cx="185738" cy="889000"/>
          </a:xfrm>
          <a:prstGeom prst="ellipse">
            <a:avLst/>
          </a:prstGeom>
          <a:gradFill rotWithShape="0">
            <a:gsLst>
              <a:gs pos="0">
                <a:srgbClr val="618FFD"/>
              </a:gs>
              <a:gs pos="50000">
                <a:srgbClr val="CFDDFE"/>
              </a:gs>
              <a:gs pos="100000">
                <a:srgbClr val="618FFD"/>
              </a:gs>
            </a:gsLst>
            <a:lin ang="18900000" scaled="1"/>
          </a:gradFill>
          <a:ln w="12700">
            <a:solidFill>
              <a:schemeClr val="tx1"/>
            </a:solidFill>
            <a:round/>
            <a:headEnd/>
            <a:tailEnd/>
          </a:ln>
        </p:spPr>
        <p:txBody>
          <a:bodyPr wrap="none" anchor="ctr"/>
          <a:lstStyle/>
          <a:p>
            <a:pPr>
              <a:defRPr/>
            </a:pPr>
            <a:endParaRPr lang="en-US">
              <a:solidFill>
                <a:srgbClr val="FFFF00"/>
              </a:solidFill>
              <a:effectLst>
                <a:outerShdw blurRad="38100" dist="38100" dir="2700000" algn="tl">
                  <a:srgbClr val="000000">
                    <a:alpha val="43137"/>
                  </a:srgbClr>
                </a:outerShdw>
              </a:effectLst>
              <a:latin typeface="Arial" charset="0"/>
            </a:endParaRPr>
          </a:p>
        </p:txBody>
      </p:sp>
      <p:sp>
        <p:nvSpPr>
          <p:cNvPr id="39" name="Line 8"/>
          <p:cNvSpPr>
            <a:spLocks noChangeShapeType="1"/>
          </p:cNvSpPr>
          <p:nvPr/>
        </p:nvSpPr>
        <p:spPr bwMode="auto">
          <a:xfrm>
            <a:off x="2182813" y="4430713"/>
            <a:ext cx="1962150" cy="889000"/>
          </a:xfrm>
          <a:prstGeom prst="line">
            <a:avLst/>
          </a:prstGeom>
          <a:noFill/>
          <a:ln w="12700">
            <a:solidFill>
              <a:srgbClr val="0070C0"/>
            </a:solidFill>
            <a:round/>
            <a:headEnd/>
            <a:tailEnd/>
          </a:ln>
        </p:spPr>
        <p:txBody>
          <a:bodyPr wrap="none" anchor="ctr"/>
          <a:lstStyle/>
          <a:p>
            <a:pPr>
              <a:defRPr/>
            </a:pPr>
            <a:endParaRPr lang="en-US">
              <a:solidFill>
                <a:srgbClr val="FFFF00"/>
              </a:solidFill>
              <a:effectLst>
                <a:outerShdw blurRad="38100" dist="38100" dir="2700000" algn="tl">
                  <a:srgbClr val="000000">
                    <a:alpha val="43137"/>
                  </a:srgbClr>
                </a:outerShdw>
              </a:effectLst>
              <a:latin typeface="Arial" charset="0"/>
            </a:endParaRPr>
          </a:p>
        </p:txBody>
      </p:sp>
      <p:sp>
        <p:nvSpPr>
          <p:cNvPr id="40" name="Line 9"/>
          <p:cNvSpPr>
            <a:spLocks noChangeShapeType="1"/>
          </p:cNvSpPr>
          <p:nvPr/>
        </p:nvSpPr>
        <p:spPr bwMode="auto">
          <a:xfrm flipV="1">
            <a:off x="2187575" y="4459288"/>
            <a:ext cx="1941513" cy="871537"/>
          </a:xfrm>
          <a:prstGeom prst="line">
            <a:avLst/>
          </a:prstGeom>
          <a:noFill/>
          <a:ln w="12700">
            <a:solidFill>
              <a:srgbClr val="0070C0"/>
            </a:solidFill>
            <a:round/>
            <a:headEnd/>
            <a:tailEnd/>
          </a:ln>
        </p:spPr>
        <p:txBody>
          <a:bodyPr wrap="none" anchor="ctr"/>
          <a:lstStyle/>
          <a:p>
            <a:pPr>
              <a:defRPr/>
            </a:pPr>
            <a:endParaRPr lang="en-US">
              <a:solidFill>
                <a:srgbClr val="FFFF00"/>
              </a:solidFill>
              <a:effectLst>
                <a:outerShdw blurRad="38100" dist="38100" dir="2700000" algn="tl">
                  <a:srgbClr val="000000">
                    <a:alpha val="43137"/>
                  </a:srgbClr>
                </a:outerShdw>
              </a:effectLst>
              <a:latin typeface="Arial" charset="0"/>
            </a:endParaRPr>
          </a:p>
        </p:txBody>
      </p:sp>
      <p:grpSp>
        <p:nvGrpSpPr>
          <p:cNvPr id="4110" name="Group 10"/>
          <p:cNvGrpSpPr>
            <a:grpSpLocks/>
          </p:cNvGrpSpPr>
          <p:nvPr/>
        </p:nvGrpSpPr>
        <p:grpSpPr bwMode="auto">
          <a:xfrm>
            <a:off x="3384550" y="4541838"/>
            <a:ext cx="1647825" cy="333375"/>
            <a:chOff x="3510" y="2041"/>
            <a:chExt cx="1794" cy="364"/>
          </a:xfrm>
        </p:grpSpPr>
        <p:sp>
          <p:nvSpPr>
            <p:cNvPr id="42" name="Line 11"/>
            <p:cNvSpPr>
              <a:spLocks noChangeShapeType="1"/>
            </p:cNvSpPr>
            <p:nvPr/>
          </p:nvSpPr>
          <p:spPr bwMode="auto">
            <a:xfrm flipV="1">
              <a:off x="3510" y="2041"/>
              <a:ext cx="774" cy="364"/>
            </a:xfrm>
            <a:prstGeom prst="line">
              <a:avLst/>
            </a:prstGeom>
            <a:noFill/>
            <a:ln w="12700">
              <a:solidFill>
                <a:schemeClr val="tx1"/>
              </a:solidFill>
              <a:prstDash val="dash"/>
              <a:round/>
              <a:headEnd/>
              <a:tailEnd/>
            </a:ln>
          </p:spPr>
          <p:txBody>
            <a:bodyPr wrap="none" anchor="ctr"/>
            <a:lstStyle/>
            <a:p>
              <a:pPr>
                <a:defRPr/>
              </a:pPr>
              <a:endParaRPr lang="en-US">
                <a:solidFill>
                  <a:srgbClr val="FFFF00"/>
                </a:solidFill>
                <a:effectLst>
                  <a:outerShdw blurRad="38100" dist="38100" dir="2700000" algn="tl">
                    <a:srgbClr val="000000">
                      <a:alpha val="43137"/>
                    </a:srgbClr>
                  </a:outerShdw>
                </a:effectLst>
                <a:latin typeface="Arial" charset="0"/>
              </a:endParaRPr>
            </a:p>
          </p:txBody>
        </p:sp>
        <p:sp>
          <p:nvSpPr>
            <p:cNvPr id="43" name="Line 12"/>
            <p:cNvSpPr>
              <a:spLocks noChangeShapeType="1"/>
            </p:cNvSpPr>
            <p:nvPr/>
          </p:nvSpPr>
          <p:spPr bwMode="auto">
            <a:xfrm>
              <a:off x="4307" y="2050"/>
              <a:ext cx="997" cy="263"/>
            </a:xfrm>
            <a:prstGeom prst="line">
              <a:avLst/>
            </a:prstGeom>
            <a:noFill/>
            <a:ln w="12700">
              <a:solidFill>
                <a:schemeClr val="tx1"/>
              </a:solidFill>
              <a:prstDash val="dash"/>
              <a:round/>
              <a:headEnd/>
              <a:tailEnd/>
            </a:ln>
          </p:spPr>
          <p:txBody>
            <a:bodyPr wrap="none" anchor="ctr"/>
            <a:lstStyle/>
            <a:p>
              <a:pPr>
                <a:defRPr/>
              </a:pPr>
              <a:endParaRPr lang="en-US">
                <a:solidFill>
                  <a:srgbClr val="FFFF00"/>
                </a:solidFill>
                <a:effectLst>
                  <a:outerShdw blurRad="38100" dist="38100" dir="2700000" algn="tl">
                    <a:srgbClr val="000000">
                      <a:alpha val="43137"/>
                    </a:srgbClr>
                  </a:outerShdw>
                </a:effectLst>
                <a:latin typeface="Arial" charset="0"/>
              </a:endParaRPr>
            </a:p>
          </p:txBody>
        </p:sp>
      </p:grpSp>
      <p:grpSp>
        <p:nvGrpSpPr>
          <p:cNvPr id="4111" name="Group 13"/>
          <p:cNvGrpSpPr>
            <a:grpSpLocks/>
          </p:cNvGrpSpPr>
          <p:nvPr/>
        </p:nvGrpSpPr>
        <p:grpSpPr bwMode="auto">
          <a:xfrm>
            <a:off x="3395663" y="4883150"/>
            <a:ext cx="1622425" cy="333375"/>
            <a:chOff x="3522" y="2414"/>
            <a:chExt cx="1767" cy="366"/>
          </a:xfrm>
        </p:grpSpPr>
        <p:sp>
          <p:nvSpPr>
            <p:cNvPr id="45" name="Line 14"/>
            <p:cNvSpPr>
              <a:spLocks noChangeShapeType="1"/>
            </p:cNvSpPr>
            <p:nvPr/>
          </p:nvSpPr>
          <p:spPr bwMode="auto">
            <a:xfrm>
              <a:off x="3522" y="2414"/>
              <a:ext cx="781" cy="366"/>
            </a:xfrm>
            <a:prstGeom prst="line">
              <a:avLst/>
            </a:prstGeom>
            <a:noFill/>
            <a:ln w="12700">
              <a:solidFill>
                <a:schemeClr val="tx1"/>
              </a:solidFill>
              <a:prstDash val="dash"/>
              <a:round/>
              <a:headEnd/>
              <a:tailEnd/>
            </a:ln>
          </p:spPr>
          <p:txBody>
            <a:bodyPr wrap="none" anchor="ctr"/>
            <a:lstStyle/>
            <a:p>
              <a:pPr>
                <a:defRPr/>
              </a:pPr>
              <a:endParaRPr lang="en-US">
                <a:solidFill>
                  <a:srgbClr val="FFFF00"/>
                </a:solidFill>
                <a:effectLst>
                  <a:outerShdw blurRad="38100" dist="38100" dir="2700000" algn="tl">
                    <a:srgbClr val="000000">
                      <a:alpha val="43137"/>
                    </a:srgbClr>
                  </a:outerShdw>
                </a:effectLst>
                <a:latin typeface="Arial" charset="0"/>
              </a:endParaRPr>
            </a:p>
          </p:txBody>
        </p:sp>
        <p:sp>
          <p:nvSpPr>
            <p:cNvPr id="46" name="Line 15"/>
            <p:cNvSpPr>
              <a:spLocks noChangeShapeType="1"/>
            </p:cNvSpPr>
            <p:nvPr/>
          </p:nvSpPr>
          <p:spPr bwMode="auto">
            <a:xfrm flipV="1">
              <a:off x="4329" y="2506"/>
              <a:ext cx="960" cy="267"/>
            </a:xfrm>
            <a:prstGeom prst="line">
              <a:avLst/>
            </a:prstGeom>
            <a:noFill/>
            <a:ln w="12700">
              <a:solidFill>
                <a:schemeClr val="tx1"/>
              </a:solidFill>
              <a:prstDash val="dash"/>
              <a:round/>
              <a:headEnd/>
              <a:tailEnd/>
            </a:ln>
          </p:spPr>
          <p:txBody>
            <a:bodyPr wrap="none" anchor="ctr"/>
            <a:lstStyle/>
            <a:p>
              <a:pPr>
                <a:defRPr/>
              </a:pPr>
              <a:endParaRPr lang="en-US">
                <a:solidFill>
                  <a:srgbClr val="FFFF00"/>
                </a:solidFill>
                <a:effectLst>
                  <a:outerShdw blurRad="38100" dist="38100" dir="2700000" algn="tl">
                    <a:srgbClr val="000000">
                      <a:alpha val="43137"/>
                    </a:srgbClr>
                  </a:outerShdw>
                </a:effectLst>
                <a:latin typeface="Arial" charset="0"/>
              </a:endParaRPr>
            </a:p>
          </p:txBody>
        </p:sp>
      </p:grpSp>
      <p:sp>
        <p:nvSpPr>
          <p:cNvPr id="47" name="Rectangle 16"/>
          <p:cNvSpPr>
            <a:spLocks noChangeArrowheads="1"/>
          </p:cNvSpPr>
          <p:nvPr/>
        </p:nvSpPr>
        <p:spPr bwMode="auto">
          <a:xfrm>
            <a:off x="5538788" y="4640263"/>
            <a:ext cx="138112" cy="461962"/>
          </a:xfrm>
          <a:prstGeom prst="rect">
            <a:avLst/>
          </a:prstGeom>
          <a:solidFill>
            <a:schemeClr val="hlink"/>
          </a:solidFill>
          <a:ln w="12700">
            <a:solidFill>
              <a:schemeClr val="tx1"/>
            </a:solidFill>
            <a:miter lim="800000"/>
            <a:headEnd/>
            <a:tailEnd/>
          </a:ln>
        </p:spPr>
        <p:txBody>
          <a:bodyPr wrap="none" anchor="ctr"/>
          <a:lstStyle/>
          <a:p>
            <a:pPr>
              <a:defRPr/>
            </a:pPr>
            <a:endParaRPr lang="en-US">
              <a:solidFill>
                <a:srgbClr val="FFFF00"/>
              </a:solidFill>
              <a:effectLst>
                <a:outerShdw blurRad="38100" dist="38100" dir="2700000" algn="tl">
                  <a:srgbClr val="000000">
                    <a:alpha val="43137"/>
                  </a:srgbClr>
                </a:outerShdw>
              </a:effectLst>
              <a:latin typeface="Arial" charset="0"/>
            </a:endParaRPr>
          </a:p>
        </p:txBody>
      </p:sp>
      <p:sp>
        <p:nvSpPr>
          <p:cNvPr id="48" name="AutoShape 17"/>
          <p:cNvSpPr>
            <a:spLocks noChangeArrowheads="1"/>
          </p:cNvSpPr>
          <p:nvPr/>
        </p:nvSpPr>
        <p:spPr bwMode="auto">
          <a:xfrm>
            <a:off x="395288" y="4783138"/>
            <a:ext cx="330200" cy="169862"/>
          </a:xfrm>
          <a:prstGeom prst="rightArrow">
            <a:avLst>
              <a:gd name="adj1" fmla="val 50000"/>
              <a:gd name="adj2" fmla="val 86850"/>
            </a:avLst>
          </a:prstGeom>
          <a:solidFill>
            <a:schemeClr val="tx2"/>
          </a:solidFill>
          <a:ln w="12700">
            <a:solidFill>
              <a:schemeClr val="tx1"/>
            </a:solidFill>
            <a:miter lim="800000"/>
            <a:headEnd/>
            <a:tailEnd/>
          </a:ln>
        </p:spPr>
        <p:txBody>
          <a:bodyPr wrap="none" anchor="ctr"/>
          <a:lstStyle/>
          <a:p>
            <a:pPr>
              <a:defRPr/>
            </a:pPr>
            <a:endParaRPr lang="en-US">
              <a:solidFill>
                <a:srgbClr val="FFFF00"/>
              </a:solidFill>
              <a:effectLst>
                <a:outerShdw blurRad="38100" dist="38100" dir="2700000" algn="tl">
                  <a:srgbClr val="000000">
                    <a:alpha val="43137"/>
                  </a:srgbClr>
                </a:outerShdw>
              </a:effectLst>
              <a:latin typeface="Arial" charset="0"/>
            </a:endParaRPr>
          </a:p>
        </p:txBody>
      </p:sp>
      <p:sp>
        <p:nvSpPr>
          <p:cNvPr id="4114" name="Rectangle 18"/>
          <p:cNvSpPr>
            <a:spLocks noChangeArrowheads="1"/>
          </p:cNvSpPr>
          <p:nvPr/>
        </p:nvSpPr>
        <p:spPr bwMode="auto">
          <a:xfrm>
            <a:off x="1458913" y="5373688"/>
            <a:ext cx="13843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sz="1400" b="1">
                <a:solidFill>
                  <a:srgbClr val="00B0F0"/>
                </a:solidFill>
              </a:rPr>
              <a:t>k</a:t>
            </a:r>
            <a:r>
              <a:rPr lang="en-US" altLang="cs-CZ" sz="1400" b="1">
                <a:solidFill>
                  <a:srgbClr val="00B0F0"/>
                </a:solidFill>
              </a:rPr>
              <a:t>onden</a:t>
            </a:r>
            <a:r>
              <a:rPr lang="cs-CZ" altLang="cs-CZ" sz="1400" b="1">
                <a:solidFill>
                  <a:srgbClr val="00B0F0"/>
                </a:solidFill>
              </a:rPr>
              <a:t>z</a:t>
            </a:r>
            <a:r>
              <a:rPr lang="en-US" altLang="cs-CZ" sz="1400" b="1">
                <a:solidFill>
                  <a:srgbClr val="00B0F0"/>
                </a:solidFill>
              </a:rPr>
              <a:t>er</a:t>
            </a:r>
            <a:r>
              <a:rPr lang="cs-CZ" altLang="cs-CZ" sz="1400" b="1">
                <a:solidFill>
                  <a:srgbClr val="00B0F0"/>
                </a:solidFill>
              </a:rPr>
              <a:t>ová</a:t>
            </a:r>
            <a:endParaRPr lang="en-US" altLang="cs-CZ" sz="1400" b="1">
              <a:solidFill>
                <a:srgbClr val="00B0F0"/>
              </a:solidFill>
            </a:endParaRPr>
          </a:p>
          <a:p>
            <a:pPr algn="ctr" eaLnBrk="1" hangingPunct="1"/>
            <a:r>
              <a:rPr lang="cs-CZ" altLang="cs-CZ" sz="1400" b="1">
                <a:solidFill>
                  <a:srgbClr val="00B0F0"/>
                </a:solidFill>
              </a:rPr>
              <a:t>čočka</a:t>
            </a:r>
            <a:endParaRPr lang="en-US" altLang="cs-CZ" sz="1400" b="1">
              <a:solidFill>
                <a:srgbClr val="00B0F0"/>
              </a:solidFill>
            </a:endParaRPr>
          </a:p>
        </p:txBody>
      </p:sp>
      <p:sp>
        <p:nvSpPr>
          <p:cNvPr id="4115" name="Rectangle 19"/>
          <p:cNvSpPr>
            <a:spLocks noChangeArrowheads="1"/>
          </p:cNvSpPr>
          <p:nvPr/>
        </p:nvSpPr>
        <p:spPr bwMode="auto">
          <a:xfrm>
            <a:off x="468313" y="3933825"/>
            <a:ext cx="13223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000" b="1">
                <a:solidFill>
                  <a:srgbClr val="00B050"/>
                </a:solidFill>
              </a:rPr>
              <a:t>Pinhole 1</a:t>
            </a:r>
          </a:p>
        </p:txBody>
      </p:sp>
      <p:sp>
        <p:nvSpPr>
          <p:cNvPr id="4116" name="Rectangle 20"/>
          <p:cNvSpPr>
            <a:spLocks noChangeArrowheads="1"/>
          </p:cNvSpPr>
          <p:nvPr/>
        </p:nvSpPr>
        <p:spPr bwMode="auto">
          <a:xfrm>
            <a:off x="4356100" y="4040188"/>
            <a:ext cx="13223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000" b="1">
                <a:solidFill>
                  <a:srgbClr val="00B050"/>
                </a:solidFill>
              </a:rPr>
              <a:t>Pinhole 2</a:t>
            </a:r>
          </a:p>
        </p:txBody>
      </p:sp>
      <p:sp>
        <p:nvSpPr>
          <p:cNvPr id="4117" name="Rectangle 21"/>
          <p:cNvSpPr>
            <a:spLocks noChangeArrowheads="1"/>
          </p:cNvSpPr>
          <p:nvPr/>
        </p:nvSpPr>
        <p:spPr bwMode="auto">
          <a:xfrm>
            <a:off x="3492500" y="5373688"/>
            <a:ext cx="116522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sz="1400" b="1">
                <a:solidFill>
                  <a:srgbClr val="00B0F0"/>
                </a:solidFill>
              </a:rPr>
              <a:t>o</a:t>
            </a:r>
            <a:r>
              <a:rPr lang="en-US" altLang="cs-CZ" sz="1400" b="1">
                <a:solidFill>
                  <a:srgbClr val="00B0F0"/>
                </a:solidFill>
              </a:rPr>
              <a:t>bje</a:t>
            </a:r>
            <a:r>
              <a:rPr lang="cs-CZ" altLang="cs-CZ" sz="1400" b="1">
                <a:solidFill>
                  <a:srgbClr val="00B0F0"/>
                </a:solidFill>
              </a:rPr>
              <a:t>k</a:t>
            </a:r>
            <a:r>
              <a:rPr lang="en-US" altLang="cs-CZ" sz="1400" b="1">
                <a:solidFill>
                  <a:srgbClr val="00B0F0"/>
                </a:solidFill>
              </a:rPr>
              <a:t>tiv</a:t>
            </a:r>
            <a:r>
              <a:rPr lang="cs-CZ" altLang="cs-CZ" sz="1400" b="1">
                <a:solidFill>
                  <a:srgbClr val="00B0F0"/>
                </a:solidFill>
              </a:rPr>
              <a:t>ová</a:t>
            </a:r>
            <a:endParaRPr lang="en-US" altLang="cs-CZ" sz="1400" b="1">
              <a:solidFill>
                <a:srgbClr val="00B0F0"/>
              </a:solidFill>
            </a:endParaRPr>
          </a:p>
          <a:p>
            <a:pPr algn="ctr" eaLnBrk="1" hangingPunct="1"/>
            <a:r>
              <a:rPr lang="cs-CZ" altLang="cs-CZ" sz="1400" b="1">
                <a:solidFill>
                  <a:srgbClr val="00B0F0"/>
                </a:solidFill>
              </a:rPr>
              <a:t>čočka</a:t>
            </a:r>
            <a:endParaRPr lang="en-US" altLang="cs-CZ" sz="1400" b="1">
              <a:solidFill>
                <a:srgbClr val="00B0F0"/>
              </a:solidFill>
            </a:endParaRPr>
          </a:p>
        </p:txBody>
      </p:sp>
      <p:sp>
        <p:nvSpPr>
          <p:cNvPr id="53" name="Rectangle 22"/>
          <p:cNvSpPr>
            <a:spLocks noChangeArrowheads="1"/>
          </p:cNvSpPr>
          <p:nvPr/>
        </p:nvSpPr>
        <p:spPr bwMode="auto">
          <a:xfrm>
            <a:off x="2700338" y="3895725"/>
            <a:ext cx="995362" cy="396875"/>
          </a:xfrm>
          <a:prstGeom prst="rect">
            <a:avLst/>
          </a:prstGeom>
          <a:noFill/>
          <a:ln w="12700">
            <a:noFill/>
            <a:miter lim="800000"/>
            <a:headEnd/>
            <a:tailEnd/>
          </a:ln>
        </p:spPr>
        <p:txBody>
          <a:bodyPr wrap="none" lIns="90488" tIns="44450" rIns="90488" bIns="44450">
            <a:spAutoFit/>
          </a:bodyPr>
          <a:lstStyle/>
          <a:p>
            <a:pPr>
              <a:defRPr/>
            </a:pPr>
            <a:r>
              <a:rPr lang="cs-CZ" sz="2000" b="1" dirty="0">
                <a:effectLst>
                  <a:outerShdw blurRad="38100" dist="38100" dir="2700000" algn="tl">
                    <a:srgbClr val="000000">
                      <a:alpha val="43137"/>
                    </a:srgbClr>
                  </a:outerShdw>
                </a:effectLst>
                <a:latin typeface="Arial" charset="0"/>
              </a:rPr>
              <a:t>vzorek</a:t>
            </a:r>
            <a:endParaRPr lang="en-US" sz="2000" b="1" dirty="0">
              <a:effectLst>
                <a:outerShdw blurRad="38100" dist="38100" dir="2700000" algn="tl">
                  <a:srgbClr val="000000">
                    <a:alpha val="43137"/>
                  </a:srgbClr>
                </a:outerShdw>
              </a:effectLst>
              <a:latin typeface="Arial" charset="0"/>
            </a:endParaRPr>
          </a:p>
        </p:txBody>
      </p:sp>
      <p:sp>
        <p:nvSpPr>
          <p:cNvPr id="54" name="Rectangle 24"/>
          <p:cNvSpPr>
            <a:spLocks noChangeArrowheads="1"/>
          </p:cNvSpPr>
          <p:nvPr/>
        </p:nvSpPr>
        <p:spPr bwMode="auto">
          <a:xfrm>
            <a:off x="4997450" y="4843463"/>
            <a:ext cx="52388" cy="85725"/>
          </a:xfrm>
          <a:prstGeom prst="rect">
            <a:avLst/>
          </a:prstGeom>
          <a:solidFill>
            <a:schemeClr val="bg1"/>
          </a:solidFill>
          <a:ln w="12700">
            <a:noFill/>
            <a:miter lim="800000"/>
            <a:headEnd/>
            <a:tailEnd/>
          </a:ln>
        </p:spPr>
        <p:txBody>
          <a:bodyPr wrap="none" anchor="ctr"/>
          <a:lstStyle/>
          <a:p>
            <a:pPr>
              <a:defRPr/>
            </a:pPr>
            <a:endParaRPr lang="en-US">
              <a:solidFill>
                <a:srgbClr val="FFFF00"/>
              </a:solidFill>
              <a:effectLst>
                <a:outerShdw blurRad="38100" dist="38100" dir="2700000" algn="tl">
                  <a:srgbClr val="000000">
                    <a:alpha val="43137"/>
                  </a:srgbClr>
                </a:outerShdw>
              </a:effectLst>
              <a:latin typeface="Arial" charset="0"/>
            </a:endParaRPr>
          </a:p>
        </p:txBody>
      </p:sp>
      <p:sp>
        <p:nvSpPr>
          <p:cNvPr id="55" name="Line 25"/>
          <p:cNvSpPr>
            <a:spLocks noChangeShapeType="1"/>
          </p:cNvSpPr>
          <p:nvPr/>
        </p:nvSpPr>
        <p:spPr bwMode="auto">
          <a:xfrm flipV="1">
            <a:off x="4130675" y="4606925"/>
            <a:ext cx="1428750" cy="720725"/>
          </a:xfrm>
          <a:prstGeom prst="line">
            <a:avLst/>
          </a:prstGeom>
          <a:noFill/>
          <a:ln w="12700">
            <a:solidFill>
              <a:srgbClr val="0070C0"/>
            </a:solidFill>
            <a:round/>
            <a:headEnd/>
            <a:tailEnd/>
          </a:ln>
        </p:spPr>
        <p:txBody>
          <a:bodyPr wrap="none" anchor="ctr"/>
          <a:lstStyle/>
          <a:p>
            <a:pPr>
              <a:defRPr/>
            </a:pPr>
            <a:endParaRPr lang="en-US">
              <a:solidFill>
                <a:srgbClr val="FFFF00"/>
              </a:solidFill>
              <a:effectLst>
                <a:outerShdw blurRad="38100" dist="38100" dir="2700000" algn="tl">
                  <a:srgbClr val="000000">
                    <a:alpha val="43137"/>
                  </a:srgbClr>
                </a:outerShdw>
              </a:effectLst>
              <a:latin typeface="Arial" charset="0"/>
            </a:endParaRPr>
          </a:p>
        </p:txBody>
      </p:sp>
      <p:sp>
        <p:nvSpPr>
          <p:cNvPr id="56" name="Line 26"/>
          <p:cNvSpPr>
            <a:spLocks noChangeShapeType="1"/>
          </p:cNvSpPr>
          <p:nvPr/>
        </p:nvSpPr>
        <p:spPr bwMode="auto">
          <a:xfrm>
            <a:off x="4130675" y="4457700"/>
            <a:ext cx="1473200" cy="669925"/>
          </a:xfrm>
          <a:prstGeom prst="line">
            <a:avLst/>
          </a:prstGeom>
          <a:noFill/>
          <a:ln w="12700">
            <a:solidFill>
              <a:srgbClr val="0070C0"/>
            </a:solidFill>
            <a:round/>
            <a:headEnd/>
            <a:tailEnd/>
          </a:ln>
        </p:spPr>
        <p:txBody>
          <a:bodyPr wrap="none" anchor="ctr"/>
          <a:lstStyle/>
          <a:p>
            <a:pPr>
              <a:defRPr/>
            </a:pPr>
            <a:endParaRPr lang="en-US">
              <a:solidFill>
                <a:srgbClr val="FFFF00"/>
              </a:solidFill>
              <a:effectLst>
                <a:outerShdw blurRad="38100" dist="38100" dir="2700000" algn="tl">
                  <a:srgbClr val="000000">
                    <a:alpha val="43137"/>
                  </a:srgbClr>
                </a:outerShdw>
              </a:effectLst>
              <a:latin typeface="Arial" charset="0"/>
            </a:endParaRPr>
          </a:p>
        </p:txBody>
      </p:sp>
      <p:sp>
        <p:nvSpPr>
          <p:cNvPr id="57" name="Rectangle 27"/>
          <p:cNvSpPr>
            <a:spLocks noChangeArrowheads="1"/>
          </p:cNvSpPr>
          <p:nvPr/>
        </p:nvSpPr>
        <p:spPr bwMode="auto">
          <a:xfrm>
            <a:off x="1066800" y="4818063"/>
            <a:ext cx="50800" cy="85725"/>
          </a:xfrm>
          <a:prstGeom prst="rect">
            <a:avLst/>
          </a:prstGeom>
          <a:solidFill>
            <a:schemeClr val="bg1"/>
          </a:solidFill>
          <a:ln w="12700">
            <a:noFill/>
            <a:miter lim="800000"/>
            <a:headEnd/>
            <a:tailEnd/>
          </a:ln>
        </p:spPr>
        <p:txBody>
          <a:bodyPr wrap="none" anchor="ctr"/>
          <a:lstStyle/>
          <a:p>
            <a:pPr>
              <a:defRPr/>
            </a:pPr>
            <a:endParaRPr lang="en-US">
              <a:solidFill>
                <a:srgbClr val="FFFF00"/>
              </a:solidFill>
              <a:effectLst>
                <a:outerShdw blurRad="38100" dist="38100" dir="2700000" algn="tl">
                  <a:srgbClr val="000000">
                    <a:alpha val="43137"/>
                  </a:srgbClr>
                </a:outerShdw>
              </a:effectLst>
              <a:latin typeface="Arial" charset="0"/>
            </a:endParaRPr>
          </a:p>
        </p:txBody>
      </p:sp>
      <p:sp>
        <p:nvSpPr>
          <p:cNvPr id="58" name="Line 28"/>
          <p:cNvSpPr>
            <a:spLocks noChangeShapeType="1"/>
          </p:cNvSpPr>
          <p:nvPr/>
        </p:nvSpPr>
        <p:spPr bwMode="auto">
          <a:xfrm flipH="1">
            <a:off x="542925" y="4437063"/>
            <a:ext cx="1631950" cy="633412"/>
          </a:xfrm>
          <a:prstGeom prst="line">
            <a:avLst/>
          </a:prstGeom>
          <a:noFill/>
          <a:ln w="12700">
            <a:solidFill>
              <a:srgbClr val="0070C0"/>
            </a:solidFill>
            <a:round/>
            <a:headEnd/>
            <a:tailEnd/>
          </a:ln>
        </p:spPr>
        <p:txBody>
          <a:bodyPr wrap="none" anchor="ctr"/>
          <a:lstStyle/>
          <a:p>
            <a:pPr>
              <a:defRPr/>
            </a:pPr>
            <a:endParaRPr lang="en-US">
              <a:solidFill>
                <a:srgbClr val="FFFF00"/>
              </a:solidFill>
              <a:effectLst>
                <a:outerShdw blurRad="38100" dist="38100" dir="2700000" algn="tl">
                  <a:srgbClr val="000000">
                    <a:alpha val="43137"/>
                  </a:srgbClr>
                </a:outerShdw>
              </a:effectLst>
              <a:latin typeface="Arial" charset="0"/>
            </a:endParaRPr>
          </a:p>
        </p:txBody>
      </p:sp>
      <p:sp>
        <p:nvSpPr>
          <p:cNvPr id="59" name="Line 29"/>
          <p:cNvSpPr>
            <a:spLocks noChangeShapeType="1"/>
          </p:cNvSpPr>
          <p:nvPr/>
        </p:nvSpPr>
        <p:spPr bwMode="auto">
          <a:xfrm flipH="1" flipV="1">
            <a:off x="542925" y="4637088"/>
            <a:ext cx="1639888" cy="690562"/>
          </a:xfrm>
          <a:prstGeom prst="line">
            <a:avLst/>
          </a:prstGeom>
          <a:noFill/>
          <a:ln w="12700">
            <a:solidFill>
              <a:srgbClr val="0070C0"/>
            </a:solidFill>
            <a:round/>
            <a:headEnd/>
            <a:tailEnd/>
          </a:ln>
        </p:spPr>
        <p:txBody>
          <a:bodyPr wrap="none" anchor="ctr"/>
          <a:lstStyle/>
          <a:p>
            <a:pPr>
              <a:defRPr/>
            </a:pPr>
            <a:endParaRPr lang="en-US">
              <a:solidFill>
                <a:srgbClr val="FFFF00"/>
              </a:solidFill>
              <a:effectLst>
                <a:outerShdw blurRad="38100" dist="38100" dir="2700000" algn="tl">
                  <a:srgbClr val="000000">
                    <a:alpha val="43137"/>
                  </a:srgbClr>
                </a:outerShdw>
              </a:effectLst>
              <a:latin typeface="Arial" charset="0"/>
            </a:endParaRPr>
          </a:p>
        </p:txBody>
      </p:sp>
      <p:sp>
        <p:nvSpPr>
          <p:cNvPr id="4125" name="Rectangle 30"/>
          <p:cNvSpPr>
            <a:spLocks noChangeArrowheads="1"/>
          </p:cNvSpPr>
          <p:nvPr/>
        </p:nvSpPr>
        <p:spPr bwMode="auto">
          <a:xfrm>
            <a:off x="2627313" y="6343650"/>
            <a:ext cx="3384550"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000" i="1" u="sng"/>
              <a:t>Podle</a:t>
            </a:r>
            <a:r>
              <a:rPr lang="en-US" altLang="cs-CZ" sz="1000" i="1" u="sng"/>
              <a:t>: </a:t>
            </a:r>
            <a:r>
              <a:rPr lang="en-US" altLang="cs-CZ" sz="1000" i="1"/>
              <a:t>Handbook of Biological Confocal Microscopy. J.B.Pawley, Plennum Press, 1989</a:t>
            </a:r>
          </a:p>
        </p:txBody>
      </p:sp>
      <p:sp>
        <p:nvSpPr>
          <p:cNvPr id="4126" name="Rectangle 22"/>
          <p:cNvSpPr>
            <a:spLocks noChangeArrowheads="1"/>
          </p:cNvSpPr>
          <p:nvPr/>
        </p:nvSpPr>
        <p:spPr bwMode="auto">
          <a:xfrm>
            <a:off x="5076825" y="5397500"/>
            <a:ext cx="992188" cy="33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1600" b="1"/>
              <a:t>detektor</a:t>
            </a:r>
            <a:endParaRPr lang="en-US" altLang="cs-CZ" sz="1600" b="1"/>
          </a:p>
        </p:txBody>
      </p:sp>
      <p:cxnSp>
        <p:nvCxnSpPr>
          <p:cNvPr id="64" name="Přímá spojovací čára 63"/>
          <p:cNvCxnSpPr/>
          <p:nvPr/>
        </p:nvCxnSpPr>
        <p:spPr>
          <a:xfrm rot="16200000" flipV="1">
            <a:off x="2497931" y="4955382"/>
            <a:ext cx="1404937" cy="6350"/>
          </a:xfrm>
          <a:prstGeom prst="line">
            <a:avLst/>
          </a:prstGeom>
          <a:ln w="38100">
            <a:solidFill>
              <a:srgbClr val="666699"/>
            </a:solidFill>
            <a:prstDash val="sysDash"/>
          </a:ln>
        </p:spPr>
        <p:style>
          <a:lnRef idx="1">
            <a:schemeClr val="accent1"/>
          </a:lnRef>
          <a:fillRef idx="0">
            <a:schemeClr val="accent1"/>
          </a:fillRef>
          <a:effectRef idx="0">
            <a:schemeClr val="accent1"/>
          </a:effectRef>
          <a:fontRef idx="minor">
            <a:schemeClr val="tx1"/>
          </a:fontRef>
        </p:style>
      </p:cxnSp>
      <p:sp>
        <p:nvSpPr>
          <p:cNvPr id="4128" name="Rectangle 21"/>
          <p:cNvSpPr>
            <a:spLocks noChangeArrowheads="1"/>
          </p:cNvSpPr>
          <p:nvPr/>
        </p:nvSpPr>
        <p:spPr bwMode="auto">
          <a:xfrm>
            <a:off x="2771775" y="5705475"/>
            <a:ext cx="936625" cy="460375"/>
          </a:xfrm>
          <a:prstGeom prst="rect">
            <a:avLst/>
          </a:prstGeom>
          <a:noFill/>
          <a:ln w="12700">
            <a:solidFill>
              <a:srgbClr val="666699"/>
            </a:solidFill>
            <a:miter lim="800000"/>
            <a:headEnd/>
            <a:tailEnd/>
          </a:ln>
          <a:extLst>
            <a:ext uri="{909E8E84-426E-40DD-AFC4-6F175D3DCCD1}">
              <a14:hiddenFill xmlns:a14="http://schemas.microsoft.com/office/drawing/2010/main" xmlns="">
                <a:solidFill>
                  <a:srgbClr val="FFFFFF"/>
                </a:solidFill>
              </a14:hiddenFill>
            </a:ext>
          </a:extLst>
        </p:spPr>
        <p:txBody>
          <a:bodyPr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sz="1200" b="1">
                <a:solidFill>
                  <a:srgbClr val="666699"/>
                </a:solidFill>
              </a:rPr>
              <a:t>zaostřená </a:t>
            </a:r>
          </a:p>
          <a:p>
            <a:pPr algn="ctr" eaLnBrk="1" hangingPunct="1"/>
            <a:r>
              <a:rPr lang="cs-CZ" altLang="cs-CZ" sz="1200" b="1">
                <a:solidFill>
                  <a:srgbClr val="666699"/>
                </a:solidFill>
              </a:rPr>
              <a:t>rovina</a:t>
            </a:r>
            <a:endParaRPr lang="en-US" altLang="cs-CZ" sz="1200" b="1">
              <a:solidFill>
                <a:srgbClr val="6666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1513</TotalTime>
  <Words>2289</Words>
  <Application>Microsoft Office PowerPoint</Application>
  <PresentationFormat>Předvádění na obrazovce (4:3)</PresentationFormat>
  <Paragraphs>479</Paragraphs>
  <Slides>57</Slides>
  <Notes>9</Notes>
  <HiddenSlides>1</HiddenSlides>
  <MMClips>2</MMClips>
  <ScaleCrop>false</ScaleCrop>
  <HeadingPairs>
    <vt:vector size="4" baseType="variant">
      <vt:variant>
        <vt:lpstr>Motiv</vt:lpstr>
      </vt:variant>
      <vt:variant>
        <vt:i4>1</vt:i4>
      </vt:variant>
      <vt:variant>
        <vt:lpstr>Nadpisy snímků</vt:lpstr>
      </vt:variant>
      <vt:variant>
        <vt:i4>57</vt:i4>
      </vt:variant>
    </vt:vector>
  </HeadingPairs>
  <TitlesOfParts>
    <vt:vector size="58" baseType="lpstr">
      <vt:lpstr>Výchozí návrh</vt:lpstr>
      <vt:lpstr>Fluorescence  a Konfokální mikroskopie</vt:lpstr>
      <vt:lpstr>Fluorescenční mikroskopie</vt:lpstr>
      <vt:lpstr>K čemu je fluprescence dobrá?</vt:lpstr>
      <vt:lpstr>Princip fluorescence</vt:lpstr>
      <vt:lpstr>Fluorescence</vt:lpstr>
      <vt:lpstr>Fluorescenční techniky</vt:lpstr>
      <vt:lpstr>Rozlišení</vt:lpstr>
      <vt:lpstr>Konfokální mikroskop</vt:lpstr>
      <vt:lpstr>Konfokální mikroskop</vt:lpstr>
      <vt:lpstr>optický řez</vt:lpstr>
      <vt:lpstr>Fluorescenční mikroskop</vt:lpstr>
      <vt:lpstr>Konfokální princip</vt:lpstr>
      <vt:lpstr>Snímek 13</vt:lpstr>
      <vt:lpstr>Výhody konfokální mikroskopie</vt:lpstr>
      <vt:lpstr>Snímek 15</vt:lpstr>
      <vt:lpstr>Snímek 16</vt:lpstr>
      <vt:lpstr>Bodové skenování</vt:lpstr>
      <vt:lpstr>Snímek 18</vt:lpstr>
      <vt:lpstr>Olympus Fluoview 500</vt:lpstr>
      <vt:lpstr>Snímek 20</vt:lpstr>
      <vt:lpstr>Rastrování</vt:lpstr>
      <vt:lpstr>Historie</vt:lpstr>
      <vt:lpstr>Historie</vt:lpstr>
      <vt:lpstr>Klasická mik.</vt:lpstr>
      <vt:lpstr>Snímek 25</vt:lpstr>
      <vt:lpstr>Snímek 26</vt:lpstr>
      <vt:lpstr>Snímek 27</vt:lpstr>
      <vt:lpstr>Snímek 28</vt:lpstr>
      <vt:lpstr>Snímek 29</vt:lpstr>
      <vt:lpstr>Snímek 30</vt:lpstr>
      <vt:lpstr>Snímek 31</vt:lpstr>
      <vt:lpstr>Snímek 32</vt:lpstr>
      <vt:lpstr>Imaris</vt:lpstr>
      <vt:lpstr>Snímek 34</vt:lpstr>
      <vt:lpstr>Snímek 35</vt:lpstr>
      <vt:lpstr>Snímek 36</vt:lpstr>
      <vt:lpstr>Snímek 37</vt:lpstr>
      <vt:lpstr>Snímek 38</vt:lpstr>
      <vt:lpstr>Snímek 39</vt:lpstr>
      <vt:lpstr>Snímek 40</vt:lpstr>
      <vt:lpstr>Snímek 41</vt:lpstr>
      <vt:lpstr>Snímek 42</vt:lpstr>
      <vt:lpstr>Snímek 43</vt:lpstr>
      <vt:lpstr>Snímek 44</vt:lpstr>
      <vt:lpstr>Snímek 45</vt:lpstr>
      <vt:lpstr>Snímek 46</vt:lpstr>
      <vt:lpstr>Snímek 47</vt:lpstr>
      <vt:lpstr>Snímek 48</vt:lpstr>
      <vt:lpstr>Snímek 49</vt:lpstr>
      <vt:lpstr>Snímek 50</vt:lpstr>
      <vt:lpstr>Snímek 51</vt:lpstr>
      <vt:lpstr>Základní omezení konfokální mikroskopie</vt:lpstr>
      <vt:lpstr>konvoluce</vt:lpstr>
      <vt:lpstr>Snímek 54</vt:lpstr>
      <vt:lpstr>Snímek 55</vt:lpstr>
      <vt:lpstr>Informační zdroje</vt:lpstr>
      <vt:lpstr>Literatura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user</dc:creator>
  <cp:lastModifiedBy>Reviewer</cp:lastModifiedBy>
  <cp:revision>90</cp:revision>
  <dcterms:created xsi:type="dcterms:W3CDTF">2009-10-02T14:58:37Z</dcterms:created>
  <dcterms:modified xsi:type="dcterms:W3CDTF">2014-11-03T15:32:24Z</dcterms:modified>
</cp:coreProperties>
</file>