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256" r:id="rId2"/>
    <p:sldId id="300" r:id="rId3"/>
    <p:sldId id="301" r:id="rId4"/>
    <p:sldId id="302" r:id="rId5"/>
    <p:sldId id="303" r:id="rId6"/>
    <p:sldId id="304" r:id="rId7"/>
    <p:sldId id="305" r:id="rId8"/>
    <p:sldId id="306" r:id="rId9"/>
    <p:sldId id="307" r:id="rId10"/>
    <p:sldId id="308" r:id="rId11"/>
    <p:sldId id="309" r:id="rId12"/>
    <p:sldId id="310" r:id="rId13"/>
    <p:sldId id="311" r:id="rId14"/>
    <p:sldId id="312" r:id="rId15"/>
    <p:sldId id="313" r:id="rId16"/>
    <p:sldId id="314" r:id="rId17"/>
    <p:sldId id="316" r:id="rId18"/>
    <p:sldId id="317" r:id="rId19"/>
    <p:sldId id="318" r:id="rId20"/>
    <p:sldId id="322" r:id="rId21"/>
    <p:sldId id="319" r:id="rId22"/>
    <p:sldId id="320" r:id="rId23"/>
    <p:sldId id="323" r:id="rId24"/>
    <p:sldId id="321" r:id="rId25"/>
    <p:sldId id="324" r:id="rId26"/>
    <p:sldId id="326" r:id="rId27"/>
    <p:sldId id="346" r:id="rId28"/>
    <p:sldId id="327" r:id="rId29"/>
    <p:sldId id="328" r:id="rId30"/>
    <p:sldId id="329" r:id="rId31"/>
    <p:sldId id="330" r:id="rId32"/>
    <p:sldId id="331" r:id="rId33"/>
    <p:sldId id="332" r:id="rId34"/>
    <p:sldId id="333" r:id="rId35"/>
    <p:sldId id="334" r:id="rId36"/>
    <p:sldId id="335" r:id="rId37"/>
    <p:sldId id="337" r:id="rId38"/>
    <p:sldId id="336" r:id="rId39"/>
    <p:sldId id="339" r:id="rId40"/>
    <p:sldId id="338" r:id="rId41"/>
    <p:sldId id="340" r:id="rId42"/>
    <p:sldId id="341" r:id="rId43"/>
    <p:sldId id="342" r:id="rId44"/>
    <p:sldId id="344" r:id="rId45"/>
    <p:sldId id="345" r:id="rId46"/>
    <p:sldId id="315" r:id="rId47"/>
    <p:sldId id="265" r:id="rId48"/>
    <p:sldId id="266" r:id="rId49"/>
    <p:sldId id="269" r:id="rId50"/>
    <p:sldId id="268" r:id="rId51"/>
    <p:sldId id="271" r:id="rId52"/>
    <p:sldId id="272" r:id="rId53"/>
    <p:sldId id="273" r:id="rId54"/>
    <p:sldId id="270" r:id="rId55"/>
    <p:sldId id="275" r:id="rId56"/>
    <p:sldId id="274" r:id="rId57"/>
    <p:sldId id="267" r:id="rId58"/>
    <p:sldId id="279" r:id="rId59"/>
    <p:sldId id="280" r:id="rId60"/>
    <p:sldId id="276" r:id="rId61"/>
    <p:sldId id="281" r:id="rId62"/>
    <p:sldId id="282" r:id="rId63"/>
    <p:sldId id="277" r:id="rId64"/>
    <p:sldId id="283" r:id="rId65"/>
    <p:sldId id="284" r:id="rId66"/>
    <p:sldId id="285" r:id="rId67"/>
    <p:sldId id="286" r:id="rId68"/>
    <p:sldId id="287" r:id="rId69"/>
    <p:sldId id="288" r:id="rId70"/>
    <p:sldId id="289" r:id="rId71"/>
    <p:sldId id="290" r:id="rId72"/>
    <p:sldId id="291" r:id="rId73"/>
    <p:sldId id="292" r:id="rId74"/>
    <p:sldId id="293" r:id="rId75"/>
    <p:sldId id="294" r:id="rId76"/>
    <p:sldId id="295" r:id="rId77"/>
    <p:sldId id="296" r:id="rId78"/>
    <p:sldId id="297" r:id="rId79"/>
    <p:sldId id="298" r:id="rId80"/>
    <p:sldId id="299" r:id="rId81"/>
    <p:sldId id="347" r:id="rId82"/>
    <p:sldId id="348" r:id="rId83"/>
    <p:sldId id="349" r:id="rId84"/>
    <p:sldId id="350" r:id="rId85"/>
    <p:sldId id="351" r:id="rId86"/>
    <p:sldId id="352" r:id="rId87"/>
    <p:sldId id="353" r:id="rId88"/>
    <p:sldId id="354" r:id="rId89"/>
    <p:sldId id="257" r:id="rId90"/>
    <p:sldId id="258" r:id="rId91"/>
    <p:sldId id="259" r:id="rId92"/>
    <p:sldId id="360" r:id="rId93"/>
    <p:sldId id="260" r:id="rId94"/>
    <p:sldId id="261" r:id="rId95"/>
    <p:sldId id="262" r:id="rId96"/>
    <p:sldId id="263" r:id="rId97"/>
    <p:sldId id="357" r:id="rId98"/>
    <p:sldId id="358" r:id="rId99"/>
    <p:sldId id="359" r:id="rId100"/>
    <p:sldId id="278" r:id="rId101"/>
    <p:sldId id="355" r:id="rId102"/>
    <p:sldId id="356" r:id="rId103"/>
  </p:sldIdLst>
  <p:sldSz cx="9144000" cy="6858000" type="screen4x3"/>
  <p:notesSz cx="6797675" cy="987425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06" autoAdjust="0"/>
  </p:normalViewPr>
  <p:slideViewPr>
    <p:cSldViewPr>
      <p:cViewPr>
        <p:scale>
          <a:sx n="100" d="100"/>
          <a:sy n="100" d="100"/>
        </p:scale>
        <p:origin x="946"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D0980261-CDB5-403C-ACE8-364A6A9032D6}" type="datetimeFigureOut">
              <a:rPr lang="cs-CZ" smtClean="0"/>
              <a:pPr/>
              <a:t>21.10.2014</a:t>
            </a:fld>
            <a:endParaRPr lang="cs-CZ"/>
          </a:p>
        </p:txBody>
      </p:sp>
      <p:sp>
        <p:nvSpPr>
          <p:cNvPr id="4" name="Zástupný symbol pro obrázek snímku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690269"/>
            <a:ext cx="5438140" cy="444341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5B8D5191-3C14-4387-BB85-6F7C32F84043}" type="slidenum">
              <a:rPr lang="cs-CZ" smtClean="0"/>
              <a:pPr/>
              <a:t>‹#›</a:t>
            </a:fld>
            <a:endParaRPr lang="cs-CZ"/>
          </a:p>
        </p:txBody>
      </p:sp>
    </p:spTree>
    <p:extLst>
      <p:ext uri="{BB962C8B-B14F-4D97-AF65-F5344CB8AC3E}">
        <p14:creationId xmlns:p14="http://schemas.microsoft.com/office/powerpoint/2010/main" val="1836460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Lab_color_spac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cs.wikipedia.org/wiki/Vzorkov%C3%A1n%C3%AD"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cs.wikipedia.org/wiki/Diskr%C3%A9tn%C3%AD" TargetMode="External"/><Relationship Id="rId5" Type="http://schemas.openxmlformats.org/officeDocument/2006/relationships/hyperlink" Target="http://cs.wikipedia.org/wiki/Po%C4%8D%C3%ADta%C4%8Dov%C3%A1_grafika" TargetMode="External"/><Relationship Id="rId4" Type="http://schemas.openxmlformats.org/officeDocument/2006/relationships/hyperlink" Target="http://cs.wikipedia.org/wiki/Aliasing"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http://fotografie.</a:t>
            </a:r>
            <a:r>
              <a:rPr lang="cs-CZ" dirty="0" err="1" smtClean="0"/>
              <a:t>sspol.cz</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1</a:t>
            </a:fld>
            <a:endParaRPr lang="cs-CZ"/>
          </a:p>
        </p:txBody>
      </p:sp>
    </p:spTree>
    <p:extLst>
      <p:ext uri="{BB962C8B-B14F-4D97-AF65-F5344CB8AC3E}">
        <p14:creationId xmlns:p14="http://schemas.microsoft.com/office/powerpoint/2010/main" val="1872151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http://dp.hightechhigh.org/~mmctighe/photoshop4kids/layering.html</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21</a:t>
            </a:fld>
            <a:endParaRPr lang="cs-CZ"/>
          </a:p>
        </p:txBody>
      </p:sp>
    </p:spTree>
    <p:extLst>
      <p:ext uri="{BB962C8B-B14F-4D97-AF65-F5344CB8AC3E}">
        <p14:creationId xmlns:p14="http://schemas.microsoft.com/office/powerpoint/2010/main" val="4064388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designcontest.com</a:t>
            </a:r>
            <a:r>
              <a:rPr lang="cs-CZ" dirty="0" smtClean="0"/>
              <a:t>/blog/</a:t>
            </a:r>
            <a:r>
              <a:rPr lang="cs-CZ" dirty="0" err="1" smtClean="0"/>
              <a:t>intro</a:t>
            </a:r>
            <a:r>
              <a:rPr lang="cs-CZ" dirty="0" smtClean="0"/>
              <a:t>-to-</a:t>
            </a:r>
            <a:r>
              <a:rPr lang="cs-CZ" dirty="0" err="1" smtClean="0"/>
              <a:t>photoshop</a:t>
            </a:r>
            <a:r>
              <a:rPr lang="cs-CZ" dirty="0" smtClean="0"/>
              <a:t>-</a:t>
            </a:r>
            <a:r>
              <a:rPr lang="cs-CZ" dirty="0" err="1" smtClean="0"/>
              <a:t>all</a:t>
            </a:r>
            <a:r>
              <a:rPr lang="cs-CZ" dirty="0" smtClean="0"/>
              <a:t>-</a:t>
            </a:r>
            <a:r>
              <a:rPr lang="cs-CZ" dirty="0" err="1" smtClean="0"/>
              <a:t>about</a:t>
            </a:r>
            <a:r>
              <a:rPr lang="cs-CZ" dirty="0" smtClean="0"/>
              <a:t>-</a:t>
            </a:r>
            <a:r>
              <a:rPr lang="cs-CZ" dirty="0" err="1" smtClean="0"/>
              <a:t>layers</a:t>
            </a:r>
            <a:r>
              <a:rPr lang="cs-CZ" dirty="0" smtClean="0"/>
              <a:t>/</a:t>
            </a:r>
          </a:p>
          <a:p>
            <a:endParaRPr lang="cs-CZ" dirty="0" smtClean="0"/>
          </a:p>
          <a:p>
            <a:r>
              <a:rPr lang="cs-CZ" dirty="0" smtClean="0"/>
              <a:t>Text: http://help.</a:t>
            </a:r>
            <a:r>
              <a:rPr lang="cs-CZ" dirty="0" err="1" smtClean="0"/>
              <a:t>adobe.com</a:t>
            </a:r>
            <a:r>
              <a:rPr lang="cs-CZ" dirty="0" smtClean="0"/>
              <a:t>/</a:t>
            </a:r>
            <a:r>
              <a:rPr lang="cs-CZ" dirty="0" err="1" smtClean="0"/>
              <a:t>cs</a:t>
            </a:r>
            <a:r>
              <a:rPr lang="cs-CZ" dirty="0" smtClean="0"/>
              <a:t>_CZ/</a:t>
            </a:r>
            <a:r>
              <a:rPr lang="cs-CZ" dirty="0" err="1" smtClean="0"/>
              <a:t>photoshop</a:t>
            </a:r>
            <a:r>
              <a:rPr lang="cs-CZ" dirty="0" smtClean="0"/>
              <a:t>/</a:t>
            </a:r>
            <a:r>
              <a:rPr lang="cs-CZ" dirty="0" err="1" smtClean="0"/>
              <a:t>cs</a:t>
            </a:r>
            <a:r>
              <a:rPr lang="cs-CZ" dirty="0" smtClean="0"/>
              <a:t>/</a:t>
            </a:r>
            <a:r>
              <a:rPr lang="cs-CZ" dirty="0" err="1" smtClean="0"/>
              <a:t>using</a:t>
            </a:r>
            <a:r>
              <a:rPr lang="cs-CZ" dirty="0" smtClean="0"/>
              <a:t>/WSfd1234e1c4b69f30ea53e41001031ab64-78e3a.html</a:t>
            </a:r>
          </a:p>
          <a:p>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22</a:t>
            </a:fld>
            <a:endParaRPr lang="cs-CZ"/>
          </a:p>
        </p:txBody>
      </p:sp>
    </p:spTree>
    <p:extLst>
      <p:ext uri="{BB962C8B-B14F-4D97-AF65-F5344CB8AC3E}">
        <p14:creationId xmlns:p14="http://schemas.microsoft.com/office/powerpoint/2010/main" val="248238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Detaily k práci s vrstvami:</a:t>
            </a:r>
            <a:r>
              <a:rPr lang="cs-CZ" baseline="0" dirty="0" smtClean="0"/>
              <a:t> http://www.</a:t>
            </a:r>
            <a:r>
              <a:rPr lang="cs-CZ" baseline="0" dirty="0" err="1" smtClean="0"/>
              <a:t>tutoriarts.cz</a:t>
            </a:r>
            <a:r>
              <a:rPr lang="cs-CZ" baseline="0" dirty="0" smtClean="0"/>
              <a:t>/3-</a:t>
            </a:r>
            <a:r>
              <a:rPr lang="cs-CZ" baseline="0" dirty="0" err="1" smtClean="0"/>
              <a:t>photoshop</a:t>
            </a:r>
            <a:r>
              <a:rPr lang="cs-CZ" baseline="0" dirty="0" smtClean="0"/>
              <a:t>-cs5-</a:t>
            </a:r>
            <a:r>
              <a:rPr lang="cs-CZ" baseline="0" dirty="0" err="1" smtClean="0"/>
              <a:t>prace</a:t>
            </a:r>
            <a:r>
              <a:rPr lang="cs-CZ" baseline="0" dirty="0" smtClean="0"/>
              <a:t>-s-</a:t>
            </a:r>
            <a:r>
              <a:rPr lang="cs-CZ" baseline="0" dirty="0" err="1" smtClean="0"/>
              <a:t>obrazky</a:t>
            </a:r>
            <a:r>
              <a:rPr lang="cs-CZ" baseline="0" dirty="0" smtClean="0"/>
              <a:t>-a-</a:t>
            </a:r>
            <a:r>
              <a:rPr lang="cs-CZ" baseline="0" dirty="0" err="1" smtClean="0"/>
              <a:t>detailistuv</a:t>
            </a:r>
            <a:r>
              <a:rPr lang="cs-CZ" baseline="0" dirty="0" smtClean="0"/>
              <a:t>-</a:t>
            </a:r>
            <a:r>
              <a:rPr lang="cs-CZ" baseline="0" dirty="0" err="1" smtClean="0"/>
              <a:t>uvod</a:t>
            </a:r>
            <a:r>
              <a:rPr lang="cs-CZ" baseline="0" dirty="0" smtClean="0"/>
              <a:t>-do-vrstev-1154</a:t>
            </a:r>
          </a:p>
          <a:p>
            <a:endParaRPr lang="cs-CZ" baseline="0" dirty="0" smtClean="0"/>
          </a:p>
          <a:p>
            <a:r>
              <a:rPr lang="cs-CZ" sz="1200" b="1" i="0" kern="1200" dirty="0" smtClean="0">
                <a:solidFill>
                  <a:schemeClr val="tx1"/>
                </a:solidFill>
                <a:latin typeface="+mn-lt"/>
                <a:ea typeface="+mn-ea"/>
                <a:cs typeface="+mn-cs"/>
              </a:rPr>
              <a:t>Ořezová maska</a:t>
            </a:r>
            <a:r>
              <a:rPr lang="cs-CZ" sz="1200" b="0" i="0" kern="1200" dirty="0" smtClean="0">
                <a:solidFill>
                  <a:schemeClr val="tx1"/>
                </a:solidFill>
                <a:latin typeface="+mn-lt"/>
                <a:ea typeface="+mn-ea"/>
                <a:cs typeface="+mn-cs"/>
              </a:rPr>
              <a:t> - je možné jednu nebo více vrstev speciálně připnout na jednu spodní vrstvu. To je velmi užitečné v případě, že chcete ovlivňovat jen jednu vrstvu a ne celý dokument - prostě vrstvy připnete. Tento úkon je nazván maskou, i když se zde maska přímo nevyskytuje - dá se říct, že spodní vrstva se stane maskou pro horní vrstvu. Použijete tak, že vyberete vrstvu, kterou chcete připnout (vždy připínáte na vrstvu přímo pod ní, a vybírejte pouze vrstvu/y které chcete připínat, bez podkladové vrstvy ke které mají být připnuty!) a buď v hlavním menu zvolíte </a:t>
            </a:r>
            <a:r>
              <a:rPr lang="cs-CZ" sz="1200" b="1" i="0" kern="1200" dirty="0" smtClean="0">
                <a:solidFill>
                  <a:schemeClr val="tx1"/>
                </a:solidFill>
                <a:latin typeface="+mn-lt"/>
                <a:ea typeface="+mn-ea"/>
                <a:cs typeface="+mn-cs"/>
              </a:rPr>
              <a:t>Vrstva -&gt; Vytvořit ořezovou masku</a:t>
            </a:r>
            <a:r>
              <a:rPr lang="cs-CZ" sz="1200" b="0" i="0" kern="1200" dirty="0" smtClean="0">
                <a:solidFill>
                  <a:schemeClr val="tx1"/>
                </a:solidFill>
                <a:latin typeface="+mn-lt"/>
                <a:ea typeface="+mn-ea"/>
                <a:cs typeface="+mn-cs"/>
              </a:rPr>
              <a:t>, nebo použijete klávesovou zkratku (CTRL + ALT + G), případně podle mě nejpohodlnější způsob, kdy se stisknutým ALT najedete myší mezi obě vrstvy (kurzor se změní na dvě překrývající se kolečka) a jednou kliknete.</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25</a:t>
            </a:fld>
            <a:endParaRPr lang="cs-CZ"/>
          </a:p>
        </p:txBody>
      </p:sp>
    </p:spTree>
    <p:extLst>
      <p:ext uri="{BB962C8B-B14F-4D97-AF65-F5344CB8AC3E}">
        <p14:creationId xmlns:p14="http://schemas.microsoft.com/office/powerpoint/2010/main" val="4253821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tutoriarts.cz</a:t>
            </a:r>
            <a:r>
              <a:rPr lang="cs-CZ" dirty="0" smtClean="0"/>
              <a:t>/6-</a:t>
            </a:r>
            <a:r>
              <a:rPr lang="cs-CZ" dirty="0" err="1" smtClean="0"/>
              <a:t>photoshop</a:t>
            </a:r>
            <a:r>
              <a:rPr lang="cs-CZ" dirty="0" smtClean="0"/>
              <a:t>-cs5-</a:t>
            </a:r>
            <a:r>
              <a:rPr lang="cs-CZ" dirty="0" err="1" smtClean="0"/>
              <a:t>zakladni</a:t>
            </a:r>
            <a:r>
              <a:rPr lang="cs-CZ" dirty="0" smtClean="0"/>
              <a:t>-</a:t>
            </a:r>
            <a:r>
              <a:rPr lang="cs-CZ" dirty="0" err="1" smtClean="0"/>
              <a:t>pracovni</a:t>
            </a:r>
            <a:r>
              <a:rPr lang="cs-CZ" dirty="0" smtClean="0"/>
              <a:t>-</a:t>
            </a:r>
            <a:r>
              <a:rPr lang="cs-CZ" dirty="0" err="1" smtClean="0"/>
              <a:t>nastroje</a:t>
            </a:r>
            <a:r>
              <a:rPr lang="cs-CZ" dirty="0" smtClean="0"/>
              <a:t>-1160</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26</a:t>
            </a:fld>
            <a:endParaRPr lang="cs-CZ"/>
          </a:p>
        </p:txBody>
      </p:sp>
    </p:spTree>
    <p:extLst>
      <p:ext uri="{BB962C8B-B14F-4D97-AF65-F5344CB8AC3E}">
        <p14:creationId xmlns:p14="http://schemas.microsoft.com/office/powerpoint/2010/main" val="2376442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tutoriarts.cz</a:t>
            </a:r>
            <a:r>
              <a:rPr lang="cs-CZ" dirty="0" smtClean="0"/>
              <a:t>/6-</a:t>
            </a:r>
            <a:r>
              <a:rPr lang="cs-CZ" dirty="0" err="1" smtClean="0"/>
              <a:t>photoshop</a:t>
            </a:r>
            <a:r>
              <a:rPr lang="cs-CZ" dirty="0" smtClean="0"/>
              <a:t>-cs5-</a:t>
            </a:r>
            <a:r>
              <a:rPr lang="cs-CZ" dirty="0" err="1" smtClean="0"/>
              <a:t>zakladni</a:t>
            </a:r>
            <a:r>
              <a:rPr lang="cs-CZ" dirty="0" smtClean="0"/>
              <a:t>-</a:t>
            </a:r>
            <a:r>
              <a:rPr lang="cs-CZ" dirty="0" err="1" smtClean="0"/>
              <a:t>pracovni</a:t>
            </a:r>
            <a:r>
              <a:rPr lang="cs-CZ" dirty="0" smtClean="0"/>
              <a:t>-</a:t>
            </a:r>
            <a:r>
              <a:rPr lang="cs-CZ" dirty="0" err="1" smtClean="0"/>
              <a:t>nastroje</a:t>
            </a:r>
            <a:r>
              <a:rPr lang="cs-CZ" dirty="0" smtClean="0"/>
              <a:t>-1160</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28</a:t>
            </a:fld>
            <a:endParaRPr lang="cs-CZ"/>
          </a:p>
        </p:txBody>
      </p:sp>
    </p:spTree>
    <p:extLst>
      <p:ext uri="{BB962C8B-B14F-4D97-AF65-F5344CB8AC3E}">
        <p14:creationId xmlns:p14="http://schemas.microsoft.com/office/powerpoint/2010/main" val="2480083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tutoriarts.cz</a:t>
            </a:r>
            <a:r>
              <a:rPr lang="cs-CZ" dirty="0" smtClean="0"/>
              <a:t>/6-</a:t>
            </a:r>
            <a:r>
              <a:rPr lang="cs-CZ" dirty="0" err="1" smtClean="0"/>
              <a:t>photoshop</a:t>
            </a:r>
            <a:r>
              <a:rPr lang="cs-CZ" dirty="0" smtClean="0"/>
              <a:t>-cs5-</a:t>
            </a:r>
            <a:r>
              <a:rPr lang="cs-CZ" dirty="0" err="1" smtClean="0"/>
              <a:t>zakladni</a:t>
            </a:r>
            <a:r>
              <a:rPr lang="cs-CZ" dirty="0" smtClean="0"/>
              <a:t>-</a:t>
            </a:r>
            <a:r>
              <a:rPr lang="cs-CZ" dirty="0" err="1" smtClean="0"/>
              <a:t>pracovni</a:t>
            </a:r>
            <a:r>
              <a:rPr lang="cs-CZ" dirty="0" smtClean="0"/>
              <a:t>-</a:t>
            </a:r>
            <a:r>
              <a:rPr lang="cs-CZ" dirty="0" err="1" smtClean="0"/>
              <a:t>nastroje</a:t>
            </a:r>
            <a:r>
              <a:rPr lang="cs-CZ" dirty="0" smtClean="0"/>
              <a:t>-1160</a:t>
            </a:r>
          </a:p>
          <a:p>
            <a:endParaRPr lang="cs-CZ" dirty="0" smtClean="0"/>
          </a:p>
          <a:p>
            <a:r>
              <a:rPr lang="cs-CZ" sz="1200" b="0" i="0" kern="1200" dirty="0" smtClean="0">
                <a:solidFill>
                  <a:schemeClr val="tx1"/>
                </a:solidFill>
                <a:latin typeface="+mn-lt"/>
                <a:ea typeface="+mn-ea"/>
                <a:cs typeface="+mn-cs"/>
              </a:rPr>
              <a:t>U přesného výběru barev můžete využít a ovládat který ze 4 modelů chcete - máte možnost používat </a:t>
            </a:r>
            <a:r>
              <a:rPr lang="cs-CZ" sz="1200" b="1" i="0" kern="1200" dirty="0" smtClean="0">
                <a:solidFill>
                  <a:schemeClr val="tx1"/>
                </a:solidFill>
                <a:latin typeface="+mn-lt"/>
                <a:ea typeface="+mn-ea"/>
                <a:cs typeface="+mn-cs"/>
              </a:rPr>
              <a:t>HSB, čili odstín, sytost a světlost</a:t>
            </a:r>
            <a:r>
              <a:rPr lang="cs-CZ" sz="1200" b="0" i="0" kern="1200" dirty="0" smtClean="0">
                <a:solidFill>
                  <a:schemeClr val="tx1"/>
                </a:solidFill>
                <a:latin typeface="+mn-lt"/>
                <a:ea typeface="+mn-ea"/>
                <a:cs typeface="+mn-cs"/>
              </a:rPr>
              <a:t>, můj oblíbený, protože mi přijde nejlépe uchopitelný i naprosto neznalým člověkem,</a:t>
            </a:r>
            <a:r>
              <a:rPr lang="cs-CZ" sz="1200" b="1" i="0" kern="1200" dirty="0" err="1" smtClean="0">
                <a:solidFill>
                  <a:schemeClr val="tx1"/>
                </a:solidFill>
                <a:latin typeface="+mn-lt"/>
                <a:ea typeface="+mn-ea"/>
                <a:cs typeface="+mn-cs"/>
                <a:hlinkClick r:id="rId3"/>
              </a:rPr>
              <a:t>Lab</a:t>
            </a:r>
            <a:r>
              <a:rPr lang="cs-CZ" sz="1200" b="0" i="0" kern="1200" dirty="0" smtClean="0">
                <a:solidFill>
                  <a:schemeClr val="tx1"/>
                </a:solidFill>
                <a:latin typeface="+mn-lt"/>
                <a:ea typeface="+mn-ea"/>
                <a:cs typeface="+mn-cs"/>
              </a:rPr>
              <a:t>, který mi k srdci opravdu nepřirostl a proto vám dávám odkaz na </a:t>
            </a:r>
            <a:r>
              <a:rPr lang="cs-CZ" sz="1200" b="0" i="0" kern="1200" dirty="0" err="1" smtClean="0">
                <a:solidFill>
                  <a:schemeClr val="tx1"/>
                </a:solidFill>
                <a:latin typeface="+mn-lt"/>
                <a:ea typeface="+mn-ea"/>
                <a:cs typeface="+mn-cs"/>
              </a:rPr>
              <a:t>wikipedii</a:t>
            </a:r>
            <a:r>
              <a:rPr lang="cs-CZ" sz="1200" b="0" i="0" kern="1200" dirty="0" smtClean="0">
                <a:solidFill>
                  <a:schemeClr val="tx1"/>
                </a:solidFill>
                <a:latin typeface="+mn-lt"/>
                <a:ea typeface="+mn-ea"/>
                <a:cs typeface="+mn-cs"/>
              </a:rPr>
              <a:t>, </a:t>
            </a:r>
            <a:r>
              <a:rPr lang="cs-CZ" sz="1200" b="1" i="0" kern="1200" dirty="0" smtClean="0">
                <a:solidFill>
                  <a:schemeClr val="tx1"/>
                </a:solidFill>
                <a:latin typeface="+mn-lt"/>
                <a:ea typeface="+mn-ea"/>
                <a:cs typeface="+mn-cs"/>
              </a:rPr>
              <a:t>RGB, klasická červená, zelená a modrá</a:t>
            </a:r>
            <a:r>
              <a:rPr lang="cs-CZ" sz="1200" b="0" i="0" kern="1200" dirty="0" smtClean="0">
                <a:solidFill>
                  <a:schemeClr val="tx1"/>
                </a:solidFill>
                <a:latin typeface="+mn-lt"/>
                <a:ea typeface="+mn-ea"/>
                <a:cs typeface="+mn-cs"/>
              </a:rPr>
              <a:t>, způsob kterým míchá barvy váš monitor a </a:t>
            </a:r>
            <a:r>
              <a:rPr lang="cs-CZ" sz="1200" b="1" i="0" kern="1200" dirty="0" smtClean="0">
                <a:solidFill>
                  <a:schemeClr val="tx1"/>
                </a:solidFill>
                <a:latin typeface="+mn-lt"/>
                <a:ea typeface="+mn-ea"/>
                <a:cs typeface="+mn-cs"/>
              </a:rPr>
              <a:t>CMYK, což je azurová, purpurová, žlutá a černá</a:t>
            </a:r>
            <a:r>
              <a:rPr lang="cs-CZ" sz="1200" b="0" i="0" kern="1200" dirty="0" smtClean="0">
                <a:solidFill>
                  <a:schemeClr val="tx1"/>
                </a:solidFill>
                <a:latin typeface="+mn-lt"/>
                <a:ea typeface="+mn-ea"/>
                <a:cs typeface="+mn-cs"/>
              </a:rPr>
              <a:t>, způsob kterým se míchají barvy u tiskovin. Mimo těchto 4 modelů máte možnost zapsat barvu v hexadecimálním formátu, který se využívá například v kaskádových stylech při kódování webových stránek. (Spodní kolonka s šesti znaky.) Vychází mi z toho že průměrní normální lidé (jako já) budou používat HSB.</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29</a:t>
            </a:fld>
            <a:endParaRPr lang="cs-CZ"/>
          </a:p>
        </p:txBody>
      </p:sp>
    </p:spTree>
    <p:extLst>
      <p:ext uri="{BB962C8B-B14F-4D97-AF65-F5344CB8AC3E}">
        <p14:creationId xmlns:p14="http://schemas.microsoft.com/office/powerpoint/2010/main" val="3572240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tutoriarts.cz</a:t>
            </a:r>
            <a:r>
              <a:rPr lang="cs-CZ" dirty="0" smtClean="0"/>
              <a:t>/7-</a:t>
            </a:r>
            <a:r>
              <a:rPr lang="cs-CZ" dirty="0" err="1" smtClean="0"/>
              <a:t>photoshop</a:t>
            </a:r>
            <a:r>
              <a:rPr lang="cs-CZ" dirty="0" smtClean="0"/>
              <a:t>-cs5-</a:t>
            </a:r>
            <a:r>
              <a:rPr lang="cs-CZ" dirty="0" err="1" smtClean="0"/>
              <a:t>strucny</a:t>
            </a:r>
            <a:r>
              <a:rPr lang="cs-CZ" dirty="0" smtClean="0"/>
              <a:t>-</a:t>
            </a:r>
            <a:r>
              <a:rPr lang="cs-CZ" dirty="0" err="1" smtClean="0"/>
              <a:t>prehled</a:t>
            </a:r>
            <a:r>
              <a:rPr lang="cs-CZ" dirty="0" smtClean="0"/>
              <a:t>-</a:t>
            </a:r>
            <a:r>
              <a:rPr lang="cs-CZ" dirty="0" err="1" smtClean="0"/>
              <a:t>vetsiny</a:t>
            </a:r>
            <a:r>
              <a:rPr lang="cs-CZ" dirty="0" smtClean="0"/>
              <a:t>-</a:t>
            </a:r>
            <a:r>
              <a:rPr lang="cs-CZ" dirty="0" err="1" smtClean="0"/>
              <a:t>nastroju</a:t>
            </a:r>
            <a:r>
              <a:rPr lang="cs-CZ" dirty="0" smtClean="0"/>
              <a:t>-1180</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32</a:t>
            </a:fld>
            <a:endParaRPr lang="cs-CZ"/>
          </a:p>
        </p:txBody>
      </p:sp>
    </p:spTree>
    <p:extLst>
      <p:ext uri="{BB962C8B-B14F-4D97-AF65-F5344CB8AC3E}">
        <p14:creationId xmlns:p14="http://schemas.microsoft.com/office/powerpoint/2010/main" val="2089558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tutoriarts.cz</a:t>
            </a:r>
            <a:r>
              <a:rPr lang="cs-CZ" dirty="0" smtClean="0"/>
              <a:t>/7-</a:t>
            </a:r>
            <a:r>
              <a:rPr lang="cs-CZ" dirty="0" err="1" smtClean="0"/>
              <a:t>photoshop</a:t>
            </a:r>
            <a:r>
              <a:rPr lang="cs-CZ" dirty="0" smtClean="0"/>
              <a:t>-cs5-</a:t>
            </a:r>
            <a:r>
              <a:rPr lang="cs-CZ" dirty="0" err="1" smtClean="0"/>
              <a:t>strucny</a:t>
            </a:r>
            <a:r>
              <a:rPr lang="cs-CZ" dirty="0" smtClean="0"/>
              <a:t>-</a:t>
            </a:r>
            <a:r>
              <a:rPr lang="cs-CZ" dirty="0" err="1" smtClean="0"/>
              <a:t>prehled</a:t>
            </a:r>
            <a:r>
              <a:rPr lang="cs-CZ" dirty="0" smtClean="0"/>
              <a:t>-</a:t>
            </a:r>
            <a:r>
              <a:rPr lang="cs-CZ" dirty="0" err="1" smtClean="0"/>
              <a:t>vetsiny</a:t>
            </a:r>
            <a:r>
              <a:rPr lang="cs-CZ" dirty="0" smtClean="0"/>
              <a:t>-</a:t>
            </a:r>
            <a:r>
              <a:rPr lang="cs-CZ" dirty="0" err="1" smtClean="0"/>
              <a:t>nastroju</a:t>
            </a:r>
            <a:r>
              <a:rPr lang="cs-CZ" dirty="0" smtClean="0"/>
              <a:t>-1180</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35</a:t>
            </a:fld>
            <a:endParaRPr lang="cs-CZ"/>
          </a:p>
        </p:txBody>
      </p:sp>
    </p:spTree>
    <p:extLst>
      <p:ext uri="{BB962C8B-B14F-4D97-AF65-F5344CB8AC3E}">
        <p14:creationId xmlns:p14="http://schemas.microsoft.com/office/powerpoint/2010/main" val="2555123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tutoriarts.cz</a:t>
            </a:r>
            <a:r>
              <a:rPr lang="cs-CZ" dirty="0" smtClean="0"/>
              <a:t>/7-</a:t>
            </a:r>
            <a:r>
              <a:rPr lang="cs-CZ" dirty="0" err="1" smtClean="0"/>
              <a:t>photoshop</a:t>
            </a:r>
            <a:r>
              <a:rPr lang="cs-CZ" dirty="0" smtClean="0"/>
              <a:t>-cs5-</a:t>
            </a:r>
            <a:r>
              <a:rPr lang="cs-CZ" dirty="0" err="1" smtClean="0"/>
              <a:t>strucny</a:t>
            </a:r>
            <a:r>
              <a:rPr lang="cs-CZ" dirty="0" smtClean="0"/>
              <a:t>-</a:t>
            </a:r>
            <a:r>
              <a:rPr lang="cs-CZ" dirty="0" err="1" smtClean="0"/>
              <a:t>prehled</a:t>
            </a:r>
            <a:r>
              <a:rPr lang="cs-CZ" dirty="0" smtClean="0"/>
              <a:t>-</a:t>
            </a:r>
            <a:r>
              <a:rPr lang="cs-CZ" dirty="0" err="1" smtClean="0"/>
              <a:t>vetsiny</a:t>
            </a:r>
            <a:r>
              <a:rPr lang="cs-CZ" dirty="0" smtClean="0"/>
              <a:t>-</a:t>
            </a:r>
            <a:r>
              <a:rPr lang="cs-CZ" dirty="0" err="1" smtClean="0"/>
              <a:t>nastroju</a:t>
            </a:r>
            <a:r>
              <a:rPr lang="cs-CZ" dirty="0" smtClean="0"/>
              <a:t>-1180</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39</a:t>
            </a:fld>
            <a:endParaRPr lang="cs-CZ"/>
          </a:p>
        </p:txBody>
      </p:sp>
    </p:spTree>
    <p:extLst>
      <p:ext uri="{BB962C8B-B14F-4D97-AF65-F5344CB8AC3E}">
        <p14:creationId xmlns:p14="http://schemas.microsoft.com/office/powerpoint/2010/main" val="4103883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tutoriarts.cz</a:t>
            </a:r>
            <a:r>
              <a:rPr lang="cs-CZ" dirty="0" smtClean="0"/>
              <a:t>/7-</a:t>
            </a:r>
            <a:r>
              <a:rPr lang="cs-CZ" dirty="0" err="1" smtClean="0"/>
              <a:t>photoshop</a:t>
            </a:r>
            <a:r>
              <a:rPr lang="cs-CZ" dirty="0" smtClean="0"/>
              <a:t>-cs5-</a:t>
            </a:r>
            <a:r>
              <a:rPr lang="cs-CZ" dirty="0" err="1" smtClean="0"/>
              <a:t>strucny</a:t>
            </a:r>
            <a:r>
              <a:rPr lang="cs-CZ" dirty="0" smtClean="0"/>
              <a:t>-</a:t>
            </a:r>
            <a:r>
              <a:rPr lang="cs-CZ" dirty="0" err="1" smtClean="0"/>
              <a:t>prehled</a:t>
            </a:r>
            <a:r>
              <a:rPr lang="cs-CZ" dirty="0" smtClean="0"/>
              <a:t>-</a:t>
            </a:r>
            <a:r>
              <a:rPr lang="cs-CZ" dirty="0" err="1" smtClean="0"/>
              <a:t>vetsiny</a:t>
            </a:r>
            <a:r>
              <a:rPr lang="cs-CZ" dirty="0" smtClean="0"/>
              <a:t>-</a:t>
            </a:r>
            <a:r>
              <a:rPr lang="cs-CZ" dirty="0" err="1" smtClean="0"/>
              <a:t>nastroju</a:t>
            </a:r>
            <a:r>
              <a:rPr lang="cs-CZ" dirty="0" smtClean="0"/>
              <a:t>-1180</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40</a:t>
            </a:fld>
            <a:endParaRPr lang="cs-CZ"/>
          </a:p>
        </p:txBody>
      </p:sp>
    </p:spTree>
    <p:extLst>
      <p:ext uri="{BB962C8B-B14F-4D97-AF65-F5344CB8AC3E}">
        <p14:creationId xmlns:p14="http://schemas.microsoft.com/office/powerpoint/2010/main" val="3526723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tutoriarts.cz</a:t>
            </a:r>
            <a:r>
              <a:rPr lang="cs-CZ" dirty="0" smtClean="0"/>
              <a:t>/4-</a:t>
            </a:r>
            <a:r>
              <a:rPr lang="cs-CZ" dirty="0" err="1" smtClean="0"/>
              <a:t>photoshop</a:t>
            </a:r>
            <a:r>
              <a:rPr lang="cs-CZ" dirty="0" smtClean="0"/>
              <a:t>-cs5-nastaveni-programu-a-</a:t>
            </a:r>
            <a:r>
              <a:rPr lang="cs-CZ" dirty="0" err="1" smtClean="0"/>
              <a:t>moznosti</a:t>
            </a:r>
            <a:r>
              <a:rPr lang="cs-CZ" dirty="0" smtClean="0"/>
              <a:t>-</a:t>
            </a:r>
            <a:r>
              <a:rPr lang="cs-CZ" dirty="0" err="1" smtClean="0"/>
              <a:t>prizpusobeni</a:t>
            </a:r>
            <a:r>
              <a:rPr lang="cs-CZ" dirty="0" smtClean="0"/>
              <a:t>-1157</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2</a:t>
            </a:fld>
            <a:endParaRPr lang="cs-CZ"/>
          </a:p>
        </p:txBody>
      </p:sp>
    </p:spTree>
    <p:extLst>
      <p:ext uri="{BB962C8B-B14F-4D97-AF65-F5344CB8AC3E}">
        <p14:creationId xmlns:p14="http://schemas.microsoft.com/office/powerpoint/2010/main" val="35766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tutoriarts.cz</a:t>
            </a:r>
            <a:r>
              <a:rPr lang="cs-CZ" dirty="0" smtClean="0"/>
              <a:t>/7-</a:t>
            </a:r>
            <a:r>
              <a:rPr lang="cs-CZ" dirty="0" err="1" smtClean="0"/>
              <a:t>photoshop</a:t>
            </a:r>
            <a:r>
              <a:rPr lang="cs-CZ" dirty="0" smtClean="0"/>
              <a:t>-cs5-</a:t>
            </a:r>
            <a:r>
              <a:rPr lang="cs-CZ" dirty="0" err="1" smtClean="0"/>
              <a:t>strucny</a:t>
            </a:r>
            <a:r>
              <a:rPr lang="cs-CZ" dirty="0" smtClean="0"/>
              <a:t>-</a:t>
            </a:r>
            <a:r>
              <a:rPr lang="cs-CZ" dirty="0" err="1" smtClean="0"/>
              <a:t>prehled</a:t>
            </a:r>
            <a:r>
              <a:rPr lang="cs-CZ" dirty="0" smtClean="0"/>
              <a:t>-</a:t>
            </a:r>
            <a:r>
              <a:rPr lang="cs-CZ" dirty="0" err="1" smtClean="0"/>
              <a:t>vetsiny</a:t>
            </a:r>
            <a:r>
              <a:rPr lang="cs-CZ" dirty="0" smtClean="0"/>
              <a:t>-</a:t>
            </a:r>
            <a:r>
              <a:rPr lang="cs-CZ" dirty="0" err="1" smtClean="0"/>
              <a:t>nastroju</a:t>
            </a:r>
            <a:r>
              <a:rPr lang="cs-CZ" dirty="0" smtClean="0"/>
              <a:t>-1180</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41</a:t>
            </a:fld>
            <a:endParaRPr lang="cs-CZ"/>
          </a:p>
        </p:txBody>
      </p:sp>
    </p:spTree>
    <p:extLst>
      <p:ext uri="{BB962C8B-B14F-4D97-AF65-F5344CB8AC3E}">
        <p14:creationId xmlns:p14="http://schemas.microsoft.com/office/powerpoint/2010/main" val="3484669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Zdroj obrázků: http://www.</a:t>
            </a:r>
            <a:r>
              <a:rPr lang="cs-CZ" dirty="0" err="1" smtClean="0"/>
              <a:t>imaging</a:t>
            </a:r>
            <a:r>
              <a:rPr lang="cs-CZ" dirty="0" smtClean="0"/>
              <a:t>-</a:t>
            </a:r>
            <a:r>
              <a:rPr lang="cs-CZ" dirty="0" err="1" smtClean="0"/>
              <a:t>resource.com</a:t>
            </a:r>
            <a:r>
              <a:rPr lang="cs-CZ" dirty="0" smtClean="0"/>
              <a:t>/SOFT/GF/GF.HTM</a:t>
            </a:r>
          </a:p>
          <a:p>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48</a:t>
            </a:fld>
            <a:endParaRPr lang="cs-CZ"/>
          </a:p>
        </p:txBody>
      </p:sp>
    </p:spTree>
    <p:extLst>
      <p:ext uri="{BB962C8B-B14F-4D97-AF65-F5344CB8AC3E}">
        <p14:creationId xmlns:p14="http://schemas.microsoft.com/office/powerpoint/2010/main" val="3960085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digineff.cz</a:t>
            </a:r>
            <a:r>
              <a:rPr lang="cs-CZ" dirty="0" smtClean="0"/>
              <a:t>/</a:t>
            </a:r>
            <a:r>
              <a:rPr lang="cs-CZ" dirty="0" err="1" smtClean="0"/>
              <a:t>cojeto</a:t>
            </a:r>
            <a:r>
              <a:rPr lang="cs-CZ" dirty="0" smtClean="0"/>
              <a:t>/</a:t>
            </a:r>
            <a:r>
              <a:rPr lang="cs-CZ" dirty="0" err="1" smtClean="0"/>
              <a:t>ruzne</a:t>
            </a:r>
            <a:r>
              <a:rPr lang="cs-CZ" dirty="0" smtClean="0"/>
              <a:t>/interpolace.</a:t>
            </a:r>
            <a:r>
              <a:rPr lang="cs-CZ" dirty="0" err="1" smtClean="0"/>
              <a:t>html</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49</a:t>
            </a:fld>
            <a:endParaRPr lang="cs-CZ"/>
          </a:p>
        </p:txBody>
      </p:sp>
    </p:spTree>
    <p:extLst>
      <p:ext uri="{BB962C8B-B14F-4D97-AF65-F5344CB8AC3E}">
        <p14:creationId xmlns:p14="http://schemas.microsoft.com/office/powerpoint/2010/main" val="956564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horyinfo.cz</a:t>
            </a:r>
            <a:r>
              <a:rPr lang="cs-CZ" dirty="0" smtClean="0"/>
              <a:t>/</a:t>
            </a:r>
            <a:r>
              <a:rPr lang="cs-CZ" dirty="0" err="1" smtClean="0"/>
              <a:t>view.php</a:t>
            </a:r>
            <a:r>
              <a:rPr lang="cs-CZ" dirty="0" smtClean="0"/>
              <a:t>?</a:t>
            </a:r>
            <a:r>
              <a:rPr lang="cs-CZ" dirty="0" err="1" smtClean="0"/>
              <a:t>cisloclanku</a:t>
            </a:r>
            <a:r>
              <a:rPr lang="cs-CZ" dirty="0" smtClean="0"/>
              <a:t>=2010030007</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50</a:t>
            </a:fld>
            <a:endParaRPr lang="cs-CZ"/>
          </a:p>
        </p:txBody>
      </p:sp>
    </p:spTree>
    <p:extLst>
      <p:ext uri="{BB962C8B-B14F-4D97-AF65-F5344CB8AC3E}">
        <p14:creationId xmlns:p14="http://schemas.microsoft.com/office/powerpoint/2010/main" val="2402662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tomslavicek.com</a:t>
            </a:r>
            <a:r>
              <a:rPr lang="cs-CZ" dirty="0" smtClean="0"/>
              <a:t>/publikace/</a:t>
            </a:r>
            <a:r>
              <a:rPr lang="cs-CZ" dirty="0" err="1" smtClean="0"/>
              <a:t>digifoto</a:t>
            </a:r>
            <a:r>
              <a:rPr lang="cs-CZ" dirty="0" smtClean="0"/>
              <a:t>/0507_01_</a:t>
            </a:r>
            <a:r>
              <a:rPr lang="cs-CZ" dirty="0" err="1" smtClean="0"/>
              <a:t>slavicek.pdf</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51</a:t>
            </a:fld>
            <a:endParaRPr lang="cs-CZ"/>
          </a:p>
        </p:txBody>
      </p:sp>
    </p:spTree>
    <p:extLst>
      <p:ext uri="{BB962C8B-B14F-4D97-AF65-F5344CB8AC3E}">
        <p14:creationId xmlns:p14="http://schemas.microsoft.com/office/powerpoint/2010/main" val="3076701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tomslavicek.com</a:t>
            </a:r>
            <a:r>
              <a:rPr lang="cs-CZ" dirty="0" smtClean="0"/>
              <a:t>/publikace/</a:t>
            </a:r>
            <a:r>
              <a:rPr lang="cs-CZ" dirty="0" err="1" smtClean="0"/>
              <a:t>digifoto</a:t>
            </a:r>
            <a:r>
              <a:rPr lang="cs-CZ" dirty="0" smtClean="0"/>
              <a:t>/0507_01_</a:t>
            </a:r>
            <a:r>
              <a:rPr lang="cs-CZ" dirty="0" err="1" smtClean="0"/>
              <a:t>slavicek.pdf</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52</a:t>
            </a:fld>
            <a:endParaRPr lang="cs-CZ"/>
          </a:p>
        </p:txBody>
      </p:sp>
    </p:spTree>
    <p:extLst>
      <p:ext uri="{BB962C8B-B14F-4D97-AF65-F5344CB8AC3E}">
        <p14:creationId xmlns:p14="http://schemas.microsoft.com/office/powerpoint/2010/main" val="2187732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tomslavicek.com</a:t>
            </a:r>
            <a:r>
              <a:rPr lang="cs-CZ" dirty="0" smtClean="0"/>
              <a:t>/publikace/</a:t>
            </a:r>
            <a:r>
              <a:rPr lang="cs-CZ" dirty="0" err="1" smtClean="0"/>
              <a:t>digifoto</a:t>
            </a:r>
            <a:r>
              <a:rPr lang="cs-CZ" dirty="0" smtClean="0"/>
              <a:t>/0507_01_</a:t>
            </a:r>
            <a:r>
              <a:rPr lang="cs-CZ" dirty="0" err="1" smtClean="0"/>
              <a:t>slavicek.pdf</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53</a:t>
            </a:fld>
            <a:endParaRPr lang="cs-CZ"/>
          </a:p>
        </p:txBody>
      </p:sp>
    </p:spTree>
    <p:extLst>
      <p:ext uri="{BB962C8B-B14F-4D97-AF65-F5344CB8AC3E}">
        <p14:creationId xmlns:p14="http://schemas.microsoft.com/office/powerpoint/2010/main" val="232313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Zdroj: http://www.</a:t>
            </a:r>
            <a:r>
              <a:rPr lang="cs-CZ" dirty="0" err="1" smtClean="0"/>
              <a:t>tomslavicek.com</a:t>
            </a:r>
            <a:r>
              <a:rPr lang="cs-CZ" dirty="0" smtClean="0"/>
              <a:t>/publikace/</a:t>
            </a:r>
            <a:r>
              <a:rPr lang="cs-CZ" dirty="0" err="1" smtClean="0"/>
              <a:t>digifoto</a:t>
            </a:r>
            <a:r>
              <a:rPr lang="cs-CZ" dirty="0" smtClean="0"/>
              <a:t>/0507_01_</a:t>
            </a:r>
            <a:r>
              <a:rPr lang="cs-CZ" dirty="0" err="1" smtClean="0"/>
              <a:t>slavicek.pdf</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54</a:t>
            </a:fld>
            <a:endParaRPr lang="cs-CZ"/>
          </a:p>
        </p:txBody>
      </p:sp>
    </p:spTree>
    <p:extLst>
      <p:ext uri="{BB962C8B-B14F-4D97-AF65-F5344CB8AC3E}">
        <p14:creationId xmlns:p14="http://schemas.microsoft.com/office/powerpoint/2010/main" val="3154640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tomslavicek.com</a:t>
            </a:r>
            <a:r>
              <a:rPr lang="cs-CZ" dirty="0" smtClean="0"/>
              <a:t>/publikace/</a:t>
            </a:r>
            <a:r>
              <a:rPr lang="cs-CZ" dirty="0" err="1" smtClean="0"/>
              <a:t>digifoto</a:t>
            </a:r>
            <a:r>
              <a:rPr lang="cs-CZ" dirty="0" smtClean="0"/>
              <a:t>/0507_01_</a:t>
            </a:r>
            <a:r>
              <a:rPr lang="cs-CZ" dirty="0" err="1" smtClean="0"/>
              <a:t>slavicek.pdf</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56</a:t>
            </a:fld>
            <a:endParaRPr lang="cs-CZ"/>
          </a:p>
        </p:txBody>
      </p:sp>
    </p:spTree>
    <p:extLst>
      <p:ext uri="{BB962C8B-B14F-4D97-AF65-F5344CB8AC3E}">
        <p14:creationId xmlns:p14="http://schemas.microsoft.com/office/powerpoint/2010/main" val="2365031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b="0" i="0" kern="1200" dirty="0" smtClean="0">
                <a:solidFill>
                  <a:schemeClr val="tx1"/>
                </a:solidFill>
                <a:latin typeface="+mn-lt"/>
                <a:ea typeface="+mn-ea"/>
                <a:cs typeface="+mn-cs"/>
              </a:rPr>
              <a:t>V případě že </a:t>
            </a:r>
            <a:r>
              <a:rPr lang="cs-CZ" sz="1200" b="0" i="0" kern="1200" dirty="0" err="1" smtClean="0">
                <a:solidFill>
                  <a:schemeClr val="tx1"/>
                </a:solidFill>
                <a:latin typeface="+mn-lt"/>
                <a:ea typeface="+mn-ea"/>
                <a:cs typeface="+mn-cs"/>
              </a:rPr>
              <a:t>Převzorkování</a:t>
            </a:r>
            <a:r>
              <a:rPr lang="cs-CZ" sz="1200" b="0" i="0" kern="1200" dirty="0" smtClean="0">
                <a:solidFill>
                  <a:schemeClr val="tx1"/>
                </a:solidFill>
                <a:latin typeface="+mn-lt"/>
                <a:ea typeface="+mn-ea"/>
                <a:cs typeface="+mn-cs"/>
              </a:rPr>
              <a:t> vypnete, můžete ovlivňovat pouze rozměry při tisku, ne rozměry na obrazovce monitoru.</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57</a:t>
            </a:fld>
            <a:endParaRPr lang="cs-CZ"/>
          </a:p>
        </p:txBody>
      </p:sp>
    </p:spTree>
    <p:extLst>
      <p:ext uri="{BB962C8B-B14F-4D97-AF65-F5344CB8AC3E}">
        <p14:creationId xmlns:p14="http://schemas.microsoft.com/office/powerpoint/2010/main" val="2523738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tutoriarts.cz</a:t>
            </a:r>
            <a:r>
              <a:rPr lang="cs-CZ" dirty="0" smtClean="0"/>
              <a:t>/2-</a:t>
            </a:r>
            <a:r>
              <a:rPr lang="cs-CZ" dirty="0" err="1" smtClean="0"/>
              <a:t>photoshop</a:t>
            </a:r>
            <a:r>
              <a:rPr lang="cs-CZ" dirty="0" smtClean="0"/>
              <a:t>-cs5-</a:t>
            </a:r>
            <a:r>
              <a:rPr lang="cs-CZ" dirty="0" err="1" smtClean="0"/>
              <a:t>prvni</a:t>
            </a:r>
            <a:r>
              <a:rPr lang="cs-CZ" dirty="0" smtClean="0"/>
              <a:t>-</a:t>
            </a:r>
            <a:r>
              <a:rPr lang="cs-CZ" dirty="0" err="1" smtClean="0"/>
              <a:t>spusteni</a:t>
            </a:r>
            <a:r>
              <a:rPr lang="cs-CZ" dirty="0" smtClean="0"/>
              <a:t>-popis-</a:t>
            </a:r>
            <a:r>
              <a:rPr lang="cs-CZ" dirty="0" err="1" smtClean="0"/>
              <a:t>chovani</a:t>
            </a:r>
            <a:r>
              <a:rPr lang="cs-CZ" dirty="0" smtClean="0"/>
              <a:t>-</a:t>
            </a:r>
            <a:r>
              <a:rPr lang="cs-CZ" dirty="0" err="1" smtClean="0"/>
              <a:t>porovnani</a:t>
            </a:r>
            <a:r>
              <a:rPr lang="cs-CZ" dirty="0" smtClean="0"/>
              <a:t>-verzi-1152</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3</a:t>
            </a:fld>
            <a:endParaRPr lang="cs-CZ"/>
          </a:p>
        </p:txBody>
      </p:sp>
    </p:spTree>
    <p:extLst>
      <p:ext uri="{BB962C8B-B14F-4D97-AF65-F5344CB8AC3E}">
        <p14:creationId xmlns:p14="http://schemas.microsoft.com/office/powerpoint/2010/main" val="2783680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fotoaparat.cz</a:t>
            </a:r>
            <a:r>
              <a:rPr lang="cs-CZ" dirty="0" smtClean="0"/>
              <a:t>/image/3</a:t>
            </a:r>
          </a:p>
          <a:p>
            <a:endParaRPr lang="cs-CZ" dirty="0" smtClean="0"/>
          </a:p>
          <a:p>
            <a:r>
              <a:rPr lang="cs-CZ" dirty="0" smtClean="0"/>
              <a:t>http://www.</a:t>
            </a:r>
            <a:r>
              <a:rPr lang="cs-CZ" dirty="0" err="1" smtClean="0"/>
              <a:t>tutoriarts.cz</a:t>
            </a:r>
            <a:r>
              <a:rPr lang="cs-CZ" dirty="0" smtClean="0"/>
              <a:t>/5-</a:t>
            </a:r>
            <a:r>
              <a:rPr lang="cs-CZ" dirty="0" err="1" smtClean="0"/>
              <a:t>photoshop</a:t>
            </a:r>
            <a:r>
              <a:rPr lang="cs-CZ" dirty="0" smtClean="0"/>
              <a:t>-cs5-</a:t>
            </a:r>
            <a:r>
              <a:rPr lang="cs-CZ" dirty="0" err="1" smtClean="0"/>
              <a:t>pracovni</a:t>
            </a:r>
            <a:r>
              <a:rPr lang="cs-CZ" dirty="0" smtClean="0"/>
              <a:t>-plocha-</a:t>
            </a:r>
            <a:r>
              <a:rPr lang="cs-CZ" dirty="0" err="1" smtClean="0"/>
              <a:t>rozmery</a:t>
            </a:r>
            <a:r>
              <a:rPr lang="cs-CZ" dirty="0" smtClean="0"/>
              <a:t>-zobrazeni-11585714</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58</a:t>
            </a:fld>
            <a:endParaRPr lang="cs-CZ"/>
          </a:p>
        </p:txBody>
      </p:sp>
    </p:spTree>
    <p:extLst>
      <p:ext uri="{BB962C8B-B14F-4D97-AF65-F5344CB8AC3E}">
        <p14:creationId xmlns:p14="http://schemas.microsoft.com/office/powerpoint/2010/main" val="968098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fotoaparat.cz</a:t>
            </a:r>
            <a:r>
              <a:rPr lang="cs-CZ" dirty="0" smtClean="0"/>
              <a:t>/image/35715</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59</a:t>
            </a:fld>
            <a:endParaRPr lang="cs-CZ"/>
          </a:p>
        </p:txBody>
      </p:sp>
    </p:spTree>
    <p:extLst>
      <p:ext uri="{BB962C8B-B14F-4D97-AF65-F5344CB8AC3E}">
        <p14:creationId xmlns:p14="http://schemas.microsoft.com/office/powerpoint/2010/main" val="944686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b="1" i="0" kern="1200" dirty="0" err="1" smtClean="0">
                <a:solidFill>
                  <a:schemeClr val="tx1"/>
                </a:solidFill>
                <a:latin typeface="+mn-lt"/>
                <a:ea typeface="+mn-ea"/>
                <a:cs typeface="+mn-cs"/>
              </a:rPr>
              <a:t>Supersampling</a:t>
            </a:r>
            <a:r>
              <a:rPr lang="cs-CZ" sz="1200" b="0" i="0" kern="1200" dirty="0" smtClean="0">
                <a:solidFill>
                  <a:schemeClr val="tx1"/>
                </a:solidFill>
                <a:latin typeface="+mn-lt"/>
                <a:ea typeface="+mn-ea"/>
                <a:cs typeface="+mn-cs"/>
              </a:rPr>
              <a:t> (český ekvivalent </a:t>
            </a:r>
            <a:r>
              <a:rPr lang="cs-CZ" sz="1200" b="0" i="1" kern="1200" dirty="0" err="1" smtClean="0">
                <a:solidFill>
                  <a:schemeClr val="tx1"/>
                </a:solidFill>
                <a:latin typeface="+mn-lt"/>
                <a:ea typeface="+mn-ea"/>
                <a:cs typeface="+mn-cs"/>
                <a:hlinkClick r:id="rId3" tooltip="Vzorkování"/>
              </a:rPr>
              <a:t>nadvzorkování</a:t>
            </a:r>
            <a:r>
              <a:rPr lang="cs-CZ" sz="1200" b="0" i="0" kern="1200" dirty="0" smtClean="0">
                <a:solidFill>
                  <a:schemeClr val="tx1"/>
                </a:solidFill>
                <a:latin typeface="+mn-lt"/>
                <a:ea typeface="+mn-ea"/>
                <a:cs typeface="+mn-cs"/>
              </a:rPr>
              <a:t> se nevžil) je metoda pro odstranění </a:t>
            </a:r>
            <a:r>
              <a:rPr lang="cs-CZ" sz="1200" b="0" i="0" kern="1200" dirty="0" err="1" smtClean="0">
                <a:solidFill>
                  <a:schemeClr val="tx1"/>
                </a:solidFill>
                <a:latin typeface="+mn-lt"/>
                <a:ea typeface="+mn-ea"/>
                <a:cs typeface="+mn-cs"/>
                <a:hlinkClick r:id="rId4" tooltip="Aliasing"/>
              </a:rPr>
              <a:t>aliasingu</a:t>
            </a:r>
            <a:r>
              <a:rPr lang="cs-CZ" sz="1200" b="0" i="0" kern="1200" dirty="0" smtClean="0">
                <a:solidFill>
                  <a:schemeClr val="tx1"/>
                </a:solidFill>
                <a:latin typeface="+mn-lt"/>
                <a:ea typeface="+mn-ea"/>
                <a:cs typeface="+mn-cs"/>
              </a:rPr>
              <a:t> používaná především v </a:t>
            </a:r>
            <a:r>
              <a:rPr lang="cs-CZ" sz="1200" b="0" i="0" kern="1200" dirty="0" smtClean="0">
                <a:solidFill>
                  <a:schemeClr val="tx1"/>
                </a:solidFill>
                <a:latin typeface="+mn-lt"/>
                <a:ea typeface="+mn-ea"/>
                <a:cs typeface="+mn-cs"/>
                <a:hlinkClick r:id="rId5" tooltip="Počítačová grafika"/>
              </a:rPr>
              <a:t>počítačové grafice</a:t>
            </a:r>
            <a:r>
              <a:rPr lang="cs-CZ" sz="1200" b="0" i="0" kern="1200" dirty="0" smtClean="0">
                <a:solidFill>
                  <a:schemeClr val="tx1"/>
                </a:solidFill>
                <a:latin typeface="+mn-lt"/>
                <a:ea typeface="+mn-ea"/>
                <a:cs typeface="+mn-cs"/>
              </a:rPr>
              <a:t>.</a:t>
            </a:r>
          </a:p>
          <a:p>
            <a:r>
              <a:rPr lang="cs-CZ" sz="1200" b="1" i="0" kern="1200" dirty="0" err="1" smtClean="0">
                <a:solidFill>
                  <a:schemeClr val="tx1"/>
                </a:solidFill>
                <a:latin typeface="+mn-lt"/>
                <a:ea typeface="+mn-ea"/>
                <a:cs typeface="+mn-cs"/>
              </a:rPr>
              <a:t>Aliasing</a:t>
            </a:r>
            <a:r>
              <a:rPr lang="cs-CZ" sz="1200" b="0" i="0" kern="1200" dirty="0" smtClean="0">
                <a:solidFill>
                  <a:schemeClr val="tx1"/>
                </a:solidFill>
                <a:latin typeface="+mn-lt"/>
                <a:ea typeface="+mn-ea"/>
                <a:cs typeface="+mn-cs"/>
              </a:rPr>
              <a:t> je jev, ke kterému může docházet v situacích, kdy se spojitá informace převádí na </a:t>
            </a:r>
            <a:r>
              <a:rPr lang="cs-CZ" sz="1200" b="0" i="0" kern="1200" dirty="0" smtClean="0">
                <a:solidFill>
                  <a:schemeClr val="tx1"/>
                </a:solidFill>
                <a:latin typeface="+mn-lt"/>
                <a:ea typeface="+mn-ea"/>
                <a:cs typeface="+mn-cs"/>
                <a:hlinkClick r:id="rId6" tooltip="Diskrétní"/>
              </a:rPr>
              <a:t>diskrétní</a:t>
            </a:r>
            <a:r>
              <a:rPr lang="cs-CZ" sz="1200" b="0" i="0" kern="1200" dirty="0" smtClean="0">
                <a:solidFill>
                  <a:schemeClr val="tx1"/>
                </a:solidFill>
                <a:latin typeface="+mn-lt"/>
                <a:ea typeface="+mn-ea"/>
                <a:cs typeface="+mn-cs"/>
              </a:rPr>
              <a:t> (nespojitou).</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60</a:t>
            </a:fld>
            <a:endParaRPr lang="cs-CZ"/>
          </a:p>
        </p:txBody>
      </p:sp>
    </p:spTree>
    <p:extLst>
      <p:ext uri="{BB962C8B-B14F-4D97-AF65-F5344CB8AC3E}">
        <p14:creationId xmlns:p14="http://schemas.microsoft.com/office/powerpoint/2010/main" val="741873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fotoaparat.cz</a:t>
            </a:r>
            <a:r>
              <a:rPr lang="cs-CZ" dirty="0" smtClean="0"/>
              <a:t>/</a:t>
            </a:r>
            <a:r>
              <a:rPr lang="cs-CZ" dirty="0" err="1" smtClean="0"/>
              <a:t>article</a:t>
            </a:r>
            <a:r>
              <a:rPr lang="cs-CZ" dirty="0" smtClean="0"/>
              <a:t>/11054/1</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61</a:t>
            </a:fld>
            <a:endParaRPr lang="cs-CZ"/>
          </a:p>
        </p:txBody>
      </p:sp>
    </p:spTree>
    <p:extLst>
      <p:ext uri="{BB962C8B-B14F-4D97-AF65-F5344CB8AC3E}">
        <p14:creationId xmlns:p14="http://schemas.microsoft.com/office/powerpoint/2010/main" val="2817649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fotoaparat.cz</a:t>
            </a:r>
            <a:r>
              <a:rPr lang="cs-CZ" dirty="0" smtClean="0"/>
              <a:t>/</a:t>
            </a:r>
            <a:r>
              <a:rPr lang="cs-CZ" dirty="0" err="1" smtClean="0"/>
              <a:t>article</a:t>
            </a:r>
            <a:r>
              <a:rPr lang="cs-CZ" dirty="0" smtClean="0"/>
              <a:t>/11054/1</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62</a:t>
            </a:fld>
            <a:endParaRPr lang="cs-CZ"/>
          </a:p>
        </p:txBody>
      </p:sp>
    </p:spTree>
    <p:extLst>
      <p:ext uri="{BB962C8B-B14F-4D97-AF65-F5344CB8AC3E}">
        <p14:creationId xmlns:p14="http://schemas.microsoft.com/office/powerpoint/2010/main" val="3482517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http://fotografie.</a:t>
            </a:r>
            <a:r>
              <a:rPr lang="cs-CZ" dirty="0" err="1" smtClean="0"/>
              <a:t>sspol.cz</a:t>
            </a:r>
            <a:r>
              <a:rPr lang="cs-CZ" dirty="0" smtClean="0"/>
              <a:t>/index.</a:t>
            </a:r>
            <a:r>
              <a:rPr lang="cs-CZ" dirty="0" err="1" smtClean="0"/>
              <a:t>php</a:t>
            </a:r>
            <a:r>
              <a:rPr lang="cs-CZ" dirty="0" smtClean="0"/>
              <a:t>?</a:t>
            </a:r>
            <a:r>
              <a:rPr lang="cs-CZ" dirty="0" err="1" smtClean="0"/>
              <a:t>option</a:t>
            </a:r>
            <a:r>
              <a:rPr lang="cs-CZ" dirty="0" smtClean="0"/>
              <a:t>=</a:t>
            </a:r>
            <a:r>
              <a:rPr lang="cs-CZ" dirty="0" err="1" smtClean="0"/>
              <a:t>com</a:t>
            </a:r>
            <a:r>
              <a:rPr lang="cs-CZ" dirty="0" smtClean="0"/>
              <a:t>_</a:t>
            </a:r>
            <a:r>
              <a:rPr lang="cs-CZ" dirty="0" err="1" smtClean="0"/>
              <a:t>content</a:t>
            </a:r>
            <a:r>
              <a:rPr lang="cs-CZ" dirty="0" smtClean="0"/>
              <a:t>&amp;</a:t>
            </a:r>
            <a:r>
              <a:rPr lang="cs-CZ" dirty="0" err="1" smtClean="0"/>
              <a:t>view</a:t>
            </a:r>
            <a:r>
              <a:rPr lang="cs-CZ" dirty="0" smtClean="0"/>
              <a:t>=</a:t>
            </a:r>
            <a:r>
              <a:rPr lang="cs-CZ" dirty="0" err="1" smtClean="0"/>
              <a:t>article</a:t>
            </a:r>
            <a:r>
              <a:rPr lang="cs-CZ" dirty="0" smtClean="0"/>
              <a:t>&amp;id=68&amp;</a:t>
            </a:r>
            <a:r>
              <a:rPr lang="cs-CZ" dirty="0" err="1" smtClean="0"/>
              <a:t>Itemid</a:t>
            </a:r>
            <a:r>
              <a:rPr lang="cs-CZ" smtClean="0"/>
              <a:t>=86</a:t>
            </a:r>
            <a:endParaRPr lang="cs-CZ"/>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63</a:t>
            </a:fld>
            <a:endParaRPr lang="cs-CZ"/>
          </a:p>
        </p:txBody>
      </p:sp>
    </p:spTree>
    <p:extLst>
      <p:ext uri="{BB962C8B-B14F-4D97-AF65-F5344CB8AC3E}">
        <p14:creationId xmlns:p14="http://schemas.microsoft.com/office/powerpoint/2010/main" val="1148533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http://helpx.adobe.com/cz/photoshop/using/adjusting-crop-rotation-canvas.html#crop_and_straighten_scanned_photos</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68</a:t>
            </a:fld>
            <a:endParaRPr lang="cs-CZ"/>
          </a:p>
        </p:txBody>
      </p:sp>
    </p:spTree>
    <p:extLst>
      <p:ext uri="{BB962C8B-B14F-4D97-AF65-F5344CB8AC3E}">
        <p14:creationId xmlns:p14="http://schemas.microsoft.com/office/powerpoint/2010/main" val="2665037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http://helpx.adobe.com/cz/photoshop/using/adjusting-crop-rotation-canvas.html#crop_and_straighten_scanned_photos</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69</a:t>
            </a:fld>
            <a:endParaRPr lang="cs-CZ"/>
          </a:p>
        </p:txBody>
      </p:sp>
    </p:spTree>
    <p:extLst>
      <p:ext uri="{BB962C8B-B14F-4D97-AF65-F5344CB8AC3E}">
        <p14:creationId xmlns:p14="http://schemas.microsoft.com/office/powerpoint/2010/main" val="1989917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http://helpx.adobe.com/cz/photoshop/using/adjusting-crop-rotation-canvas.html#crop_and_straighten_scanned_photos</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74</a:t>
            </a:fld>
            <a:endParaRPr lang="cs-CZ"/>
          </a:p>
        </p:txBody>
      </p:sp>
    </p:spTree>
    <p:extLst>
      <p:ext uri="{BB962C8B-B14F-4D97-AF65-F5344CB8AC3E}">
        <p14:creationId xmlns:p14="http://schemas.microsoft.com/office/powerpoint/2010/main" val="327574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http://helpx.adobe.com/cz/photoshop/using/adjusting-crop-rotation-canvas.html#crop_and_straighten_scanned_photos</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76</a:t>
            </a:fld>
            <a:endParaRPr lang="cs-CZ"/>
          </a:p>
        </p:txBody>
      </p:sp>
    </p:spTree>
    <p:extLst>
      <p:ext uri="{BB962C8B-B14F-4D97-AF65-F5344CB8AC3E}">
        <p14:creationId xmlns:p14="http://schemas.microsoft.com/office/powerpoint/2010/main" val="997135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http://img.tutoriarts.cz/lef/photoshop/obrazky/05-09.png</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10</a:t>
            </a:fld>
            <a:endParaRPr lang="cs-CZ"/>
          </a:p>
        </p:txBody>
      </p:sp>
    </p:spTree>
    <p:extLst>
      <p:ext uri="{BB962C8B-B14F-4D97-AF65-F5344CB8AC3E}">
        <p14:creationId xmlns:p14="http://schemas.microsoft.com/office/powerpoint/2010/main" val="546604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fotoaparat.cz</a:t>
            </a:r>
            <a:r>
              <a:rPr lang="cs-CZ" dirty="0" smtClean="0"/>
              <a:t>/</a:t>
            </a:r>
            <a:r>
              <a:rPr lang="cs-CZ" dirty="0" err="1" smtClean="0"/>
              <a:t>article</a:t>
            </a:r>
            <a:r>
              <a:rPr lang="cs-CZ" dirty="0" smtClean="0"/>
              <a:t>/11054/</a:t>
            </a:r>
            <a:r>
              <a:rPr lang="cs-CZ" dirty="0" err="1" smtClean="0"/>
              <a:t>print</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77</a:t>
            </a:fld>
            <a:endParaRPr lang="cs-CZ"/>
          </a:p>
        </p:txBody>
      </p:sp>
    </p:spTree>
    <p:extLst>
      <p:ext uri="{BB962C8B-B14F-4D97-AF65-F5344CB8AC3E}">
        <p14:creationId xmlns:p14="http://schemas.microsoft.com/office/powerpoint/2010/main" val="8696552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http://helpx.adobe.com/cz/photoshop/using/adjusting-crop-rotation-canvas.html#crop_and_straighten_scanned_photos</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78</a:t>
            </a:fld>
            <a:endParaRPr lang="cs-CZ"/>
          </a:p>
        </p:txBody>
      </p:sp>
    </p:spTree>
    <p:extLst>
      <p:ext uri="{BB962C8B-B14F-4D97-AF65-F5344CB8AC3E}">
        <p14:creationId xmlns:p14="http://schemas.microsoft.com/office/powerpoint/2010/main" val="8590565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b="0" i="0" kern="1200" dirty="0" smtClean="0">
                <a:solidFill>
                  <a:schemeClr val="tx1"/>
                </a:solidFill>
                <a:latin typeface="+mn-lt"/>
                <a:ea typeface="+mn-ea"/>
                <a:cs typeface="+mn-cs"/>
              </a:rPr>
              <a:t>Přes velikost plátna </a:t>
            </a:r>
            <a:r>
              <a:rPr lang="cs-CZ" sz="1200" b="1" i="0" kern="1200" dirty="0" smtClean="0">
                <a:solidFill>
                  <a:schemeClr val="tx1"/>
                </a:solidFill>
                <a:latin typeface="+mn-lt"/>
                <a:ea typeface="+mn-ea"/>
                <a:cs typeface="+mn-cs"/>
              </a:rPr>
              <a:t>můžete dokument samozřejmě i zmenšovat</a:t>
            </a:r>
            <a:r>
              <a:rPr lang="cs-CZ" sz="1200" b="0" i="0" kern="1200" dirty="0" smtClean="0">
                <a:solidFill>
                  <a:schemeClr val="tx1"/>
                </a:solidFill>
                <a:latin typeface="+mn-lt"/>
                <a:ea typeface="+mn-ea"/>
                <a:cs typeface="+mn-cs"/>
              </a:rPr>
              <a:t>, a má to tu výhodu, že části vrstev, které se nachází mimo dokument, nejsou nijak ovlivněny, takže můžete plátno třeba dvakrát zmenšit, a stále pracovat ve všemi vrstvami bez jakékoliv změny.</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79</a:t>
            </a:fld>
            <a:endParaRPr lang="cs-CZ"/>
          </a:p>
        </p:txBody>
      </p:sp>
    </p:spTree>
    <p:extLst>
      <p:ext uri="{BB962C8B-B14F-4D97-AF65-F5344CB8AC3E}">
        <p14:creationId xmlns:p14="http://schemas.microsoft.com/office/powerpoint/2010/main" val="1173143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Obr.: http://beatricia.blog.cz/1101/retuse</a:t>
            </a:r>
          </a:p>
          <a:p>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89</a:t>
            </a:fld>
            <a:endParaRPr lang="cs-CZ"/>
          </a:p>
        </p:txBody>
      </p:sp>
    </p:spTree>
    <p:extLst>
      <p:ext uri="{BB962C8B-B14F-4D97-AF65-F5344CB8AC3E}">
        <p14:creationId xmlns:p14="http://schemas.microsoft.com/office/powerpoint/2010/main" val="11800961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http://fotografie.</a:t>
            </a:r>
            <a:r>
              <a:rPr lang="cs-CZ" dirty="0" err="1" smtClean="0"/>
              <a:t>sspol.cz</a:t>
            </a:r>
            <a:r>
              <a:rPr lang="cs-CZ" dirty="0" smtClean="0"/>
              <a:t>/index.</a:t>
            </a:r>
            <a:r>
              <a:rPr lang="cs-CZ" dirty="0" err="1" smtClean="0"/>
              <a:t>php</a:t>
            </a:r>
            <a:r>
              <a:rPr lang="cs-CZ" dirty="0" smtClean="0"/>
              <a:t>?</a:t>
            </a:r>
            <a:r>
              <a:rPr lang="cs-CZ" dirty="0" err="1" smtClean="0"/>
              <a:t>option</a:t>
            </a:r>
            <a:r>
              <a:rPr lang="cs-CZ" dirty="0" smtClean="0"/>
              <a:t>=</a:t>
            </a:r>
            <a:r>
              <a:rPr lang="cs-CZ" dirty="0" err="1" smtClean="0"/>
              <a:t>com</a:t>
            </a:r>
            <a:r>
              <a:rPr lang="cs-CZ" dirty="0" smtClean="0"/>
              <a:t>_</a:t>
            </a:r>
            <a:r>
              <a:rPr lang="cs-CZ" dirty="0" err="1" smtClean="0"/>
              <a:t>content</a:t>
            </a:r>
            <a:r>
              <a:rPr lang="cs-CZ" dirty="0" smtClean="0"/>
              <a:t>&amp;</a:t>
            </a:r>
            <a:r>
              <a:rPr lang="cs-CZ" dirty="0" err="1" smtClean="0"/>
              <a:t>view</a:t>
            </a:r>
            <a:r>
              <a:rPr lang="cs-CZ" dirty="0" smtClean="0"/>
              <a:t>=</a:t>
            </a:r>
            <a:r>
              <a:rPr lang="cs-CZ" dirty="0" err="1" smtClean="0"/>
              <a:t>article</a:t>
            </a:r>
            <a:r>
              <a:rPr lang="cs-CZ" dirty="0" smtClean="0"/>
              <a:t>&amp;id=70&amp;</a:t>
            </a:r>
            <a:r>
              <a:rPr lang="cs-CZ" dirty="0" err="1" smtClean="0"/>
              <a:t>Itemid</a:t>
            </a:r>
            <a:r>
              <a:rPr lang="cs-CZ" dirty="0" smtClean="0"/>
              <a:t>=88</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91</a:t>
            </a:fld>
            <a:endParaRPr lang="cs-CZ"/>
          </a:p>
        </p:txBody>
      </p:sp>
    </p:spTree>
    <p:extLst>
      <p:ext uri="{BB962C8B-B14F-4D97-AF65-F5344CB8AC3E}">
        <p14:creationId xmlns:p14="http://schemas.microsoft.com/office/powerpoint/2010/main" val="26211612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Zdroj a odkazy: http://www.</a:t>
            </a:r>
            <a:r>
              <a:rPr lang="cs-CZ" dirty="0" err="1" smtClean="0"/>
              <a:t>tripwiremagazine.com</a:t>
            </a:r>
            <a:r>
              <a:rPr lang="cs-CZ" dirty="0" smtClean="0"/>
              <a:t>/2011/04/10-</a:t>
            </a:r>
            <a:r>
              <a:rPr lang="cs-CZ" dirty="0" err="1" smtClean="0"/>
              <a:t>best</a:t>
            </a:r>
            <a:r>
              <a:rPr lang="cs-CZ" dirty="0" smtClean="0"/>
              <a:t>-free-</a:t>
            </a:r>
            <a:r>
              <a:rPr lang="cs-CZ" dirty="0" err="1" smtClean="0"/>
              <a:t>or</a:t>
            </a:r>
            <a:r>
              <a:rPr lang="cs-CZ" dirty="0" smtClean="0"/>
              <a:t>-open-</a:t>
            </a:r>
            <a:r>
              <a:rPr lang="cs-CZ" dirty="0" err="1" smtClean="0"/>
              <a:t>source</a:t>
            </a:r>
            <a:r>
              <a:rPr lang="cs-CZ" dirty="0" smtClean="0"/>
              <a:t>-</a:t>
            </a:r>
            <a:r>
              <a:rPr lang="cs-CZ" dirty="0" err="1" smtClean="0"/>
              <a:t>photoshop</a:t>
            </a:r>
            <a:r>
              <a:rPr lang="cs-CZ" dirty="0" smtClean="0"/>
              <a:t>-</a:t>
            </a:r>
            <a:r>
              <a:rPr lang="cs-CZ" dirty="0" err="1" smtClean="0"/>
              <a:t>alternative</a:t>
            </a:r>
            <a:r>
              <a:rPr lang="cs-CZ" dirty="0" smtClean="0"/>
              <a:t>-software.</a:t>
            </a:r>
            <a:r>
              <a:rPr lang="cs-CZ" dirty="0" err="1" smtClean="0"/>
              <a:t>html</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100</a:t>
            </a:fld>
            <a:endParaRPr lang="cs-CZ"/>
          </a:p>
        </p:txBody>
      </p:sp>
    </p:spTree>
    <p:extLst>
      <p:ext uri="{BB962C8B-B14F-4D97-AF65-F5344CB8AC3E}">
        <p14:creationId xmlns:p14="http://schemas.microsoft.com/office/powerpoint/2010/main" val="3009254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http://img.tutoriarts.cz/lef/photoshop/obrazky/05-04.png</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11</a:t>
            </a:fld>
            <a:endParaRPr lang="cs-CZ"/>
          </a:p>
        </p:txBody>
      </p:sp>
    </p:spTree>
    <p:extLst>
      <p:ext uri="{BB962C8B-B14F-4D97-AF65-F5344CB8AC3E}">
        <p14:creationId xmlns:p14="http://schemas.microsoft.com/office/powerpoint/2010/main" val="3949992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b="1" i="0" kern="1200" dirty="0" smtClean="0">
                <a:solidFill>
                  <a:schemeClr val="tx1"/>
                </a:solidFill>
                <a:latin typeface="+mn-lt"/>
                <a:ea typeface="+mn-ea"/>
                <a:cs typeface="+mn-cs"/>
              </a:rPr>
              <a:t>Exportovat schránku</a:t>
            </a:r>
            <a:r>
              <a:rPr lang="cs-CZ" sz="1200" b="0" i="0" kern="1200" dirty="0" smtClean="0">
                <a:solidFill>
                  <a:schemeClr val="tx1"/>
                </a:solidFill>
                <a:latin typeface="+mn-lt"/>
                <a:ea typeface="+mn-ea"/>
                <a:cs typeface="+mn-cs"/>
              </a:rPr>
              <a:t> - využívá se pro přesouvání mezi různými programy, například </a:t>
            </a:r>
            <a:r>
              <a:rPr lang="cs-CZ" sz="1200" b="0" i="0" kern="1200" dirty="0" err="1" smtClean="0">
                <a:solidFill>
                  <a:schemeClr val="tx1"/>
                </a:solidFill>
                <a:latin typeface="+mn-lt"/>
                <a:ea typeface="+mn-ea"/>
                <a:cs typeface="+mn-cs"/>
              </a:rPr>
              <a:t>Photoshopem</a:t>
            </a:r>
            <a:r>
              <a:rPr lang="cs-CZ" sz="1200" b="0" i="0" kern="1200" dirty="0" smtClean="0">
                <a:solidFill>
                  <a:schemeClr val="tx1"/>
                </a:solidFill>
                <a:latin typeface="+mn-lt"/>
                <a:ea typeface="+mn-ea"/>
                <a:cs typeface="+mn-cs"/>
              </a:rPr>
              <a:t> a Ilustrátorem - pokud zkopírujete nějakou vrstvu nebo objekt v jednom programu (zkratka CTRL + C), můžete ji potom vložit do druhého programu (zkratka CTRL + V). Výsledek závisí na tom, co jste kopírovali - je běžné brát cesty z </a:t>
            </a:r>
            <a:r>
              <a:rPr lang="cs-CZ" sz="1200" b="0" i="0" kern="1200" dirty="0" err="1" smtClean="0">
                <a:solidFill>
                  <a:schemeClr val="tx1"/>
                </a:solidFill>
                <a:latin typeface="+mn-lt"/>
                <a:ea typeface="+mn-ea"/>
                <a:cs typeface="+mn-cs"/>
              </a:rPr>
              <a:t>Photoshopu</a:t>
            </a:r>
            <a:r>
              <a:rPr lang="cs-CZ" sz="1200" b="0" i="0" kern="1200" dirty="0" smtClean="0">
                <a:solidFill>
                  <a:schemeClr val="tx1"/>
                </a:solidFill>
                <a:latin typeface="+mn-lt"/>
                <a:ea typeface="+mn-ea"/>
                <a:cs typeface="+mn-cs"/>
              </a:rPr>
              <a:t> a vkládat je do Ilustrátoru, abyste zachovali vektorový formát. Funkce samotná je jednoduchá (v podstatě zajišťuje propojení programů co se schránky týče), ale její využití patří do pokročilejších postupů.</a:t>
            </a:r>
          </a:p>
          <a:p>
            <a:endParaRPr lang="cs-CZ" sz="1200" b="0" i="0" kern="1200" dirty="0" smtClean="0">
              <a:solidFill>
                <a:schemeClr val="tx1"/>
              </a:solidFill>
              <a:latin typeface="+mn-lt"/>
              <a:ea typeface="+mn-ea"/>
              <a:cs typeface="+mn-cs"/>
            </a:endParaRPr>
          </a:p>
          <a:p>
            <a:r>
              <a:rPr lang="cs-CZ" sz="1200" b="1" i="0" kern="1200" dirty="0" smtClean="0">
                <a:solidFill>
                  <a:schemeClr val="tx1"/>
                </a:solidFill>
                <a:latin typeface="+mn-lt"/>
                <a:ea typeface="+mn-ea"/>
                <a:cs typeface="+mn-cs"/>
              </a:rPr>
              <a:t>Měnit velikost obrazu v průběhu umístění</a:t>
            </a:r>
            <a:r>
              <a:rPr lang="cs-CZ" sz="1200" b="0" i="0" kern="1200" dirty="0" smtClean="0">
                <a:solidFill>
                  <a:schemeClr val="tx1"/>
                </a:solidFill>
                <a:latin typeface="+mn-lt"/>
                <a:ea typeface="+mn-ea"/>
                <a:cs typeface="+mn-cs"/>
              </a:rPr>
              <a:t> - pokud máte dokument menší než vkládaný obrázek, po zapnutí této funkce se bude </a:t>
            </a:r>
            <a:r>
              <a:rPr lang="cs-CZ" sz="1200" b="0" i="0" kern="1200" dirty="0" err="1" smtClean="0">
                <a:solidFill>
                  <a:schemeClr val="tx1"/>
                </a:solidFill>
                <a:latin typeface="+mn-lt"/>
                <a:ea typeface="+mn-ea"/>
                <a:cs typeface="+mn-cs"/>
              </a:rPr>
              <a:t>Photoshop</a:t>
            </a:r>
            <a:r>
              <a:rPr lang="cs-CZ" sz="1200" b="0" i="0" kern="1200" dirty="0" smtClean="0">
                <a:solidFill>
                  <a:schemeClr val="tx1"/>
                </a:solidFill>
                <a:latin typeface="+mn-lt"/>
                <a:ea typeface="+mn-ea"/>
                <a:cs typeface="+mn-cs"/>
              </a:rPr>
              <a:t> snažit přizpůsobit velikost obrázku velikosti dokumentu, a bude ho zmenšovat (změnu velikosti musíte vždy potvrdit, takže máte nad akcí kontrolu).</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13</a:t>
            </a:fld>
            <a:endParaRPr lang="cs-CZ"/>
          </a:p>
        </p:txBody>
      </p:sp>
    </p:spTree>
    <p:extLst>
      <p:ext uri="{BB962C8B-B14F-4D97-AF65-F5344CB8AC3E}">
        <p14:creationId xmlns:p14="http://schemas.microsoft.com/office/powerpoint/2010/main" val="1236780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tutoriarts.cz</a:t>
            </a:r>
            <a:r>
              <a:rPr lang="cs-CZ" dirty="0" smtClean="0"/>
              <a:t>/5-</a:t>
            </a:r>
            <a:r>
              <a:rPr lang="cs-CZ" dirty="0" err="1" smtClean="0"/>
              <a:t>photoshop</a:t>
            </a:r>
            <a:r>
              <a:rPr lang="cs-CZ" dirty="0" smtClean="0"/>
              <a:t>-cs5-</a:t>
            </a:r>
            <a:r>
              <a:rPr lang="cs-CZ" dirty="0" err="1" smtClean="0"/>
              <a:t>pracovni</a:t>
            </a:r>
            <a:r>
              <a:rPr lang="cs-CZ" dirty="0" smtClean="0"/>
              <a:t>-plocha-</a:t>
            </a:r>
            <a:r>
              <a:rPr lang="cs-CZ" dirty="0" err="1" smtClean="0"/>
              <a:t>rozmery</a:t>
            </a:r>
            <a:r>
              <a:rPr lang="cs-CZ" dirty="0" smtClean="0"/>
              <a:t>-zobrazeni-1158</a:t>
            </a:r>
          </a:p>
          <a:p>
            <a:endParaRPr lang="cs-CZ" dirty="0" smtClean="0"/>
          </a:p>
          <a:p>
            <a:r>
              <a:rPr lang="cs-CZ" sz="1200" b="0" i="0" kern="1200" dirty="0" smtClean="0">
                <a:solidFill>
                  <a:schemeClr val="tx1"/>
                </a:solidFill>
                <a:latin typeface="+mn-lt"/>
                <a:ea typeface="+mn-ea"/>
                <a:cs typeface="+mn-cs"/>
              </a:rPr>
              <a:t>okraj, který odděluje pracovní plochu. Základní nastavení má čáru, která jasně vymezuje prostor, a většinu času zřejmě zůstane beze změny - případně si dáte nějaký stín, každopádně budete chtít výraznější oddělení. Jsou ale i případy, kdy je dobré si okraj úplně vypnout, třeba když dělám malé ikonky na malém prostoru - chci vidět jak budou vypadat a nechci přitom zvětšovat plátno, takže si vypnu okraj, aby pozadí dokumentu volně navazovalo na pozadí pracovní plochy.</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15</a:t>
            </a:fld>
            <a:endParaRPr lang="cs-CZ"/>
          </a:p>
        </p:txBody>
      </p:sp>
    </p:spTree>
    <p:extLst>
      <p:ext uri="{BB962C8B-B14F-4D97-AF65-F5344CB8AC3E}">
        <p14:creationId xmlns:p14="http://schemas.microsoft.com/office/powerpoint/2010/main" val="1919960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200" b="0" i="0" kern="1200" dirty="0" smtClean="0">
                <a:solidFill>
                  <a:schemeClr val="tx1"/>
                </a:solidFill>
                <a:latin typeface="+mn-lt"/>
                <a:ea typeface="+mn-ea"/>
                <a:cs typeface="+mn-cs"/>
              </a:rPr>
              <a:t>V rozbalovací nabídce </a:t>
            </a:r>
            <a:r>
              <a:rPr lang="cs-CZ" sz="1200" b="1" i="0" kern="1200" dirty="0" smtClean="0">
                <a:solidFill>
                  <a:schemeClr val="tx1"/>
                </a:solidFill>
                <a:latin typeface="+mn-lt"/>
                <a:ea typeface="+mn-ea"/>
                <a:cs typeface="+mn-cs"/>
              </a:rPr>
              <a:t>Uspořádat dokumenty</a:t>
            </a:r>
            <a:r>
              <a:rPr lang="cs-CZ" sz="1200" b="0" i="0" kern="1200" dirty="0" smtClean="0">
                <a:solidFill>
                  <a:schemeClr val="tx1"/>
                </a:solidFill>
                <a:latin typeface="+mn-lt"/>
                <a:ea typeface="+mn-ea"/>
                <a:cs typeface="+mn-cs"/>
              </a:rPr>
              <a:t> máte celou řadu modelových situací, podle kterých můžete dokumenty uspořádat. (Tohle je něco co nejde dělat ručně, pro rozdělování plochy musíte vždy využít tuto nabídku.)</a:t>
            </a:r>
          </a:p>
          <a:p>
            <a:endParaRPr lang="cs-CZ" sz="1200" b="0" i="0" kern="1200" dirty="0" smtClean="0">
              <a:solidFill>
                <a:schemeClr val="tx1"/>
              </a:solidFill>
              <a:latin typeface="+mn-lt"/>
              <a:ea typeface="+mn-ea"/>
              <a:cs typeface="+mn-cs"/>
            </a:endParaRPr>
          </a:p>
          <a:p>
            <a:r>
              <a:rPr lang="cs-CZ" dirty="0" smtClean="0"/>
              <a:t>http://www.</a:t>
            </a:r>
            <a:r>
              <a:rPr lang="cs-CZ" dirty="0" err="1" smtClean="0"/>
              <a:t>tutoriarts.cz</a:t>
            </a:r>
            <a:r>
              <a:rPr lang="cs-CZ" dirty="0" smtClean="0"/>
              <a:t>/5-</a:t>
            </a:r>
            <a:r>
              <a:rPr lang="cs-CZ" dirty="0" err="1" smtClean="0"/>
              <a:t>photoshop</a:t>
            </a:r>
            <a:r>
              <a:rPr lang="cs-CZ" dirty="0" smtClean="0"/>
              <a:t>-cs5-</a:t>
            </a:r>
            <a:r>
              <a:rPr lang="cs-CZ" dirty="0" err="1" smtClean="0"/>
              <a:t>pracovni</a:t>
            </a:r>
            <a:r>
              <a:rPr lang="cs-CZ" dirty="0" smtClean="0"/>
              <a:t>-plocha-</a:t>
            </a:r>
            <a:r>
              <a:rPr lang="cs-CZ" dirty="0" err="1" smtClean="0"/>
              <a:t>rozmery</a:t>
            </a:r>
            <a:r>
              <a:rPr lang="cs-CZ" smtClean="0"/>
              <a:t>-zobrazeni-1158</a:t>
            </a:r>
            <a:endParaRPr lang="cs-CZ"/>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17</a:t>
            </a:fld>
            <a:endParaRPr lang="cs-CZ"/>
          </a:p>
        </p:txBody>
      </p:sp>
    </p:spTree>
    <p:extLst>
      <p:ext uri="{BB962C8B-B14F-4D97-AF65-F5344CB8AC3E}">
        <p14:creationId xmlns:p14="http://schemas.microsoft.com/office/powerpoint/2010/main" val="2792546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http://www.</a:t>
            </a:r>
            <a:r>
              <a:rPr lang="cs-CZ" dirty="0" err="1" smtClean="0"/>
              <a:t>tutoriarts.cz</a:t>
            </a:r>
            <a:r>
              <a:rPr lang="cs-CZ" dirty="0" smtClean="0"/>
              <a:t>/4-</a:t>
            </a:r>
            <a:r>
              <a:rPr lang="cs-CZ" dirty="0" err="1" smtClean="0"/>
              <a:t>photoshop</a:t>
            </a:r>
            <a:r>
              <a:rPr lang="cs-CZ" dirty="0" smtClean="0"/>
              <a:t>-cs5-nastaveni-programu-a-</a:t>
            </a:r>
            <a:r>
              <a:rPr lang="cs-CZ" dirty="0" err="1" smtClean="0"/>
              <a:t>moznosti</a:t>
            </a:r>
            <a:r>
              <a:rPr lang="cs-CZ" dirty="0" smtClean="0"/>
              <a:t>-</a:t>
            </a:r>
            <a:r>
              <a:rPr lang="cs-CZ" dirty="0" err="1" smtClean="0"/>
              <a:t>prizpusobeni</a:t>
            </a:r>
            <a:r>
              <a:rPr lang="cs-CZ" dirty="0" smtClean="0"/>
              <a:t>-1157</a:t>
            </a:r>
            <a:endParaRPr lang="cs-CZ" dirty="0"/>
          </a:p>
        </p:txBody>
      </p:sp>
      <p:sp>
        <p:nvSpPr>
          <p:cNvPr id="4" name="Zástupný symbol pro číslo snímku 3"/>
          <p:cNvSpPr>
            <a:spLocks noGrp="1"/>
          </p:cNvSpPr>
          <p:nvPr>
            <p:ph type="sldNum" sz="quarter" idx="10"/>
          </p:nvPr>
        </p:nvSpPr>
        <p:spPr/>
        <p:txBody>
          <a:bodyPr/>
          <a:lstStyle/>
          <a:p>
            <a:fld id="{5B8D5191-3C14-4387-BB85-6F7C32F84043}" type="slidenum">
              <a:rPr lang="cs-CZ" smtClean="0"/>
              <a:pPr/>
              <a:t>18</a:t>
            </a:fld>
            <a:endParaRPr lang="cs-CZ"/>
          </a:p>
        </p:txBody>
      </p:sp>
    </p:spTree>
    <p:extLst>
      <p:ext uri="{BB962C8B-B14F-4D97-AF65-F5344CB8AC3E}">
        <p14:creationId xmlns:p14="http://schemas.microsoft.com/office/powerpoint/2010/main" val="1550348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1E000969-2F3A-41D7-8635-71190CD2EA7E}" type="datetimeFigureOut">
              <a:rPr lang="cs-CZ" smtClean="0"/>
              <a:pPr/>
              <a:t>21.10.2014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86C28A7-0CD6-419A-85EC-CE3B51F721A3}"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E000969-2F3A-41D7-8635-71190CD2EA7E}" type="datetimeFigureOut">
              <a:rPr lang="cs-CZ" smtClean="0"/>
              <a:pPr/>
              <a:t>21.10.2014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86C28A7-0CD6-419A-85EC-CE3B51F721A3}"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E000969-2F3A-41D7-8635-71190CD2EA7E}" type="datetimeFigureOut">
              <a:rPr lang="cs-CZ" smtClean="0"/>
              <a:pPr/>
              <a:t>21.10.2014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86C28A7-0CD6-419A-85EC-CE3B51F721A3}"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E000969-2F3A-41D7-8635-71190CD2EA7E}" type="datetimeFigureOut">
              <a:rPr lang="cs-CZ" smtClean="0"/>
              <a:pPr/>
              <a:t>21.10.2014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86C28A7-0CD6-419A-85EC-CE3B51F721A3}"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1E000969-2F3A-41D7-8635-71190CD2EA7E}" type="datetimeFigureOut">
              <a:rPr lang="cs-CZ" smtClean="0"/>
              <a:pPr/>
              <a:t>21.10.2014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86C28A7-0CD6-419A-85EC-CE3B51F721A3}"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E000969-2F3A-41D7-8635-71190CD2EA7E}" type="datetimeFigureOut">
              <a:rPr lang="cs-CZ" smtClean="0"/>
              <a:pPr/>
              <a:t>21.10.2014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86C28A7-0CD6-419A-85EC-CE3B51F721A3}"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E000969-2F3A-41D7-8635-71190CD2EA7E}" type="datetimeFigureOut">
              <a:rPr lang="cs-CZ" smtClean="0"/>
              <a:pPr/>
              <a:t>21.10.2014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E86C28A7-0CD6-419A-85EC-CE3B51F721A3}"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1E000969-2F3A-41D7-8635-71190CD2EA7E}" type="datetimeFigureOut">
              <a:rPr lang="cs-CZ" smtClean="0"/>
              <a:pPr/>
              <a:t>21.10.2014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E86C28A7-0CD6-419A-85EC-CE3B51F721A3}"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E000969-2F3A-41D7-8635-71190CD2EA7E}" type="datetimeFigureOut">
              <a:rPr lang="cs-CZ" smtClean="0"/>
              <a:pPr/>
              <a:t>21.10.2014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E86C28A7-0CD6-419A-85EC-CE3B51F721A3}"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E000969-2F3A-41D7-8635-71190CD2EA7E}" type="datetimeFigureOut">
              <a:rPr lang="cs-CZ" smtClean="0"/>
              <a:pPr/>
              <a:t>21.10.2014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86C28A7-0CD6-419A-85EC-CE3B51F721A3}"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E000969-2F3A-41D7-8635-71190CD2EA7E}" type="datetimeFigureOut">
              <a:rPr lang="cs-CZ" smtClean="0"/>
              <a:pPr/>
              <a:t>21.10.2014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86C28A7-0CD6-419A-85EC-CE3B51F721A3}"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00969-2F3A-41D7-8635-71190CD2EA7E}" type="datetimeFigureOut">
              <a:rPr lang="cs-CZ" smtClean="0"/>
              <a:pPr/>
              <a:t>21.10.2014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C28A7-0CD6-419A-85EC-CE3B51F721A3}"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01.xml.rels><?xml version="1.0" encoding="UTF-8" standalone="yes"?>
<Relationships xmlns="http://schemas.openxmlformats.org/package/2006/relationships"><Relationship Id="rId3" Type="http://schemas.openxmlformats.org/officeDocument/2006/relationships/hyperlink" Target="http://helpx.adobe.com/content/help/cz/photoshop/using/transforming-objects.html" TargetMode="External"/><Relationship Id="rId2" Type="http://schemas.openxmlformats.org/officeDocument/2006/relationships/hyperlink" Target="http://www.tutoriarts.cz/tutorialy/photoshop-13" TargetMode="External"/><Relationship Id="rId1" Type="http://schemas.openxmlformats.org/officeDocument/2006/relationships/slideLayout" Target="../slideLayouts/slideLayout2.xml"/><Relationship Id="rId6" Type="http://schemas.openxmlformats.org/officeDocument/2006/relationships/hyperlink" Target="http://www.tutorial9.net/tutorials/photoshop-tutorials/working-with-layers-in-photoshop/" TargetMode="External"/><Relationship Id="rId5" Type="http://schemas.openxmlformats.org/officeDocument/2006/relationships/hyperlink" Target="http://www.fotoroman.cz/techniques2/processing1.htm" TargetMode="External"/><Relationship Id="rId4" Type="http://schemas.openxmlformats.org/officeDocument/2006/relationships/hyperlink" Target="http://fotografie.sspol.cz/index.php?option=com_content&amp;view=article&amp;id=50&amp;Itemid=64"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tutoriarts.cz/7-photoshop-cs5-strucny-prehled-vetsiny-nastroju-1180"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tutoriarts.cz/7-photoshop-cs5-strucny-prehled-vetsiny-nastroju-1180"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tutoriarts.cz/7-photoshop-cs5-strucny-prehled-vetsiny-nastroju-1180" TargetMode="Externa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tutoriarts.cz/7-photoshop-cs5-strucny-prehled-vetsiny-nastroju-1180" TargetMode="Externa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fotoaparat.cz/image/35711"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97.tiff"/><Relationship Id="rId3" Type="http://schemas.openxmlformats.org/officeDocument/2006/relationships/image" Target="../media/image92.tiff"/><Relationship Id="rId7" Type="http://schemas.openxmlformats.org/officeDocument/2006/relationships/image" Target="../media/image96.tiff"/><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tiff"/><Relationship Id="rId11" Type="http://schemas.openxmlformats.org/officeDocument/2006/relationships/image" Target="../media/image100.png"/><Relationship Id="rId5" Type="http://schemas.openxmlformats.org/officeDocument/2006/relationships/image" Target="../media/image94.tiff"/><Relationship Id="rId10" Type="http://schemas.openxmlformats.org/officeDocument/2006/relationships/image" Target="../media/image99.tiff"/><Relationship Id="rId4" Type="http://schemas.openxmlformats.org/officeDocument/2006/relationships/image" Target="../media/image93.tiff"/><Relationship Id="rId9" Type="http://schemas.openxmlformats.org/officeDocument/2006/relationships/image" Target="../media/image98.tiff"/></Relationships>
</file>

<file path=ppt/slides/_rels/slide9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11560" y="1628800"/>
            <a:ext cx="7772400" cy="1470025"/>
          </a:xfrm>
        </p:spPr>
        <p:txBody>
          <a:bodyPr>
            <a:noAutofit/>
          </a:bodyPr>
          <a:lstStyle/>
          <a:p>
            <a:pPr algn="l"/>
            <a:r>
              <a:rPr lang="cs-CZ" sz="7000" b="1" dirty="0" smtClean="0"/>
              <a:t>Základní úpravy</a:t>
            </a:r>
            <a:br>
              <a:rPr lang="cs-CZ" sz="7000" b="1" dirty="0" smtClean="0"/>
            </a:br>
            <a:r>
              <a:rPr lang="cs-CZ" sz="7000" b="1" dirty="0" err="1" smtClean="0"/>
              <a:t>Photoshop</a:t>
            </a:r>
            <a:r>
              <a:rPr lang="cs-CZ" sz="7000" b="1" dirty="0" smtClean="0"/>
              <a:t> CS4</a:t>
            </a:r>
            <a:endParaRPr lang="cs-CZ" sz="7000" b="1" dirty="0"/>
          </a:p>
        </p:txBody>
      </p:sp>
      <p:sp>
        <p:nvSpPr>
          <p:cNvPr id="3" name="Podnadpis 2"/>
          <p:cNvSpPr>
            <a:spLocks noGrp="1"/>
          </p:cNvSpPr>
          <p:nvPr>
            <p:ph type="subTitle" idx="1"/>
          </p:nvPr>
        </p:nvSpPr>
        <p:spPr/>
        <p:txBody>
          <a:bodyPr/>
          <a:lstStyle/>
          <a:p>
            <a:endParaRPr lang="cs-CZ"/>
          </a:p>
        </p:txBody>
      </p:sp>
      <p:pic>
        <p:nvPicPr>
          <p:cNvPr id="11266" name="Picture 2" descr="http://nd03.jxs.cz/053/498/0a51c03b5c_87746973_o2.png"/>
          <p:cNvPicPr>
            <a:picLocks noChangeAspect="1" noChangeArrowheads="1"/>
          </p:cNvPicPr>
          <p:nvPr/>
        </p:nvPicPr>
        <p:blipFill>
          <a:blip r:embed="rId3" cstate="print"/>
          <a:srcRect/>
          <a:stretch>
            <a:fillRect/>
          </a:stretch>
        </p:blipFill>
        <p:spPr bwMode="auto">
          <a:xfrm>
            <a:off x="683568" y="3789040"/>
            <a:ext cx="2438400" cy="2438400"/>
          </a:xfrm>
          <a:prstGeom prst="rect">
            <a:avLst/>
          </a:prstGeom>
          <a:noFill/>
        </p:spPr>
      </p:pic>
      <p:sp>
        <p:nvSpPr>
          <p:cNvPr id="5" name="Obdélník 4"/>
          <p:cNvSpPr/>
          <p:nvPr/>
        </p:nvSpPr>
        <p:spPr>
          <a:xfrm>
            <a:off x="5220072" y="5733256"/>
            <a:ext cx="2942857" cy="369332"/>
          </a:xfrm>
          <a:prstGeom prst="rect">
            <a:avLst/>
          </a:prstGeom>
        </p:spPr>
        <p:txBody>
          <a:bodyPr wrap="none">
            <a:spAutoFit/>
          </a:bodyPr>
          <a:lstStyle/>
          <a:p>
            <a:r>
              <a:rPr lang="cs-CZ" dirty="0" smtClean="0"/>
              <a:t>Zpracování digitálního obrazu</a:t>
            </a:r>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76802" name="Picture 2" descr="http://img.tutoriarts.cz/lef/photoshop/obrazky/05-09.png"/>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Alternativy k </a:t>
            </a:r>
            <a:r>
              <a:rPr lang="cs-CZ" dirty="0" err="1" smtClean="0"/>
              <a:t>Photoshopu</a:t>
            </a:r>
            <a:r>
              <a:rPr lang="cs-CZ" dirty="0" smtClean="0"/>
              <a:t> (zdarma)</a:t>
            </a:r>
            <a:endParaRPr lang="cs-CZ" dirty="0"/>
          </a:p>
        </p:txBody>
      </p:sp>
      <p:sp>
        <p:nvSpPr>
          <p:cNvPr id="3" name="Zástupný symbol pro obsah 2"/>
          <p:cNvSpPr>
            <a:spLocks noGrp="1"/>
          </p:cNvSpPr>
          <p:nvPr>
            <p:ph idx="1"/>
          </p:nvPr>
        </p:nvSpPr>
        <p:spPr>
          <a:xfrm>
            <a:off x="457200" y="1600201"/>
            <a:ext cx="2746648" cy="1396752"/>
          </a:xfrm>
        </p:spPr>
        <p:txBody>
          <a:bodyPr>
            <a:normAutofit/>
          </a:bodyPr>
          <a:lstStyle/>
          <a:p>
            <a:r>
              <a:rPr lang="cs-CZ" sz="2000" dirty="0" err="1" smtClean="0"/>
              <a:t>Gimp</a:t>
            </a:r>
            <a:r>
              <a:rPr lang="cs-CZ" sz="2000" dirty="0" smtClean="0"/>
              <a:t> </a:t>
            </a:r>
          </a:p>
          <a:p>
            <a:r>
              <a:rPr lang="cs-CZ" sz="2000" dirty="0" err="1" smtClean="0"/>
              <a:t>GIMPshop</a:t>
            </a:r>
            <a:endParaRPr lang="cs-CZ" sz="2000" dirty="0"/>
          </a:p>
        </p:txBody>
      </p:sp>
      <p:pic>
        <p:nvPicPr>
          <p:cNvPr id="35842" name="Picture 2" descr="image"/>
          <p:cNvPicPr>
            <a:picLocks noChangeAspect="1" noChangeArrowheads="1"/>
          </p:cNvPicPr>
          <p:nvPr/>
        </p:nvPicPr>
        <p:blipFill>
          <a:blip r:embed="rId3" cstate="print"/>
          <a:srcRect/>
          <a:stretch>
            <a:fillRect/>
          </a:stretch>
        </p:blipFill>
        <p:spPr bwMode="auto">
          <a:xfrm>
            <a:off x="2699792" y="1412776"/>
            <a:ext cx="3523903" cy="1702939"/>
          </a:xfrm>
          <a:prstGeom prst="rect">
            <a:avLst/>
          </a:prstGeom>
          <a:noFill/>
        </p:spPr>
      </p:pic>
      <p:pic>
        <p:nvPicPr>
          <p:cNvPr id="35844" name="Picture 4" descr="image"/>
          <p:cNvPicPr>
            <a:picLocks noChangeAspect="1" noChangeArrowheads="1"/>
          </p:cNvPicPr>
          <p:nvPr/>
        </p:nvPicPr>
        <p:blipFill>
          <a:blip r:embed="rId4" cstate="print"/>
          <a:srcRect/>
          <a:stretch>
            <a:fillRect/>
          </a:stretch>
        </p:blipFill>
        <p:spPr bwMode="auto">
          <a:xfrm>
            <a:off x="179512" y="2420888"/>
            <a:ext cx="2731815" cy="1655645"/>
          </a:xfrm>
          <a:prstGeom prst="rect">
            <a:avLst/>
          </a:prstGeom>
          <a:noFill/>
        </p:spPr>
      </p:pic>
      <p:sp>
        <p:nvSpPr>
          <p:cNvPr id="6" name="Zástupný symbol pro obsah 2"/>
          <p:cNvSpPr txBox="1">
            <a:spLocks/>
          </p:cNvSpPr>
          <p:nvPr/>
        </p:nvSpPr>
        <p:spPr>
          <a:xfrm>
            <a:off x="6397352" y="1628800"/>
            <a:ext cx="2746648" cy="1396752"/>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r>
              <a:rPr lang="cs-CZ" sz="2000" dirty="0" err="1" smtClean="0"/>
              <a:t>Pixlr</a:t>
            </a:r>
            <a:r>
              <a:rPr lang="cs-CZ" sz="2000" dirty="0" smtClean="0"/>
              <a:t> Editor </a:t>
            </a:r>
            <a:r>
              <a:rPr kumimoji="0" lang="cs-CZ" sz="2000" b="0" i="0" u="none" strike="noStrike" kern="1200" cap="none" spc="0" normalizeH="0" baseline="0" noProof="0" dirty="0" smtClean="0">
                <a:ln>
                  <a:noFill/>
                </a:ln>
                <a:solidFill>
                  <a:schemeClr val="tx1"/>
                </a:solidFill>
                <a:effectLst/>
                <a:uLnTx/>
                <a:uFillTx/>
                <a:latin typeface="+mn-lt"/>
                <a:ea typeface="+mn-ea"/>
                <a:cs typeface="+mn-cs"/>
              </a:rPr>
              <a:t> </a:t>
            </a:r>
          </a:p>
        </p:txBody>
      </p:sp>
      <p:pic>
        <p:nvPicPr>
          <p:cNvPr id="35846" name="Picture 6" descr="image"/>
          <p:cNvPicPr>
            <a:picLocks noChangeAspect="1" noChangeArrowheads="1"/>
          </p:cNvPicPr>
          <p:nvPr/>
        </p:nvPicPr>
        <p:blipFill>
          <a:blip r:embed="rId5" cstate="print"/>
          <a:srcRect/>
          <a:stretch>
            <a:fillRect/>
          </a:stretch>
        </p:blipFill>
        <p:spPr bwMode="auto">
          <a:xfrm>
            <a:off x="6516216" y="2060848"/>
            <a:ext cx="2440487" cy="1440160"/>
          </a:xfrm>
          <a:prstGeom prst="rect">
            <a:avLst/>
          </a:prstGeom>
          <a:noFill/>
        </p:spPr>
      </p:pic>
      <p:sp>
        <p:nvSpPr>
          <p:cNvPr id="8" name="Zástupný symbol pro obsah 2"/>
          <p:cNvSpPr txBox="1">
            <a:spLocks/>
          </p:cNvSpPr>
          <p:nvPr/>
        </p:nvSpPr>
        <p:spPr>
          <a:xfrm>
            <a:off x="2987824" y="3140968"/>
            <a:ext cx="3168352" cy="1800200"/>
          </a:xfrm>
          <a:prstGeom prst="rect">
            <a:avLst/>
          </a:prstGeom>
        </p:spPr>
        <p:txBody>
          <a:bodyPr vert="horz" lIns="91440" tIns="45720" rIns="91440" bIns="45720" rtlCol="0">
            <a:noAutofit/>
          </a:bodyPr>
          <a:lstStyle/>
          <a:p>
            <a:pPr marL="342900" lvl="0" indent="-342900">
              <a:spcBef>
                <a:spcPct val="20000"/>
              </a:spcBef>
              <a:buFont typeface="Arial" pitchFamily="34" charset="0"/>
              <a:buChar char="•"/>
            </a:pPr>
            <a:r>
              <a:rPr lang="cs-CZ" sz="2000" dirty="0" err="1" smtClean="0"/>
              <a:t>Paint.NET</a:t>
            </a:r>
            <a:r>
              <a:rPr lang="cs-CZ" sz="2000" dirty="0" smtClean="0"/>
              <a:t> </a:t>
            </a:r>
            <a:r>
              <a:rPr kumimoji="0" lang="cs-CZ" sz="2000" b="0" i="0" u="none" strike="noStrike" kern="1200" cap="none" spc="0" normalizeH="0" baseline="0" noProof="0" dirty="0" smtClean="0">
                <a:ln>
                  <a:noFill/>
                </a:ln>
                <a:solidFill>
                  <a:schemeClr val="tx1"/>
                </a:solidFill>
                <a:effectLst/>
                <a:uLnTx/>
                <a:uFillTx/>
                <a:latin typeface="+mn-lt"/>
                <a:ea typeface="+mn-ea"/>
                <a:cs typeface="+mn-cs"/>
              </a:rPr>
              <a:t> </a:t>
            </a:r>
          </a:p>
          <a:p>
            <a:pPr marL="342900" lvl="0" indent="-342900">
              <a:spcBef>
                <a:spcPct val="20000"/>
              </a:spcBef>
              <a:buFont typeface="Arial" pitchFamily="34" charset="0"/>
              <a:buChar char="•"/>
            </a:pPr>
            <a:r>
              <a:rPr lang="cs-CZ" sz="2000" dirty="0" err="1" smtClean="0"/>
              <a:t>ChocoFlop</a:t>
            </a:r>
            <a:r>
              <a:rPr lang="cs-CZ" sz="2000" dirty="0" smtClean="0"/>
              <a:t> (Mac)</a:t>
            </a:r>
          </a:p>
          <a:p>
            <a:pPr marL="342900" lvl="0" indent="-342900">
              <a:spcBef>
                <a:spcPct val="20000"/>
              </a:spcBef>
              <a:buFont typeface="Arial" pitchFamily="34" charset="0"/>
              <a:buChar char="•"/>
            </a:pPr>
            <a:r>
              <a:rPr lang="cs-CZ" sz="2000" dirty="0" err="1" smtClean="0"/>
              <a:t>Splashup</a:t>
            </a:r>
            <a:r>
              <a:rPr lang="cs-CZ" sz="2000" dirty="0" smtClean="0"/>
              <a:t> </a:t>
            </a:r>
          </a:p>
          <a:p>
            <a:pPr marL="342900" lvl="0" indent="-342900">
              <a:spcBef>
                <a:spcPct val="20000"/>
              </a:spcBef>
              <a:buFont typeface="Arial" pitchFamily="34" charset="0"/>
              <a:buChar char="•"/>
            </a:pPr>
            <a:r>
              <a:rPr lang="cs-CZ" sz="2000" dirty="0" err="1" smtClean="0"/>
              <a:t>Krita</a:t>
            </a:r>
            <a:r>
              <a:rPr lang="cs-CZ" sz="2000" dirty="0" smtClean="0"/>
              <a:t> (Linux)</a:t>
            </a:r>
          </a:p>
          <a:p>
            <a:pPr marL="342900" lvl="0" indent="-342900">
              <a:spcBef>
                <a:spcPct val="20000"/>
              </a:spcBef>
              <a:buFont typeface="Arial" pitchFamily="34" charset="0"/>
              <a:buChar char="•"/>
            </a:pPr>
            <a:r>
              <a:rPr lang="cs-CZ" sz="2000" dirty="0" err="1" smtClean="0"/>
              <a:t>Pixia</a:t>
            </a:r>
            <a:r>
              <a:rPr lang="cs-CZ" sz="2000" dirty="0" smtClean="0"/>
              <a:t> </a:t>
            </a:r>
          </a:p>
          <a:p>
            <a:pPr marL="342900" lvl="0" indent="-342900">
              <a:spcBef>
                <a:spcPct val="20000"/>
              </a:spcBef>
              <a:buFont typeface="Arial" pitchFamily="34" charset="0"/>
              <a:buChar char="•"/>
            </a:pPr>
            <a:r>
              <a:rPr lang="cs-CZ" sz="2000" dirty="0" err="1" smtClean="0"/>
              <a:t>Photoshop</a:t>
            </a:r>
            <a:r>
              <a:rPr lang="cs-CZ" sz="2000" dirty="0" smtClean="0"/>
              <a:t> Express Editor</a:t>
            </a:r>
          </a:p>
          <a:p>
            <a:pPr marL="342900" lvl="0" indent="-342900">
              <a:spcBef>
                <a:spcPct val="20000"/>
              </a:spcBef>
              <a:buFont typeface="Arial" pitchFamily="34" charset="0"/>
              <a:buChar char="•"/>
            </a:pPr>
            <a:r>
              <a:rPr lang="cs-CZ" sz="2000" dirty="0" err="1" smtClean="0"/>
              <a:t>PhotoPlus</a:t>
            </a:r>
            <a:endParaRPr lang="cs-CZ" sz="2000" dirty="0" smtClean="0"/>
          </a:p>
          <a:p>
            <a:pPr marL="342900" lvl="0" indent="-342900">
              <a:spcBef>
                <a:spcPct val="20000"/>
              </a:spcBef>
              <a:buFont typeface="Arial" pitchFamily="34" charset="0"/>
              <a:buChar char="•"/>
            </a:pPr>
            <a:r>
              <a:rPr lang="cs-CZ" sz="2000" dirty="0" err="1" smtClean="0"/>
              <a:t>Phoenix</a:t>
            </a:r>
            <a:r>
              <a:rPr lang="cs-CZ" sz="2000" dirty="0" smtClean="0"/>
              <a:t>  (letecké snímky)</a:t>
            </a:r>
            <a:endParaRPr kumimoji="0" lang="cs-CZ"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35848" name="Picture 8" descr="image"/>
          <p:cNvPicPr>
            <a:picLocks noChangeAspect="1" noChangeArrowheads="1"/>
          </p:cNvPicPr>
          <p:nvPr/>
        </p:nvPicPr>
        <p:blipFill>
          <a:blip r:embed="rId6" cstate="print"/>
          <a:srcRect/>
          <a:stretch>
            <a:fillRect/>
          </a:stretch>
        </p:blipFill>
        <p:spPr bwMode="auto">
          <a:xfrm>
            <a:off x="5724128" y="3356992"/>
            <a:ext cx="2357750" cy="1556792"/>
          </a:xfrm>
          <a:prstGeom prst="rect">
            <a:avLst/>
          </a:prstGeom>
          <a:noFill/>
        </p:spPr>
      </p:pic>
      <p:pic>
        <p:nvPicPr>
          <p:cNvPr id="35850" name="Picture 10" descr="image"/>
          <p:cNvPicPr>
            <a:picLocks noChangeAspect="1" noChangeArrowheads="1"/>
          </p:cNvPicPr>
          <p:nvPr/>
        </p:nvPicPr>
        <p:blipFill>
          <a:blip r:embed="rId7" cstate="print"/>
          <a:srcRect/>
          <a:stretch>
            <a:fillRect/>
          </a:stretch>
        </p:blipFill>
        <p:spPr bwMode="auto">
          <a:xfrm>
            <a:off x="251520" y="4293096"/>
            <a:ext cx="2592288" cy="1877032"/>
          </a:xfrm>
          <a:prstGeom prst="rect">
            <a:avLst/>
          </a:prstGeom>
          <a:noFill/>
        </p:spPr>
      </p:pic>
      <p:pic>
        <p:nvPicPr>
          <p:cNvPr id="35852" name="Picture 12" descr="image"/>
          <p:cNvPicPr>
            <a:picLocks noChangeAspect="1" noChangeArrowheads="1"/>
          </p:cNvPicPr>
          <p:nvPr/>
        </p:nvPicPr>
        <p:blipFill>
          <a:blip r:embed="rId8" cstate="print"/>
          <a:srcRect/>
          <a:stretch>
            <a:fillRect/>
          </a:stretch>
        </p:blipFill>
        <p:spPr bwMode="auto">
          <a:xfrm>
            <a:off x="6372200" y="4941168"/>
            <a:ext cx="2515791" cy="1789542"/>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Použité zdroje a další materiál</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hlinkClick r:id="rId2"/>
              </a:rPr>
              <a:t>http://www.</a:t>
            </a:r>
            <a:r>
              <a:rPr lang="cs-CZ" dirty="0" err="1" smtClean="0">
                <a:hlinkClick r:id="rId2"/>
              </a:rPr>
              <a:t>tutoriarts.cz</a:t>
            </a:r>
            <a:r>
              <a:rPr lang="cs-CZ" dirty="0" smtClean="0">
                <a:hlinkClick r:id="rId2"/>
              </a:rPr>
              <a:t>/</a:t>
            </a:r>
            <a:r>
              <a:rPr lang="cs-CZ" dirty="0" err="1" smtClean="0">
                <a:hlinkClick r:id="rId2"/>
              </a:rPr>
              <a:t>tutorialy</a:t>
            </a:r>
            <a:r>
              <a:rPr lang="cs-CZ" dirty="0" smtClean="0">
                <a:hlinkClick r:id="rId2"/>
              </a:rPr>
              <a:t>/</a:t>
            </a:r>
            <a:r>
              <a:rPr lang="cs-CZ" dirty="0" err="1" smtClean="0">
                <a:hlinkClick r:id="rId2"/>
              </a:rPr>
              <a:t>photoshop</a:t>
            </a:r>
            <a:r>
              <a:rPr lang="cs-CZ" dirty="0" smtClean="0">
                <a:hlinkClick r:id="rId2"/>
              </a:rPr>
              <a:t>-13</a:t>
            </a:r>
            <a:endParaRPr lang="cs-CZ" dirty="0" smtClean="0"/>
          </a:p>
          <a:p>
            <a:r>
              <a:rPr lang="cs-CZ" dirty="0" smtClean="0">
                <a:hlinkClick r:id="rId3"/>
              </a:rPr>
              <a:t>http://helpx.adobe.com/content/help/cz/photoshop/using/transforming-objects.html#flip_or_rotate_precisely</a:t>
            </a:r>
            <a:endParaRPr lang="cs-CZ" dirty="0" smtClean="0"/>
          </a:p>
          <a:p>
            <a:r>
              <a:rPr lang="cs-CZ" dirty="0" smtClean="0">
                <a:hlinkClick r:id="rId4"/>
              </a:rPr>
              <a:t>http://fotografie.</a:t>
            </a:r>
            <a:r>
              <a:rPr lang="cs-CZ" dirty="0" err="1" smtClean="0">
                <a:hlinkClick r:id="rId4"/>
              </a:rPr>
              <a:t>sspol.cz</a:t>
            </a:r>
            <a:r>
              <a:rPr lang="cs-CZ" dirty="0" smtClean="0">
                <a:hlinkClick r:id="rId4"/>
              </a:rPr>
              <a:t>/index.</a:t>
            </a:r>
            <a:r>
              <a:rPr lang="cs-CZ" dirty="0" err="1" smtClean="0">
                <a:hlinkClick r:id="rId4"/>
              </a:rPr>
              <a:t>php</a:t>
            </a:r>
            <a:r>
              <a:rPr lang="cs-CZ" dirty="0" smtClean="0">
                <a:hlinkClick r:id="rId4"/>
              </a:rPr>
              <a:t>?</a:t>
            </a:r>
            <a:r>
              <a:rPr lang="cs-CZ" dirty="0" err="1" smtClean="0">
                <a:hlinkClick r:id="rId4"/>
              </a:rPr>
              <a:t>option</a:t>
            </a:r>
            <a:r>
              <a:rPr lang="cs-CZ" dirty="0" smtClean="0">
                <a:hlinkClick r:id="rId4"/>
              </a:rPr>
              <a:t>=</a:t>
            </a:r>
            <a:r>
              <a:rPr lang="cs-CZ" dirty="0" err="1" smtClean="0">
                <a:hlinkClick r:id="rId4"/>
              </a:rPr>
              <a:t>com</a:t>
            </a:r>
            <a:r>
              <a:rPr lang="cs-CZ" dirty="0" smtClean="0">
                <a:hlinkClick r:id="rId4"/>
              </a:rPr>
              <a:t>_</a:t>
            </a:r>
            <a:r>
              <a:rPr lang="cs-CZ" dirty="0" err="1" smtClean="0">
                <a:hlinkClick r:id="rId4"/>
              </a:rPr>
              <a:t>content</a:t>
            </a:r>
            <a:r>
              <a:rPr lang="cs-CZ" dirty="0" smtClean="0">
                <a:hlinkClick r:id="rId4"/>
              </a:rPr>
              <a:t>&amp;</a:t>
            </a:r>
            <a:r>
              <a:rPr lang="cs-CZ" dirty="0" err="1" smtClean="0">
                <a:hlinkClick r:id="rId4"/>
              </a:rPr>
              <a:t>view</a:t>
            </a:r>
            <a:r>
              <a:rPr lang="cs-CZ" dirty="0" smtClean="0">
                <a:hlinkClick r:id="rId4"/>
              </a:rPr>
              <a:t>=</a:t>
            </a:r>
            <a:r>
              <a:rPr lang="cs-CZ" dirty="0" err="1" smtClean="0">
                <a:hlinkClick r:id="rId4"/>
              </a:rPr>
              <a:t>article</a:t>
            </a:r>
            <a:r>
              <a:rPr lang="cs-CZ" dirty="0" smtClean="0">
                <a:hlinkClick r:id="rId4"/>
              </a:rPr>
              <a:t>&amp;id=50&amp;</a:t>
            </a:r>
            <a:r>
              <a:rPr lang="cs-CZ" dirty="0" err="1" smtClean="0">
                <a:hlinkClick r:id="rId4"/>
              </a:rPr>
              <a:t>Itemid</a:t>
            </a:r>
            <a:r>
              <a:rPr lang="cs-CZ" dirty="0" smtClean="0">
                <a:hlinkClick r:id="rId4"/>
              </a:rPr>
              <a:t>=64</a:t>
            </a:r>
            <a:endParaRPr lang="cs-CZ" dirty="0" smtClean="0"/>
          </a:p>
          <a:p>
            <a:r>
              <a:rPr lang="cs-CZ" sz="2400" dirty="0" smtClean="0">
                <a:hlinkClick r:id="rId5"/>
              </a:rPr>
              <a:t>http://www.</a:t>
            </a:r>
            <a:r>
              <a:rPr lang="cs-CZ" sz="2400" dirty="0" err="1" smtClean="0">
                <a:hlinkClick r:id="rId5"/>
              </a:rPr>
              <a:t>fotoroman.cz</a:t>
            </a:r>
            <a:r>
              <a:rPr lang="cs-CZ" sz="2400" dirty="0" smtClean="0">
                <a:hlinkClick r:id="rId5"/>
              </a:rPr>
              <a:t>/techniques2/processing1.htm</a:t>
            </a:r>
            <a:endParaRPr lang="cs-CZ" sz="2400" dirty="0" smtClean="0"/>
          </a:p>
          <a:p>
            <a:r>
              <a:rPr lang="cs-CZ" sz="2400" dirty="0" smtClean="0">
                <a:hlinkClick r:id="rId6"/>
              </a:rPr>
              <a:t>http://www.tutorial9.net/</a:t>
            </a:r>
            <a:r>
              <a:rPr lang="cs-CZ" sz="2400" dirty="0" err="1" smtClean="0">
                <a:hlinkClick r:id="rId6"/>
              </a:rPr>
              <a:t>tutorials</a:t>
            </a:r>
            <a:r>
              <a:rPr lang="cs-CZ" sz="2400" dirty="0" smtClean="0">
                <a:hlinkClick r:id="rId6"/>
              </a:rPr>
              <a:t>/</a:t>
            </a:r>
            <a:r>
              <a:rPr lang="cs-CZ" sz="2400" dirty="0" err="1" smtClean="0">
                <a:hlinkClick r:id="rId6"/>
              </a:rPr>
              <a:t>photoshop</a:t>
            </a:r>
            <a:r>
              <a:rPr lang="cs-CZ" sz="2400" dirty="0" smtClean="0">
                <a:hlinkClick r:id="rId6"/>
              </a:rPr>
              <a:t>-</a:t>
            </a:r>
            <a:r>
              <a:rPr lang="cs-CZ" sz="2400" dirty="0" err="1" smtClean="0">
                <a:hlinkClick r:id="rId6"/>
              </a:rPr>
              <a:t>tutorials</a:t>
            </a:r>
            <a:r>
              <a:rPr lang="cs-CZ" sz="2400" dirty="0" smtClean="0">
                <a:hlinkClick r:id="rId6"/>
              </a:rPr>
              <a:t>/</a:t>
            </a:r>
            <a:r>
              <a:rPr lang="cs-CZ" sz="2400" dirty="0" err="1" smtClean="0">
                <a:hlinkClick r:id="rId6"/>
              </a:rPr>
              <a:t>working</a:t>
            </a:r>
            <a:r>
              <a:rPr lang="cs-CZ" sz="2400" dirty="0" smtClean="0">
                <a:hlinkClick r:id="rId6"/>
              </a:rPr>
              <a:t>-</a:t>
            </a:r>
            <a:r>
              <a:rPr lang="cs-CZ" sz="2400" dirty="0" err="1" smtClean="0">
                <a:hlinkClick r:id="rId6"/>
              </a:rPr>
              <a:t>with</a:t>
            </a:r>
            <a:r>
              <a:rPr lang="cs-CZ" sz="2400" dirty="0" smtClean="0">
                <a:hlinkClick r:id="rId6"/>
              </a:rPr>
              <a:t>-</a:t>
            </a:r>
            <a:r>
              <a:rPr lang="cs-CZ" sz="2400" dirty="0" err="1" smtClean="0">
                <a:hlinkClick r:id="rId6"/>
              </a:rPr>
              <a:t>layers</a:t>
            </a:r>
            <a:r>
              <a:rPr lang="cs-CZ" sz="2400" dirty="0" smtClean="0">
                <a:hlinkClick r:id="rId6"/>
              </a:rPr>
              <a:t>-in-</a:t>
            </a:r>
            <a:r>
              <a:rPr lang="cs-CZ" sz="2400" dirty="0" err="1" smtClean="0">
                <a:hlinkClick r:id="rId6"/>
              </a:rPr>
              <a:t>photoshop</a:t>
            </a:r>
            <a:r>
              <a:rPr lang="cs-CZ" sz="2400" dirty="0" smtClean="0">
                <a:hlinkClick r:id="rId6"/>
              </a:rPr>
              <a:t>/</a:t>
            </a:r>
            <a:endParaRPr lang="cs-CZ" sz="2400" dirty="0" smtClean="0"/>
          </a:p>
          <a:p>
            <a:r>
              <a:rPr lang="cs-CZ" sz="2400" dirty="0" smtClean="0"/>
              <a:t>A mnohé další…</a:t>
            </a:r>
          </a:p>
          <a:p>
            <a:endParaRPr lang="cs-CZ" sz="2400" dirty="0" smtClean="0"/>
          </a:p>
          <a:p>
            <a:r>
              <a:rPr lang="cs-CZ" sz="2400" dirty="0" smtClean="0"/>
              <a:t>Použitý zdroj je uveden většinou u </a:t>
            </a:r>
            <a:r>
              <a:rPr lang="cs-CZ" sz="2400" dirty="0" err="1" smtClean="0"/>
              <a:t>slidu</a:t>
            </a:r>
            <a:r>
              <a:rPr lang="cs-CZ" sz="2400" dirty="0" smtClean="0"/>
              <a:t> v poznámkách</a:t>
            </a:r>
          </a:p>
          <a:p>
            <a:endParaRPr lang="cs-CZ"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dirty="0" smtClean="0"/>
              <a:t>úkol</a:t>
            </a:r>
            <a:endParaRPr lang="cs-CZ" dirty="0"/>
          </a:p>
        </p:txBody>
      </p:sp>
      <p:sp>
        <p:nvSpPr>
          <p:cNvPr id="3" name="Zástupný symbol pro obsah 2"/>
          <p:cNvSpPr>
            <a:spLocks noGrp="1"/>
          </p:cNvSpPr>
          <p:nvPr>
            <p:ph idx="1"/>
          </p:nvPr>
        </p:nvSpPr>
        <p:spPr>
          <a:xfrm>
            <a:off x="457200" y="1196752"/>
            <a:ext cx="3898776" cy="5328592"/>
          </a:xfrm>
        </p:spPr>
        <p:txBody>
          <a:bodyPr>
            <a:normAutofit fontScale="70000" lnSpcReduction="20000"/>
          </a:bodyPr>
          <a:lstStyle/>
          <a:p>
            <a:pPr marL="0" indent="0">
              <a:buNone/>
            </a:pPr>
            <a:r>
              <a:rPr lang="cs-CZ" sz="3400" b="1" dirty="0" smtClean="0"/>
              <a:t>Vytvořte obrazovou tabuli tohoto nebo podobného typu:</a:t>
            </a:r>
          </a:p>
          <a:p>
            <a:r>
              <a:rPr lang="cs-CZ" dirty="0" smtClean="0"/>
              <a:t>Formát A4</a:t>
            </a:r>
          </a:p>
          <a:p>
            <a:r>
              <a:rPr lang="cs-CZ" dirty="0" smtClean="0"/>
              <a:t>DPI 300</a:t>
            </a:r>
          </a:p>
          <a:p>
            <a:r>
              <a:rPr lang="cs-CZ" dirty="0" smtClean="0"/>
              <a:t>mezery mezi obrázky (počet obr.  3 – 8)</a:t>
            </a:r>
          </a:p>
          <a:p>
            <a:r>
              <a:rPr lang="cs-CZ" dirty="0" smtClean="0"/>
              <a:t>obrázky dobře oříznout a pootočit</a:t>
            </a:r>
          </a:p>
          <a:p>
            <a:r>
              <a:rPr lang="cs-CZ" dirty="0" smtClean="0"/>
              <a:t>rámeček</a:t>
            </a:r>
          </a:p>
          <a:p>
            <a:r>
              <a:rPr lang="cs-CZ" dirty="0" smtClean="0"/>
              <a:t>měřítka</a:t>
            </a:r>
          </a:p>
          <a:p>
            <a:r>
              <a:rPr lang="cs-CZ" dirty="0" smtClean="0"/>
              <a:t>čísla obrázků</a:t>
            </a:r>
          </a:p>
          <a:p>
            <a:r>
              <a:rPr lang="cs-CZ" dirty="0" smtClean="0"/>
              <a:t>případně vložit šipky, či popisky</a:t>
            </a:r>
          </a:p>
          <a:p>
            <a:r>
              <a:rPr lang="cs-CZ" dirty="0" smtClean="0"/>
              <a:t>Obr. </a:t>
            </a:r>
            <a:r>
              <a:rPr lang="cs-CZ" dirty="0" err="1" smtClean="0"/>
              <a:t>doostřit</a:t>
            </a:r>
            <a:r>
              <a:rPr lang="cs-CZ" dirty="0" smtClean="0"/>
              <a:t>, srovnat jas a kontrast, světla a stíny, barvy</a:t>
            </a:r>
          </a:p>
          <a:p>
            <a:endParaRPr lang="cs-CZ" dirty="0"/>
          </a:p>
        </p:txBody>
      </p:sp>
      <p:pic>
        <p:nvPicPr>
          <p:cNvPr id="162818" name="Picture 2"/>
          <p:cNvPicPr>
            <a:picLocks noChangeAspect="1" noChangeArrowheads="1"/>
          </p:cNvPicPr>
          <p:nvPr/>
        </p:nvPicPr>
        <p:blipFill>
          <a:blip r:embed="rId2" cstate="print"/>
          <a:srcRect/>
          <a:stretch>
            <a:fillRect/>
          </a:stretch>
        </p:blipFill>
        <p:spPr bwMode="auto">
          <a:xfrm>
            <a:off x="4427984" y="332656"/>
            <a:ext cx="4282033" cy="6056172"/>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4624"/>
            <a:ext cx="8229600" cy="4525963"/>
          </a:xfrm>
        </p:spPr>
        <p:txBody>
          <a:bodyPr/>
          <a:lstStyle/>
          <a:p>
            <a:r>
              <a:rPr lang="cs-CZ" dirty="0" smtClean="0"/>
              <a:t>Samotný prostor plochy má jen 2 speciální nabídky ve spodní části</a:t>
            </a:r>
          </a:p>
          <a:p>
            <a:r>
              <a:rPr lang="cs-CZ" dirty="0" smtClean="0"/>
              <a:t>První ukazuje úroveň zvětšení </a:t>
            </a:r>
          </a:p>
          <a:p>
            <a:r>
              <a:rPr lang="cs-CZ" dirty="0" smtClean="0"/>
              <a:t>Druhá zobrazuje různé užitečné informace.</a:t>
            </a:r>
            <a:endParaRPr lang="cs-CZ" dirty="0"/>
          </a:p>
        </p:txBody>
      </p:sp>
      <p:pic>
        <p:nvPicPr>
          <p:cNvPr id="93186" name="Picture 2" descr="http://img.tutoriarts.cz/lef/photoshop/obrazky/05-04.png"/>
          <p:cNvPicPr>
            <a:picLocks noChangeAspect="1" noChangeArrowheads="1"/>
          </p:cNvPicPr>
          <p:nvPr/>
        </p:nvPicPr>
        <p:blipFill>
          <a:blip r:embed="rId3" cstate="print"/>
          <a:srcRect r="62200"/>
          <a:stretch>
            <a:fillRect/>
          </a:stretch>
        </p:blipFill>
        <p:spPr bwMode="auto">
          <a:xfrm>
            <a:off x="323528" y="2492896"/>
            <a:ext cx="3456384" cy="2857500"/>
          </a:xfrm>
          <a:prstGeom prst="rect">
            <a:avLst/>
          </a:prstGeom>
          <a:noFill/>
        </p:spPr>
      </p:pic>
      <p:pic>
        <p:nvPicPr>
          <p:cNvPr id="93188" name="Picture 4" descr="http://img.tutoriarts.cz/lef/photoshop/obrazky/05-05.png"/>
          <p:cNvPicPr>
            <a:picLocks noChangeAspect="1" noChangeArrowheads="1"/>
          </p:cNvPicPr>
          <p:nvPr/>
        </p:nvPicPr>
        <p:blipFill>
          <a:blip r:embed="rId4" cstate="print"/>
          <a:srcRect t="10563" r="52489"/>
          <a:stretch>
            <a:fillRect/>
          </a:stretch>
        </p:blipFill>
        <p:spPr bwMode="auto">
          <a:xfrm>
            <a:off x="4211960" y="2564904"/>
            <a:ext cx="4344417" cy="2129730"/>
          </a:xfrm>
          <a:prstGeom prst="rect">
            <a:avLst/>
          </a:prstGeom>
          <a:noFill/>
        </p:spPr>
      </p:pic>
      <p:sp>
        <p:nvSpPr>
          <p:cNvPr id="6" name="Obdélník 5"/>
          <p:cNvSpPr/>
          <p:nvPr/>
        </p:nvSpPr>
        <p:spPr>
          <a:xfrm>
            <a:off x="4427984" y="4686235"/>
            <a:ext cx="4248472" cy="830997"/>
          </a:xfrm>
          <a:prstGeom prst="rect">
            <a:avLst/>
          </a:prstGeom>
        </p:spPr>
        <p:txBody>
          <a:bodyPr wrap="square">
            <a:spAutoFit/>
          </a:bodyPr>
          <a:lstStyle/>
          <a:p>
            <a:r>
              <a:rPr lang="cs-CZ" sz="1600" dirty="0" smtClean="0"/>
              <a:t> po kliknutí na pravou šipku můžete vybrat z různých informací o dokumentu, které se budou zobrazovat v kolonce</a:t>
            </a:r>
            <a:endParaRPr lang="cs-CZ" sz="1600" dirty="0"/>
          </a:p>
        </p:txBody>
      </p:sp>
      <p:sp>
        <p:nvSpPr>
          <p:cNvPr id="7" name="Obdélník 6"/>
          <p:cNvSpPr/>
          <p:nvPr/>
        </p:nvSpPr>
        <p:spPr>
          <a:xfrm>
            <a:off x="323528" y="5613047"/>
            <a:ext cx="4392488" cy="1200329"/>
          </a:xfrm>
          <a:prstGeom prst="rect">
            <a:avLst/>
          </a:prstGeom>
        </p:spPr>
        <p:txBody>
          <a:bodyPr wrap="square">
            <a:spAutoFit/>
          </a:bodyPr>
          <a:lstStyle/>
          <a:p>
            <a:r>
              <a:rPr lang="cs-CZ" dirty="0" smtClean="0"/>
              <a:t>Klikněte (po kliknutí podržte tlačítko) na zobrazovaný text a ukážou se vám základní informace o dokumentu - velikost, barevný režim a rozlišení. </a:t>
            </a:r>
            <a:endParaRPr lang="cs-CZ" dirty="0"/>
          </a:p>
        </p:txBody>
      </p:sp>
      <p:pic>
        <p:nvPicPr>
          <p:cNvPr id="93192" name="Picture 8" descr="http://img.tutoriarts.cz/lef/photoshop/obrazky/05-06.png"/>
          <p:cNvPicPr>
            <a:picLocks noChangeAspect="1" noChangeArrowheads="1"/>
          </p:cNvPicPr>
          <p:nvPr/>
        </p:nvPicPr>
        <p:blipFill>
          <a:blip r:embed="rId5" cstate="print"/>
          <a:srcRect t="30240" r="69288"/>
          <a:stretch>
            <a:fillRect/>
          </a:stretch>
        </p:blipFill>
        <p:spPr bwMode="auto">
          <a:xfrm>
            <a:off x="4572000" y="5561108"/>
            <a:ext cx="3528392" cy="1252267"/>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Schování panelů </a:t>
            </a:r>
            <a:r>
              <a:rPr lang="cs-CZ" b="1" dirty="0" smtClean="0"/>
              <a:t>TAB</a:t>
            </a:r>
            <a:endParaRPr lang="cs-CZ" b="1" dirty="0"/>
          </a:p>
        </p:txBody>
      </p:sp>
      <p:sp>
        <p:nvSpPr>
          <p:cNvPr id="3" name="Zástupný symbol pro obsah 2"/>
          <p:cNvSpPr>
            <a:spLocks noGrp="1"/>
          </p:cNvSpPr>
          <p:nvPr>
            <p:ph idx="1"/>
          </p:nvPr>
        </p:nvSpPr>
        <p:spPr/>
        <p:txBody>
          <a:bodyPr/>
          <a:lstStyle/>
          <a:p>
            <a:r>
              <a:rPr lang="cs-CZ" dirty="0" smtClean="0"/>
              <a:t>během práce lze všechny panely </a:t>
            </a:r>
            <a:r>
              <a:rPr lang="cs-CZ" dirty="0" err="1" smtClean="0"/>
              <a:t>Photoshopu</a:t>
            </a:r>
            <a:r>
              <a:rPr lang="cs-CZ" dirty="0" smtClean="0"/>
              <a:t> dočasně skrýt, v případě že to práce vyžaduje. </a:t>
            </a:r>
          </a:p>
          <a:p>
            <a:r>
              <a:rPr lang="cs-CZ" dirty="0" smtClean="0"/>
              <a:t>Stiskněte TAB a vše zmizí - pro vrácení do původního stavu stiskněte znovu TAB.</a:t>
            </a:r>
            <a:endParaRPr lang="cs-CZ" dirty="0"/>
          </a:p>
        </p:txBody>
      </p:sp>
      <p:pic>
        <p:nvPicPr>
          <p:cNvPr id="95233" name="Picture 1"/>
          <p:cNvPicPr>
            <a:picLocks noChangeAspect="1" noChangeArrowheads="1"/>
          </p:cNvPicPr>
          <p:nvPr/>
        </p:nvPicPr>
        <p:blipFill>
          <a:blip r:embed="rId2" cstate="print"/>
          <a:srcRect/>
          <a:stretch>
            <a:fillRect/>
          </a:stretch>
        </p:blipFill>
        <p:spPr bwMode="auto">
          <a:xfrm>
            <a:off x="4788024" y="3861048"/>
            <a:ext cx="4149412" cy="2524225"/>
          </a:xfrm>
          <a:prstGeom prst="rect">
            <a:avLst/>
          </a:prstGeom>
          <a:noFill/>
          <a:ln w="9525">
            <a:noFill/>
            <a:miter lim="800000"/>
            <a:headEnd/>
            <a:tailEnd/>
          </a:ln>
        </p:spPr>
      </p:pic>
      <p:pic>
        <p:nvPicPr>
          <p:cNvPr id="95234" name="Picture 2"/>
          <p:cNvPicPr>
            <a:picLocks noChangeAspect="1" noChangeArrowheads="1"/>
          </p:cNvPicPr>
          <p:nvPr/>
        </p:nvPicPr>
        <p:blipFill>
          <a:blip r:embed="rId3" cstate="print"/>
          <a:srcRect/>
          <a:stretch>
            <a:fillRect/>
          </a:stretch>
        </p:blipFill>
        <p:spPr bwMode="auto">
          <a:xfrm>
            <a:off x="251520" y="3861048"/>
            <a:ext cx="4142926" cy="252028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nastavení </a:t>
            </a:r>
            <a:r>
              <a:rPr lang="cs-CZ" dirty="0" err="1" smtClean="0"/>
              <a:t>Photoshopu</a:t>
            </a:r>
            <a:r>
              <a:rPr lang="cs-CZ" dirty="0" smtClean="0"/>
              <a:t> (CTRL + K)</a:t>
            </a:r>
            <a:endParaRPr lang="cs-CZ" dirty="0"/>
          </a:p>
        </p:txBody>
      </p:sp>
      <p:sp>
        <p:nvSpPr>
          <p:cNvPr id="3" name="Zástupný symbol pro obsah 2"/>
          <p:cNvSpPr>
            <a:spLocks noGrp="1"/>
          </p:cNvSpPr>
          <p:nvPr>
            <p:ph idx="1"/>
          </p:nvPr>
        </p:nvSpPr>
        <p:spPr/>
        <p:txBody>
          <a:bodyPr/>
          <a:lstStyle/>
          <a:p>
            <a:endParaRPr lang="cs-CZ"/>
          </a:p>
        </p:txBody>
      </p:sp>
      <p:pic>
        <p:nvPicPr>
          <p:cNvPr id="97282" name="Picture 2"/>
          <p:cNvPicPr>
            <a:picLocks noChangeAspect="1" noChangeArrowheads="1"/>
          </p:cNvPicPr>
          <p:nvPr/>
        </p:nvPicPr>
        <p:blipFill>
          <a:blip r:embed="rId3" cstate="print"/>
          <a:srcRect/>
          <a:stretch>
            <a:fillRect/>
          </a:stretch>
        </p:blipFill>
        <p:spPr bwMode="auto">
          <a:xfrm>
            <a:off x="539552" y="1556792"/>
            <a:ext cx="8048625" cy="45339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Uživatelské rozhraní</a:t>
            </a:r>
            <a:endParaRPr lang="cs-CZ" dirty="0"/>
          </a:p>
        </p:txBody>
      </p:sp>
      <p:sp>
        <p:nvSpPr>
          <p:cNvPr id="3" name="Zástupný symbol pro obsah 2"/>
          <p:cNvSpPr>
            <a:spLocks noGrp="1"/>
          </p:cNvSpPr>
          <p:nvPr>
            <p:ph idx="1"/>
          </p:nvPr>
        </p:nvSpPr>
        <p:spPr/>
        <p:txBody>
          <a:bodyPr/>
          <a:lstStyle/>
          <a:p>
            <a:endParaRPr lang="cs-CZ"/>
          </a:p>
        </p:txBody>
      </p:sp>
      <p:pic>
        <p:nvPicPr>
          <p:cNvPr id="98306" name="Picture 2"/>
          <p:cNvPicPr>
            <a:picLocks noChangeAspect="1" noChangeArrowheads="1"/>
          </p:cNvPicPr>
          <p:nvPr/>
        </p:nvPicPr>
        <p:blipFill>
          <a:blip r:embed="rId2" cstate="print"/>
          <a:srcRect/>
          <a:stretch>
            <a:fillRect/>
          </a:stretch>
        </p:blipFill>
        <p:spPr bwMode="auto">
          <a:xfrm>
            <a:off x="539552" y="1412776"/>
            <a:ext cx="8048625" cy="45339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99330" name="Picture 2" descr="http://img.tutoriarts.cz/lef/photoshop/obrazky/05-13.png"/>
          <p:cNvPicPr>
            <a:picLocks noChangeAspect="1" noChangeArrowheads="1"/>
          </p:cNvPicPr>
          <p:nvPr/>
        </p:nvPicPr>
        <p:blipFill>
          <a:blip r:embed="rId3" cstate="print"/>
          <a:srcRect/>
          <a:stretch>
            <a:fillRect/>
          </a:stretch>
        </p:blipFill>
        <p:spPr bwMode="auto">
          <a:xfrm>
            <a:off x="945429" y="0"/>
            <a:ext cx="7298979" cy="685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b="1" dirty="0" smtClean="0"/>
              <a:t>Režim zobrazení</a:t>
            </a:r>
            <a:r>
              <a:rPr lang="cs-CZ" dirty="0" smtClean="0"/>
              <a:t> – klávesa </a:t>
            </a:r>
            <a:r>
              <a:rPr lang="cs-CZ" b="1" dirty="0" smtClean="0"/>
              <a:t>F</a:t>
            </a:r>
            <a:endParaRPr lang="cs-CZ" dirty="0"/>
          </a:p>
        </p:txBody>
      </p:sp>
      <p:sp>
        <p:nvSpPr>
          <p:cNvPr id="3" name="Zástupný symbol pro obsah 2"/>
          <p:cNvSpPr>
            <a:spLocks noGrp="1"/>
          </p:cNvSpPr>
          <p:nvPr>
            <p:ph idx="1"/>
          </p:nvPr>
        </p:nvSpPr>
        <p:spPr/>
        <p:txBody>
          <a:bodyPr/>
          <a:lstStyle/>
          <a:p>
            <a:endParaRPr lang="cs-CZ"/>
          </a:p>
        </p:txBody>
      </p:sp>
      <p:pic>
        <p:nvPicPr>
          <p:cNvPr id="100354" name="Picture 2" descr="http://img.tutoriarts.cz/lef/photoshop/obrazky/05-02.png"/>
          <p:cNvPicPr>
            <a:picLocks noChangeAspect="1" noChangeArrowheads="1"/>
          </p:cNvPicPr>
          <p:nvPr/>
        </p:nvPicPr>
        <p:blipFill>
          <a:blip r:embed="rId2" cstate="print"/>
          <a:srcRect/>
          <a:stretch>
            <a:fillRect/>
          </a:stretch>
        </p:blipFill>
        <p:spPr bwMode="auto">
          <a:xfrm>
            <a:off x="0" y="1196752"/>
            <a:ext cx="9144000" cy="1390651"/>
          </a:xfrm>
          <a:prstGeom prst="rect">
            <a:avLst/>
          </a:prstGeom>
          <a:noFill/>
        </p:spPr>
      </p:pic>
      <p:pic>
        <p:nvPicPr>
          <p:cNvPr id="100355" name="Picture 3"/>
          <p:cNvPicPr>
            <a:picLocks noChangeAspect="1" noChangeArrowheads="1"/>
          </p:cNvPicPr>
          <p:nvPr/>
        </p:nvPicPr>
        <p:blipFill>
          <a:blip r:embed="rId3" cstate="print"/>
          <a:srcRect/>
          <a:stretch>
            <a:fillRect/>
          </a:stretch>
        </p:blipFill>
        <p:spPr bwMode="auto">
          <a:xfrm>
            <a:off x="179512" y="2348880"/>
            <a:ext cx="5563358" cy="3384376"/>
          </a:xfrm>
          <a:prstGeom prst="rect">
            <a:avLst/>
          </a:prstGeom>
          <a:noFill/>
          <a:ln w="9525">
            <a:noFill/>
            <a:miter lim="800000"/>
            <a:headEnd/>
            <a:tailEnd/>
          </a:ln>
        </p:spPr>
      </p:pic>
      <p:pic>
        <p:nvPicPr>
          <p:cNvPr id="100356" name="Picture 4"/>
          <p:cNvPicPr>
            <a:picLocks noChangeAspect="1" noChangeArrowheads="1"/>
          </p:cNvPicPr>
          <p:nvPr/>
        </p:nvPicPr>
        <p:blipFill>
          <a:blip r:embed="rId4" cstate="print"/>
          <a:srcRect/>
          <a:stretch>
            <a:fillRect/>
          </a:stretch>
        </p:blipFill>
        <p:spPr bwMode="auto">
          <a:xfrm>
            <a:off x="1547664" y="2852936"/>
            <a:ext cx="5415001" cy="3384376"/>
          </a:xfrm>
          <a:prstGeom prst="rect">
            <a:avLst/>
          </a:prstGeom>
          <a:noFill/>
          <a:ln w="9525">
            <a:noFill/>
            <a:miter lim="800000"/>
            <a:headEnd/>
            <a:tailEnd/>
          </a:ln>
        </p:spPr>
      </p:pic>
      <p:pic>
        <p:nvPicPr>
          <p:cNvPr id="100357" name="Picture 5"/>
          <p:cNvPicPr>
            <a:picLocks noChangeAspect="1" noChangeArrowheads="1"/>
          </p:cNvPicPr>
          <p:nvPr/>
        </p:nvPicPr>
        <p:blipFill>
          <a:blip r:embed="rId5" cstate="print"/>
          <a:srcRect/>
          <a:stretch>
            <a:fillRect/>
          </a:stretch>
        </p:blipFill>
        <p:spPr bwMode="auto">
          <a:xfrm>
            <a:off x="3563888" y="3429000"/>
            <a:ext cx="5341978" cy="33387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800" b="1" dirty="0" smtClean="0"/>
              <a:t>Novější verze </a:t>
            </a:r>
            <a:r>
              <a:rPr lang="cs-CZ" sz="2800" b="1" dirty="0" err="1" smtClean="0"/>
              <a:t>Photoshopu</a:t>
            </a:r>
            <a:r>
              <a:rPr lang="cs-CZ" sz="2800" b="1" dirty="0" smtClean="0"/>
              <a:t> už dovolují dělení pracovní plochy na více aktivních dokumentů vedle sebe.</a:t>
            </a:r>
            <a:endParaRPr lang="cs-CZ" sz="2800" b="1" dirty="0"/>
          </a:p>
        </p:txBody>
      </p:sp>
      <p:sp>
        <p:nvSpPr>
          <p:cNvPr id="3" name="Zástupný symbol pro obsah 2"/>
          <p:cNvSpPr>
            <a:spLocks noGrp="1"/>
          </p:cNvSpPr>
          <p:nvPr>
            <p:ph idx="1"/>
          </p:nvPr>
        </p:nvSpPr>
        <p:spPr/>
        <p:txBody>
          <a:bodyPr/>
          <a:lstStyle/>
          <a:p>
            <a:endParaRPr lang="cs-CZ"/>
          </a:p>
        </p:txBody>
      </p:sp>
      <p:pic>
        <p:nvPicPr>
          <p:cNvPr id="103426" name="Picture 2" descr="http://img.tutoriarts.cz/lef/photoshop/obrazky/05-36.png"/>
          <p:cNvPicPr>
            <a:picLocks noChangeAspect="1" noChangeArrowheads="1"/>
          </p:cNvPicPr>
          <p:nvPr/>
        </p:nvPicPr>
        <p:blipFill>
          <a:blip r:embed="rId3" cstate="print"/>
          <a:srcRect/>
          <a:stretch>
            <a:fillRect/>
          </a:stretch>
        </p:blipFill>
        <p:spPr bwMode="auto">
          <a:xfrm>
            <a:off x="0" y="1340768"/>
            <a:ext cx="9144000" cy="3571875"/>
          </a:xfrm>
          <a:prstGeom prst="rect">
            <a:avLst/>
          </a:prstGeom>
          <a:noFill/>
        </p:spPr>
      </p:pic>
      <p:pic>
        <p:nvPicPr>
          <p:cNvPr id="103429" name="Picture 5"/>
          <p:cNvPicPr>
            <a:picLocks noChangeAspect="1" noChangeArrowheads="1"/>
          </p:cNvPicPr>
          <p:nvPr/>
        </p:nvPicPr>
        <p:blipFill>
          <a:blip r:embed="rId4" cstate="print"/>
          <a:srcRect/>
          <a:stretch>
            <a:fillRect/>
          </a:stretch>
        </p:blipFill>
        <p:spPr bwMode="auto">
          <a:xfrm>
            <a:off x="179512" y="3501008"/>
            <a:ext cx="3728574" cy="2268216"/>
          </a:xfrm>
          <a:prstGeom prst="rect">
            <a:avLst/>
          </a:prstGeom>
          <a:noFill/>
          <a:ln w="9525">
            <a:noFill/>
            <a:miter lim="800000"/>
            <a:headEnd/>
            <a:tailEnd/>
          </a:ln>
        </p:spPr>
      </p:pic>
      <p:pic>
        <p:nvPicPr>
          <p:cNvPr id="103430" name="Picture 6"/>
          <p:cNvPicPr>
            <a:picLocks noChangeAspect="1" noChangeArrowheads="1"/>
          </p:cNvPicPr>
          <p:nvPr/>
        </p:nvPicPr>
        <p:blipFill>
          <a:blip r:embed="rId5" cstate="print"/>
          <a:srcRect/>
          <a:stretch>
            <a:fillRect/>
          </a:stretch>
        </p:blipFill>
        <p:spPr bwMode="auto">
          <a:xfrm>
            <a:off x="5652120" y="4653136"/>
            <a:ext cx="3372809" cy="20517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tutoriarts.cz/lef/photoshop/obrazky/04-10.png"/>
          <p:cNvPicPr>
            <a:picLocks noChangeAspect="1" noChangeArrowheads="1"/>
          </p:cNvPicPr>
          <p:nvPr/>
        </p:nvPicPr>
        <p:blipFill>
          <a:blip r:embed="rId3" cstate="print"/>
          <a:srcRect/>
          <a:stretch>
            <a:fillRect/>
          </a:stretch>
        </p:blipFill>
        <p:spPr bwMode="auto">
          <a:xfrm>
            <a:off x="0" y="1340768"/>
            <a:ext cx="9144000" cy="5038726"/>
          </a:xfrm>
          <a:prstGeom prst="rect">
            <a:avLst/>
          </a:prstGeom>
          <a:noFill/>
        </p:spPr>
      </p:pic>
      <p:sp>
        <p:nvSpPr>
          <p:cNvPr id="2" name="Nadpis 1"/>
          <p:cNvSpPr>
            <a:spLocks noGrp="1"/>
          </p:cNvSpPr>
          <p:nvPr>
            <p:ph type="title"/>
          </p:nvPr>
        </p:nvSpPr>
        <p:spPr/>
        <p:txBody>
          <a:bodyPr>
            <a:normAutofit fontScale="90000"/>
          </a:bodyPr>
          <a:lstStyle/>
          <a:p>
            <a:r>
              <a:rPr lang="cs-CZ" b="1" dirty="0" smtClean="0"/>
              <a:t>prostředí programu </a:t>
            </a:r>
            <a:r>
              <a:rPr lang="cs-CZ" sz="3600" b="1" dirty="0" smtClean="0"/>
              <a:t>- nová okna a panely</a:t>
            </a:r>
            <a:endParaRPr lang="cs-CZ" dirty="0"/>
          </a:p>
        </p:txBody>
      </p:sp>
      <p:sp>
        <p:nvSpPr>
          <p:cNvPr id="3" name="Zástupný symbol pro obsah 2"/>
          <p:cNvSpPr>
            <a:spLocks noGrp="1"/>
          </p:cNvSpPr>
          <p:nvPr>
            <p:ph idx="1"/>
          </p:nvPr>
        </p:nvSpPr>
        <p:spPr>
          <a:xfrm>
            <a:off x="457200" y="3756173"/>
            <a:ext cx="4042792" cy="2481139"/>
          </a:xfrm>
        </p:spPr>
        <p:txBody>
          <a:bodyPr>
            <a:noAutofit/>
          </a:bodyPr>
          <a:lstStyle/>
          <a:p>
            <a:pPr>
              <a:buNone/>
            </a:pPr>
            <a:r>
              <a:rPr lang="cs-CZ" sz="1400" b="1" dirty="0" smtClean="0"/>
              <a:t>Vkládání nových oken</a:t>
            </a:r>
          </a:p>
          <a:p>
            <a:r>
              <a:rPr lang="cs-CZ" sz="1400" dirty="0" smtClean="0"/>
              <a:t>Chybí-li nějaké nástroje </a:t>
            </a:r>
          </a:p>
          <a:p>
            <a:r>
              <a:rPr lang="cs-CZ" sz="1400" dirty="0" smtClean="0"/>
              <a:t>Nové okno se otevírá přes </a:t>
            </a:r>
            <a:r>
              <a:rPr lang="cs-CZ" sz="1400" b="1" dirty="0" smtClean="0"/>
              <a:t>hlavní menu Okna</a:t>
            </a:r>
            <a:r>
              <a:rPr lang="cs-CZ" sz="1400" dirty="0" smtClean="0"/>
              <a:t> -&gt; Vámi vybrané okno.</a:t>
            </a:r>
          </a:p>
          <a:p>
            <a:r>
              <a:rPr lang="cs-CZ" sz="1400" dirty="0" smtClean="0"/>
              <a:t>Pokud je okno už připnuté k bloku panelů, ale je zmenšené jako ikonka, otevře se a připomene vám, že už ho tam máte. </a:t>
            </a:r>
          </a:p>
          <a:p>
            <a:r>
              <a:rPr lang="cs-CZ" sz="1400" dirty="0" smtClean="0"/>
              <a:t>V případě že jste ho ještě neměli otevřené, nové okno se automaticky připne pod ostatní ikonky v úsporném zobrazení.</a:t>
            </a:r>
          </a:p>
          <a:p>
            <a:pPr>
              <a:buNone/>
            </a:pPr>
            <a:endParaRPr lang="cs-CZ"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08546" name="Picture 2"/>
          <p:cNvPicPr>
            <a:picLocks noChangeAspect="1" noChangeArrowheads="1"/>
          </p:cNvPicPr>
          <p:nvPr/>
        </p:nvPicPr>
        <p:blipFill>
          <a:blip r:embed="rId2" cstate="print"/>
          <a:srcRect r="69288" b="44561"/>
          <a:stretch>
            <a:fillRect/>
          </a:stretch>
        </p:blipFill>
        <p:spPr bwMode="auto">
          <a:xfrm>
            <a:off x="251520" y="332656"/>
            <a:ext cx="5544616" cy="6255464"/>
          </a:xfrm>
          <a:prstGeom prst="rect">
            <a:avLst/>
          </a:prstGeom>
          <a:noFill/>
          <a:ln w="9525">
            <a:noFill/>
            <a:miter lim="800000"/>
            <a:headEnd/>
            <a:tailEnd/>
          </a:ln>
        </p:spPr>
      </p:pic>
      <p:pic>
        <p:nvPicPr>
          <p:cNvPr id="108547" name="Picture 3"/>
          <p:cNvPicPr>
            <a:picLocks noChangeAspect="1" noChangeArrowheads="1"/>
          </p:cNvPicPr>
          <p:nvPr/>
        </p:nvPicPr>
        <p:blipFill>
          <a:blip r:embed="rId3" cstate="print"/>
          <a:srcRect l="68506" t="5340" r="15350" b="64887"/>
          <a:stretch>
            <a:fillRect/>
          </a:stretch>
        </p:blipFill>
        <p:spPr bwMode="auto">
          <a:xfrm>
            <a:off x="5940152" y="260648"/>
            <a:ext cx="2952328" cy="3312368"/>
          </a:xfrm>
          <a:prstGeom prst="rect">
            <a:avLst/>
          </a:prstGeom>
          <a:noFill/>
          <a:ln w="9525">
            <a:noFill/>
            <a:miter lim="800000"/>
            <a:headEnd/>
            <a:tailEnd/>
          </a:ln>
        </p:spPr>
      </p:pic>
      <p:sp>
        <p:nvSpPr>
          <p:cNvPr id="6" name="Zaoblený obdélník 5"/>
          <p:cNvSpPr/>
          <p:nvPr/>
        </p:nvSpPr>
        <p:spPr>
          <a:xfrm>
            <a:off x="8244408" y="332656"/>
            <a:ext cx="576064" cy="1296144"/>
          </a:xfrm>
          <a:prstGeom prst="roundRect">
            <a:avLst/>
          </a:prstGeom>
          <a:solidFill>
            <a:schemeClr val="accent6">
              <a:lumMod val="75000"/>
              <a:alpha val="3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6300192" y="3861048"/>
            <a:ext cx="2213992" cy="2862322"/>
          </a:xfrm>
          <a:prstGeom prst="rect">
            <a:avLst/>
          </a:prstGeom>
        </p:spPr>
        <p:txBody>
          <a:bodyPr wrap="square">
            <a:spAutoFit/>
          </a:bodyPr>
          <a:lstStyle/>
          <a:p>
            <a:r>
              <a:rPr lang="cs-CZ" dirty="0" smtClean="0"/>
              <a:t>V případě že zrovna s panelem nechcete pracovat a zabírá vám místo, ale nechcete ho rovnou zavírat, máte možnost ho kliknutím na hlavní záložky minimalizovat (klikejte kamkoliv mimo text).</a:t>
            </a:r>
            <a:endParaRPr lang="cs-CZ"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Uživatelské rozhraní: první pohled</a:t>
            </a:r>
            <a:endParaRPr lang="cs-CZ" dirty="0"/>
          </a:p>
        </p:txBody>
      </p:sp>
      <p:sp>
        <p:nvSpPr>
          <p:cNvPr id="3" name="Zástupný symbol pro obsah 2"/>
          <p:cNvSpPr>
            <a:spLocks noGrp="1"/>
          </p:cNvSpPr>
          <p:nvPr>
            <p:ph idx="1"/>
          </p:nvPr>
        </p:nvSpPr>
        <p:spPr/>
        <p:txBody>
          <a:bodyPr/>
          <a:lstStyle/>
          <a:p>
            <a:endParaRPr lang="cs-CZ"/>
          </a:p>
        </p:txBody>
      </p:sp>
      <p:pic>
        <p:nvPicPr>
          <p:cNvPr id="73730" name="Picture 2"/>
          <p:cNvPicPr>
            <a:picLocks noChangeAspect="1" noChangeArrowheads="1"/>
          </p:cNvPicPr>
          <p:nvPr/>
        </p:nvPicPr>
        <p:blipFill>
          <a:blip r:embed="rId3" cstate="print"/>
          <a:srcRect/>
          <a:stretch>
            <a:fillRect/>
          </a:stretch>
        </p:blipFill>
        <p:spPr bwMode="auto">
          <a:xfrm>
            <a:off x="-58572" y="1259769"/>
            <a:ext cx="9202572" cy="5598231"/>
          </a:xfrm>
          <a:prstGeom prst="rect">
            <a:avLst/>
          </a:prstGeom>
          <a:noFill/>
          <a:ln w="9525">
            <a:noFill/>
            <a:miter lim="800000"/>
            <a:headEnd/>
            <a:tailEnd/>
          </a:ln>
        </p:spPr>
      </p:pic>
      <p:sp>
        <p:nvSpPr>
          <p:cNvPr id="5" name="Obdélník 4"/>
          <p:cNvSpPr/>
          <p:nvPr/>
        </p:nvSpPr>
        <p:spPr>
          <a:xfrm>
            <a:off x="0" y="1196752"/>
            <a:ext cx="2987824" cy="288032"/>
          </a:xfrm>
          <a:prstGeom prst="rect">
            <a:avLst/>
          </a:prstGeom>
          <a:solidFill>
            <a:schemeClr val="accent6">
              <a:lumMod val="75000"/>
              <a:alpha val="2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FF0000"/>
              </a:solidFill>
            </a:endParaRPr>
          </a:p>
        </p:txBody>
      </p:sp>
      <p:sp>
        <p:nvSpPr>
          <p:cNvPr id="6" name="Obdélník 5"/>
          <p:cNvSpPr/>
          <p:nvPr/>
        </p:nvSpPr>
        <p:spPr>
          <a:xfrm>
            <a:off x="7524328" y="1628800"/>
            <a:ext cx="1619672" cy="2880320"/>
          </a:xfrm>
          <a:prstGeom prst="rect">
            <a:avLst/>
          </a:prstGeom>
          <a:solidFill>
            <a:schemeClr val="accent6">
              <a:lumMod val="75000"/>
              <a:alpha val="2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FF0000"/>
              </a:solidFill>
            </a:endParaRPr>
          </a:p>
        </p:txBody>
      </p:sp>
      <p:sp>
        <p:nvSpPr>
          <p:cNvPr id="7" name="Obdélník 6"/>
          <p:cNvSpPr/>
          <p:nvPr/>
        </p:nvSpPr>
        <p:spPr>
          <a:xfrm>
            <a:off x="0" y="1628800"/>
            <a:ext cx="323528" cy="3024336"/>
          </a:xfrm>
          <a:prstGeom prst="rect">
            <a:avLst/>
          </a:prstGeom>
          <a:solidFill>
            <a:schemeClr val="accent6">
              <a:lumMod val="75000"/>
              <a:alpha val="2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FF0000"/>
              </a:solidFill>
            </a:endParaRPr>
          </a:p>
        </p:txBody>
      </p:sp>
      <p:sp>
        <p:nvSpPr>
          <p:cNvPr id="8" name="Obdélník 7"/>
          <p:cNvSpPr/>
          <p:nvPr/>
        </p:nvSpPr>
        <p:spPr>
          <a:xfrm>
            <a:off x="755576" y="1393612"/>
            <a:ext cx="2438681" cy="523220"/>
          </a:xfrm>
          <a:prstGeom prst="rect">
            <a:avLst/>
          </a:prstGeom>
        </p:spPr>
        <p:txBody>
          <a:bodyPr wrap="none">
            <a:spAutoFit/>
          </a:bodyPr>
          <a:lstStyle/>
          <a:p>
            <a:r>
              <a:rPr lang="cs-CZ" sz="2800" b="1" dirty="0" smtClean="0">
                <a:solidFill>
                  <a:srgbClr val="FF0000"/>
                </a:solidFill>
                <a:effectLst>
                  <a:outerShdw blurRad="38100" dist="38100" dir="2700000" algn="tl">
                    <a:srgbClr val="000000">
                      <a:alpha val="43137"/>
                    </a:srgbClr>
                  </a:outerShdw>
                </a:effectLst>
              </a:rPr>
              <a:t>Hlavní nabídka</a:t>
            </a:r>
            <a:endParaRPr lang="cs-CZ" sz="2800" dirty="0">
              <a:solidFill>
                <a:srgbClr val="FF0000"/>
              </a:solidFill>
              <a:effectLst>
                <a:outerShdw blurRad="38100" dist="38100" dir="2700000" algn="tl">
                  <a:srgbClr val="000000">
                    <a:alpha val="43137"/>
                  </a:srgbClr>
                </a:outerShdw>
              </a:effectLst>
            </a:endParaRPr>
          </a:p>
        </p:txBody>
      </p:sp>
      <p:sp>
        <p:nvSpPr>
          <p:cNvPr id="9" name="Obdélník 8"/>
          <p:cNvSpPr/>
          <p:nvPr/>
        </p:nvSpPr>
        <p:spPr>
          <a:xfrm>
            <a:off x="251520" y="3212976"/>
            <a:ext cx="2323713" cy="523220"/>
          </a:xfrm>
          <a:prstGeom prst="rect">
            <a:avLst/>
          </a:prstGeom>
        </p:spPr>
        <p:txBody>
          <a:bodyPr wrap="none">
            <a:spAutoFit/>
          </a:bodyPr>
          <a:lstStyle/>
          <a:p>
            <a:r>
              <a:rPr lang="cs-CZ" sz="2800" b="1" dirty="0" smtClean="0">
                <a:solidFill>
                  <a:srgbClr val="FF0000"/>
                </a:solidFill>
                <a:effectLst>
                  <a:outerShdw blurRad="38100" dist="38100" dir="2700000" algn="tl">
                    <a:srgbClr val="000000">
                      <a:alpha val="43137"/>
                    </a:srgbClr>
                  </a:outerShdw>
                </a:effectLst>
              </a:rPr>
              <a:t>Panel nástrojů</a:t>
            </a:r>
            <a:endParaRPr lang="cs-CZ" sz="2800" dirty="0">
              <a:solidFill>
                <a:srgbClr val="FF0000"/>
              </a:solidFill>
              <a:effectLst>
                <a:outerShdw blurRad="38100" dist="38100" dir="2700000" algn="tl">
                  <a:srgbClr val="000000">
                    <a:alpha val="43137"/>
                  </a:srgbClr>
                </a:outerShdw>
              </a:effectLst>
            </a:endParaRPr>
          </a:p>
        </p:txBody>
      </p:sp>
      <p:sp>
        <p:nvSpPr>
          <p:cNvPr id="10" name="Obdélník 9"/>
          <p:cNvSpPr/>
          <p:nvPr/>
        </p:nvSpPr>
        <p:spPr>
          <a:xfrm>
            <a:off x="5364088" y="3645024"/>
            <a:ext cx="2166747" cy="523220"/>
          </a:xfrm>
          <a:prstGeom prst="rect">
            <a:avLst/>
          </a:prstGeom>
        </p:spPr>
        <p:txBody>
          <a:bodyPr wrap="none">
            <a:spAutoFit/>
          </a:bodyPr>
          <a:lstStyle/>
          <a:p>
            <a:r>
              <a:rPr lang="cs-CZ" sz="2800" b="1" dirty="0" smtClean="0">
                <a:solidFill>
                  <a:srgbClr val="FF0000"/>
                </a:solidFill>
                <a:effectLst>
                  <a:outerShdw blurRad="38100" dist="38100" dir="2700000" algn="tl">
                    <a:srgbClr val="000000">
                      <a:alpha val="43137"/>
                    </a:srgbClr>
                  </a:outerShdw>
                </a:effectLst>
              </a:rPr>
              <a:t>Okna záložek</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Nový soubor</a:t>
            </a:r>
            <a:endParaRPr lang="cs-CZ" dirty="0"/>
          </a:p>
        </p:txBody>
      </p:sp>
      <p:sp>
        <p:nvSpPr>
          <p:cNvPr id="3" name="Zástupný symbol pro obsah 2"/>
          <p:cNvSpPr>
            <a:spLocks noGrp="1"/>
          </p:cNvSpPr>
          <p:nvPr>
            <p:ph idx="1"/>
          </p:nvPr>
        </p:nvSpPr>
        <p:spPr/>
        <p:txBody>
          <a:bodyPr/>
          <a:lstStyle/>
          <a:p>
            <a:endParaRPr lang="cs-CZ"/>
          </a:p>
        </p:txBody>
      </p:sp>
      <p:pic>
        <p:nvPicPr>
          <p:cNvPr id="116738" name="Picture 2"/>
          <p:cNvPicPr>
            <a:picLocks noChangeAspect="1" noChangeArrowheads="1"/>
          </p:cNvPicPr>
          <p:nvPr/>
        </p:nvPicPr>
        <p:blipFill>
          <a:blip r:embed="rId2" cstate="print"/>
          <a:srcRect/>
          <a:stretch>
            <a:fillRect/>
          </a:stretch>
        </p:blipFill>
        <p:spPr bwMode="auto">
          <a:xfrm>
            <a:off x="871188" y="1484784"/>
            <a:ext cx="7541028" cy="4104456"/>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Vrstvy</a:t>
            </a:r>
            <a:endParaRPr lang="cs-CZ" dirty="0"/>
          </a:p>
        </p:txBody>
      </p:sp>
      <p:sp>
        <p:nvSpPr>
          <p:cNvPr id="3" name="Zástupný symbol pro obsah 2"/>
          <p:cNvSpPr>
            <a:spLocks noGrp="1"/>
          </p:cNvSpPr>
          <p:nvPr>
            <p:ph idx="1"/>
          </p:nvPr>
        </p:nvSpPr>
        <p:spPr/>
        <p:txBody>
          <a:bodyPr/>
          <a:lstStyle/>
          <a:p>
            <a:endParaRPr lang="cs-CZ"/>
          </a:p>
        </p:txBody>
      </p:sp>
      <p:pic>
        <p:nvPicPr>
          <p:cNvPr id="110594" name="Picture 2" descr="http://dp.hightechhigh.org/~mmctighe/photoshop4kids/Images/PSCS3-LayersSandwich.png"/>
          <p:cNvPicPr>
            <a:picLocks noChangeAspect="1" noChangeArrowheads="1"/>
          </p:cNvPicPr>
          <p:nvPr/>
        </p:nvPicPr>
        <p:blipFill>
          <a:blip r:embed="rId3" cstate="print"/>
          <a:srcRect/>
          <a:stretch>
            <a:fillRect/>
          </a:stretch>
        </p:blipFill>
        <p:spPr bwMode="auto">
          <a:xfrm>
            <a:off x="932897" y="1412776"/>
            <a:ext cx="7223951" cy="432048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 vrstvách</a:t>
            </a:r>
            <a:endParaRPr lang="cs-CZ" dirty="0"/>
          </a:p>
        </p:txBody>
      </p:sp>
      <p:sp>
        <p:nvSpPr>
          <p:cNvPr id="3" name="Zástupný symbol pro obsah 2"/>
          <p:cNvSpPr>
            <a:spLocks noGrp="1"/>
          </p:cNvSpPr>
          <p:nvPr>
            <p:ph idx="1"/>
          </p:nvPr>
        </p:nvSpPr>
        <p:spPr>
          <a:xfrm>
            <a:off x="457200" y="1600200"/>
            <a:ext cx="4474840" cy="4525963"/>
          </a:xfrm>
        </p:spPr>
        <p:txBody>
          <a:bodyPr>
            <a:normAutofit fontScale="85000" lnSpcReduction="20000"/>
          </a:bodyPr>
          <a:lstStyle/>
          <a:p>
            <a:r>
              <a:rPr lang="cs-CZ" dirty="0" smtClean="0"/>
              <a:t>Vrstvy jsou jako na sebe naskládané průhledné fólie. </a:t>
            </a:r>
          </a:p>
          <a:p>
            <a:r>
              <a:rPr lang="cs-CZ" dirty="0" smtClean="0"/>
              <a:t>Přes průhledné části vrstvy můžete vidět spodní vrstvy. </a:t>
            </a:r>
          </a:p>
          <a:p>
            <a:r>
              <a:rPr lang="cs-CZ" dirty="0" smtClean="0"/>
              <a:t>Posunutím vrstvy nastavíte polohu obsahu vrstvy, podobně jako posouváním průhledné fólie v balíčku. </a:t>
            </a:r>
          </a:p>
          <a:p>
            <a:r>
              <a:rPr lang="cs-CZ" dirty="0" smtClean="0"/>
              <a:t>Můžete také změnit krytí (míru průhlednosti) vrstvy a tím změnit její obsah na částečně průhledný.</a:t>
            </a:r>
            <a:endParaRPr lang="cs-CZ" dirty="0"/>
          </a:p>
        </p:txBody>
      </p:sp>
      <p:pic>
        <p:nvPicPr>
          <p:cNvPr id="113668" name="Picture 4" descr="http://www.designcontest.com/blog/wp-content/uploads/2011/06/004-layerssplitapart_opt.thumb_.png"/>
          <p:cNvPicPr>
            <a:picLocks noChangeAspect="1" noChangeArrowheads="1"/>
          </p:cNvPicPr>
          <p:nvPr/>
        </p:nvPicPr>
        <p:blipFill>
          <a:blip r:embed="rId3" cstate="print"/>
          <a:srcRect/>
          <a:stretch>
            <a:fillRect/>
          </a:stretch>
        </p:blipFill>
        <p:spPr bwMode="auto">
          <a:xfrm>
            <a:off x="5148064" y="1556792"/>
            <a:ext cx="3810000" cy="238125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dirty="0" smtClean="0"/>
              <a:t>Vrstvy …</a:t>
            </a:r>
            <a:endParaRPr lang="cs-CZ" dirty="0"/>
          </a:p>
        </p:txBody>
      </p:sp>
      <p:sp>
        <p:nvSpPr>
          <p:cNvPr id="3" name="Zástupný symbol pro obsah 2"/>
          <p:cNvSpPr>
            <a:spLocks noGrp="1"/>
          </p:cNvSpPr>
          <p:nvPr>
            <p:ph idx="1"/>
          </p:nvPr>
        </p:nvSpPr>
        <p:spPr/>
        <p:txBody>
          <a:bodyPr>
            <a:normAutofit/>
          </a:bodyPr>
          <a:lstStyle/>
          <a:p>
            <a:r>
              <a:rPr lang="cs-CZ" dirty="0" smtClean="0"/>
              <a:t>lze seskupovat</a:t>
            </a:r>
          </a:p>
          <a:p>
            <a:r>
              <a:rPr lang="cs-CZ" dirty="0" smtClean="0"/>
              <a:t>přidávat jim nejrůznější styly</a:t>
            </a:r>
          </a:p>
          <a:p>
            <a:r>
              <a:rPr lang="cs-CZ" dirty="0" smtClean="0"/>
              <a:t>různé typy vrstev (klasické obrázky, textové vrstvy, vektorové vrstvy, speciální vrstvy s efekty)</a:t>
            </a:r>
          </a:p>
          <a:p>
            <a:r>
              <a:rPr lang="cs-CZ" dirty="0" smtClean="0"/>
              <a:t>lze je  překrývat a měnit</a:t>
            </a:r>
          </a:p>
          <a:p>
            <a:r>
              <a:rPr lang="cs-CZ" dirty="0" smtClean="0"/>
              <a:t>díky spolupráci vrstev máte možnost pracovat rychleji a efektivněji</a:t>
            </a:r>
            <a:endParaRPr lang="cs-CZ"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Nová vrstva</a:t>
            </a:r>
            <a:endParaRPr lang="cs-CZ" b="1" dirty="0"/>
          </a:p>
        </p:txBody>
      </p:sp>
      <p:sp>
        <p:nvSpPr>
          <p:cNvPr id="3" name="Zástupný symbol pro obsah 2"/>
          <p:cNvSpPr>
            <a:spLocks noGrp="1"/>
          </p:cNvSpPr>
          <p:nvPr>
            <p:ph idx="1"/>
          </p:nvPr>
        </p:nvSpPr>
        <p:spPr/>
        <p:txBody>
          <a:bodyPr/>
          <a:lstStyle/>
          <a:p>
            <a:r>
              <a:rPr lang="cs-CZ" b="1" dirty="0" smtClean="0"/>
              <a:t>Vrstva -&gt; Nová -&gt; (Vyberte jednu z možností)</a:t>
            </a:r>
            <a:r>
              <a:rPr lang="cs-CZ" dirty="0" smtClean="0"/>
              <a:t> - </a:t>
            </a:r>
          </a:p>
          <a:p>
            <a:r>
              <a:rPr lang="cs-CZ" dirty="0" smtClean="0"/>
              <a:t> </a:t>
            </a:r>
            <a:r>
              <a:rPr lang="cs-CZ" b="1" dirty="0" smtClean="0"/>
              <a:t>CTRL + SHIFT + N</a:t>
            </a:r>
          </a:p>
          <a:p>
            <a:r>
              <a:rPr lang="cs-CZ" dirty="0" smtClean="0"/>
              <a:t>ikonka v Panelu vrstev.</a:t>
            </a:r>
            <a:endParaRPr lang="cs-CZ" dirty="0"/>
          </a:p>
        </p:txBody>
      </p:sp>
      <p:pic>
        <p:nvPicPr>
          <p:cNvPr id="115714" name="Picture 2"/>
          <p:cNvPicPr>
            <a:picLocks noChangeAspect="1" noChangeArrowheads="1"/>
          </p:cNvPicPr>
          <p:nvPr/>
        </p:nvPicPr>
        <p:blipFill>
          <a:blip r:embed="rId2" cstate="print"/>
          <a:srcRect l="80912" t="5579" r="189" b="61411"/>
          <a:stretch>
            <a:fillRect/>
          </a:stretch>
        </p:blipFill>
        <p:spPr bwMode="auto">
          <a:xfrm>
            <a:off x="5148064" y="2420888"/>
            <a:ext cx="3456384" cy="3672408"/>
          </a:xfrm>
          <a:prstGeom prst="rect">
            <a:avLst/>
          </a:prstGeom>
          <a:noFill/>
          <a:ln w="9525">
            <a:noFill/>
            <a:miter lim="800000"/>
            <a:headEnd/>
            <a:tailEnd/>
          </a:ln>
        </p:spPr>
      </p:pic>
      <p:cxnSp>
        <p:nvCxnSpPr>
          <p:cNvPr id="6" name="Přímá spojovací šipka 5"/>
          <p:cNvCxnSpPr/>
          <p:nvPr/>
        </p:nvCxnSpPr>
        <p:spPr>
          <a:xfrm flipH="1" flipV="1">
            <a:off x="7020272" y="6021288"/>
            <a:ext cx="72008" cy="43204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Panel s vrstvami: 3 části </a:t>
            </a:r>
            <a:endParaRPr lang="cs-CZ" dirty="0"/>
          </a:p>
        </p:txBody>
      </p:sp>
      <p:sp>
        <p:nvSpPr>
          <p:cNvPr id="3" name="Zástupný symbol pro obsah 2"/>
          <p:cNvSpPr>
            <a:spLocks noGrp="1"/>
          </p:cNvSpPr>
          <p:nvPr>
            <p:ph idx="1"/>
          </p:nvPr>
        </p:nvSpPr>
        <p:spPr>
          <a:xfrm>
            <a:off x="457200" y="1600200"/>
            <a:ext cx="4618856" cy="4525963"/>
          </a:xfrm>
        </p:spPr>
        <p:txBody>
          <a:bodyPr>
            <a:normAutofit fontScale="77500" lnSpcReduction="20000"/>
          </a:bodyPr>
          <a:lstStyle/>
          <a:p>
            <a:r>
              <a:rPr lang="cs-CZ" dirty="0" smtClean="0"/>
              <a:t>horní část tvoří nastavení jednotlivých vrstev (každá vrstva má své individuální nastavení) - Režim Prolnutí, Krytí, Výplň a další. </a:t>
            </a:r>
          </a:p>
          <a:p>
            <a:r>
              <a:rPr lang="cs-CZ" dirty="0" smtClean="0"/>
              <a:t>prostřední část - seznam vrstev</a:t>
            </a:r>
          </a:p>
          <a:p>
            <a:r>
              <a:rPr lang="cs-CZ" dirty="0" smtClean="0"/>
              <a:t>poslední je spodní blok s ikonkami pro rychlé vkládání vrstev/dalších objektů, které se buď chovají podobně jako vrstvy, nebo se používají při práci s nimi. Projdeme si každou část samostatně.</a:t>
            </a:r>
            <a:endParaRPr lang="cs-CZ" dirty="0"/>
          </a:p>
        </p:txBody>
      </p:sp>
      <p:pic>
        <p:nvPicPr>
          <p:cNvPr id="117762" name="Picture 2"/>
          <p:cNvPicPr>
            <a:picLocks noChangeAspect="1" noChangeArrowheads="1"/>
          </p:cNvPicPr>
          <p:nvPr/>
        </p:nvPicPr>
        <p:blipFill>
          <a:blip r:embed="rId3" cstate="print"/>
          <a:srcRect l="80912" t="21420" r="5501" b="57790"/>
          <a:stretch>
            <a:fillRect/>
          </a:stretch>
        </p:blipFill>
        <p:spPr bwMode="auto">
          <a:xfrm>
            <a:off x="5148063" y="1556792"/>
            <a:ext cx="3840121" cy="3672408"/>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Nástroj Přesun</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zkratka V</a:t>
            </a:r>
          </a:p>
          <a:p>
            <a:r>
              <a:rPr lang="cs-CZ" dirty="0" smtClean="0"/>
              <a:t>první položka v seznamu nástrojů</a:t>
            </a:r>
          </a:p>
          <a:p>
            <a:r>
              <a:rPr lang="cs-CZ" dirty="0" smtClean="0"/>
              <a:t>nejzákladnější přesuny vrstev nebo celých dokumentů</a:t>
            </a:r>
          </a:p>
          <a:p>
            <a:r>
              <a:rPr lang="cs-CZ" dirty="0" smtClean="0"/>
              <a:t>SHIFT: Pokud uchopíte vrstvu a táhnete nástrojem s přidrženým </a:t>
            </a:r>
            <a:r>
              <a:rPr lang="cs-CZ" dirty="0" err="1" smtClean="0"/>
              <a:t>Shiftem</a:t>
            </a:r>
            <a:r>
              <a:rPr lang="cs-CZ" dirty="0" smtClean="0"/>
              <a:t>, přetahujete potom vrstvu po rovině - buď do strany, nebo kolmo. </a:t>
            </a:r>
          </a:p>
          <a:p>
            <a:r>
              <a:rPr lang="cs-CZ" dirty="0" smtClean="0"/>
              <a:t>ALT: duplikuje vrstvu </a:t>
            </a:r>
            <a:endParaRPr lang="cs-CZ" dirty="0"/>
          </a:p>
        </p:txBody>
      </p:sp>
      <p:pic>
        <p:nvPicPr>
          <p:cNvPr id="4" name="Picture 2"/>
          <p:cNvPicPr>
            <a:picLocks noChangeAspect="1" noChangeArrowheads="1"/>
          </p:cNvPicPr>
          <p:nvPr/>
        </p:nvPicPr>
        <p:blipFill>
          <a:blip r:embed="rId3" cstate="print"/>
          <a:srcRect t="7561" r="97878" b="89771"/>
          <a:stretch>
            <a:fillRect/>
          </a:stretch>
        </p:blipFill>
        <p:spPr bwMode="auto">
          <a:xfrm>
            <a:off x="6948264" y="548680"/>
            <a:ext cx="1411661" cy="108012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t="5248" r="97678" b="40308"/>
          <a:stretch>
            <a:fillRect/>
          </a:stretch>
        </p:blipFill>
        <p:spPr bwMode="auto">
          <a:xfrm>
            <a:off x="8388424" y="0"/>
            <a:ext cx="480768"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Výběr cesty</a:t>
            </a:r>
            <a:endParaRPr lang="cs-CZ" dirty="0"/>
          </a:p>
        </p:txBody>
      </p:sp>
      <p:sp>
        <p:nvSpPr>
          <p:cNvPr id="3" name="Zástupný symbol pro obsah 2"/>
          <p:cNvSpPr>
            <a:spLocks noGrp="1"/>
          </p:cNvSpPr>
          <p:nvPr>
            <p:ph idx="1"/>
          </p:nvPr>
        </p:nvSpPr>
        <p:spPr/>
        <p:txBody>
          <a:bodyPr/>
          <a:lstStyle/>
          <a:p>
            <a:r>
              <a:rPr lang="cs-CZ" dirty="0" smtClean="0"/>
              <a:t>Sousedí s nástrojem </a:t>
            </a:r>
            <a:r>
              <a:rPr lang="cs-CZ" dirty="0" smtClean="0">
                <a:hlinkClick r:id="rId2"/>
              </a:rPr>
              <a:t>Přímý výběr</a:t>
            </a:r>
            <a:r>
              <a:rPr lang="cs-CZ" dirty="0" smtClean="0"/>
              <a:t>.</a:t>
            </a:r>
          </a:p>
          <a:p>
            <a:r>
              <a:rPr lang="cs-CZ" dirty="0" smtClean="0"/>
              <a:t>Výběr cesty slouží tak trochu jako nástroj přesun, kdy můžete vybírat jeden nebo více vektorů najednou a přesouvat je jako celek.</a:t>
            </a:r>
            <a:endParaRPr lang="cs-CZ" dirty="0"/>
          </a:p>
        </p:txBody>
      </p:sp>
      <p:pic>
        <p:nvPicPr>
          <p:cNvPr id="4" name="Picture 2"/>
          <p:cNvPicPr>
            <a:picLocks noChangeAspect="1" noChangeArrowheads="1"/>
          </p:cNvPicPr>
          <p:nvPr/>
        </p:nvPicPr>
        <p:blipFill>
          <a:blip r:embed="rId3" cstate="print"/>
          <a:srcRect t="5248" r="97678" b="40308"/>
          <a:stretch>
            <a:fillRect/>
          </a:stretch>
        </p:blipFill>
        <p:spPr bwMode="auto">
          <a:xfrm>
            <a:off x="8388424" y="0"/>
            <a:ext cx="480768" cy="6858000"/>
          </a:xfrm>
          <a:prstGeom prst="rect">
            <a:avLst/>
          </a:prstGeom>
          <a:noFill/>
          <a:ln w="9525">
            <a:noFill/>
            <a:miter lim="800000"/>
            <a:headEnd/>
            <a:tailEnd/>
          </a:ln>
        </p:spPr>
      </p:pic>
      <p:pic>
        <p:nvPicPr>
          <p:cNvPr id="149506" name="Picture 2" descr="http://img.tutoriarts.cz/lef/photoshop/obrazky/07-46.png"/>
          <p:cNvPicPr>
            <a:picLocks noChangeAspect="1" noChangeArrowheads="1"/>
          </p:cNvPicPr>
          <p:nvPr/>
        </p:nvPicPr>
        <p:blipFill>
          <a:blip r:embed="rId4" cstate="print"/>
          <a:srcRect/>
          <a:stretch>
            <a:fillRect/>
          </a:stretch>
        </p:blipFill>
        <p:spPr bwMode="auto">
          <a:xfrm>
            <a:off x="467544" y="260648"/>
            <a:ext cx="1510296" cy="1224136"/>
          </a:xfrm>
          <a:prstGeom prst="rect">
            <a:avLst/>
          </a:prstGeom>
          <a:noFill/>
        </p:spPr>
      </p:pic>
      <p:sp>
        <p:nvSpPr>
          <p:cNvPr id="6" name="Nadpis 1"/>
          <p:cNvSpPr txBox="1">
            <a:spLocks/>
          </p:cNvSpPr>
          <p:nvPr/>
        </p:nvSpPr>
        <p:spPr>
          <a:xfrm>
            <a:off x="467544" y="3861048"/>
            <a:ext cx="8229600" cy="1143000"/>
          </a:xfrm>
          <a:prstGeom prst="rect">
            <a:avLst/>
          </a:prstGeom>
        </p:spPr>
        <p:txBody>
          <a:bodyPr vert="horz" lIns="91440" tIns="45720" rIns="91440" bIns="45720" rtlCol="0" anchor="ctr">
            <a:normAutofit/>
          </a:bodyPr>
          <a:lstStyle/>
          <a:p>
            <a:pPr algn="ctr"/>
            <a:r>
              <a:rPr lang="cs-CZ" sz="4400" b="1" dirty="0" smtClean="0"/>
              <a:t>Přímý výběr</a:t>
            </a:r>
            <a:endParaRPr lang="cs-CZ" sz="4400" b="1" dirty="0"/>
          </a:p>
        </p:txBody>
      </p:sp>
      <p:pic>
        <p:nvPicPr>
          <p:cNvPr id="151554" name="Picture 2" descr="http://img.tutoriarts.cz/lef/photoshop/obrazky/07-47.png"/>
          <p:cNvPicPr>
            <a:picLocks noChangeAspect="1" noChangeArrowheads="1"/>
          </p:cNvPicPr>
          <p:nvPr/>
        </p:nvPicPr>
        <p:blipFill>
          <a:blip r:embed="rId5" cstate="print"/>
          <a:srcRect/>
          <a:stretch>
            <a:fillRect/>
          </a:stretch>
        </p:blipFill>
        <p:spPr bwMode="auto">
          <a:xfrm>
            <a:off x="683568" y="3789039"/>
            <a:ext cx="1368152" cy="1108925"/>
          </a:xfrm>
          <a:prstGeom prst="rect">
            <a:avLst/>
          </a:prstGeom>
          <a:noFill/>
        </p:spPr>
      </p:pic>
      <p:sp>
        <p:nvSpPr>
          <p:cNvPr id="8" name="Zástupný symbol pro obsah 2"/>
          <p:cNvSpPr txBox="1">
            <a:spLocks/>
          </p:cNvSpPr>
          <p:nvPr/>
        </p:nvSpPr>
        <p:spPr>
          <a:xfrm>
            <a:off x="467544" y="5013176"/>
            <a:ext cx="7848872" cy="4525963"/>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r>
              <a:rPr lang="cs-CZ" sz="3200" dirty="0" smtClean="0"/>
              <a:t>slouží k úpravám jednotlivých bodů, ze kterých se skládají vektory</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Ručička</a:t>
            </a:r>
            <a:endParaRPr lang="cs-CZ" dirty="0"/>
          </a:p>
        </p:txBody>
      </p:sp>
      <p:sp>
        <p:nvSpPr>
          <p:cNvPr id="3" name="Zástupný symbol pro obsah 2"/>
          <p:cNvSpPr>
            <a:spLocks noGrp="1"/>
          </p:cNvSpPr>
          <p:nvPr>
            <p:ph idx="1"/>
          </p:nvPr>
        </p:nvSpPr>
        <p:spPr/>
        <p:txBody>
          <a:bodyPr/>
          <a:lstStyle/>
          <a:p>
            <a:r>
              <a:rPr lang="cs-CZ" dirty="0" smtClean="0"/>
              <a:t>mezerník (zkratka pro Ručičku)</a:t>
            </a:r>
          </a:p>
          <a:p>
            <a:r>
              <a:rPr lang="cs-CZ" dirty="0" smtClean="0"/>
              <a:t>lze vybrat z panelu nástrojů</a:t>
            </a:r>
          </a:p>
          <a:p>
            <a:r>
              <a:rPr lang="cs-CZ" dirty="0" smtClean="0"/>
              <a:t>Použití: u dokumentů přiblížených tak, že lze vidět po stranách </a:t>
            </a:r>
            <a:r>
              <a:rPr lang="cs-CZ" dirty="0" err="1" smtClean="0"/>
              <a:t>posuvníky</a:t>
            </a:r>
            <a:endParaRPr lang="cs-CZ" dirty="0"/>
          </a:p>
        </p:txBody>
      </p:sp>
      <p:pic>
        <p:nvPicPr>
          <p:cNvPr id="4" name="Picture 2"/>
          <p:cNvPicPr>
            <a:picLocks noChangeAspect="1" noChangeArrowheads="1"/>
          </p:cNvPicPr>
          <p:nvPr/>
        </p:nvPicPr>
        <p:blipFill>
          <a:blip r:embed="rId3" cstate="print"/>
          <a:srcRect l="194" t="47932" r="97878" b="48900"/>
          <a:stretch>
            <a:fillRect/>
          </a:stretch>
        </p:blipFill>
        <p:spPr bwMode="auto">
          <a:xfrm>
            <a:off x="6300192" y="404664"/>
            <a:ext cx="1008112" cy="10081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t="5248" r="97678" b="40308"/>
          <a:stretch>
            <a:fillRect/>
          </a:stretch>
        </p:blipFill>
        <p:spPr bwMode="auto">
          <a:xfrm>
            <a:off x="8388424" y="0"/>
            <a:ext cx="480768"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Barva popředí a pozadí</a:t>
            </a:r>
            <a:endParaRPr lang="cs-CZ" dirty="0"/>
          </a:p>
        </p:txBody>
      </p:sp>
      <p:sp>
        <p:nvSpPr>
          <p:cNvPr id="3" name="Zástupný symbol pro obsah 2"/>
          <p:cNvSpPr>
            <a:spLocks noGrp="1"/>
          </p:cNvSpPr>
          <p:nvPr>
            <p:ph idx="1"/>
          </p:nvPr>
        </p:nvSpPr>
        <p:spPr>
          <a:xfrm>
            <a:off x="2339752" y="1600200"/>
            <a:ext cx="6347048" cy="4525963"/>
          </a:xfrm>
        </p:spPr>
        <p:txBody>
          <a:bodyPr/>
          <a:lstStyle/>
          <a:p>
            <a:r>
              <a:rPr lang="cs-CZ" dirty="0" smtClean="0"/>
              <a:t>2 barevné pole</a:t>
            </a:r>
          </a:p>
          <a:p>
            <a:r>
              <a:rPr lang="cs-CZ" dirty="0" smtClean="0"/>
              <a:t>barvu vybíráte vždy kliknutím na jednu z ikon barev, což vyvolá podrobný dialog pro výběr barvy</a:t>
            </a:r>
            <a:endParaRPr lang="cs-CZ" dirty="0"/>
          </a:p>
        </p:txBody>
      </p:sp>
      <p:pic>
        <p:nvPicPr>
          <p:cNvPr id="118788" name="Picture 4" descr="http://img.tutoriarts.cz/lef/photoshop/obrazky/06-16.png"/>
          <p:cNvPicPr>
            <a:picLocks noChangeAspect="1" noChangeArrowheads="1"/>
          </p:cNvPicPr>
          <p:nvPr/>
        </p:nvPicPr>
        <p:blipFill>
          <a:blip r:embed="rId3" cstate="print"/>
          <a:srcRect t="7903" r="1701" b="20031"/>
          <a:stretch>
            <a:fillRect/>
          </a:stretch>
        </p:blipFill>
        <p:spPr bwMode="auto">
          <a:xfrm>
            <a:off x="2555776" y="3789040"/>
            <a:ext cx="6521015" cy="2664296"/>
          </a:xfrm>
          <a:prstGeom prst="rect">
            <a:avLst/>
          </a:prstGeom>
          <a:noFill/>
        </p:spPr>
      </p:pic>
      <p:pic>
        <p:nvPicPr>
          <p:cNvPr id="6" name="Picture 2"/>
          <p:cNvPicPr>
            <a:picLocks noChangeAspect="1" noChangeArrowheads="1"/>
          </p:cNvPicPr>
          <p:nvPr/>
        </p:nvPicPr>
        <p:blipFill>
          <a:blip r:embed="rId4" cstate="print"/>
          <a:srcRect t="5248" r="97678" b="40308"/>
          <a:stretch>
            <a:fillRect/>
          </a:stretch>
        </p:blipFill>
        <p:spPr bwMode="auto">
          <a:xfrm>
            <a:off x="323528" y="0"/>
            <a:ext cx="480768" cy="6858000"/>
          </a:xfrm>
          <a:prstGeom prst="rect">
            <a:avLst/>
          </a:prstGeom>
          <a:noFill/>
          <a:ln w="9525">
            <a:noFill/>
            <a:miter lim="800000"/>
            <a:headEnd/>
            <a:tailEnd/>
          </a:ln>
        </p:spPr>
      </p:pic>
      <p:pic>
        <p:nvPicPr>
          <p:cNvPr id="118786" name="Picture 2"/>
          <p:cNvPicPr>
            <a:picLocks noChangeAspect="1" noChangeArrowheads="1"/>
          </p:cNvPicPr>
          <p:nvPr/>
        </p:nvPicPr>
        <p:blipFill>
          <a:blip r:embed="rId5" cstate="print"/>
          <a:srcRect t="49530" r="96262" b="41650"/>
          <a:stretch>
            <a:fillRect/>
          </a:stretch>
        </p:blipFill>
        <p:spPr bwMode="auto">
          <a:xfrm>
            <a:off x="395536" y="1412776"/>
            <a:ext cx="1872208" cy="27610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Hlavní Nabídka</a:t>
            </a:r>
            <a:endParaRPr lang="cs-CZ" dirty="0"/>
          </a:p>
        </p:txBody>
      </p:sp>
      <p:sp>
        <p:nvSpPr>
          <p:cNvPr id="3" name="Zástupný symbol pro obsah 2"/>
          <p:cNvSpPr>
            <a:spLocks noGrp="1"/>
          </p:cNvSpPr>
          <p:nvPr>
            <p:ph idx="1"/>
          </p:nvPr>
        </p:nvSpPr>
        <p:spPr>
          <a:xfrm>
            <a:off x="457200" y="1988840"/>
            <a:ext cx="8229600" cy="4608512"/>
          </a:xfrm>
        </p:spPr>
        <p:txBody>
          <a:bodyPr>
            <a:normAutofit fontScale="70000" lnSpcReduction="20000"/>
          </a:bodyPr>
          <a:lstStyle/>
          <a:p>
            <a:r>
              <a:rPr lang="cs-CZ" dirty="0" smtClean="0"/>
              <a:t>srdce každého programu</a:t>
            </a:r>
          </a:p>
          <a:p>
            <a:r>
              <a:rPr lang="cs-CZ" dirty="0" smtClean="0"/>
              <a:t>nejzákladnější věci (od vytvoření nového souboru a jeho ukládání, po ta nejnáročnější nastavení některých nástrojů)</a:t>
            </a:r>
          </a:p>
          <a:p>
            <a:r>
              <a:rPr lang="cs-CZ" dirty="0" smtClean="0"/>
              <a:t>hlavní panel kombinuje všechny možnosti základní práce se soubory (vytváření, ukládání, změna velikosti, otáčení, apod.)</a:t>
            </a:r>
          </a:p>
          <a:p>
            <a:r>
              <a:rPr lang="cs-CZ" dirty="0" smtClean="0"/>
              <a:t>obecné věci u podobných programů běžné (historie, kompletní nastavení a možnosti programu)</a:t>
            </a:r>
          </a:p>
          <a:p>
            <a:r>
              <a:rPr lang="cs-CZ" dirty="0" smtClean="0"/>
              <a:t>pokročilejší nástroje (například filtry, díky kterým můžete rychle tvořit mnoho různých efektů)</a:t>
            </a:r>
          </a:p>
          <a:p>
            <a:r>
              <a:rPr lang="cs-CZ" dirty="0" smtClean="0"/>
              <a:t>mnoho dodatečných možností podle toho s čím právě pracujete (ne všechny jsou přístupné vždy, některé akce slouží pouze pro specifické situace)</a:t>
            </a:r>
          </a:p>
          <a:p>
            <a:r>
              <a:rPr lang="cs-CZ" dirty="0" smtClean="0"/>
              <a:t>nápovědu </a:t>
            </a:r>
          </a:p>
          <a:p>
            <a:r>
              <a:rPr lang="cs-CZ" dirty="0" smtClean="0"/>
              <a:t>a skoro všechna další nastavení co se týkají zobrazování Oken (viz dále) a jiných prvků</a:t>
            </a:r>
            <a:endParaRPr lang="cs-CZ" dirty="0"/>
          </a:p>
        </p:txBody>
      </p:sp>
      <p:pic>
        <p:nvPicPr>
          <p:cNvPr id="4" name="Picture 2"/>
          <p:cNvPicPr>
            <a:picLocks noChangeAspect="1" noChangeArrowheads="1"/>
          </p:cNvPicPr>
          <p:nvPr/>
        </p:nvPicPr>
        <p:blipFill>
          <a:blip r:embed="rId3" cstate="print"/>
          <a:srcRect r="67918" b="96678"/>
          <a:stretch>
            <a:fillRect/>
          </a:stretch>
        </p:blipFill>
        <p:spPr bwMode="auto">
          <a:xfrm>
            <a:off x="1" y="1340768"/>
            <a:ext cx="9144000"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Výchozí barvy popředí a pozadí</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zkratka D</a:t>
            </a:r>
          </a:p>
          <a:p>
            <a:r>
              <a:rPr lang="cs-CZ" dirty="0" smtClean="0"/>
              <a:t>přepíše jakékoliv právě vybrané barvy základními (černá a bílá)</a:t>
            </a:r>
          </a:p>
          <a:p>
            <a:r>
              <a:rPr lang="cs-CZ" dirty="0" smtClean="0"/>
              <a:t>Pozor: Tato akce se nedá vrátit</a:t>
            </a:r>
          </a:p>
          <a:p>
            <a:endParaRPr lang="cs-CZ" dirty="0" smtClean="0"/>
          </a:p>
          <a:p>
            <a:pPr>
              <a:buNone/>
            </a:pPr>
            <a:r>
              <a:rPr lang="cs-CZ" dirty="0" smtClean="0"/>
              <a:t> </a:t>
            </a:r>
            <a:r>
              <a:rPr lang="cs-CZ" b="1" dirty="0" smtClean="0"/>
              <a:t>Zaměnit barvy popředí a pozadí</a:t>
            </a:r>
          </a:p>
          <a:p>
            <a:r>
              <a:rPr lang="cs-CZ" dirty="0" smtClean="0"/>
              <a:t>zkratka X</a:t>
            </a:r>
          </a:p>
          <a:p>
            <a:r>
              <a:rPr lang="cs-CZ" dirty="0" smtClean="0"/>
              <a:t>prohodí barvy - můžete tak používat jednu a v druhé si uchovávat barvu pro pozdější použití</a:t>
            </a:r>
            <a:endParaRPr lang="cs-CZ" dirty="0"/>
          </a:p>
        </p:txBody>
      </p:sp>
      <p:pic>
        <p:nvPicPr>
          <p:cNvPr id="4" name="Picture 2"/>
          <p:cNvPicPr>
            <a:picLocks noChangeAspect="1" noChangeArrowheads="1"/>
          </p:cNvPicPr>
          <p:nvPr/>
        </p:nvPicPr>
        <p:blipFill>
          <a:blip r:embed="rId2" cstate="print"/>
          <a:srcRect t="50680" r="97699" b="47480"/>
          <a:stretch>
            <a:fillRect/>
          </a:stretch>
        </p:blipFill>
        <p:spPr bwMode="auto">
          <a:xfrm>
            <a:off x="6516216" y="3140968"/>
            <a:ext cx="1440160" cy="72008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t="5248" r="97678" b="40308"/>
          <a:stretch>
            <a:fillRect/>
          </a:stretch>
        </p:blipFill>
        <p:spPr bwMode="auto">
          <a:xfrm>
            <a:off x="8388424" y="0"/>
            <a:ext cx="48076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Kapátko</a:t>
            </a:r>
            <a:endParaRPr lang="cs-CZ" dirty="0"/>
          </a:p>
        </p:txBody>
      </p:sp>
      <p:sp>
        <p:nvSpPr>
          <p:cNvPr id="3" name="Zástupný symbol pro obsah 2"/>
          <p:cNvSpPr>
            <a:spLocks noGrp="1"/>
          </p:cNvSpPr>
          <p:nvPr>
            <p:ph idx="1"/>
          </p:nvPr>
        </p:nvSpPr>
        <p:spPr/>
        <p:txBody>
          <a:bodyPr/>
          <a:lstStyle/>
          <a:p>
            <a:r>
              <a:rPr lang="pl-PL" dirty="0" smtClean="0"/>
              <a:t>spolupracuje s </a:t>
            </a:r>
            <a:r>
              <a:rPr lang="pl-PL" b="1" dirty="0" smtClean="0"/>
              <a:t>Výběrem barvy</a:t>
            </a:r>
            <a:endParaRPr lang="pl-PL" dirty="0" smtClean="0"/>
          </a:p>
          <a:p>
            <a:r>
              <a:rPr lang="pl-PL" dirty="0" smtClean="0"/>
              <a:t>funguje i samostatně</a:t>
            </a:r>
          </a:p>
          <a:p>
            <a:r>
              <a:rPr lang="pl-PL" dirty="0" smtClean="0"/>
              <a:t>Zkratka I</a:t>
            </a:r>
          </a:p>
          <a:p>
            <a:endParaRPr lang="pl-PL" dirty="0" smtClean="0"/>
          </a:p>
          <a:p>
            <a:r>
              <a:rPr lang="cs-CZ" dirty="0" smtClean="0"/>
              <a:t>můžete nabrat cokoliv co je v pracovní ploše, dokonce i barvu pozadí pracovní plochy</a:t>
            </a:r>
            <a:endParaRPr lang="cs-CZ" dirty="0"/>
          </a:p>
        </p:txBody>
      </p:sp>
      <p:pic>
        <p:nvPicPr>
          <p:cNvPr id="4" name="Picture 2"/>
          <p:cNvPicPr>
            <a:picLocks noChangeAspect="1" noChangeArrowheads="1"/>
          </p:cNvPicPr>
          <p:nvPr/>
        </p:nvPicPr>
        <p:blipFill>
          <a:blip r:embed="rId2" cstate="print"/>
          <a:srcRect t="5248" r="97678" b="40308"/>
          <a:stretch>
            <a:fillRect/>
          </a:stretch>
        </p:blipFill>
        <p:spPr bwMode="auto">
          <a:xfrm>
            <a:off x="8388424" y="0"/>
            <a:ext cx="480768" cy="68580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696" t="17710" r="97913" b="79889"/>
          <a:stretch>
            <a:fillRect/>
          </a:stretch>
        </p:blipFill>
        <p:spPr bwMode="auto">
          <a:xfrm>
            <a:off x="971600" y="548680"/>
            <a:ext cx="720080" cy="7560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Výběrové nástroje</a:t>
            </a:r>
            <a:endParaRPr lang="cs-CZ" dirty="0"/>
          </a:p>
        </p:txBody>
      </p:sp>
      <p:sp>
        <p:nvSpPr>
          <p:cNvPr id="3" name="Zástupný symbol pro obsah 2"/>
          <p:cNvSpPr>
            <a:spLocks noGrp="1"/>
          </p:cNvSpPr>
          <p:nvPr>
            <p:ph idx="1"/>
          </p:nvPr>
        </p:nvSpPr>
        <p:spPr>
          <a:xfrm>
            <a:off x="457200" y="1600200"/>
            <a:ext cx="7571184" cy="4525963"/>
          </a:xfrm>
        </p:spPr>
        <p:txBody>
          <a:bodyPr>
            <a:normAutofit/>
          </a:bodyPr>
          <a:lstStyle/>
          <a:p>
            <a:r>
              <a:rPr lang="cs-CZ" sz="2400" dirty="0" smtClean="0"/>
              <a:t>Obdélníkový výběr, eliptický výběr, </a:t>
            </a:r>
            <a:r>
              <a:rPr lang="cs-CZ" sz="2400" dirty="0" err="1" smtClean="0"/>
              <a:t>výběr</a:t>
            </a:r>
            <a:r>
              <a:rPr lang="cs-CZ" sz="2400" dirty="0" smtClean="0"/>
              <a:t> jednoho řádku, výběr jednoho sloupce</a:t>
            </a:r>
          </a:p>
          <a:p>
            <a:r>
              <a:rPr lang="cs-CZ" sz="2400" b="1" dirty="0" smtClean="0"/>
              <a:t>Laso, mnohoúhelníkové laso, magnetické laso</a:t>
            </a:r>
          </a:p>
          <a:p>
            <a:r>
              <a:rPr lang="cs-CZ" sz="2400" b="1" dirty="0" smtClean="0"/>
              <a:t>Rychlý výběr, kouzelná hůlka</a:t>
            </a:r>
          </a:p>
          <a:p>
            <a:endParaRPr lang="cs-CZ" sz="2400" dirty="0" smtClean="0"/>
          </a:p>
          <a:p>
            <a:r>
              <a:rPr lang="cs-CZ" sz="2400" b="1" dirty="0" smtClean="0"/>
              <a:t>Rozsah barev </a:t>
            </a:r>
            <a:r>
              <a:rPr lang="cs-CZ" sz="2400" dirty="0" smtClean="0"/>
              <a:t>(hlavní menu v položce </a:t>
            </a:r>
            <a:r>
              <a:rPr lang="cs-CZ" sz="2400" b="1" dirty="0" smtClean="0"/>
              <a:t>Výběr</a:t>
            </a:r>
            <a:r>
              <a:rPr lang="cs-CZ" sz="2400" dirty="0" smtClean="0"/>
              <a:t>)</a:t>
            </a:r>
          </a:p>
          <a:p>
            <a:pPr lvl="1"/>
            <a:r>
              <a:rPr lang="cs-CZ" sz="2000" dirty="0" smtClean="0"/>
              <a:t>Vybíráte konkrétní barvu podle obrázku a máte několik možností jak svůj výběr upravit. Užitečný například u jednodušších obrázků, které je třeba očistit od pozadí.</a:t>
            </a:r>
            <a:endParaRPr lang="cs-CZ" sz="2000" dirty="0"/>
          </a:p>
        </p:txBody>
      </p:sp>
      <p:pic>
        <p:nvPicPr>
          <p:cNvPr id="4" name="Picture 2"/>
          <p:cNvPicPr>
            <a:picLocks noChangeAspect="1" noChangeArrowheads="1"/>
          </p:cNvPicPr>
          <p:nvPr/>
        </p:nvPicPr>
        <p:blipFill>
          <a:blip r:embed="rId3" cstate="print"/>
          <a:srcRect t="5248" r="97678" b="40308"/>
          <a:stretch>
            <a:fillRect/>
          </a:stretch>
        </p:blipFill>
        <p:spPr bwMode="auto">
          <a:xfrm>
            <a:off x="8388424" y="0"/>
            <a:ext cx="480768" cy="6858000"/>
          </a:xfrm>
          <a:prstGeom prst="rect">
            <a:avLst/>
          </a:prstGeom>
          <a:noFill/>
          <a:ln w="9525">
            <a:noFill/>
            <a:miter lim="800000"/>
            <a:headEnd/>
            <a:tailEnd/>
          </a:ln>
        </p:spPr>
      </p:pic>
      <p:pic>
        <p:nvPicPr>
          <p:cNvPr id="130050" name="Picture 2" descr="http://img.tutoriarts.cz/lef/photoshop/obrazky/07-02.png"/>
          <p:cNvPicPr>
            <a:picLocks noChangeAspect="1" noChangeArrowheads="1"/>
          </p:cNvPicPr>
          <p:nvPr/>
        </p:nvPicPr>
        <p:blipFill>
          <a:blip r:embed="rId4" cstate="print"/>
          <a:srcRect t="22222" b="22222"/>
          <a:stretch>
            <a:fillRect/>
          </a:stretch>
        </p:blipFill>
        <p:spPr bwMode="auto">
          <a:xfrm>
            <a:off x="6300192" y="2060848"/>
            <a:ext cx="1902131" cy="360040"/>
          </a:xfrm>
          <a:prstGeom prst="rect">
            <a:avLst/>
          </a:prstGeom>
          <a:noFill/>
        </p:spPr>
      </p:pic>
      <p:pic>
        <p:nvPicPr>
          <p:cNvPr id="130052" name="Picture 4" descr="http://img.tutoriarts.cz/lef/photoshop/obrazky/07-03.png"/>
          <p:cNvPicPr>
            <a:picLocks noChangeAspect="1" noChangeArrowheads="1"/>
          </p:cNvPicPr>
          <p:nvPr/>
        </p:nvPicPr>
        <p:blipFill>
          <a:blip r:embed="rId5" cstate="print"/>
          <a:srcRect t="29454" b="21456"/>
          <a:stretch>
            <a:fillRect/>
          </a:stretch>
        </p:blipFill>
        <p:spPr bwMode="auto">
          <a:xfrm>
            <a:off x="6444208" y="2780928"/>
            <a:ext cx="1762125" cy="360040"/>
          </a:xfrm>
          <a:prstGeom prst="rect">
            <a:avLst/>
          </a:prstGeom>
          <a:noFill/>
        </p:spPr>
      </p:pic>
      <p:pic>
        <p:nvPicPr>
          <p:cNvPr id="130054" name="Picture 6" descr="http://img.tutoriarts.cz/lef/photoshop/obrazky/07-04.png"/>
          <p:cNvPicPr>
            <a:picLocks noChangeAspect="1" noChangeArrowheads="1"/>
          </p:cNvPicPr>
          <p:nvPr/>
        </p:nvPicPr>
        <p:blipFill>
          <a:blip r:embed="rId6" cstate="print"/>
          <a:srcRect t="29454" b="21456"/>
          <a:stretch>
            <a:fillRect/>
          </a:stretch>
        </p:blipFill>
        <p:spPr bwMode="auto">
          <a:xfrm>
            <a:off x="3851920" y="3212976"/>
            <a:ext cx="1314450" cy="36004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Text</a:t>
            </a:r>
            <a:endParaRPr lang="cs-CZ" dirty="0"/>
          </a:p>
        </p:txBody>
      </p:sp>
      <p:sp>
        <p:nvSpPr>
          <p:cNvPr id="3" name="Zástupný symbol pro obsah 2"/>
          <p:cNvSpPr>
            <a:spLocks noGrp="1"/>
          </p:cNvSpPr>
          <p:nvPr>
            <p:ph idx="1"/>
          </p:nvPr>
        </p:nvSpPr>
        <p:spPr>
          <a:xfrm>
            <a:off x="457200" y="1600200"/>
            <a:ext cx="7787208" cy="4525963"/>
          </a:xfrm>
        </p:spPr>
        <p:txBody>
          <a:bodyPr/>
          <a:lstStyle/>
          <a:p>
            <a:r>
              <a:rPr lang="cs-CZ" dirty="0" smtClean="0"/>
              <a:t>úpravy fontů a znaků v textu</a:t>
            </a:r>
          </a:p>
          <a:p>
            <a:r>
              <a:rPr lang="cs-CZ" dirty="0" smtClean="0"/>
              <a:t>možnost ovlivňovat celé odstavce, kde upravujete například zarovnání nebo odsazení</a:t>
            </a:r>
            <a:endParaRPr lang="cs-CZ" dirty="0"/>
          </a:p>
        </p:txBody>
      </p:sp>
      <p:pic>
        <p:nvPicPr>
          <p:cNvPr id="4" name="Picture 2"/>
          <p:cNvPicPr>
            <a:picLocks noChangeAspect="1" noChangeArrowheads="1"/>
          </p:cNvPicPr>
          <p:nvPr/>
        </p:nvPicPr>
        <p:blipFill>
          <a:blip r:embed="rId2" cstate="print"/>
          <a:srcRect t="5248" r="97678" b="40308"/>
          <a:stretch>
            <a:fillRect/>
          </a:stretch>
        </p:blipFill>
        <p:spPr bwMode="auto">
          <a:xfrm>
            <a:off x="8388424" y="0"/>
            <a:ext cx="480768" cy="68580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348" t="37615" r="97913" b="59527"/>
          <a:stretch>
            <a:fillRect/>
          </a:stretch>
        </p:blipFill>
        <p:spPr bwMode="auto">
          <a:xfrm>
            <a:off x="611560" y="476672"/>
            <a:ext cx="720080" cy="7200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Štětec + tužka</a:t>
            </a:r>
            <a:endParaRPr lang="cs-CZ" dirty="0"/>
          </a:p>
        </p:txBody>
      </p:sp>
      <p:sp>
        <p:nvSpPr>
          <p:cNvPr id="3" name="Zástupný symbol pro obsah 2"/>
          <p:cNvSpPr>
            <a:spLocks noGrp="1"/>
          </p:cNvSpPr>
          <p:nvPr>
            <p:ph idx="1"/>
          </p:nvPr>
        </p:nvSpPr>
        <p:spPr>
          <a:xfrm>
            <a:off x="457200" y="1600200"/>
            <a:ext cx="8075240" cy="4997152"/>
          </a:xfrm>
        </p:spPr>
        <p:txBody>
          <a:bodyPr>
            <a:normAutofit fontScale="92500" lnSpcReduction="20000"/>
          </a:bodyPr>
          <a:lstStyle/>
          <a:p>
            <a:r>
              <a:rPr lang="cs-CZ" dirty="0" smtClean="0"/>
              <a:t> v jednom poli</a:t>
            </a:r>
          </a:p>
          <a:p>
            <a:r>
              <a:rPr lang="cs-CZ" dirty="0" smtClean="0"/>
              <a:t>nástroje pro kreslení</a:t>
            </a:r>
          </a:p>
          <a:p>
            <a:endParaRPr lang="cs-CZ" dirty="0" smtClean="0"/>
          </a:p>
          <a:p>
            <a:r>
              <a:rPr lang="cs-CZ" b="1" dirty="0" smtClean="0"/>
              <a:t>Tužka</a:t>
            </a:r>
            <a:r>
              <a:rPr lang="cs-CZ" dirty="0" smtClean="0"/>
              <a:t> má skoro stejné možnosti jako štětec</a:t>
            </a:r>
          </a:p>
          <a:p>
            <a:pPr lvl="1"/>
            <a:r>
              <a:rPr lang="cs-CZ" dirty="0" smtClean="0"/>
              <a:t>liší se tím, že kreslíte vždy plné body</a:t>
            </a:r>
          </a:p>
          <a:p>
            <a:pPr lvl="1"/>
            <a:r>
              <a:rPr lang="cs-CZ" dirty="0" smtClean="0"/>
              <a:t>nemůžete ovlivňovat průhlednost nebo hustotu stopy</a:t>
            </a:r>
          </a:p>
          <a:p>
            <a:pPr lvl="1"/>
            <a:r>
              <a:rPr lang="cs-CZ" dirty="0" smtClean="0"/>
              <a:t>vše co nakreslíte plně překryje plochu, není žádné vyhlazení</a:t>
            </a:r>
          </a:p>
          <a:p>
            <a:pPr lvl="1"/>
            <a:r>
              <a:rPr lang="cs-CZ" dirty="0" smtClean="0"/>
              <a:t>Využívá se v případech, kdy potřebujete kreslit přesně a různé ladění štětců by zbytečně přidělávalo práci.</a:t>
            </a:r>
            <a:endParaRPr lang="cs-CZ" dirty="0"/>
          </a:p>
        </p:txBody>
      </p:sp>
      <p:pic>
        <p:nvPicPr>
          <p:cNvPr id="4" name="Picture 2"/>
          <p:cNvPicPr>
            <a:picLocks noChangeAspect="1" noChangeArrowheads="1"/>
          </p:cNvPicPr>
          <p:nvPr/>
        </p:nvPicPr>
        <p:blipFill>
          <a:blip r:embed="rId2" cstate="print"/>
          <a:srcRect t="5248" r="97678" b="40308"/>
          <a:stretch>
            <a:fillRect/>
          </a:stretch>
        </p:blipFill>
        <p:spPr bwMode="auto">
          <a:xfrm>
            <a:off x="8388424" y="0"/>
            <a:ext cx="480768" cy="6858000"/>
          </a:xfrm>
          <a:prstGeom prst="rect">
            <a:avLst/>
          </a:prstGeom>
          <a:noFill/>
          <a:ln w="9525">
            <a:noFill/>
            <a:miter lim="800000"/>
            <a:headEnd/>
            <a:tailEnd/>
          </a:ln>
        </p:spPr>
      </p:pic>
      <p:pic>
        <p:nvPicPr>
          <p:cNvPr id="128002" name="Picture 2" descr="http://img.tutoriarts.cz/lef/photoshop/obrazky/07-19.png"/>
          <p:cNvPicPr>
            <a:picLocks noChangeAspect="1" noChangeArrowheads="1"/>
          </p:cNvPicPr>
          <p:nvPr/>
        </p:nvPicPr>
        <p:blipFill>
          <a:blip r:embed="rId3" cstate="print"/>
          <a:srcRect t="24466" b="26444"/>
          <a:stretch>
            <a:fillRect/>
          </a:stretch>
        </p:blipFill>
        <p:spPr bwMode="auto">
          <a:xfrm>
            <a:off x="0" y="476672"/>
            <a:ext cx="2933700" cy="79208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Pero</a:t>
            </a:r>
            <a:endParaRPr lang="cs-CZ" dirty="0"/>
          </a:p>
        </p:txBody>
      </p:sp>
      <p:sp>
        <p:nvSpPr>
          <p:cNvPr id="3" name="Zástupný symbol pro obsah 2"/>
          <p:cNvSpPr>
            <a:spLocks noGrp="1"/>
          </p:cNvSpPr>
          <p:nvPr>
            <p:ph idx="1"/>
          </p:nvPr>
        </p:nvSpPr>
        <p:spPr>
          <a:xfrm>
            <a:off x="457200" y="1600201"/>
            <a:ext cx="8229600" cy="1252736"/>
          </a:xfrm>
        </p:spPr>
        <p:txBody>
          <a:bodyPr/>
          <a:lstStyle/>
          <a:p>
            <a:r>
              <a:rPr lang="cs-CZ" dirty="0" smtClean="0"/>
              <a:t>Vektorový nástroj na kreslení přímých nebo zakřivených čar</a:t>
            </a:r>
          </a:p>
        </p:txBody>
      </p:sp>
      <p:pic>
        <p:nvPicPr>
          <p:cNvPr id="4" name="Picture 2"/>
          <p:cNvPicPr>
            <a:picLocks noChangeAspect="1" noChangeArrowheads="1"/>
          </p:cNvPicPr>
          <p:nvPr/>
        </p:nvPicPr>
        <p:blipFill>
          <a:blip r:embed="rId3" cstate="print"/>
          <a:srcRect t="5248" r="97678" b="40308"/>
          <a:stretch>
            <a:fillRect/>
          </a:stretch>
        </p:blipFill>
        <p:spPr bwMode="auto">
          <a:xfrm>
            <a:off x="8388424" y="0"/>
            <a:ext cx="480768" cy="6858000"/>
          </a:xfrm>
          <a:prstGeom prst="rect">
            <a:avLst/>
          </a:prstGeom>
          <a:noFill/>
          <a:ln w="9525">
            <a:noFill/>
            <a:miter lim="800000"/>
            <a:headEnd/>
            <a:tailEnd/>
          </a:ln>
        </p:spPr>
      </p:pic>
      <p:pic>
        <p:nvPicPr>
          <p:cNvPr id="135170" name="Picture 2" descr="http://img.tutoriarts.cz/lef/photoshop/obrazky/07-20.png"/>
          <p:cNvPicPr>
            <a:picLocks noChangeAspect="1" noChangeArrowheads="1"/>
          </p:cNvPicPr>
          <p:nvPr/>
        </p:nvPicPr>
        <p:blipFill>
          <a:blip r:embed="rId4" cstate="print"/>
          <a:srcRect/>
          <a:stretch>
            <a:fillRect/>
          </a:stretch>
        </p:blipFill>
        <p:spPr bwMode="auto">
          <a:xfrm>
            <a:off x="251520" y="332656"/>
            <a:ext cx="3238500" cy="1143001"/>
          </a:xfrm>
          <a:prstGeom prst="rect">
            <a:avLst/>
          </a:prstGeom>
          <a:noFill/>
        </p:spPr>
      </p:pic>
      <p:sp>
        <p:nvSpPr>
          <p:cNvPr id="6" name="Nadpis 1"/>
          <p:cNvSpPr txBox="1">
            <a:spLocks/>
          </p:cNvSpPr>
          <p:nvPr/>
        </p:nvSpPr>
        <p:spPr>
          <a:xfrm>
            <a:off x="323528" y="2636912"/>
            <a:ext cx="8229600" cy="1143000"/>
          </a:xfrm>
          <a:prstGeom prst="rect">
            <a:avLst/>
          </a:prstGeom>
        </p:spPr>
        <p:txBody>
          <a:bodyPr vert="horz" lIns="91440" tIns="45720" rIns="91440" bIns="45720" rtlCol="0" anchor="ctr">
            <a:normAutofit/>
          </a:bodyPr>
          <a:lstStyle/>
          <a:p>
            <a:pPr algn="ctr">
              <a:spcBef>
                <a:spcPct val="0"/>
              </a:spcBef>
            </a:pPr>
            <a:r>
              <a:rPr lang="cs-CZ" sz="4400" b="1" dirty="0" smtClean="0"/>
              <a:t>Vektorové nástroje</a:t>
            </a:r>
          </a:p>
        </p:txBody>
      </p:sp>
      <p:sp>
        <p:nvSpPr>
          <p:cNvPr id="7" name="Zástupný symbol pro obsah 2"/>
          <p:cNvSpPr txBox="1">
            <a:spLocks/>
          </p:cNvSpPr>
          <p:nvPr/>
        </p:nvSpPr>
        <p:spPr>
          <a:xfrm>
            <a:off x="467544" y="3861048"/>
            <a:ext cx="8229600" cy="125273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cs-CZ"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35172" name="Picture 4" descr="http://img.tutoriarts.cz/lef/photoshop/obrazky/07-13.png"/>
          <p:cNvPicPr>
            <a:picLocks noChangeAspect="1" noChangeArrowheads="1"/>
          </p:cNvPicPr>
          <p:nvPr/>
        </p:nvPicPr>
        <p:blipFill>
          <a:blip r:embed="rId5" cstate="print"/>
          <a:srcRect r="28338" b="86770"/>
          <a:stretch>
            <a:fillRect/>
          </a:stretch>
        </p:blipFill>
        <p:spPr bwMode="auto">
          <a:xfrm>
            <a:off x="0" y="3614910"/>
            <a:ext cx="8460432" cy="650802"/>
          </a:xfrm>
          <a:prstGeom prst="rect">
            <a:avLst/>
          </a:prstGeom>
          <a:noFill/>
        </p:spPr>
      </p:pic>
      <p:sp>
        <p:nvSpPr>
          <p:cNvPr id="9" name="Zástupný symbol pro obsah 2"/>
          <p:cNvSpPr txBox="1">
            <a:spLocks/>
          </p:cNvSpPr>
          <p:nvPr/>
        </p:nvSpPr>
        <p:spPr>
          <a:xfrm>
            <a:off x="158824" y="4437112"/>
            <a:ext cx="8229600" cy="1252736"/>
          </a:xfrm>
          <a:prstGeom prst="rect">
            <a:avLst/>
          </a:prstGeom>
        </p:spPr>
        <p:txBody>
          <a:bodyPr vert="horz" lIns="91440" tIns="45720" rIns="91440" bIns="45720" rtlCol="0">
            <a:normAutofit/>
          </a:bodyPr>
          <a:lstStyle/>
          <a:p>
            <a:pPr marL="534988" indent="-534988">
              <a:buFont typeface="Arial" pitchFamily="34" charset="0"/>
              <a:buChar char="•"/>
            </a:pPr>
            <a:r>
              <a:rPr lang="cs-CZ" sz="2800" dirty="0" smtClean="0"/>
              <a:t>Obdélník, Zaoblený obdélník, Elipsa, Mnohoúhelník, Čára, Jiný tvar</a:t>
            </a:r>
            <a:endParaRPr lang="cs-CZ" sz="2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Guma</a:t>
            </a:r>
            <a:endParaRPr lang="cs-CZ" dirty="0"/>
          </a:p>
        </p:txBody>
      </p:sp>
      <p:sp>
        <p:nvSpPr>
          <p:cNvPr id="3" name="Zástupný symbol pro obsah 2"/>
          <p:cNvSpPr>
            <a:spLocks noGrp="1"/>
          </p:cNvSpPr>
          <p:nvPr>
            <p:ph idx="1"/>
          </p:nvPr>
        </p:nvSpPr>
        <p:spPr>
          <a:xfrm>
            <a:off x="1547664" y="4365104"/>
            <a:ext cx="6768752" cy="1761059"/>
          </a:xfrm>
        </p:spPr>
        <p:txBody>
          <a:bodyPr/>
          <a:lstStyle/>
          <a:p>
            <a:r>
              <a:rPr lang="cs-CZ" dirty="0" smtClean="0"/>
              <a:t>Lze kreslit přechody - ovládáte velikost a úhel, barvy</a:t>
            </a:r>
            <a:endParaRPr lang="cs-CZ" dirty="0"/>
          </a:p>
        </p:txBody>
      </p:sp>
      <p:pic>
        <p:nvPicPr>
          <p:cNvPr id="4" name="Picture 2"/>
          <p:cNvPicPr>
            <a:picLocks noChangeAspect="1" noChangeArrowheads="1"/>
          </p:cNvPicPr>
          <p:nvPr/>
        </p:nvPicPr>
        <p:blipFill>
          <a:blip r:embed="rId2" cstate="print"/>
          <a:srcRect t="5248" r="97678" b="40308"/>
          <a:stretch>
            <a:fillRect/>
          </a:stretch>
        </p:blipFill>
        <p:spPr bwMode="auto">
          <a:xfrm>
            <a:off x="8388424" y="0"/>
            <a:ext cx="480768" cy="6858000"/>
          </a:xfrm>
          <a:prstGeom prst="rect">
            <a:avLst/>
          </a:prstGeom>
          <a:noFill/>
          <a:ln w="9525">
            <a:noFill/>
            <a:miter lim="800000"/>
            <a:headEnd/>
            <a:tailEnd/>
          </a:ln>
        </p:spPr>
      </p:pic>
      <p:sp>
        <p:nvSpPr>
          <p:cNvPr id="5" name="Nadpis 1"/>
          <p:cNvSpPr txBox="1">
            <a:spLocks/>
          </p:cNvSpPr>
          <p:nvPr/>
        </p:nvSpPr>
        <p:spPr>
          <a:xfrm>
            <a:off x="251520" y="3356992"/>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Nadpis 1"/>
          <p:cNvSpPr txBox="1">
            <a:spLocks/>
          </p:cNvSpPr>
          <p:nvPr/>
        </p:nvSpPr>
        <p:spPr>
          <a:xfrm>
            <a:off x="251520" y="3356992"/>
            <a:ext cx="8229600" cy="1143000"/>
          </a:xfrm>
          <a:prstGeom prst="rect">
            <a:avLst/>
          </a:prstGeom>
        </p:spPr>
        <p:txBody>
          <a:bodyPr vert="horz" lIns="91440" tIns="45720" rIns="91440" bIns="45720" rtlCol="0" anchor="ctr">
            <a:normAutofit/>
          </a:bodyPr>
          <a:lstStyle/>
          <a:p>
            <a:pPr algn="ctr">
              <a:spcBef>
                <a:spcPct val="0"/>
              </a:spcBef>
            </a:pPr>
            <a:r>
              <a:rPr lang="cs-CZ" sz="4400" b="1" dirty="0" smtClean="0"/>
              <a:t>Přechod</a:t>
            </a:r>
          </a:p>
        </p:txBody>
      </p:sp>
      <p:pic>
        <p:nvPicPr>
          <p:cNvPr id="134146" name="Picture 2" descr="http://img.tutoriarts.cz/lef/photoshop/obrazky/07-24.png"/>
          <p:cNvPicPr>
            <a:picLocks noChangeAspect="1" noChangeArrowheads="1"/>
          </p:cNvPicPr>
          <p:nvPr/>
        </p:nvPicPr>
        <p:blipFill>
          <a:blip r:embed="rId3" cstate="print"/>
          <a:srcRect/>
          <a:stretch>
            <a:fillRect/>
          </a:stretch>
        </p:blipFill>
        <p:spPr bwMode="auto">
          <a:xfrm>
            <a:off x="3419872" y="1340768"/>
            <a:ext cx="2016224" cy="1634205"/>
          </a:xfrm>
          <a:prstGeom prst="rect">
            <a:avLst/>
          </a:prstGeom>
          <a:noFill/>
        </p:spPr>
      </p:pic>
      <p:pic>
        <p:nvPicPr>
          <p:cNvPr id="134148" name="Picture 4" descr="http://img.tutoriarts.cz/lef/photoshop/obrazky/07-25.png"/>
          <p:cNvPicPr>
            <a:picLocks noChangeAspect="1" noChangeArrowheads="1"/>
          </p:cNvPicPr>
          <p:nvPr/>
        </p:nvPicPr>
        <p:blipFill>
          <a:blip r:embed="rId4" cstate="print"/>
          <a:srcRect/>
          <a:stretch>
            <a:fillRect/>
          </a:stretch>
        </p:blipFill>
        <p:spPr bwMode="auto">
          <a:xfrm>
            <a:off x="539552" y="4365104"/>
            <a:ext cx="904875" cy="733426"/>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Plechovka barvy</a:t>
            </a:r>
            <a:endParaRPr lang="cs-CZ" dirty="0"/>
          </a:p>
        </p:txBody>
      </p:sp>
      <p:sp>
        <p:nvSpPr>
          <p:cNvPr id="3" name="Zástupný symbol pro obsah 2"/>
          <p:cNvSpPr>
            <a:spLocks noGrp="1"/>
          </p:cNvSpPr>
          <p:nvPr>
            <p:ph idx="1"/>
          </p:nvPr>
        </p:nvSpPr>
        <p:spPr/>
        <p:txBody>
          <a:bodyPr/>
          <a:lstStyle/>
          <a:p>
            <a:r>
              <a:rPr lang="cs-CZ" dirty="0" smtClean="0"/>
              <a:t>Sousedí s nástrojem </a:t>
            </a:r>
            <a:r>
              <a:rPr lang="cs-CZ" dirty="0" smtClean="0">
                <a:hlinkClick r:id="rId2"/>
              </a:rPr>
              <a:t>Přechod</a:t>
            </a:r>
            <a:endParaRPr lang="cs-CZ" dirty="0" smtClean="0"/>
          </a:p>
          <a:p>
            <a:r>
              <a:rPr lang="cs-CZ" dirty="0" smtClean="0"/>
              <a:t>vyplňuje plochy</a:t>
            </a:r>
            <a:endParaRPr lang="cs-CZ" dirty="0"/>
          </a:p>
        </p:txBody>
      </p:sp>
      <p:pic>
        <p:nvPicPr>
          <p:cNvPr id="4" name="Picture 2"/>
          <p:cNvPicPr>
            <a:picLocks noChangeAspect="1" noChangeArrowheads="1"/>
          </p:cNvPicPr>
          <p:nvPr/>
        </p:nvPicPr>
        <p:blipFill>
          <a:blip r:embed="rId3" cstate="print"/>
          <a:srcRect t="5248" r="97678" b="40308"/>
          <a:stretch>
            <a:fillRect/>
          </a:stretch>
        </p:blipFill>
        <p:spPr bwMode="auto">
          <a:xfrm>
            <a:off x="8388424" y="0"/>
            <a:ext cx="480768" cy="6858000"/>
          </a:xfrm>
          <a:prstGeom prst="rect">
            <a:avLst/>
          </a:prstGeom>
          <a:noFill/>
          <a:ln w="9525">
            <a:noFill/>
            <a:miter lim="800000"/>
            <a:headEnd/>
            <a:tailEnd/>
          </a:ln>
        </p:spPr>
      </p:pic>
      <p:sp>
        <p:nvSpPr>
          <p:cNvPr id="5" name="Nadpis 1"/>
          <p:cNvSpPr txBox="1">
            <a:spLocks/>
          </p:cNvSpPr>
          <p:nvPr/>
        </p:nvSpPr>
        <p:spPr>
          <a:xfrm>
            <a:off x="323528" y="2996952"/>
            <a:ext cx="8229600" cy="1143000"/>
          </a:xfrm>
          <a:prstGeom prst="rect">
            <a:avLst/>
          </a:prstGeom>
        </p:spPr>
        <p:txBody>
          <a:bodyPr vert="horz" lIns="91440" tIns="45720" rIns="91440" bIns="45720" rtlCol="0" anchor="ctr">
            <a:normAutofit/>
          </a:bodyPr>
          <a:lstStyle/>
          <a:p>
            <a:pPr algn="ctr"/>
            <a:r>
              <a:rPr lang="cs-CZ" sz="4400" b="1" dirty="0" smtClean="0"/>
              <a:t>Rozostření, zostření, rozmazání</a:t>
            </a:r>
          </a:p>
        </p:txBody>
      </p:sp>
      <p:pic>
        <p:nvPicPr>
          <p:cNvPr id="139266" name="Picture 2" descr="http://img.tutoriarts.cz/lef/photoshop/obrazky/07-31.png"/>
          <p:cNvPicPr>
            <a:picLocks noChangeAspect="1" noChangeArrowheads="1"/>
          </p:cNvPicPr>
          <p:nvPr/>
        </p:nvPicPr>
        <p:blipFill>
          <a:blip r:embed="rId4" cstate="print"/>
          <a:srcRect/>
          <a:stretch>
            <a:fillRect/>
          </a:stretch>
        </p:blipFill>
        <p:spPr bwMode="auto">
          <a:xfrm>
            <a:off x="6372200" y="3861048"/>
            <a:ext cx="876300" cy="733426"/>
          </a:xfrm>
          <a:prstGeom prst="rect">
            <a:avLst/>
          </a:prstGeom>
          <a:noFill/>
        </p:spPr>
      </p:pic>
      <p:pic>
        <p:nvPicPr>
          <p:cNvPr id="139268" name="Picture 4" descr="http://img.tutoriarts.cz/lef/photoshop/obrazky/07-29.png"/>
          <p:cNvPicPr>
            <a:picLocks noChangeAspect="1" noChangeArrowheads="1"/>
          </p:cNvPicPr>
          <p:nvPr/>
        </p:nvPicPr>
        <p:blipFill>
          <a:blip r:embed="rId5" cstate="print"/>
          <a:srcRect/>
          <a:stretch>
            <a:fillRect/>
          </a:stretch>
        </p:blipFill>
        <p:spPr bwMode="auto">
          <a:xfrm>
            <a:off x="2555776" y="3933056"/>
            <a:ext cx="1295400" cy="733426"/>
          </a:xfrm>
          <a:prstGeom prst="rect">
            <a:avLst/>
          </a:prstGeom>
          <a:noFill/>
        </p:spPr>
      </p:pic>
      <p:pic>
        <p:nvPicPr>
          <p:cNvPr id="139270" name="Picture 6" descr="http://img.tutoriarts.cz/lef/photoshop/obrazky/07-27.png"/>
          <p:cNvPicPr>
            <a:picLocks noChangeAspect="1" noChangeArrowheads="1"/>
          </p:cNvPicPr>
          <p:nvPr/>
        </p:nvPicPr>
        <p:blipFill>
          <a:blip r:embed="rId6" cstate="print"/>
          <a:srcRect/>
          <a:stretch>
            <a:fillRect/>
          </a:stretch>
        </p:blipFill>
        <p:spPr bwMode="auto">
          <a:xfrm>
            <a:off x="1475656" y="548680"/>
            <a:ext cx="904875" cy="733426"/>
          </a:xfrm>
          <a:prstGeom prst="rect">
            <a:avLst/>
          </a:prstGeom>
          <a:noFill/>
        </p:spPr>
      </p:pic>
      <p:sp>
        <p:nvSpPr>
          <p:cNvPr id="9" name="Zástupný symbol pro obsah 2"/>
          <p:cNvSpPr txBox="1">
            <a:spLocks/>
          </p:cNvSpPr>
          <p:nvPr/>
        </p:nvSpPr>
        <p:spPr>
          <a:xfrm>
            <a:off x="467544" y="4797152"/>
            <a:ext cx="8229600" cy="1728192"/>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r>
              <a:rPr lang="cs-CZ" sz="3200" dirty="0" smtClean="0"/>
              <a:t>ruční úpravy ostrosti</a:t>
            </a:r>
            <a:endParaRPr kumimoji="0" lang="cs-CZ"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smtClean="0">
                <a:ln>
                  <a:noFill/>
                </a:ln>
                <a:solidFill>
                  <a:schemeClr val="tx1"/>
                </a:solidFill>
                <a:effectLst/>
                <a:uLnTx/>
                <a:uFillTx/>
                <a:latin typeface="+mn-lt"/>
                <a:ea typeface="+mn-ea"/>
                <a:cs typeface="+mn-cs"/>
              </a:rPr>
              <a:t>vyplňuje plochy</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260648"/>
            <a:ext cx="8229600" cy="1143000"/>
          </a:xfrm>
        </p:spPr>
        <p:txBody>
          <a:bodyPr>
            <a:normAutofit/>
          </a:bodyPr>
          <a:lstStyle/>
          <a:p>
            <a:r>
              <a:rPr lang="cs-CZ" b="1" dirty="0" smtClean="0"/>
              <a:t>Zesvětlení, ztmavení, houba</a:t>
            </a:r>
            <a:endParaRPr lang="cs-CZ" dirty="0"/>
          </a:p>
        </p:txBody>
      </p:sp>
      <p:sp>
        <p:nvSpPr>
          <p:cNvPr id="3" name="Zástupný symbol pro obsah 2"/>
          <p:cNvSpPr>
            <a:spLocks noGrp="1"/>
          </p:cNvSpPr>
          <p:nvPr>
            <p:ph idx="1"/>
          </p:nvPr>
        </p:nvSpPr>
        <p:spPr>
          <a:xfrm>
            <a:off x="457200" y="1988840"/>
            <a:ext cx="8229600" cy="4137323"/>
          </a:xfrm>
        </p:spPr>
        <p:txBody>
          <a:bodyPr/>
          <a:lstStyle/>
          <a:p>
            <a:r>
              <a:rPr lang="pl-PL" dirty="0" smtClean="0"/>
              <a:t>podobné nástroje jako rozostření a zostření </a:t>
            </a:r>
            <a:endParaRPr lang="cs-CZ" dirty="0"/>
          </a:p>
        </p:txBody>
      </p:sp>
      <p:pic>
        <p:nvPicPr>
          <p:cNvPr id="4" name="Picture 2"/>
          <p:cNvPicPr>
            <a:picLocks noChangeAspect="1" noChangeArrowheads="1"/>
          </p:cNvPicPr>
          <p:nvPr/>
        </p:nvPicPr>
        <p:blipFill>
          <a:blip r:embed="rId2" cstate="print"/>
          <a:srcRect t="5248" r="97678" b="40308"/>
          <a:stretch>
            <a:fillRect/>
          </a:stretch>
        </p:blipFill>
        <p:spPr bwMode="auto">
          <a:xfrm>
            <a:off x="8388424" y="0"/>
            <a:ext cx="480768" cy="6858000"/>
          </a:xfrm>
          <a:prstGeom prst="rect">
            <a:avLst/>
          </a:prstGeom>
          <a:noFill/>
          <a:ln w="9525">
            <a:noFill/>
            <a:miter lim="800000"/>
            <a:headEnd/>
            <a:tailEnd/>
          </a:ln>
        </p:spPr>
      </p:pic>
      <p:pic>
        <p:nvPicPr>
          <p:cNvPr id="140290" name="Picture 2" descr="http://img.tutoriarts.cz/lef/photoshop/obrazky/07-35.png"/>
          <p:cNvPicPr>
            <a:picLocks noChangeAspect="1" noChangeArrowheads="1"/>
          </p:cNvPicPr>
          <p:nvPr/>
        </p:nvPicPr>
        <p:blipFill>
          <a:blip r:embed="rId3" cstate="print"/>
          <a:srcRect/>
          <a:stretch>
            <a:fillRect/>
          </a:stretch>
        </p:blipFill>
        <p:spPr bwMode="auto">
          <a:xfrm>
            <a:off x="3419872" y="1268760"/>
            <a:ext cx="1933575" cy="733426"/>
          </a:xfrm>
          <a:prstGeom prst="rect">
            <a:avLst/>
          </a:prstGeom>
          <a:noFill/>
        </p:spPr>
      </p:pic>
      <p:sp>
        <p:nvSpPr>
          <p:cNvPr id="6" name="Nadpis 1"/>
          <p:cNvSpPr txBox="1">
            <a:spLocks/>
          </p:cNvSpPr>
          <p:nvPr/>
        </p:nvSpPr>
        <p:spPr>
          <a:xfrm>
            <a:off x="395536" y="2708920"/>
            <a:ext cx="8229600" cy="1143000"/>
          </a:xfrm>
          <a:prstGeom prst="rect">
            <a:avLst/>
          </a:prstGeom>
        </p:spPr>
        <p:txBody>
          <a:bodyPr vert="horz" lIns="91440" tIns="45720" rIns="91440" bIns="45720" rtlCol="0" anchor="ctr">
            <a:normAutofit/>
          </a:bodyPr>
          <a:lstStyle/>
          <a:p>
            <a:pPr algn="ctr"/>
            <a:r>
              <a:rPr lang="cs-CZ" sz="4400" b="1" dirty="0" smtClean="0"/>
              <a:t>Pravítko, poznámka, počítání</a:t>
            </a:r>
            <a:endParaRPr lang="cs-CZ" sz="4400" b="1" dirty="0"/>
          </a:p>
        </p:txBody>
      </p:sp>
      <p:pic>
        <p:nvPicPr>
          <p:cNvPr id="140292" name="Picture 4" descr="http://img.tutoriarts.cz/lef/photoshop/obrazky/07-36.png"/>
          <p:cNvPicPr>
            <a:picLocks noChangeAspect="1" noChangeArrowheads="1"/>
          </p:cNvPicPr>
          <p:nvPr/>
        </p:nvPicPr>
        <p:blipFill>
          <a:blip r:embed="rId4" cstate="print"/>
          <a:srcRect/>
          <a:stretch>
            <a:fillRect/>
          </a:stretch>
        </p:blipFill>
        <p:spPr bwMode="auto">
          <a:xfrm>
            <a:off x="2843808" y="3789040"/>
            <a:ext cx="3037424" cy="1152128"/>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Bodový retušovací štětec, </a:t>
            </a:r>
            <a:br>
              <a:rPr lang="cs-CZ" b="1" dirty="0" smtClean="0"/>
            </a:br>
            <a:r>
              <a:rPr lang="cs-CZ" b="1" dirty="0" smtClean="0"/>
              <a:t>retušovací štětec</a:t>
            </a:r>
            <a:endParaRPr lang="cs-CZ" dirty="0"/>
          </a:p>
        </p:txBody>
      </p:sp>
      <p:sp>
        <p:nvSpPr>
          <p:cNvPr id="3" name="Zástupný symbol pro obsah 2"/>
          <p:cNvSpPr>
            <a:spLocks noGrp="1"/>
          </p:cNvSpPr>
          <p:nvPr>
            <p:ph idx="1"/>
          </p:nvPr>
        </p:nvSpPr>
        <p:spPr/>
        <p:txBody>
          <a:bodyPr>
            <a:normAutofit fontScale="92500"/>
          </a:bodyPr>
          <a:lstStyle/>
          <a:p>
            <a:r>
              <a:rPr lang="cs-CZ" dirty="0" smtClean="0"/>
              <a:t>S prvním ze štětců označujete prostor, který chcete vyretušovat, a program se podle toho následně snaží zvýrazněnou plochu inteligentně vyplnit (</a:t>
            </a:r>
            <a:r>
              <a:rPr lang="cs-CZ" dirty="0" err="1" smtClean="0"/>
              <a:t>převzorkovat</a:t>
            </a:r>
            <a:r>
              <a:rPr lang="cs-CZ" dirty="0" smtClean="0"/>
              <a:t>) podle zadaných údajů - můžete buď zvolit výplň podle sousedících bodů, tvořit texturu, nebo vyplňovat podle obsahu.</a:t>
            </a:r>
          </a:p>
          <a:p>
            <a:r>
              <a:rPr lang="cs-CZ" dirty="0" smtClean="0"/>
              <a:t>U druhého (jen retušovací, bez bodů) přímo vyberete oblast, podle které budete vylepšovat jiné části obrázku.</a:t>
            </a:r>
            <a:endParaRPr lang="cs-CZ" dirty="0"/>
          </a:p>
        </p:txBody>
      </p:sp>
      <p:pic>
        <p:nvPicPr>
          <p:cNvPr id="4" name="Picture 2"/>
          <p:cNvPicPr>
            <a:picLocks noChangeAspect="1" noChangeArrowheads="1"/>
          </p:cNvPicPr>
          <p:nvPr/>
        </p:nvPicPr>
        <p:blipFill>
          <a:blip r:embed="rId3" cstate="print"/>
          <a:srcRect t="5248" r="97678" b="40308"/>
          <a:stretch>
            <a:fillRect/>
          </a:stretch>
        </p:blipFill>
        <p:spPr bwMode="auto">
          <a:xfrm>
            <a:off x="8388424" y="0"/>
            <a:ext cx="480768" cy="6858000"/>
          </a:xfrm>
          <a:prstGeom prst="rect">
            <a:avLst/>
          </a:prstGeom>
          <a:noFill/>
          <a:ln w="9525">
            <a:noFill/>
            <a:miter lim="800000"/>
            <a:headEnd/>
            <a:tailEnd/>
          </a:ln>
        </p:spPr>
      </p:pic>
      <p:pic>
        <p:nvPicPr>
          <p:cNvPr id="141314" name="Picture 2" descr="http://img.tutoriarts.cz/lef/photoshop/obrazky/07-38.png"/>
          <p:cNvPicPr>
            <a:picLocks noChangeAspect="1" noChangeArrowheads="1"/>
          </p:cNvPicPr>
          <p:nvPr/>
        </p:nvPicPr>
        <p:blipFill>
          <a:blip r:embed="rId4" cstate="print"/>
          <a:srcRect/>
          <a:stretch>
            <a:fillRect/>
          </a:stretch>
        </p:blipFill>
        <p:spPr bwMode="auto">
          <a:xfrm>
            <a:off x="0" y="332656"/>
            <a:ext cx="1660858" cy="864096"/>
          </a:xfrm>
          <a:prstGeom prst="rect">
            <a:avLst/>
          </a:prstGeom>
          <a:noFill/>
        </p:spPr>
      </p:pic>
      <p:sp>
        <p:nvSpPr>
          <p:cNvPr id="6" name="Nadpis 1"/>
          <p:cNvSpPr txBox="1">
            <a:spLocks/>
          </p:cNvSpPr>
          <p:nvPr/>
        </p:nvSpPr>
        <p:spPr>
          <a:xfrm>
            <a:off x="467544" y="5715000"/>
            <a:ext cx="8229600" cy="1143000"/>
          </a:xfrm>
          <a:prstGeom prst="rect">
            <a:avLst/>
          </a:prstGeom>
        </p:spPr>
        <p:txBody>
          <a:bodyPr vert="horz" lIns="91440" tIns="45720" rIns="91440" bIns="45720" rtlCol="0" anchor="ctr">
            <a:normAutofit fontScale="97500"/>
          </a:bodyPr>
          <a:lstStyle/>
          <a:p>
            <a:pPr algn="ctr"/>
            <a:r>
              <a:rPr lang="cs-CZ" sz="4000" b="1" dirty="0" smtClean="0"/>
              <a:t>Červené oči</a:t>
            </a:r>
            <a:endParaRPr lang="cs-CZ" sz="4000" b="1" dirty="0"/>
          </a:p>
        </p:txBody>
      </p:sp>
      <p:pic>
        <p:nvPicPr>
          <p:cNvPr id="141316" name="Picture 4" descr="http://img.tutoriarts.cz/lef/photoshop/obrazky/07-49.png"/>
          <p:cNvPicPr>
            <a:picLocks noChangeAspect="1" noChangeArrowheads="1"/>
          </p:cNvPicPr>
          <p:nvPr/>
        </p:nvPicPr>
        <p:blipFill>
          <a:blip r:embed="rId5" cstate="print"/>
          <a:srcRect/>
          <a:stretch>
            <a:fillRect/>
          </a:stretch>
        </p:blipFill>
        <p:spPr bwMode="auto">
          <a:xfrm>
            <a:off x="0" y="5877272"/>
            <a:ext cx="1209987" cy="98072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Panel Nástrojů</a:t>
            </a:r>
            <a:endParaRPr lang="cs-CZ" dirty="0"/>
          </a:p>
        </p:txBody>
      </p:sp>
      <p:sp>
        <p:nvSpPr>
          <p:cNvPr id="3" name="Zástupný symbol pro obsah 2"/>
          <p:cNvSpPr>
            <a:spLocks noGrp="1"/>
          </p:cNvSpPr>
          <p:nvPr>
            <p:ph idx="1"/>
          </p:nvPr>
        </p:nvSpPr>
        <p:spPr>
          <a:xfrm>
            <a:off x="457200" y="1600200"/>
            <a:ext cx="5987008" cy="4525963"/>
          </a:xfrm>
        </p:spPr>
        <p:txBody>
          <a:bodyPr/>
          <a:lstStyle/>
          <a:p>
            <a:r>
              <a:rPr lang="cs-CZ" dirty="0" smtClean="0"/>
              <a:t>slučuje nejpoužívanější nástroje a logicky je odděluje od zbytku obsahu</a:t>
            </a:r>
          </a:p>
          <a:p>
            <a:r>
              <a:rPr lang="cs-CZ" dirty="0" smtClean="0"/>
              <a:t>obsahuje všechny základní nástroje, které si z něj vybíráte</a:t>
            </a:r>
          </a:p>
        </p:txBody>
      </p:sp>
      <p:pic>
        <p:nvPicPr>
          <p:cNvPr id="4" name="Picture 2"/>
          <p:cNvPicPr>
            <a:picLocks noChangeAspect="1" noChangeArrowheads="1"/>
          </p:cNvPicPr>
          <p:nvPr/>
        </p:nvPicPr>
        <p:blipFill>
          <a:blip r:embed="rId2" cstate="print"/>
          <a:srcRect t="5248" r="97678" b="40308"/>
          <a:stretch>
            <a:fillRect/>
          </a:stretch>
        </p:blipFill>
        <p:spPr bwMode="auto">
          <a:xfrm rot="1327507">
            <a:off x="6793596" y="-497182"/>
            <a:ext cx="539552" cy="76965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Záplata</a:t>
            </a:r>
            <a:endParaRPr lang="cs-CZ" dirty="0"/>
          </a:p>
        </p:txBody>
      </p:sp>
      <p:sp>
        <p:nvSpPr>
          <p:cNvPr id="3" name="Zástupný symbol pro obsah 2"/>
          <p:cNvSpPr>
            <a:spLocks noGrp="1"/>
          </p:cNvSpPr>
          <p:nvPr>
            <p:ph idx="1"/>
          </p:nvPr>
        </p:nvSpPr>
        <p:spPr>
          <a:xfrm>
            <a:off x="457200" y="1600200"/>
            <a:ext cx="8003232" cy="4525963"/>
          </a:xfrm>
        </p:spPr>
        <p:txBody>
          <a:bodyPr/>
          <a:lstStyle/>
          <a:p>
            <a:r>
              <a:rPr lang="cs-CZ" dirty="0" smtClean="0"/>
              <a:t>vyberete určité místo, které je třeba vyspravit, a s tím místem poté manipulujete pomocí přesouvání, dokud nenajdete podobně vypadající kousek - po vybrání vhodné části nástroj aplikuje určité začištění</a:t>
            </a:r>
          </a:p>
          <a:p>
            <a:r>
              <a:rPr lang="cs-CZ" dirty="0" smtClean="0"/>
              <a:t>V případě menších, souvislých ploch, které postrádají detaily</a:t>
            </a:r>
          </a:p>
          <a:p>
            <a:r>
              <a:rPr lang="cs-CZ" dirty="0" smtClean="0"/>
              <a:t>rychlé</a:t>
            </a:r>
            <a:endParaRPr lang="cs-CZ" dirty="0"/>
          </a:p>
        </p:txBody>
      </p:sp>
      <p:pic>
        <p:nvPicPr>
          <p:cNvPr id="4" name="Picture 2"/>
          <p:cNvPicPr>
            <a:picLocks noChangeAspect="1" noChangeArrowheads="1"/>
          </p:cNvPicPr>
          <p:nvPr/>
        </p:nvPicPr>
        <p:blipFill>
          <a:blip r:embed="rId3" cstate="print"/>
          <a:srcRect t="5248" r="97678" b="40308"/>
          <a:stretch>
            <a:fillRect/>
          </a:stretch>
        </p:blipFill>
        <p:spPr bwMode="auto">
          <a:xfrm>
            <a:off x="8388424" y="0"/>
            <a:ext cx="480768" cy="6858000"/>
          </a:xfrm>
          <a:prstGeom prst="rect">
            <a:avLst/>
          </a:prstGeom>
          <a:noFill/>
          <a:ln w="9525">
            <a:noFill/>
            <a:miter lim="800000"/>
            <a:headEnd/>
            <a:tailEnd/>
          </a:ln>
        </p:spPr>
      </p:pic>
      <p:pic>
        <p:nvPicPr>
          <p:cNvPr id="138242" name="Picture 2" descr="http://img.tutoriarts.cz/lef/photoshop/obrazky/07-40.png"/>
          <p:cNvPicPr>
            <a:picLocks noChangeAspect="1" noChangeArrowheads="1"/>
          </p:cNvPicPr>
          <p:nvPr/>
        </p:nvPicPr>
        <p:blipFill>
          <a:blip r:embed="rId4" cstate="print"/>
          <a:srcRect/>
          <a:stretch>
            <a:fillRect/>
          </a:stretch>
        </p:blipFill>
        <p:spPr bwMode="auto">
          <a:xfrm>
            <a:off x="0" y="404664"/>
            <a:ext cx="1260239" cy="1021458"/>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img.tutoriarts.cz/lef/photoshop/obrazky/07-41.png"/>
          <p:cNvPicPr>
            <a:picLocks noChangeAspect="1" noChangeArrowheads="1"/>
          </p:cNvPicPr>
          <p:nvPr/>
        </p:nvPicPr>
        <p:blipFill>
          <a:blip r:embed="rId3" cstate="print"/>
          <a:srcRect/>
          <a:stretch>
            <a:fillRect/>
          </a:stretch>
        </p:blipFill>
        <p:spPr bwMode="auto">
          <a:xfrm>
            <a:off x="0" y="175294"/>
            <a:ext cx="1295400" cy="733426"/>
          </a:xfrm>
          <a:prstGeom prst="rect">
            <a:avLst/>
          </a:prstGeom>
          <a:noFill/>
        </p:spPr>
      </p:pic>
      <p:sp>
        <p:nvSpPr>
          <p:cNvPr id="2" name="Nadpis 1"/>
          <p:cNvSpPr>
            <a:spLocks noGrp="1"/>
          </p:cNvSpPr>
          <p:nvPr>
            <p:ph type="title"/>
          </p:nvPr>
        </p:nvSpPr>
        <p:spPr/>
        <p:txBody>
          <a:bodyPr>
            <a:normAutofit fontScale="90000"/>
          </a:bodyPr>
          <a:lstStyle/>
          <a:p>
            <a:r>
              <a:rPr lang="cs-CZ" b="1" dirty="0" err="1" smtClean="0"/>
              <a:t>Klonovací</a:t>
            </a:r>
            <a:r>
              <a:rPr lang="cs-CZ" b="1" dirty="0" smtClean="0"/>
              <a:t> razítko, </a:t>
            </a:r>
            <a:r>
              <a:rPr lang="cs-CZ" b="1" dirty="0" err="1" smtClean="0"/>
              <a:t>razítko</a:t>
            </a:r>
            <a:r>
              <a:rPr lang="cs-CZ" b="1" dirty="0" smtClean="0"/>
              <a:t> se vzorkem</a:t>
            </a:r>
            <a:endParaRPr lang="cs-CZ" dirty="0"/>
          </a:p>
        </p:txBody>
      </p:sp>
      <p:sp>
        <p:nvSpPr>
          <p:cNvPr id="3" name="Zástupný symbol pro obsah 2"/>
          <p:cNvSpPr>
            <a:spLocks noGrp="1"/>
          </p:cNvSpPr>
          <p:nvPr>
            <p:ph idx="1"/>
          </p:nvPr>
        </p:nvSpPr>
        <p:spPr>
          <a:xfrm>
            <a:off x="457200" y="1600200"/>
            <a:ext cx="7787208" cy="4525963"/>
          </a:xfrm>
        </p:spPr>
        <p:txBody>
          <a:bodyPr/>
          <a:lstStyle/>
          <a:p>
            <a:r>
              <a:rPr lang="cs-CZ" dirty="0" smtClean="0"/>
              <a:t>vyberete určité místo, ze kterého vycházíte, a následně používáte razítko jako štětec a "kreslíte" ono vybrané místo přes jiná místa, která chcete překrýt</a:t>
            </a:r>
          </a:p>
          <a:p>
            <a:r>
              <a:rPr lang="cs-CZ" dirty="0" smtClean="0"/>
              <a:t>razítko se vzorkem funguje podobně, akorát nevyužíváte žádnou vybranou část dokumentu, ale libovolný vzorek z vaší kolekce</a:t>
            </a:r>
            <a:endParaRPr lang="cs-CZ" dirty="0"/>
          </a:p>
        </p:txBody>
      </p:sp>
      <p:pic>
        <p:nvPicPr>
          <p:cNvPr id="4" name="Picture 2"/>
          <p:cNvPicPr>
            <a:picLocks noChangeAspect="1" noChangeArrowheads="1"/>
          </p:cNvPicPr>
          <p:nvPr/>
        </p:nvPicPr>
        <p:blipFill>
          <a:blip r:embed="rId4" cstate="print"/>
          <a:srcRect t="5248" r="97678" b="40308"/>
          <a:stretch>
            <a:fillRect/>
          </a:stretch>
        </p:blipFill>
        <p:spPr bwMode="auto">
          <a:xfrm>
            <a:off x="8388424" y="0"/>
            <a:ext cx="48076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Štětec historie, umělecký štětec historie</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štětce pracují s historií - dají se tak upravovat a měnit akce, které jste už udělali</a:t>
            </a:r>
          </a:p>
          <a:p>
            <a:r>
              <a:rPr lang="cs-CZ" dirty="0" smtClean="0"/>
              <a:t>Fungují jako „speciální guma “</a:t>
            </a:r>
          </a:p>
          <a:p>
            <a:r>
              <a:rPr lang="cs-CZ" dirty="0" smtClean="0"/>
              <a:t>můžete vybrat určitý krok, podle kterého budete mazat (například v polovině práce) a který se bude objevovat na místě nejnovějších úprav, které mažete</a:t>
            </a:r>
          </a:p>
          <a:p>
            <a:r>
              <a:rPr lang="cs-CZ" dirty="0" smtClean="0"/>
              <a:t>Umělecký štětec přidává několik možností a není vhodný na přesnou práci</a:t>
            </a:r>
            <a:endParaRPr lang="cs-CZ" dirty="0"/>
          </a:p>
        </p:txBody>
      </p:sp>
      <p:pic>
        <p:nvPicPr>
          <p:cNvPr id="4" name="Picture 2"/>
          <p:cNvPicPr>
            <a:picLocks noChangeAspect="1" noChangeArrowheads="1"/>
          </p:cNvPicPr>
          <p:nvPr/>
        </p:nvPicPr>
        <p:blipFill>
          <a:blip r:embed="rId2" cstate="print"/>
          <a:srcRect t="5248" r="97678" b="40308"/>
          <a:stretch>
            <a:fillRect/>
          </a:stretch>
        </p:blipFill>
        <p:spPr bwMode="auto">
          <a:xfrm>
            <a:off x="8388424" y="0"/>
            <a:ext cx="48076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Mazání pozadí</a:t>
            </a:r>
            <a:endParaRPr lang="cs-CZ" dirty="0"/>
          </a:p>
        </p:txBody>
      </p:sp>
      <p:sp>
        <p:nvSpPr>
          <p:cNvPr id="3" name="Zástupný symbol pro obsah 2"/>
          <p:cNvSpPr>
            <a:spLocks noGrp="1"/>
          </p:cNvSpPr>
          <p:nvPr>
            <p:ph idx="1"/>
          </p:nvPr>
        </p:nvSpPr>
        <p:spPr/>
        <p:txBody>
          <a:bodyPr/>
          <a:lstStyle/>
          <a:p>
            <a:r>
              <a:rPr lang="pt-BR" dirty="0" smtClean="0"/>
              <a:t>Sousedí s nástroji </a:t>
            </a:r>
            <a:r>
              <a:rPr lang="pt-BR" dirty="0" smtClean="0">
                <a:hlinkClick r:id="rId2"/>
              </a:rPr>
              <a:t>Guma</a:t>
            </a:r>
            <a:r>
              <a:rPr lang="pt-BR" dirty="0" smtClean="0"/>
              <a:t> a </a:t>
            </a:r>
            <a:r>
              <a:rPr lang="pt-BR" dirty="0" smtClean="0">
                <a:hlinkClick r:id="rId2"/>
              </a:rPr>
              <a:t>Kouzelná Guma</a:t>
            </a:r>
            <a:r>
              <a:rPr lang="pt-BR" dirty="0" smtClean="0"/>
              <a:t>.</a:t>
            </a:r>
            <a:endParaRPr lang="cs-CZ" dirty="0" smtClean="0"/>
          </a:p>
          <a:p>
            <a:r>
              <a:rPr lang="cs-CZ" dirty="0" smtClean="0"/>
              <a:t>Nástroj k inteligentnímu mazání pozadí</a:t>
            </a:r>
            <a:endParaRPr lang="cs-CZ" dirty="0"/>
          </a:p>
        </p:txBody>
      </p:sp>
      <p:pic>
        <p:nvPicPr>
          <p:cNvPr id="4" name="Picture 2"/>
          <p:cNvPicPr>
            <a:picLocks noChangeAspect="1" noChangeArrowheads="1"/>
          </p:cNvPicPr>
          <p:nvPr/>
        </p:nvPicPr>
        <p:blipFill>
          <a:blip r:embed="rId3" cstate="print"/>
          <a:srcRect t="5248" r="97678" b="40308"/>
          <a:stretch>
            <a:fillRect/>
          </a:stretch>
        </p:blipFill>
        <p:spPr bwMode="auto">
          <a:xfrm>
            <a:off x="8388424" y="0"/>
            <a:ext cx="480768" cy="6858000"/>
          </a:xfrm>
          <a:prstGeom prst="rect">
            <a:avLst/>
          </a:prstGeom>
          <a:noFill/>
          <a:ln w="9525">
            <a:noFill/>
            <a:miter lim="800000"/>
            <a:headEnd/>
            <a:tailEnd/>
          </a:ln>
        </p:spPr>
      </p:pic>
      <p:sp>
        <p:nvSpPr>
          <p:cNvPr id="5" name="Nadpis 1"/>
          <p:cNvSpPr txBox="1">
            <a:spLocks/>
          </p:cNvSpPr>
          <p:nvPr/>
        </p:nvSpPr>
        <p:spPr>
          <a:xfrm>
            <a:off x="323528" y="2996952"/>
            <a:ext cx="8229600" cy="1143000"/>
          </a:xfrm>
          <a:prstGeom prst="rect">
            <a:avLst/>
          </a:prstGeom>
        </p:spPr>
        <p:txBody>
          <a:bodyPr vert="horz" lIns="91440" tIns="45720" rIns="91440" bIns="45720" rtlCol="0" anchor="ctr">
            <a:normAutofit/>
          </a:bodyPr>
          <a:lstStyle/>
          <a:p>
            <a:pPr algn="ctr"/>
            <a:r>
              <a:rPr lang="cs-CZ" sz="4400" b="1" dirty="0" smtClean="0"/>
              <a:t>Kouzelná guma</a:t>
            </a:r>
            <a:endParaRPr lang="cs-CZ" sz="4400" b="1" dirty="0"/>
          </a:p>
        </p:txBody>
      </p:sp>
      <p:pic>
        <p:nvPicPr>
          <p:cNvPr id="142338" name="Picture 2" descr="http://img.tutoriarts.cz/lef/photoshop/obrazky/07-43.png"/>
          <p:cNvPicPr>
            <a:picLocks noChangeAspect="1" noChangeArrowheads="1"/>
          </p:cNvPicPr>
          <p:nvPr/>
        </p:nvPicPr>
        <p:blipFill>
          <a:blip r:embed="rId4" cstate="print"/>
          <a:srcRect/>
          <a:stretch>
            <a:fillRect/>
          </a:stretch>
        </p:blipFill>
        <p:spPr bwMode="auto">
          <a:xfrm>
            <a:off x="755576" y="332656"/>
            <a:ext cx="1224136" cy="992196"/>
          </a:xfrm>
          <a:prstGeom prst="rect">
            <a:avLst/>
          </a:prstGeom>
          <a:noFill/>
        </p:spPr>
      </p:pic>
      <p:sp>
        <p:nvSpPr>
          <p:cNvPr id="7" name="Zástupný symbol pro obsah 2"/>
          <p:cNvSpPr txBox="1">
            <a:spLocks/>
          </p:cNvSpPr>
          <p:nvPr/>
        </p:nvSpPr>
        <p:spPr>
          <a:xfrm>
            <a:off x="467544" y="4005064"/>
            <a:ext cx="8229600" cy="4525963"/>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r>
              <a:rPr lang="cs-CZ" sz="3200" dirty="0" smtClean="0"/>
              <a:t>nástroj, kombinující vlastnosti kouzelné hůlky a gumy</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42340" name="Picture 4" descr="http://img.tutoriarts.cz/lef/photoshop/obrazky/07-44.png"/>
          <p:cNvPicPr>
            <a:picLocks noChangeAspect="1" noChangeArrowheads="1"/>
          </p:cNvPicPr>
          <p:nvPr/>
        </p:nvPicPr>
        <p:blipFill>
          <a:blip r:embed="rId5" cstate="print"/>
          <a:srcRect/>
          <a:stretch>
            <a:fillRect/>
          </a:stretch>
        </p:blipFill>
        <p:spPr bwMode="auto">
          <a:xfrm>
            <a:off x="827584" y="2852936"/>
            <a:ext cx="1332614" cy="108012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Lupa</a:t>
            </a:r>
            <a:endParaRPr lang="cs-CZ" dirty="0"/>
          </a:p>
        </p:txBody>
      </p:sp>
      <p:sp>
        <p:nvSpPr>
          <p:cNvPr id="3" name="Zástupný symbol pro obsah 2"/>
          <p:cNvSpPr>
            <a:spLocks noGrp="1"/>
          </p:cNvSpPr>
          <p:nvPr>
            <p:ph idx="1"/>
          </p:nvPr>
        </p:nvSpPr>
        <p:spPr>
          <a:xfrm>
            <a:off x="457200" y="4077072"/>
            <a:ext cx="8229600" cy="2049091"/>
          </a:xfrm>
        </p:spPr>
        <p:txBody>
          <a:bodyPr>
            <a:normAutofit fontScale="85000" lnSpcReduction="10000"/>
          </a:bodyPr>
          <a:lstStyle/>
          <a:p>
            <a:r>
              <a:rPr lang="cs-CZ" dirty="0" smtClean="0"/>
              <a:t>sousedící nástroje jsou </a:t>
            </a:r>
            <a:r>
              <a:rPr lang="cs-CZ" dirty="0" smtClean="0">
                <a:hlinkClick r:id="rId2"/>
              </a:rPr>
              <a:t>Štětec a tužka</a:t>
            </a:r>
            <a:r>
              <a:rPr lang="cs-CZ" dirty="0" smtClean="0"/>
              <a:t>.</a:t>
            </a:r>
          </a:p>
          <a:p>
            <a:r>
              <a:rPr lang="cs-CZ" dirty="0" smtClean="0"/>
              <a:t>účel je obarvit část vrstvy/obrázku, na kterou kliknete vybranou barvou popředí. Nástroj se snaží (jako obvykle) odhadnout okraje a ohraničení jednotlivých částí, abyste si neobarvili celou vrstvu</a:t>
            </a:r>
            <a:endParaRPr lang="cs-CZ" dirty="0"/>
          </a:p>
        </p:txBody>
      </p:sp>
      <p:pic>
        <p:nvPicPr>
          <p:cNvPr id="4" name="Picture 2"/>
          <p:cNvPicPr>
            <a:picLocks noChangeAspect="1" noChangeArrowheads="1"/>
          </p:cNvPicPr>
          <p:nvPr/>
        </p:nvPicPr>
        <p:blipFill>
          <a:blip r:embed="rId3" cstate="print"/>
          <a:srcRect t="5248" r="97678" b="40308"/>
          <a:stretch>
            <a:fillRect/>
          </a:stretch>
        </p:blipFill>
        <p:spPr bwMode="auto">
          <a:xfrm>
            <a:off x="8388424" y="0"/>
            <a:ext cx="480768" cy="6858000"/>
          </a:xfrm>
          <a:prstGeom prst="rect">
            <a:avLst/>
          </a:prstGeom>
          <a:noFill/>
          <a:ln w="9525">
            <a:noFill/>
            <a:miter lim="800000"/>
            <a:headEnd/>
            <a:tailEnd/>
          </a:ln>
        </p:spPr>
      </p:pic>
      <p:pic>
        <p:nvPicPr>
          <p:cNvPr id="148482" name="Picture 2" descr="http://img.tutoriarts.cz/lef/photoshop/obrazky/07-48.png"/>
          <p:cNvPicPr>
            <a:picLocks noChangeAspect="1" noChangeArrowheads="1"/>
          </p:cNvPicPr>
          <p:nvPr/>
        </p:nvPicPr>
        <p:blipFill>
          <a:blip r:embed="rId4" cstate="print"/>
          <a:srcRect/>
          <a:stretch>
            <a:fillRect/>
          </a:stretch>
        </p:blipFill>
        <p:spPr bwMode="auto">
          <a:xfrm>
            <a:off x="1115616" y="1196752"/>
            <a:ext cx="1776818" cy="1440160"/>
          </a:xfrm>
          <a:prstGeom prst="rect">
            <a:avLst/>
          </a:prstGeom>
          <a:noFill/>
        </p:spPr>
      </p:pic>
      <p:sp>
        <p:nvSpPr>
          <p:cNvPr id="6" name="Nadpis 1"/>
          <p:cNvSpPr txBox="1">
            <a:spLocks/>
          </p:cNvSpPr>
          <p:nvPr/>
        </p:nvSpPr>
        <p:spPr>
          <a:xfrm>
            <a:off x="251520" y="3068960"/>
            <a:ext cx="8229600" cy="1143000"/>
          </a:xfrm>
          <a:prstGeom prst="rect">
            <a:avLst/>
          </a:prstGeom>
        </p:spPr>
        <p:txBody>
          <a:bodyPr vert="horz" lIns="91440" tIns="45720" rIns="91440" bIns="45720" rtlCol="0" anchor="ctr">
            <a:normAutofit/>
          </a:bodyPr>
          <a:lstStyle/>
          <a:p>
            <a:pPr algn="ctr">
              <a:spcBef>
                <a:spcPct val="0"/>
              </a:spcBef>
            </a:pPr>
            <a:r>
              <a:rPr lang="cs-CZ" sz="4400" b="1" dirty="0" smtClean="0"/>
              <a:t>Nahrazení barvy</a:t>
            </a:r>
          </a:p>
        </p:txBody>
      </p:sp>
      <p:pic>
        <p:nvPicPr>
          <p:cNvPr id="148484" name="Picture 4" descr="http://img.tutoriarts.cz/lef/photoshop/obrazky/07-51.png"/>
          <p:cNvPicPr>
            <a:picLocks noChangeAspect="1" noChangeArrowheads="1"/>
          </p:cNvPicPr>
          <p:nvPr/>
        </p:nvPicPr>
        <p:blipFill>
          <a:blip r:embed="rId5" cstate="print"/>
          <a:srcRect r="48123"/>
          <a:stretch>
            <a:fillRect/>
          </a:stretch>
        </p:blipFill>
        <p:spPr bwMode="auto">
          <a:xfrm>
            <a:off x="1043608" y="2728280"/>
            <a:ext cx="1248073" cy="1362138"/>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Oříznutí, řez, výběr řezu</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Oříznutí je pokročilejší nástroj pro ruční úpravu velikosti plátna dokumentu - pokud si chcete být perfektně jistí, co chcete mít zachováno</a:t>
            </a:r>
          </a:p>
          <a:p>
            <a:r>
              <a:rPr lang="cs-CZ" b="1" dirty="0" smtClean="0"/>
              <a:t>Řez, výběr řezu - </a:t>
            </a:r>
            <a:r>
              <a:rPr lang="cs-CZ" dirty="0" smtClean="0"/>
              <a:t>Sada nástrojů pro rozřezávání grafiky ke kódování. V naprosté většině případů je používají designéři nebo </a:t>
            </a:r>
            <a:r>
              <a:rPr lang="cs-CZ" dirty="0" err="1" smtClean="0"/>
              <a:t>kodéři</a:t>
            </a:r>
            <a:r>
              <a:rPr lang="cs-CZ" dirty="0" smtClean="0"/>
              <a:t>, buď pro přípravu webových stránek, nebo klasických aplikací.</a:t>
            </a:r>
          </a:p>
          <a:p>
            <a:endParaRPr lang="cs-CZ" dirty="0"/>
          </a:p>
        </p:txBody>
      </p:sp>
      <p:pic>
        <p:nvPicPr>
          <p:cNvPr id="4" name="Picture 2"/>
          <p:cNvPicPr>
            <a:picLocks noChangeAspect="1" noChangeArrowheads="1"/>
          </p:cNvPicPr>
          <p:nvPr/>
        </p:nvPicPr>
        <p:blipFill>
          <a:blip r:embed="rId2" cstate="print"/>
          <a:srcRect t="5248" r="97678" b="40308"/>
          <a:stretch>
            <a:fillRect/>
          </a:stretch>
        </p:blipFill>
        <p:spPr bwMode="auto">
          <a:xfrm>
            <a:off x="8388424" y="0"/>
            <a:ext cx="480768" cy="6858000"/>
          </a:xfrm>
          <a:prstGeom prst="rect">
            <a:avLst/>
          </a:prstGeom>
          <a:noFill/>
          <a:ln w="9525">
            <a:noFill/>
            <a:miter lim="800000"/>
            <a:headEnd/>
            <a:tailEnd/>
          </a:ln>
        </p:spPr>
      </p:pic>
      <p:pic>
        <p:nvPicPr>
          <p:cNvPr id="147458" name="Picture 2" descr="http://img.tutoriarts.cz/lef/photoshop/obrazky/07-21.png"/>
          <p:cNvPicPr>
            <a:picLocks noChangeAspect="1" noChangeArrowheads="1"/>
          </p:cNvPicPr>
          <p:nvPr/>
        </p:nvPicPr>
        <p:blipFill>
          <a:blip r:embed="rId3" cstate="print"/>
          <a:srcRect t="18900" r="43316" b="24401"/>
          <a:stretch>
            <a:fillRect/>
          </a:stretch>
        </p:blipFill>
        <p:spPr bwMode="auto">
          <a:xfrm>
            <a:off x="0" y="0"/>
            <a:ext cx="1835696" cy="648072"/>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Změny velikosti: plocha a plátno</a:t>
            </a:r>
            <a:endParaRPr lang="cs-CZ" dirty="0"/>
          </a:p>
        </p:txBody>
      </p:sp>
      <p:sp>
        <p:nvSpPr>
          <p:cNvPr id="3" name="Zástupný symbol pro obsah 2"/>
          <p:cNvSpPr>
            <a:spLocks noGrp="1"/>
          </p:cNvSpPr>
          <p:nvPr>
            <p:ph idx="1"/>
          </p:nvPr>
        </p:nvSpPr>
        <p:spPr/>
        <p:txBody>
          <a:bodyPr/>
          <a:lstStyle/>
          <a:p>
            <a:endParaRPr lang="cs-CZ"/>
          </a:p>
        </p:txBody>
      </p:sp>
      <p:pic>
        <p:nvPicPr>
          <p:cNvPr id="102402" name="Picture 2" descr="http://img.tutoriarts.cz/lef/photoshop/obrazky/05-15.png"/>
          <p:cNvPicPr>
            <a:picLocks noChangeAspect="1" noChangeArrowheads="1"/>
          </p:cNvPicPr>
          <p:nvPr/>
        </p:nvPicPr>
        <p:blipFill>
          <a:blip r:embed="rId2" cstate="print"/>
          <a:srcRect r="48026"/>
          <a:stretch>
            <a:fillRect/>
          </a:stretch>
        </p:blipFill>
        <p:spPr bwMode="auto">
          <a:xfrm>
            <a:off x="899592" y="1484784"/>
            <a:ext cx="7332367" cy="4320480"/>
          </a:xfrm>
          <a:prstGeom prst="rect">
            <a:avLst/>
          </a:prstGeom>
          <a:noFill/>
        </p:spPr>
      </p:pic>
      <p:sp>
        <p:nvSpPr>
          <p:cNvPr id="5" name="Obdélník 4"/>
          <p:cNvSpPr/>
          <p:nvPr/>
        </p:nvSpPr>
        <p:spPr>
          <a:xfrm>
            <a:off x="3419872" y="6237312"/>
            <a:ext cx="2213555" cy="523220"/>
          </a:xfrm>
          <a:prstGeom prst="rect">
            <a:avLst/>
          </a:prstGeom>
        </p:spPr>
        <p:txBody>
          <a:bodyPr wrap="none">
            <a:spAutoFit/>
          </a:bodyPr>
          <a:lstStyle/>
          <a:p>
            <a:r>
              <a:rPr lang="cs-CZ" sz="2800" b="1" dirty="0" smtClean="0"/>
              <a:t>CTRL + ALT + I</a:t>
            </a:r>
            <a:endParaRPr lang="cs-CZ" sz="28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Ořezy a změny rozměrů</a:t>
            </a:r>
            <a:endParaRPr lang="cs-CZ" b="1" dirty="0"/>
          </a:p>
        </p:txBody>
      </p:sp>
      <p:sp>
        <p:nvSpPr>
          <p:cNvPr id="3" name="Zástupný symbol pro obsah 2"/>
          <p:cNvSpPr>
            <a:spLocks noGrp="1"/>
          </p:cNvSpPr>
          <p:nvPr>
            <p:ph idx="1"/>
          </p:nvPr>
        </p:nvSpPr>
        <p:spPr>
          <a:xfrm>
            <a:off x="457200" y="1600201"/>
            <a:ext cx="8229600" cy="1756792"/>
          </a:xfrm>
        </p:spPr>
        <p:txBody>
          <a:bodyPr/>
          <a:lstStyle/>
          <a:p>
            <a:r>
              <a:rPr lang="cs-CZ" dirty="0" smtClean="0"/>
              <a:t>Poslání přes mail / publikování na webu / nežádoucí části </a:t>
            </a:r>
          </a:p>
          <a:p>
            <a:r>
              <a:rPr lang="cs-CZ" dirty="0" smtClean="0"/>
              <a:t>Zachovat vždy originál </a:t>
            </a:r>
            <a:r>
              <a:rPr lang="cs-CZ" b="1" u="sng" dirty="0" smtClean="0"/>
              <a:t>pracovat s kopií</a:t>
            </a:r>
            <a:r>
              <a:rPr lang="cs-CZ" b="1" dirty="0" smtClean="0"/>
              <a:t>!</a:t>
            </a:r>
          </a:p>
          <a:p>
            <a:endParaRPr lang="cs-CZ" dirty="0"/>
          </a:p>
        </p:txBody>
      </p:sp>
      <p:sp>
        <p:nvSpPr>
          <p:cNvPr id="4" name="Nadpis 1"/>
          <p:cNvSpPr txBox="1">
            <a:spLocks/>
          </p:cNvSpPr>
          <p:nvPr/>
        </p:nvSpPr>
        <p:spPr>
          <a:xfrm>
            <a:off x="539552" y="3294112"/>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3600" b="1" i="0" u="none" strike="noStrike" kern="1200" cap="none" spc="0" normalizeH="0" baseline="0" noProof="0" dirty="0" smtClean="0">
                <a:ln>
                  <a:noFill/>
                </a:ln>
                <a:solidFill>
                  <a:schemeClr val="tx1"/>
                </a:solidFill>
                <a:effectLst/>
                <a:uLnTx/>
                <a:uFillTx/>
                <a:latin typeface="+mj-lt"/>
                <a:ea typeface="+mj-ea"/>
                <a:cs typeface="+mj-cs"/>
              </a:rPr>
              <a:t>Zvětšování</a:t>
            </a:r>
            <a:endParaRPr kumimoji="0" lang="cs-CZ"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5" name="Zástupný symbol pro obsah 2"/>
          <p:cNvSpPr txBox="1">
            <a:spLocks/>
          </p:cNvSpPr>
          <p:nvPr/>
        </p:nvSpPr>
        <p:spPr>
          <a:xfrm>
            <a:off x="467544" y="4221088"/>
            <a:ext cx="8229600" cy="175679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2400" b="0" i="0" u="none" strike="noStrike" kern="1200" cap="none" spc="0" normalizeH="0" baseline="0" noProof="0" dirty="0" smtClean="0">
                <a:ln>
                  <a:noFill/>
                </a:ln>
                <a:solidFill>
                  <a:schemeClr val="tx1"/>
                </a:solidFill>
                <a:effectLst/>
                <a:uLnTx/>
                <a:uFillTx/>
                <a:latin typeface="+mn-lt"/>
                <a:ea typeface="+mn-ea"/>
                <a:cs typeface="+mn-cs"/>
              </a:rPr>
              <a:t>Pokud možno neprovádět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cs-CZ" sz="2400" dirty="0" smtClean="0"/>
              <a:t>Ztráta ostrosti i schopnosti vykreslit detaily</a:t>
            </a:r>
            <a:endParaRPr kumimoji="0" lang="cs-CZ" sz="24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r>
              <a:rPr lang="cs-CZ" sz="2400" dirty="0" smtClean="0"/>
              <a:t>Speciální programy – </a:t>
            </a:r>
            <a:r>
              <a:rPr lang="cs-CZ" sz="2400" dirty="0" err="1" smtClean="0"/>
              <a:t>pixely</a:t>
            </a:r>
            <a:r>
              <a:rPr lang="cs-CZ" sz="2400" dirty="0" smtClean="0"/>
              <a:t> doplněny a zrestaurovány algoritmem  (</a:t>
            </a:r>
            <a:r>
              <a:rPr lang="cs-CZ" sz="2400" dirty="0" err="1" smtClean="0"/>
              <a:t>fraktals</a:t>
            </a:r>
            <a:r>
              <a:rPr lang="cs-CZ" sz="2400" dirty="0" smtClean="0"/>
              <a:t>, </a:t>
            </a:r>
            <a:r>
              <a:rPr lang="cs-CZ" sz="2400" dirty="0" err="1" smtClean="0"/>
              <a:t>perfect</a:t>
            </a:r>
            <a:r>
              <a:rPr lang="cs-CZ" sz="2400" dirty="0" smtClean="0"/>
              <a:t> </a:t>
            </a:r>
            <a:r>
              <a:rPr lang="cs-CZ" sz="2400" dirty="0" err="1" smtClean="0"/>
              <a:t>resize</a:t>
            </a:r>
            <a:r>
              <a:rPr lang="cs-CZ" sz="2400" dirty="0" smtClean="0"/>
              <a:t>,  SI Pro – placené </a:t>
            </a:r>
            <a:r>
              <a:rPr lang="cs-CZ" sz="2400" dirty="0" err="1" smtClean="0"/>
              <a:t>plug</a:t>
            </a:r>
            <a:r>
              <a:rPr lang="cs-CZ" sz="2400" dirty="0" smtClean="0"/>
              <a:t>-</a:t>
            </a:r>
            <a:r>
              <a:rPr lang="cs-CZ" sz="2400" dirty="0" err="1" smtClean="0"/>
              <a:t>iny</a:t>
            </a:r>
            <a:r>
              <a:rPr lang="cs-CZ" sz="2400" dirty="0" smtClean="0"/>
              <a:t> pro </a:t>
            </a:r>
            <a:r>
              <a:rPr lang="cs-CZ" sz="2400" dirty="0" err="1" smtClean="0"/>
              <a:t>Photosop</a:t>
            </a:r>
            <a:r>
              <a:rPr lang="cs-CZ" sz="2400" dirty="0" smtClean="0"/>
              <a:t>)</a:t>
            </a:r>
            <a:endParaRPr kumimoji="0" lang="cs-CZ"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Obdélník 5"/>
          <p:cNvSpPr/>
          <p:nvPr/>
        </p:nvSpPr>
        <p:spPr>
          <a:xfrm>
            <a:off x="3131840" y="6488668"/>
            <a:ext cx="5688632" cy="369332"/>
          </a:xfrm>
          <a:prstGeom prst="rect">
            <a:avLst/>
          </a:prstGeom>
        </p:spPr>
        <p:txBody>
          <a:bodyPr wrap="square">
            <a:spAutoFit/>
          </a:bodyPr>
          <a:lstStyle/>
          <a:p>
            <a:r>
              <a:rPr lang="cs-CZ" dirty="0" smtClean="0"/>
              <a:t>http://www.</a:t>
            </a:r>
            <a:r>
              <a:rPr lang="cs-CZ" dirty="0" err="1" smtClean="0"/>
              <a:t>ononesoftware.com</a:t>
            </a:r>
            <a:r>
              <a:rPr lang="cs-CZ" dirty="0" smtClean="0"/>
              <a:t>/</a:t>
            </a:r>
            <a:r>
              <a:rPr lang="cs-CZ" dirty="0" err="1" smtClean="0"/>
              <a:t>products</a:t>
            </a:r>
            <a:r>
              <a:rPr lang="cs-CZ" dirty="0" smtClean="0"/>
              <a:t>/</a:t>
            </a:r>
            <a:r>
              <a:rPr lang="cs-CZ" dirty="0" err="1" smtClean="0"/>
              <a:t>perfect</a:t>
            </a:r>
            <a:r>
              <a:rPr lang="cs-CZ" dirty="0" smtClean="0"/>
              <a:t>-</a:t>
            </a:r>
            <a:r>
              <a:rPr lang="cs-CZ" dirty="0" err="1" smtClean="0"/>
              <a:t>resize</a:t>
            </a:r>
            <a:r>
              <a:rPr lang="cs-CZ" dirty="0" smtClean="0"/>
              <a:t>/</a:t>
            </a:r>
            <a:endParaRPr lang="cs-CZ" dirty="0"/>
          </a:p>
        </p:txBody>
      </p:sp>
      <p:sp>
        <p:nvSpPr>
          <p:cNvPr id="7" name="Obdélník 6"/>
          <p:cNvSpPr/>
          <p:nvPr/>
        </p:nvSpPr>
        <p:spPr>
          <a:xfrm>
            <a:off x="3131840" y="6156012"/>
            <a:ext cx="5328592" cy="369332"/>
          </a:xfrm>
          <a:prstGeom prst="rect">
            <a:avLst/>
          </a:prstGeom>
        </p:spPr>
        <p:txBody>
          <a:bodyPr wrap="square">
            <a:spAutoFit/>
          </a:bodyPr>
          <a:lstStyle/>
          <a:p>
            <a:r>
              <a:rPr lang="cs-CZ" dirty="0" smtClean="0"/>
              <a:t>http://www.</a:t>
            </a:r>
            <a:r>
              <a:rPr lang="cs-CZ" dirty="0" err="1" smtClean="0"/>
              <a:t>fredmiranda.com</a:t>
            </a:r>
            <a:r>
              <a:rPr lang="cs-CZ" dirty="0" smtClean="0"/>
              <a:t>/</a:t>
            </a:r>
            <a:r>
              <a:rPr lang="cs-CZ" dirty="0" err="1" smtClean="0"/>
              <a:t>Interpolation</a:t>
            </a:r>
            <a:r>
              <a:rPr lang="cs-CZ" dirty="0" smtClean="0"/>
              <a:t>_</a:t>
            </a:r>
            <a:r>
              <a:rPr lang="cs-CZ" dirty="0" err="1" smtClean="0"/>
              <a:t>Plugin</a:t>
            </a:r>
            <a:r>
              <a:rPr lang="cs-CZ" dirty="0" smtClean="0"/>
              <a:t>/</a:t>
            </a:r>
            <a:endParaRPr lang="cs-CZ"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smtClean="0"/>
              <a:t>Zvětšování v Adobe </a:t>
            </a:r>
            <a:r>
              <a:rPr lang="cs-CZ" sz="3600" b="1" dirty="0" err="1" smtClean="0"/>
              <a:t>Photoshop</a:t>
            </a:r>
            <a:r>
              <a:rPr lang="cs-CZ" sz="3600" b="1" dirty="0" smtClean="0"/>
              <a:t> </a:t>
            </a:r>
            <a:endParaRPr lang="cs-CZ" sz="3600" b="1" dirty="0"/>
          </a:p>
        </p:txBody>
      </p:sp>
      <p:sp>
        <p:nvSpPr>
          <p:cNvPr id="3" name="Zástupný symbol pro obsah 2"/>
          <p:cNvSpPr>
            <a:spLocks noGrp="1"/>
          </p:cNvSpPr>
          <p:nvPr>
            <p:ph idx="1"/>
          </p:nvPr>
        </p:nvSpPr>
        <p:spPr>
          <a:xfrm>
            <a:off x="457200" y="1268761"/>
            <a:ext cx="8229600" cy="1584176"/>
          </a:xfrm>
        </p:spPr>
        <p:txBody>
          <a:bodyPr>
            <a:normAutofit fontScale="92500"/>
          </a:bodyPr>
          <a:lstStyle/>
          <a:p>
            <a:r>
              <a:rPr lang="cs-CZ" dirty="0" smtClean="0"/>
              <a:t>vhodnější použít postupné krokové zvětšování po 10% do únosné míry a následně obraz </a:t>
            </a:r>
            <a:r>
              <a:rPr lang="cs-CZ" dirty="0" err="1" smtClean="0"/>
              <a:t>doostřit</a:t>
            </a:r>
            <a:endParaRPr lang="cs-CZ" dirty="0" smtClean="0"/>
          </a:p>
          <a:p>
            <a:r>
              <a:rPr lang="cs-CZ" dirty="0" smtClean="0"/>
              <a:t>Srovnání:</a:t>
            </a:r>
            <a:endParaRPr lang="cs-CZ" dirty="0"/>
          </a:p>
        </p:txBody>
      </p:sp>
      <p:pic>
        <p:nvPicPr>
          <p:cNvPr id="1026" name="Picture 2" descr="http://www.imaging-resource.com/SOFT/GF/FIGURE1.jpg"/>
          <p:cNvPicPr>
            <a:picLocks noChangeAspect="1" noChangeArrowheads="1"/>
          </p:cNvPicPr>
          <p:nvPr/>
        </p:nvPicPr>
        <p:blipFill>
          <a:blip r:embed="rId3" cstate="print"/>
          <a:srcRect/>
          <a:stretch>
            <a:fillRect/>
          </a:stretch>
        </p:blipFill>
        <p:spPr bwMode="auto">
          <a:xfrm>
            <a:off x="323528" y="2852936"/>
            <a:ext cx="2857500" cy="2047876"/>
          </a:xfrm>
          <a:prstGeom prst="rect">
            <a:avLst/>
          </a:prstGeom>
          <a:noFill/>
        </p:spPr>
      </p:pic>
      <p:pic>
        <p:nvPicPr>
          <p:cNvPr id="1028" name="Picture 4" descr="http://www.imaging-resource.com/SOFT/GF/FIGURE3.jpg"/>
          <p:cNvPicPr>
            <a:picLocks noChangeAspect="1" noChangeArrowheads="1"/>
          </p:cNvPicPr>
          <p:nvPr/>
        </p:nvPicPr>
        <p:blipFill>
          <a:blip r:embed="rId4" cstate="print"/>
          <a:srcRect/>
          <a:stretch>
            <a:fillRect/>
          </a:stretch>
        </p:blipFill>
        <p:spPr bwMode="auto">
          <a:xfrm>
            <a:off x="3419872" y="2636912"/>
            <a:ext cx="5225875" cy="3384376"/>
          </a:xfrm>
          <a:prstGeom prst="rect">
            <a:avLst/>
          </a:prstGeom>
          <a:noFill/>
        </p:spPr>
      </p:pic>
      <p:sp>
        <p:nvSpPr>
          <p:cNvPr id="6" name="Obdélník 5"/>
          <p:cNvSpPr/>
          <p:nvPr/>
        </p:nvSpPr>
        <p:spPr>
          <a:xfrm>
            <a:off x="3419872" y="6021288"/>
            <a:ext cx="5454352" cy="646331"/>
          </a:xfrm>
          <a:prstGeom prst="rect">
            <a:avLst/>
          </a:prstGeom>
        </p:spPr>
        <p:txBody>
          <a:bodyPr wrap="square">
            <a:spAutoFit/>
          </a:bodyPr>
          <a:lstStyle/>
          <a:p>
            <a:r>
              <a:rPr lang="cs-CZ" dirty="0" smtClean="0"/>
              <a:t>Zvětšeno </a:t>
            </a:r>
            <a:r>
              <a:rPr lang="en-US" dirty="0" smtClean="0"/>
              <a:t>200% </a:t>
            </a:r>
            <a:r>
              <a:rPr lang="cs-CZ" dirty="0" smtClean="0"/>
              <a:t> Vlevo zvětšováno po </a:t>
            </a:r>
            <a:r>
              <a:rPr lang="en-US" dirty="0" smtClean="0"/>
              <a:t>1% </a:t>
            </a:r>
            <a:r>
              <a:rPr lang="cs-CZ" dirty="0" smtClean="0"/>
              <a:t>ve p</a:t>
            </a:r>
            <a:r>
              <a:rPr lang="en-US" dirty="0" err="1" smtClean="0"/>
              <a:t>hotoshop</a:t>
            </a:r>
            <a:r>
              <a:rPr lang="cs-CZ" dirty="0" smtClean="0"/>
              <a:t>u, vpravo</a:t>
            </a:r>
            <a:r>
              <a:rPr lang="en-US" dirty="0" smtClean="0"/>
              <a:t> </a:t>
            </a:r>
            <a:r>
              <a:rPr lang="cs-CZ" dirty="0" smtClean="0"/>
              <a:t>zvětšeno použitím </a:t>
            </a:r>
            <a:r>
              <a:rPr lang="cs-CZ" dirty="0" err="1" smtClean="0"/>
              <a:t>plug</a:t>
            </a:r>
            <a:r>
              <a:rPr lang="cs-CZ" dirty="0" smtClean="0"/>
              <a:t>-inu</a:t>
            </a:r>
            <a:r>
              <a:rPr lang="en-US" dirty="0" smtClean="0"/>
              <a:t> Genuine Fractals</a:t>
            </a:r>
            <a:endParaRPr lang="cs-CZ"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Zvětšování v Adobe </a:t>
            </a:r>
            <a:r>
              <a:rPr lang="cs-CZ" b="1" dirty="0" err="1" smtClean="0"/>
              <a:t>Photoshop</a:t>
            </a:r>
            <a:r>
              <a:rPr lang="cs-CZ" b="1" dirty="0" smtClean="0"/>
              <a:t> </a:t>
            </a:r>
            <a:endParaRPr lang="cs-CZ" dirty="0"/>
          </a:p>
        </p:txBody>
      </p:sp>
      <p:sp>
        <p:nvSpPr>
          <p:cNvPr id="3" name="Zástupný symbol pro obsah 2"/>
          <p:cNvSpPr>
            <a:spLocks noGrp="1"/>
          </p:cNvSpPr>
          <p:nvPr>
            <p:ph idx="1"/>
          </p:nvPr>
        </p:nvSpPr>
        <p:spPr/>
        <p:txBody>
          <a:bodyPr>
            <a:normAutofit/>
          </a:bodyPr>
          <a:lstStyle/>
          <a:p>
            <a:r>
              <a:rPr lang="cs-CZ" sz="2800" dirty="0" smtClean="0"/>
              <a:t>Interpolace -  (lat. </a:t>
            </a:r>
            <a:r>
              <a:rPr lang="cs-CZ" sz="2800" dirty="0" err="1" smtClean="0"/>
              <a:t>inter</a:t>
            </a:r>
            <a:r>
              <a:rPr lang="cs-CZ" sz="2800" dirty="0" smtClean="0"/>
              <a:t>-</a:t>
            </a:r>
            <a:r>
              <a:rPr lang="cs-CZ" sz="2800" dirty="0" err="1" smtClean="0"/>
              <a:t>polare</a:t>
            </a:r>
            <a:r>
              <a:rPr lang="cs-CZ" sz="2800" dirty="0" smtClean="0"/>
              <a:t>, vylepšit vkládáním) - </a:t>
            </a:r>
            <a:r>
              <a:rPr lang="cs-CZ" sz="2800" b="1" dirty="0" smtClean="0"/>
              <a:t>výpočtem zvětšený počet zobrazovacích bodů</a:t>
            </a:r>
            <a:endParaRPr lang="cs-CZ" sz="2800" dirty="0"/>
          </a:p>
        </p:txBody>
      </p:sp>
      <p:sp>
        <p:nvSpPr>
          <p:cNvPr id="27649" name="Rectangle 1"/>
          <p:cNvSpPr>
            <a:spLocks noChangeArrowheads="1"/>
          </p:cNvSpPr>
          <p:nvPr/>
        </p:nvSpPr>
        <p:spPr bwMode="auto">
          <a:xfrm>
            <a:off x="971600" y="5120024"/>
            <a:ext cx="7128792" cy="1477328"/>
          </a:xfrm>
          <a:prstGeom prst="rect">
            <a:avLst/>
          </a:prstGeom>
          <a:solidFill>
            <a:srgbClr val="C0C0C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1800" b="1" i="0" u="none" strike="noStrike" cap="none" normalizeH="0" baseline="0" dirty="0" smtClean="0">
              <a:ln>
                <a:noFill/>
              </a:ln>
              <a:solidFill>
                <a:srgbClr val="000000"/>
              </a:solidFill>
              <a:effectLst/>
              <a:latin typeface="Arial CE"/>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smtClean="0">
                <a:ln>
                  <a:noFill/>
                </a:ln>
                <a:solidFill>
                  <a:srgbClr val="000000"/>
                </a:solidFill>
                <a:effectLst/>
                <a:latin typeface="Arial CE"/>
                <a:cs typeface="Arial" pitchFamily="34" charset="0"/>
              </a:rPr>
              <a:t>Interpolace obrazu je metoda, kdy se při zpracování dat dopočítávají body, z nichž se skládá obrázek - srovnáním s fyzicky existujícími body.</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7651" name="Picture 3" descr="http://www.digineff.cz/cojeto/ruzne/interpolace.gif"/>
          <p:cNvPicPr>
            <a:picLocks noChangeAspect="1" noChangeArrowheads="1"/>
          </p:cNvPicPr>
          <p:nvPr/>
        </p:nvPicPr>
        <p:blipFill>
          <a:blip r:embed="rId3" cstate="print"/>
          <a:srcRect/>
          <a:stretch>
            <a:fillRect/>
          </a:stretch>
        </p:blipFill>
        <p:spPr bwMode="auto">
          <a:xfrm>
            <a:off x="971600" y="2852936"/>
            <a:ext cx="4060584" cy="1584176"/>
          </a:xfrm>
          <a:prstGeom prst="rect">
            <a:avLst/>
          </a:prstGeom>
          <a:noFill/>
        </p:spPr>
      </p:pic>
      <p:sp>
        <p:nvSpPr>
          <p:cNvPr id="6" name="Obdélník 5"/>
          <p:cNvSpPr/>
          <p:nvPr/>
        </p:nvSpPr>
        <p:spPr>
          <a:xfrm>
            <a:off x="5436096" y="2967335"/>
            <a:ext cx="2880320" cy="1200329"/>
          </a:xfrm>
          <a:prstGeom prst="rect">
            <a:avLst/>
          </a:prstGeom>
        </p:spPr>
        <p:txBody>
          <a:bodyPr wrap="square">
            <a:spAutoFit/>
          </a:bodyPr>
          <a:lstStyle/>
          <a:p>
            <a:r>
              <a:rPr lang="cs-CZ" dirty="0" smtClean="0"/>
              <a:t>původní plošky označeny jako </a:t>
            </a:r>
            <a:r>
              <a:rPr lang="cs-CZ" b="1" dirty="0" smtClean="0"/>
              <a:t>O</a:t>
            </a:r>
            <a:r>
              <a:rPr lang="cs-CZ" dirty="0" smtClean="0"/>
              <a:t>, ty vypočítané mají </a:t>
            </a:r>
            <a:r>
              <a:rPr lang="cs-CZ" b="1" dirty="0" smtClean="0"/>
              <a:t>X</a:t>
            </a:r>
            <a:r>
              <a:rPr lang="cs-CZ" dirty="0" smtClean="0"/>
              <a:t>. Ty plošky označené </a:t>
            </a:r>
            <a:r>
              <a:rPr lang="cs-CZ" b="1" dirty="0" smtClean="0"/>
              <a:t>X</a:t>
            </a:r>
            <a:r>
              <a:rPr lang="cs-CZ" dirty="0" smtClean="0"/>
              <a:t> jsou </a:t>
            </a:r>
            <a:r>
              <a:rPr lang="cs-CZ" b="1" dirty="0" smtClean="0"/>
              <a:t>interpolované</a:t>
            </a:r>
            <a:endParaRPr lang="cs-C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Okna Záložek</a:t>
            </a:r>
            <a:endParaRPr lang="cs-CZ" dirty="0"/>
          </a:p>
        </p:txBody>
      </p:sp>
      <p:sp>
        <p:nvSpPr>
          <p:cNvPr id="3" name="Zástupný symbol pro obsah 2"/>
          <p:cNvSpPr>
            <a:spLocks noGrp="1"/>
          </p:cNvSpPr>
          <p:nvPr>
            <p:ph idx="1"/>
          </p:nvPr>
        </p:nvSpPr>
        <p:spPr>
          <a:xfrm>
            <a:off x="457200" y="1600200"/>
            <a:ext cx="6635080" cy="4525963"/>
          </a:xfrm>
        </p:spPr>
        <p:txBody>
          <a:bodyPr>
            <a:normAutofit/>
          </a:bodyPr>
          <a:lstStyle/>
          <a:p>
            <a:r>
              <a:rPr lang="cs-CZ" dirty="0" smtClean="0"/>
              <a:t> Okna - je jich mnoho, ale společně tvoří třetí část, bez které se v </a:t>
            </a:r>
            <a:r>
              <a:rPr lang="cs-CZ" dirty="0" err="1" smtClean="0"/>
              <a:t>Photoshopu</a:t>
            </a:r>
            <a:r>
              <a:rPr lang="cs-CZ" dirty="0" smtClean="0"/>
              <a:t> neobejdete. </a:t>
            </a:r>
          </a:p>
          <a:p>
            <a:r>
              <a:rPr lang="cs-CZ" dirty="0" smtClean="0"/>
              <a:t>Okna nedělají tolik jako předchozí dvě části, ale odvedou tvrdou práci</a:t>
            </a:r>
          </a:p>
          <a:p>
            <a:endParaRPr lang="cs-CZ" dirty="0"/>
          </a:p>
        </p:txBody>
      </p:sp>
      <p:pic>
        <p:nvPicPr>
          <p:cNvPr id="4" name="Picture 2"/>
          <p:cNvPicPr>
            <a:picLocks noChangeAspect="1" noChangeArrowheads="1"/>
          </p:cNvPicPr>
          <p:nvPr/>
        </p:nvPicPr>
        <p:blipFill>
          <a:blip r:embed="rId2" cstate="print"/>
          <a:srcRect l="82400" t="5306"/>
          <a:stretch>
            <a:fillRect/>
          </a:stretch>
        </p:blipFill>
        <p:spPr bwMode="auto">
          <a:xfrm>
            <a:off x="7092280" y="142693"/>
            <a:ext cx="2051720" cy="67153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descr="Prosté zvětšení bez interpolace"/>
          <p:cNvPicPr>
            <a:picLocks noChangeAspect="1" noChangeArrowheads="1"/>
          </p:cNvPicPr>
          <p:nvPr/>
        </p:nvPicPr>
        <p:blipFill>
          <a:blip r:embed="rId3" cstate="print"/>
          <a:srcRect/>
          <a:stretch>
            <a:fillRect/>
          </a:stretch>
        </p:blipFill>
        <p:spPr bwMode="auto">
          <a:xfrm>
            <a:off x="179512" y="3356992"/>
            <a:ext cx="4762500" cy="3343275"/>
          </a:xfrm>
          <a:prstGeom prst="rect">
            <a:avLst/>
          </a:prstGeom>
          <a:noFill/>
        </p:spPr>
      </p:pic>
      <p:sp>
        <p:nvSpPr>
          <p:cNvPr id="2" name="Nadpis 1"/>
          <p:cNvSpPr>
            <a:spLocks noGrp="1"/>
          </p:cNvSpPr>
          <p:nvPr>
            <p:ph type="title"/>
          </p:nvPr>
        </p:nvSpPr>
        <p:spPr/>
        <p:txBody>
          <a:bodyPr/>
          <a:lstStyle/>
          <a:p>
            <a:r>
              <a:rPr lang="cs-CZ" b="1" dirty="0" smtClean="0"/>
              <a:t>Zvětšování v Adobe </a:t>
            </a:r>
            <a:r>
              <a:rPr lang="cs-CZ" b="1" dirty="0" err="1" smtClean="0"/>
              <a:t>Photoshop</a:t>
            </a:r>
            <a:r>
              <a:rPr lang="cs-CZ" b="1" dirty="0" smtClean="0"/>
              <a:t> </a:t>
            </a:r>
            <a:endParaRPr lang="cs-CZ" dirty="0"/>
          </a:p>
        </p:txBody>
      </p:sp>
      <p:sp>
        <p:nvSpPr>
          <p:cNvPr id="7" name="Zástupný symbol pro obsah 6"/>
          <p:cNvSpPr>
            <a:spLocks noGrp="1"/>
          </p:cNvSpPr>
          <p:nvPr>
            <p:ph idx="1"/>
          </p:nvPr>
        </p:nvSpPr>
        <p:spPr/>
        <p:txBody>
          <a:bodyPr/>
          <a:lstStyle/>
          <a:p>
            <a:endParaRPr lang="cs-CZ"/>
          </a:p>
        </p:txBody>
      </p:sp>
      <p:sp>
        <p:nvSpPr>
          <p:cNvPr id="8" name="Obdélník 7"/>
          <p:cNvSpPr/>
          <p:nvPr/>
        </p:nvSpPr>
        <p:spPr>
          <a:xfrm>
            <a:off x="107504" y="3068960"/>
            <a:ext cx="3672408" cy="307777"/>
          </a:xfrm>
          <a:prstGeom prst="rect">
            <a:avLst/>
          </a:prstGeom>
        </p:spPr>
        <p:txBody>
          <a:bodyPr wrap="square">
            <a:spAutoFit/>
          </a:bodyPr>
          <a:lstStyle/>
          <a:p>
            <a:r>
              <a:rPr lang="es-ES" sz="1400" i="1" dirty="0" smtClean="0"/>
              <a:t>Prosté zvětšení bez interpolace, foto: Petr Jandík</a:t>
            </a:r>
            <a:endParaRPr lang="cs-CZ" sz="1400" dirty="0"/>
          </a:p>
        </p:txBody>
      </p:sp>
      <p:sp>
        <p:nvSpPr>
          <p:cNvPr id="10" name="Obdélník 9"/>
          <p:cNvSpPr/>
          <p:nvPr/>
        </p:nvSpPr>
        <p:spPr>
          <a:xfrm>
            <a:off x="5544616" y="4725144"/>
            <a:ext cx="3491880" cy="738664"/>
          </a:xfrm>
          <a:prstGeom prst="rect">
            <a:avLst/>
          </a:prstGeom>
        </p:spPr>
        <p:txBody>
          <a:bodyPr wrap="square">
            <a:spAutoFit/>
          </a:bodyPr>
          <a:lstStyle/>
          <a:p>
            <a:pPr algn="r"/>
            <a:r>
              <a:rPr lang="cs-CZ" sz="1400" i="1" dirty="0" smtClean="0"/>
              <a:t>Originál a zvětšení dvakrát a třikrát </a:t>
            </a:r>
            <a:r>
              <a:rPr lang="cs-CZ" sz="1400" i="1" dirty="0" err="1" smtClean="0"/>
              <a:t>bikubickou</a:t>
            </a:r>
            <a:r>
              <a:rPr lang="cs-CZ" sz="1400" i="1" dirty="0" smtClean="0"/>
              <a:t> interpolací, jak ji nabízí </a:t>
            </a:r>
            <a:r>
              <a:rPr lang="cs-CZ" sz="1400" i="1" dirty="0" err="1" smtClean="0"/>
              <a:t>Photoshop</a:t>
            </a:r>
            <a:r>
              <a:rPr lang="cs-CZ" sz="1400" i="1" dirty="0" smtClean="0"/>
              <a:t> CS3, foto: Petr </a:t>
            </a:r>
            <a:r>
              <a:rPr lang="cs-CZ" sz="1400" i="1" dirty="0" err="1" smtClean="0"/>
              <a:t>Jandík</a:t>
            </a:r>
            <a:endParaRPr lang="cs-CZ" sz="1400" dirty="0"/>
          </a:p>
        </p:txBody>
      </p:sp>
      <p:pic>
        <p:nvPicPr>
          <p:cNvPr id="27655" name="Picture 7" descr="Originál a zvětšení dvakrát a třikrát bikubickou interpolací, jak ji nabízí Photoshop CS3"/>
          <p:cNvPicPr>
            <a:picLocks noChangeAspect="1" noChangeArrowheads="1"/>
          </p:cNvPicPr>
          <p:nvPr/>
        </p:nvPicPr>
        <p:blipFill>
          <a:blip r:embed="rId4" cstate="print"/>
          <a:srcRect/>
          <a:stretch>
            <a:fillRect/>
          </a:stretch>
        </p:blipFill>
        <p:spPr bwMode="auto">
          <a:xfrm>
            <a:off x="4211960" y="1340768"/>
            <a:ext cx="4762500" cy="3343275"/>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Metody zvětšování</a:t>
            </a:r>
            <a:endParaRPr lang="cs-CZ" dirty="0"/>
          </a:p>
        </p:txBody>
      </p:sp>
      <p:sp>
        <p:nvSpPr>
          <p:cNvPr id="3" name="Zástupný symbol pro obsah 2"/>
          <p:cNvSpPr>
            <a:spLocks noGrp="1"/>
          </p:cNvSpPr>
          <p:nvPr>
            <p:ph idx="1"/>
          </p:nvPr>
        </p:nvSpPr>
        <p:spPr/>
        <p:txBody>
          <a:bodyPr>
            <a:normAutofit fontScale="77500" lnSpcReduction="20000"/>
          </a:bodyPr>
          <a:lstStyle/>
          <a:p>
            <a:r>
              <a:rPr lang="cs-CZ" b="1" dirty="0" smtClean="0"/>
              <a:t>Metoda „nejbližší soused“ </a:t>
            </a:r>
            <a:r>
              <a:rPr lang="cs-CZ" dirty="0" smtClean="0"/>
              <a:t>(</a:t>
            </a:r>
            <a:r>
              <a:rPr lang="cs-CZ" dirty="0" err="1" smtClean="0"/>
              <a:t>Pixely</a:t>
            </a:r>
            <a:r>
              <a:rPr lang="cs-CZ" dirty="0" smtClean="0"/>
              <a:t>, které chcete do scény přidat a obraz jimi zvětšit, se dopočítají prostým zkopírováním okolních </a:t>
            </a:r>
            <a:r>
              <a:rPr lang="cs-CZ" dirty="0" err="1" smtClean="0"/>
              <a:t>pixelů</a:t>
            </a:r>
            <a:r>
              <a:rPr lang="cs-CZ" dirty="0" smtClean="0"/>
              <a:t> – problém „zubatost“ „</a:t>
            </a:r>
            <a:r>
              <a:rPr lang="cs-CZ" dirty="0" err="1" smtClean="0"/>
              <a:t>schodovitost</a:t>
            </a:r>
            <a:r>
              <a:rPr lang="cs-CZ" dirty="0" smtClean="0"/>
              <a:t>“</a:t>
            </a:r>
          </a:p>
          <a:p>
            <a:r>
              <a:rPr lang="cs-CZ" b="1" dirty="0" smtClean="0"/>
              <a:t>Bilineární </a:t>
            </a:r>
            <a:r>
              <a:rPr lang="cs-CZ" dirty="0" smtClean="0"/>
              <a:t>(výpočet nové barevné hodnoty obrazového bodu pomocí čtyř okolních </a:t>
            </a:r>
            <a:r>
              <a:rPr lang="cs-CZ" dirty="0" err="1" smtClean="0"/>
              <a:t>pixelů</a:t>
            </a:r>
            <a:r>
              <a:rPr lang="cs-CZ" dirty="0" smtClean="0"/>
              <a:t>, nedochází k zubatosti hran, ty jsou totiž průměrováním hodnot z výchozích </a:t>
            </a:r>
            <a:r>
              <a:rPr lang="cs-CZ" dirty="0" err="1" smtClean="0"/>
              <a:t>pixelů</a:t>
            </a:r>
            <a:r>
              <a:rPr lang="cs-CZ" dirty="0" smtClean="0"/>
              <a:t> lehce rozmazány)</a:t>
            </a:r>
            <a:endParaRPr lang="cs-CZ" b="1" dirty="0" smtClean="0"/>
          </a:p>
          <a:p>
            <a:r>
              <a:rPr lang="cs-CZ" b="1" dirty="0" err="1" smtClean="0"/>
              <a:t>Bikubická</a:t>
            </a:r>
            <a:r>
              <a:rPr lang="cs-CZ" b="1" dirty="0" smtClean="0"/>
              <a:t> </a:t>
            </a:r>
            <a:r>
              <a:rPr lang="cs-CZ" dirty="0" smtClean="0"/>
              <a:t>(využívá křivek, kterými spojuje šestnáct okolních obrazových bodů a pomocí nich pak vypočítá potřebnou barevnou hodnotu pro výsledný pixel, přesnější zvětšeniny než při použití bilineární interpolace, výpočet však trvá o něco déle)</a:t>
            </a:r>
          </a:p>
          <a:p>
            <a:endParaRPr lang="cs-CZ"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smtClean="0"/>
              <a:t>Metody zvětšování: Schodová interpolace </a:t>
            </a:r>
            <a:endParaRPr lang="cs-CZ" sz="3600" b="1" dirty="0"/>
          </a:p>
        </p:txBody>
      </p:sp>
      <p:sp>
        <p:nvSpPr>
          <p:cNvPr id="3" name="Zástupný symbol pro obsah 2"/>
          <p:cNvSpPr>
            <a:spLocks noGrp="1"/>
          </p:cNvSpPr>
          <p:nvPr>
            <p:ph idx="1"/>
          </p:nvPr>
        </p:nvSpPr>
        <p:spPr/>
        <p:txBody>
          <a:bodyPr>
            <a:normAutofit fontScale="85000" lnSpcReduction="10000"/>
          </a:bodyPr>
          <a:lstStyle/>
          <a:p>
            <a:r>
              <a:rPr lang="cs-CZ" b="1" dirty="0" err="1" smtClean="0"/>
              <a:t>Bikubická</a:t>
            </a:r>
            <a:r>
              <a:rPr lang="cs-CZ" b="1" dirty="0" smtClean="0"/>
              <a:t> </a:t>
            </a:r>
          </a:p>
          <a:p>
            <a:r>
              <a:rPr lang="cs-CZ" dirty="0" smtClean="0"/>
              <a:t>Zvětšování se neprovádíte jednorázově, ale v několika krocích. </a:t>
            </a:r>
          </a:p>
          <a:p>
            <a:r>
              <a:rPr lang="cs-CZ" dirty="0" smtClean="0"/>
              <a:t>Např.: obraz s rozměry 800 × 600 </a:t>
            </a:r>
            <a:r>
              <a:rPr lang="cs-CZ" dirty="0" err="1" smtClean="0"/>
              <a:t>pixelů</a:t>
            </a:r>
            <a:r>
              <a:rPr lang="cs-CZ" dirty="0" smtClean="0"/>
              <a:t> nezvětšíme na dvojnásobnou velikost najednou, ale postupně.  Zvětšování si rozložíme například do 4–5 kroků. </a:t>
            </a:r>
          </a:p>
          <a:p>
            <a:r>
              <a:rPr lang="cs-CZ" dirty="0" smtClean="0"/>
              <a:t>Výsledky schodové interpolace dopadají lépe než jednou aplikovaná </a:t>
            </a:r>
            <a:r>
              <a:rPr lang="cs-CZ" dirty="0" err="1" smtClean="0"/>
              <a:t>bikubická</a:t>
            </a:r>
            <a:r>
              <a:rPr lang="cs-CZ" dirty="0" smtClean="0"/>
              <a:t> interpolace. </a:t>
            </a:r>
          </a:p>
          <a:p>
            <a:r>
              <a:rPr lang="cs-CZ" dirty="0" smtClean="0"/>
              <a:t>Lze mezi jednotlivými fázemi zvětšování obraz lehce </a:t>
            </a:r>
            <a:r>
              <a:rPr lang="cs-CZ" dirty="0" err="1" smtClean="0"/>
              <a:t>doostřovat</a:t>
            </a:r>
            <a:r>
              <a:rPr lang="cs-CZ" dirty="0" smtClean="0"/>
              <a:t>, a tím zajistit lepší čitelnost hran.</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smtClean="0"/>
              <a:t>Metody zvětšování: Metoda 110 procent</a:t>
            </a:r>
            <a:endParaRPr lang="cs-CZ" sz="3600" b="1" dirty="0"/>
          </a:p>
        </p:txBody>
      </p:sp>
      <p:sp>
        <p:nvSpPr>
          <p:cNvPr id="3" name="Zástupný symbol pro obsah 2"/>
          <p:cNvSpPr>
            <a:spLocks noGrp="1"/>
          </p:cNvSpPr>
          <p:nvPr>
            <p:ph idx="1"/>
          </p:nvPr>
        </p:nvSpPr>
        <p:spPr/>
        <p:txBody>
          <a:bodyPr>
            <a:normAutofit fontScale="70000" lnSpcReduction="20000"/>
          </a:bodyPr>
          <a:lstStyle/>
          <a:p>
            <a:pPr>
              <a:spcBef>
                <a:spcPts val="1200"/>
              </a:spcBef>
            </a:pPr>
            <a:r>
              <a:rPr lang="cs-CZ" dirty="0" smtClean="0"/>
              <a:t>Během pokusů s metodou schodové interpolace se v praxi přišlo na trik využívající </a:t>
            </a:r>
            <a:r>
              <a:rPr lang="cs-CZ" dirty="0" err="1" smtClean="0"/>
              <a:t>bikubického</a:t>
            </a:r>
            <a:r>
              <a:rPr lang="cs-CZ" dirty="0" smtClean="0"/>
              <a:t> zvětšování. </a:t>
            </a:r>
          </a:p>
          <a:p>
            <a:pPr>
              <a:spcBef>
                <a:spcPts val="1200"/>
              </a:spcBef>
            </a:pPr>
            <a:r>
              <a:rPr lang="cs-CZ" dirty="0" smtClean="0"/>
              <a:t>Dovoluje několikanásobně zvětšit vstupní snímek s velmi dobrým výsledkem.</a:t>
            </a:r>
          </a:p>
          <a:p>
            <a:pPr>
              <a:spcBef>
                <a:spcPts val="1200"/>
              </a:spcBef>
            </a:pPr>
            <a:r>
              <a:rPr lang="cs-CZ" dirty="0" smtClean="0"/>
              <a:t>Jde stále o schodovou interpolaci, kdy se snímek v několika krocích vždy po 10 procentech zvětšuje až na požadovanou velikost. </a:t>
            </a:r>
          </a:p>
          <a:p>
            <a:pPr>
              <a:spcBef>
                <a:spcPts val="1200"/>
              </a:spcBef>
            </a:pPr>
            <a:r>
              <a:rPr lang="cs-CZ" dirty="0" smtClean="0"/>
              <a:t>V mezikrocích lze rovněž aplikovat lehké </a:t>
            </a:r>
            <a:r>
              <a:rPr lang="cs-CZ" dirty="0" err="1" smtClean="0"/>
              <a:t>doostření</a:t>
            </a:r>
            <a:r>
              <a:rPr lang="cs-CZ" dirty="0" smtClean="0"/>
              <a:t> obrazu. </a:t>
            </a:r>
          </a:p>
          <a:p>
            <a:pPr>
              <a:spcBef>
                <a:spcPts val="1200"/>
              </a:spcBef>
            </a:pPr>
            <a:r>
              <a:rPr lang="cs-CZ" dirty="0" smtClean="0"/>
              <a:t>Metodu 110 procent používají některé specializované komerční programy či </a:t>
            </a:r>
            <a:r>
              <a:rPr lang="cs-CZ" dirty="0" err="1" smtClean="0"/>
              <a:t>plug</a:t>
            </a:r>
            <a:r>
              <a:rPr lang="cs-CZ" dirty="0" smtClean="0"/>
              <a:t>-</a:t>
            </a:r>
            <a:r>
              <a:rPr lang="cs-CZ" dirty="0" err="1" smtClean="0"/>
              <a:t>iny</a:t>
            </a:r>
            <a:r>
              <a:rPr lang="cs-CZ" dirty="0" smtClean="0"/>
              <a:t>. </a:t>
            </a:r>
          </a:p>
          <a:p>
            <a:pPr>
              <a:spcBef>
                <a:spcPts val="1200"/>
              </a:spcBef>
            </a:pPr>
            <a:r>
              <a:rPr lang="cs-CZ" dirty="0" smtClean="0"/>
              <a:t>Tento postup je však velmi jednoduchý a dá se snadno zapsat například jako sada akcí pro </a:t>
            </a:r>
            <a:r>
              <a:rPr lang="cs-CZ" dirty="0" err="1" smtClean="0"/>
              <a:t>Photoshop</a:t>
            </a:r>
            <a:r>
              <a:rPr lang="cs-CZ" dirty="0" smtClean="0"/>
              <a:t>. </a:t>
            </a:r>
          </a:p>
          <a:p>
            <a:pPr>
              <a:spcBef>
                <a:spcPts val="1200"/>
              </a:spcBef>
            </a:pPr>
            <a:r>
              <a:rPr lang="cs-CZ" dirty="0" smtClean="0"/>
              <a:t>Jedná se o jednu z mála metod, která je schopna konkurovat fraktálnímu zvětšování.</a:t>
            </a:r>
            <a:endParaRPr lang="cs-CZ"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l"/>
            <a:r>
              <a:rPr lang="cs-CZ" b="1" dirty="0" smtClean="0"/>
              <a:t>Fraktální </a:t>
            </a:r>
            <a:br>
              <a:rPr lang="cs-CZ" b="1" dirty="0" smtClean="0"/>
            </a:br>
            <a:r>
              <a:rPr lang="cs-CZ" b="1" dirty="0" smtClean="0"/>
              <a:t>zvětšení </a:t>
            </a:r>
            <a:endParaRPr lang="cs-CZ" b="1" dirty="0"/>
          </a:p>
        </p:txBody>
      </p:sp>
      <p:sp>
        <p:nvSpPr>
          <p:cNvPr id="3" name="Zástupný symbol pro obsah 2"/>
          <p:cNvSpPr>
            <a:spLocks noGrp="1"/>
          </p:cNvSpPr>
          <p:nvPr>
            <p:ph idx="1"/>
          </p:nvPr>
        </p:nvSpPr>
        <p:spPr>
          <a:xfrm>
            <a:off x="457200" y="1600200"/>
            <a:ext cx="3322712" cy="4525963"/>
          </a:xfrm>
        </p:spPr>
        <p:txBody>
          <a:bodyPr>
            <a:normAutofit fontScale="77500" lnSpcReduction="20000"/>
          </a:bodyPr>
          <a:lstStyle/>
          <a:p>
            <a:r>
              <a:rPr lang="cs-CZ" dirty="0" smtClean="0"/>
              <a:t>fraktální interpolace, která ke zvětšování  používá fraktální funkce detekující hrany  v obraze</a:t>
            </a:r>
          </a:p>
          <a:p>
            <a:r>
              <a:rPr lang="cs-CZ" dirty="0" smtClean="0"/>
              <a:t>Díky nim věrně zachovává původní podobu hran a výsledné zvětšeniny tolik neztrácejí hranovou ostrost</a:t>
            </a:r>
          </a:p>
          <a:p>
            <a:r>
              <a:rPr lang="cs-CZ" dirty="0" err="1" smtClean="0"/>
              <a:t>plug</a:t>
            </a:r>
            <a:r>
              <a:rPr lang="cs-CZ" dirty="0" smtClean="0"/>
              <a:t>-in: </a:t>
            </a:r>
            <a:r>
              <a:rPr lang="cs-CZ" dirty="0" err="1" smtClean="0"/>
              <a:t>Genuine</a:t>
            </a:r>
            <a:r>
              <a:rPr lang="cs-CZ" dirty="0" smtClean="0"/>
              <a:t> </a:t>
            </a:r>
            <a:r>
              <a:rPr lang="cs-CZ" dirty="0" err="1" smtClean="0"/>
              <a:t>Fractals</a:t>
            </a:r>
            <a:r>
              <a:rPr lang="cs-CZ" dirty="0" smtClean="0"/>
              <a:t> pro Adobe </a:t>
            </a:r>
            <a:r>
              <a:rPr lang="cs-CZ" dirty="0" err="1" smtClean="0"/>
              <a:t>Photoshop</a:t>
            </a:r>
            <a:endParaRPr lang="cs-CZ" dirty="0" smtClean="0"/>
          </a:p>
        </p:txBody>
      </p:sp>
      <p:pic>
        <p:nvPicPr>
          <p:cNvPr id="31746" name="Picture 2"/>
          <p:cNvPicPr>
            <a:picLocks noChangeAspect="1" noChangeArrowheads="1"/>
          </p:cNvPicPr>
          <p:nvPr/>
        </p:nvPicPr>
        <p:blipFill>
          <a:blip r:embed="rId3" cstate="print"/>
          <a:srcRect l="19881" t="21180" r="50000" b="13301"/>
          <a:stretch>
            <a:fillRect/>
          </a:stretch>
        </p:blipFill>
        <p:spPr bwMode="auto">
          <a:xfrm>
            <a:off x="4067944" y="157071"/>
            <a:ext cx="4683923" cy="63682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Doporučení</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žádná metoda není dokonalá</a:t>
            </a:r>
          </a:p>
          <a:p>
            <a:r>
              <a:rPr lang="cs-CZ" dirty="0" smtClean="0"/>
              <a:t>záleží na správném rozhodnutí u konkrétního snímku</a:t>
            </a:r>
          </a:p>
          <a:p>
            <a:r>
              <a:rPr lang="cs-CZ" dirty="0" smtClean="0"/>
              <a:t>pokud již vstupní snímek obsahuje velké množství nežádoucího šumu, je nutné šum před samotným zvětšováním vhodnou metodou odstranit v obrazovém editoru nebo v programu specializovaném na odstranění šumu (</a:t>
            </a:r>
            <a:r>
              <a:rPr lang="cs-CZ" dirty="0" err="1" smtClean="0"/>
              <a:t>Neat</a:t>
            </a:r>
            <a:r>
              <a:rPr lang="cs-CZ" dirty="0" smtClean="0"/>
              <a:t> Image nebo </a:t>
            </a:r>
            <a:r>
              <a:rPr lang="cs-CZ" dirty="0" err="1" smtClean="0"/>
              <a:t>Noise</a:t>
            </a:r>
            <a:r>
              <a:rPr lang="cs-CZ" dirty="0" smtClean="0"/>
              <a:t> Ninja)</a:t>
            </a:r>
            <a:endParaRPr lang="cs-CZ"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32770" name="Picture 2"/>
          <p:cNvPicPr>
            <a:picLocks noChangeAspect="1" noChangeArrowheads="1"/>
          </p:cNvPicPr>
          <p:nvPr/>
        </p:nvPicPr>
        <p:blipFill>
          <a:blip r:embed="rId3" cstate="print"/>
          <a:srcRect l="19094" t="9210" r="21057" b="9521"/>
          <a:stretch>
            <a:fillRect/>
          </a:stretch>
        </p:blipFill>
        <p:spPr bwMode="auto">
          <a:xfrm>
            <a:off x="611560" y="0"/>
            <a:ext cx="8064896" cy="684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smtClean="0"/>
              <a:t>Zmenšování</a:t>
            </a:r>
            <a:endParaRPr lang="cs-CZ" dirty="0"/>
          </a:p>
        </p:txBody>
      </p:sp>
      <p:sp>
        <p:nvSpPr>
          <p:cNvPr id="3" name="Zástupný symbol pro obsah 2"/>
          <p:cNvSpPr>
            <a:spLocks noGrp="1"/>
          </p:cNvSpPr>
          <p:nvPr>
            <p:ph idx="1"/>
          </p:nvPr>
        </p:nvSpPr>
        <p:spPr>
          <a:xfrm>
            <a:off x="457200" y="1600200"/>
            <a:ext cx="7355160" cy="4525963"/>
          </a:xfrm>
        </p:spPr>
        <p:txBody>
          <a:bodyPr>
            <a:normAutofit/>
          </a:bodyPr>
          <a:lstStyle/>
          <a:p>
            <a:r>
              <a:rPr lang="cs-CZ" sz="2800" dirty="0" err="1" smtClean="0"/>
              <a:t>Snížít</a:t>
            </a:r>
            <a:r>
              <a:rPr lang="cs-CZ" sz="2800" dirty="0" smtClean="0"/>
              <a:t> rozlišení: odejmout určitou </a:t>
            </a:r>
            <a:r>
              <a:rPr lang="cs-CZ" sz="2800" dirty="0" err="1" smtClean="0"/>
              <a:t>čast</a:t>
            </a:r>
            <a:r>
              <a:rPr lang="cs-CZ" sz="2800" dirty="0" smtClean="0"/>
              <a:t> </a:t>
            </a:r>
            <a:r>
              <a:rPr lang="cs-CZ" sz="2800" dirty="0" err="1" smtClean="0"/>
              <a:t>pixelů</a:t>
            </a:r>
            <a:r>
              <a:rPr lang="cs-CZ" sz="2800" dirty="0" smtClean="0"/>
              <a:t> z obrazu</a:t>
            </a:r>
          </a:p>
          <a:p>
            <a:r>
              <a:rPr lang="cs-CZ" sz="2800" dirty="0" smtClean="0"/>
              <a:t>Účelem je aby obraz byl viděn a ne aby měl maximální velikost</a:t>
            </a:r>
          </a:p>
          <a:p>
            <a:r>
              <a:rPr lang="cs-CZ" sz="2800" dirty="0" smtClean="0"/>
              <a:t>Vhodné </a:t>
            </a:r>
            <a:r>
              <a:rPr lang="cs-CZ" sz="2800" dirty="0" err="1" smtClean="0"/>
              <a:t>obaz</a:t>
            </a:r>
            <a:r>
              <a:rPr lang="cs-CZ" sz="2800" dirty="0" smtClean="0"/>
              <a:t> </a:t>
            </a:r>
            <a:r>
              <a:rPr lang="cs-CZ" sz="2800" dirty="0" err="1" smtClean="0"/>
              <a:t>doostřit</a:t>
            </a:r>
            <a:endParaRPr lang="cs-CZ" sz="2800" dirty="0" smtClean="0"/>
          </a:p>
          <a:p>
            <a:endParaRPr lang="cs-CZ" sz="2800" dirty="0" smtClean="0"/>
          </a:p>
          <a:p>
            <a:r>
              <a:rPr lang="cs-CZ" sz="2800" b="1" dirty="0" smtClean="0"/>
              <a:t>Obraz – velikost obrazu</a:t>
            </a:r>
            <a:endParaRPr lang="cs-CZ" sz="2800" b="1" dirty="0"/>
          </a:p>
        </p:txBody>
      </p:sp>
      <p:pic>
        <p:nvPicPr>
          <p:cNvPr id="26627" name="Picture 3"/>
          <p:cNvPicPr>
            <a:picLocks noChangeAspect="1" noChangeArrowheads="1"/>
          </p:cNvPicPr>
          <p:nvPr/>
        </p:nvPicPr>
        <p:blipFill>
          <a:blip r:embed="rId3" cstate="print"/>
          <a:srcRect/>
          <a:stretch>
            <a:fillRect/>
          </a:stretch>
        </p:blipFill>
        <p:spPr bwMode="auto">
          <a:xfrm>
            <a:off x="4427984" y="3140968"/>
            <a:ext cx="4410075" cy="3467100"/>
          </a:xfrm>
          <a:prstGeom prst="rect">
            <a:avLst/>
          </a:prstGeom>
          <a:noFill/>
          <a:ln w="9525">
            <a:noFill/>
            <a:miter lim="800000"/>
            <a:headEnd/>
            <a:tailEnd/>
          </a:ln>
        </p:spPr>
      </p:pic>
      <p:pic>
        <p:nvPicPr>
          <p:cNvPr id="26628" name="Picture 4"/>
          <p:cNvPicPr>
            <a:picLocks noChangeAspect="1" noChangeArrowheads="1"/>
          </p:cNvPicPr>
          <p:nvPr/>
        </p:nvPicPr>
        <p:blipFill>
          <a:blip r:embed="rId4" cstate="print"/>
          <a:srcRect l="41100" t="48446" r="44764" b="41661"/>
          <a:stretch>
            <a:fillRect/>
          </a:stretch>
        </p:blipFill>
        <p:spPr bwMode="auto">
          <a:xfrm>
            <a:off x="395536" y="4941168"/>
            <a:ext cx="3888432" cy="1700808"/>
          </a:xfrm>
          <a:prstGeom prst="rect">
            <a:avLst/>
          </a:prstGeom>
          <a:noFill/>
          <a:ln w="9525">
            <a:noFill/>
            <a:miter lim="800000"/>
            <a:headEnd/>
            <a:tailEnd/>
          </a:ln>
        </p:spPr>
      </p:pic>
      <p:sp>
        <p:nvSpPr>
          <p:cNvPr id="6" name="Obdélník 5"/>
          <p:cNvSpPr/>
          <p:nvPr/>
        </p:nvSpPr>
        <p:spPr>
          <a:xfrm>
            <a:off x="395536" y="6525344"/>
            <a:ext cx="3788858" cy="369332"/>
          </a:xfrm>
          <a:prstGeom prst="rect">
            <a:avLst/>
          </a:prstGeom>
        </p:spPr>
        <p:txBody>
          <a:bodyPr wrap="none">
            <a:spAutoFit/>
          </a:bodyPr>
          <a:lstStyle/>
          <a:p>
            <a:r>
              <a:rPr lang="cs-CZ" dirty="0" smtClean="0"/>
              <a:t>pomáhá zvlášť proti rozmazávání textu</a:t>
            </a:r>
            <a:endParaRPr lang="cs-CZ"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fotoaparat.cz/images/0357/035714_big.jpg"/>
          <p:cNvPicPr>
            <a:picLocks noChangeAspect="1" noChangeArrowheads="1"/>
          </p:cNvPicPr>
          <p:nvPr/>
        </p:nvPicPr>
        <p:blipFill>
          <a:blip r:embed="rId3" cstate="print"/>
          <a:srcRect/>
          <a:stretch>
            <a:fillRect/>
          </a:stretch>
        </p:blipFill>
        <p:spPr bwMode="auto">
          <a:xfrm>
            <a:off x="2195736" y="476672"/>
            <a:ext cx="6667500" cy="3914776"/>
          </a:xfrm>
          <a:prstGeom prst="rect">
            <a:avLst/>
          </a:prstGeom>
          <a:noFill/>
        </p:spPr>
      </p:pic>
      <p:sp>
        <p:nvSpPr>
          <p:cNvPr id="2" name="Nadpis 1"/>
          <p:cNvSpPr>
            <a:spLocks noGrp="1"/>
          </p:cNvSpPr>
          <p:nvPr>
            <p:ph type="title"/>
          </p:nvPr>
        </p:nvSpPr>
        <p:spPr/>
        <p:txBody>
          <a:bodyPr>
            <a:normAutofit/>
          </a:bodyPr>
          <a:lstStyle/>
          <a:p>
            <a:pPr algn="l"/>
            <a:r>
              <a:rPr lang="cs-CZ" sz="3600" dirty="0" err="1" smtClean="0"/>
              <a:t>Photoshop</a:t>
            </a:r>
            <a:endParaRPr lang="cs-CZ" sz="3600" dirty="0"/>
          </a:p>
        </p:txBody>
      </p:sp>
      <p:sp>
        <p:nvSpPr>
          <p:cNvPr id="3" name="Zástupný symbol pro obsah 2"/>
          <p:cNvSpPr>
            <a:spLocks noGrp="1"/>
          </p:cNvSpPr>
          <p:nvPr>
            <p:ph idx="1"/>
          </p:nvPr>
        </p:nvSpPr>
        <p:spPr>
          <a:xfrm>
            <a:off x="395536" y="4365104"/>
            <a:ext cx="8435280" cy="1988840"/>
          </a:xfrm>
        </p:spPr>
        <p:txBody>
          <a:bodyPr>
            <a:noAutofit/>
          </a:bodyPr>
          <a:lstStyle/>
          <a:p>
            <a:r>
              <a:rPr lang="cs-CZ" sz="1600" b="1" dirty="0" smtClean="0"/>
              <a:t>Měnit velikost stylů</a:t>
            </a:r>
            <a:r>
              <a:rPr lang="cs-CZ" sz="1600" dirty="0" smtClean="0"/>
              <a:t>  - při zapnutí přizpůsobuje styly měnícím se rozměrům dokumentu - máte například 10 </a:t>
            </a:r>
            <a:r>
              <a:rPr lang="cs-CZ" sz="1600" dirty="0" err="1" smtClean="0"/>
              <a:t>pixelů</a:t>
            </a:r>
            <a:r>
              <a:rPr lang="cs-CZ" sz="1600" dirty="0" smtClean="0"/>
              <a:t> velký stín (efekt/styl vrstvy). V případě že dokument 3x zvětšíte, zvětší se i stín na 30 </a:t>
            </a:r>
            <a:r>
              <a:rPr lang="cs-CZ" sz="1600" dirty="0" err="1" smtClean="0"/>
              <a:t>pixelů</a:t>
            </a:r>
            <a:r>
              <a:rPr lang="cs-CZ" sz="1600" dirty="0" smtClean="0"/>
              <a:t>, aby zůstal v původním poměru vůči vrstvě, na kterou je aplikován. </a:t>
            </a:r>
          </a:p>
          <a:p>
            <a:r>
              <a:rPr lang="cs-CZ" sz="1600" b="1" dirty="0" smtClean="0"/>
              <a:t>Zachovat proporce - </a:t>
            </a:r>
            <a:r>
              <a:rPr lang="cs-CZ" sz="1600" dirty="0" smtClean="0"/>
              <a:t>zachovává poměr stran - pokud budete měnit rozměry jedné strany dokumentu, bude se adekvátně měnit i druhá strana - například pokud roztáhnete šířku na 200%, výška se přizpůsobí, ale zároveň zachovává původní poměr velikostí. Když je aktivní, zobrazuje se symbol spojení u šířky a výšky. Pokud Zachování proporcí vypnete, Měnit velikost stylů se automaticky aktivuje a nebude dostupná - vypnout ji můžete pouze pokud máte Zachování proporcí zapnuté.</a:t>
            </a:r>
            <a:endParaRPr lang="cs-CZ" sz="16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Zoner</a:t>
            </a:r>
            <a:endParaRPr lang="cs-CZ" dirty="0"/>
          </a:p>
        </p:txBody>
      </p:sp>
      <p:sp>
        <p:nvSpPr>
          <p:cNvPr id="3" name="Zástupný symbol pro obsah 2"/>
          <p:cNvSpPr>
            <a:spLocks noGrp="1"/>
          </p:cNvSpPr>
          <p:nvPr>
            <p:ph idx="1"/>
          </p:nvPr>
        </p:nvSpPr>
        <p:spPr/>
        <p:txBody>
          <a:bodyPr/>
          <a:lstStyle/>
          <a:p>
            <a:endParaRPr lang="cs-CZ"/>
          </a:p>
        </p:txBody>
      </p:sp>
      <p:pic>
        <p:nvPicPr>
          <p:cNvPr id="50178" name="Picture 2" descr="http://www.fotoaparat.cz/images/0357/035715_big.jpg"/>
          <p:cNvPicPr>
            <a:picLocks noChangeAspect="1" noChangeArrowheads="1"/>
          </p:cNvPicPr>
          <p:nvPr/>
        </p:nvPicPr>
        <p:blipFill>
          <a:blip r:embed="rId3" cstate="print"/>
          <a:srcRect/>
          <a:stretch>
            <a:fillRect/>
          </a:stretch>
        </p:blipFill>
        <p:spPr bwMode="auto">
          <a:xfrm>
            <a:off x="539552" y="1628800"/>
            <a:ext cx="6667500" cy="385762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Pomocné Nástroje</a:t>
            </a:r>
            <a:endParaRPr lang="cs-CZ" dirty="0"/>
          </a:p>
        </p:txBody>
      </p:sp>
      <p:sp>
        <p:nvSpPr>
          <p:cNvPr id="3" name="Zástupný symbol pro obsah 2"/>
          <p:cNvSpPr>
            <a:spLocks noGrp="1"/>
          </p:cNvSpPr>
          <p:nvPr>
            <p:ph idx="1"/>
          </p:nvPr>
        </p:nvSpPr>
        <p:spPr/>
        <p:txBody>
          <a:bodyPr>
            <a:normAutofit fontScale="92500"/>
          </a:bodyPr>
          <a:lstStyle/>
          <a:p>
            <a:r>
              <a:rPr lang="cs-CZ" dirty="0" smtClean="0"/>
              <a:t>první 2 ikony spouští </a:t>
            </a:r>
            <a:r>
              <a:rPr lang="cs-CZ" u="sng" dirty="0" smtClean="0"/>
              <a:t>pomocné programy,</a:t>
            </a:r>
            <a:r>
              <a:rPr lang="cs-CZ" dirty="0" smtClean="0"/>
              <a:t> které slouží jako </a:t>
            </a:r>
            <a:r>
              <a:rPr lang="cs-CZ" u="sng" dirty="0" smtClean="0"/>
              <a:t>prohlížeče</a:t>
            </a:r>
            <a:r>
              <a:rPr lang="cs-CZ" dirty="0" smtClean="0"/>
              <a:t> obrázků </a:t>
            </a:r>
          </a:p>
          <a:p>
            <a:r>
              <a:rPr lang="cs-CZ" dirty="0" smtClean="0"/>
              <a:t>zbytek se týká </a:t>
            </a:r>
            <a:r>
              <a:rPr lang="cs-CZ" u="sng" dirty="0" smtClean="0"/>
              <a:t>upravování pracovní plochy</a:t>
            </a:r>
            <a:r>
              <a:rPr lang="cs-CZ" dirty="0" smtClean="0"/>
              <a:t>, například když potřebujete mít 2 okna vedle sebe a porovnávat stejné soubory, když jeden z nich upravujete, a okamžitě chcete měnit rozložení </a:t>
            </a:r>
          </a:p>
          <a:p>
            <a:r>
              <a:rPr lang="cs-CZ" dirty="0" smtClean="0"/>
              <a:t>někteří lidé pracují bez toho, aniž by tento blok někdy využili, jiným velmi pomáhá u specifických situací</a:t>
            </a:r>
            <a:endParaRPr lang="cs-CZ" dirty="0"/>
          </a:p>
        </p:txBody>
      </p:sp>
      <p:pic>
        <p:nvPicPr>
          <p:cNvPr id="5" name="Picture 2"/>
          <p:cNvPicPr>
            <a:picLocks noChangeAspect="1" noChangeArrowheads="1"/>
          </p:cNvPicPr>
          <p:nvPr/>
        </p:nvPicPr>
        <p:blipFill>
          <a:blip r:embed="rId2" cstate="print"/>
          <a:srcRect l="32123" r="48117" b="96593"/>
          <a:stretch>
            <a:fillRect/>
          </a:stretch>
        </p:blipFill>
        <p:spPr bwMode="auto">
          <a:xfrm>
            <a:off x="0" y="5921896"/>
            <a:ext cx="9361040" cy="9361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1600200"/>
            <a:ext cx="2314600" cy="4525963"/>
          </a:xfrm>
        </p:spPr>
        <p:txBody>
          <a:bodyPr>
            <a:normAutofit fontScale="62500" lnSpcReduction="20000"/>
          </a:bodyPr>
          <a:lstStyle/>
          <a:p>
            <a:r>
              <a:rPr lang="cs-CZ" dirty="0" smtClean="0"/>
              <a:t>Velice dobrou metodu „</a:t>
            </a:r>
            <a:r>
              <a:rPr lang="cs-CZ" dirty="0" err="1" smtClean="0"/>
              <a:t>supersampling</a:t>
            </a:r>
            <a:r>
              <a:rPr lang="cs-CZ" dirty="0" smtClean="0"/>
              <a:t>“ pro zmenšování obrázků nabízí i česká aplikace </a:t>
            </a:r>
            <a:r>
              <a:rPr lang="cs-CZ" dirty="0" err="1" smtClean="0"/>
              <a:t>Zoner</a:t>
            </a:r>
            <a:r>
              <a:rPr lang="cs-CZ" dirty="0" smtClean="0"/>
              <a:t> </a:t>
            </a:r>
            <a:r>
              <a:rPr lang="cs-CZ" dirty="0" err="1" smtClean="0"/>
              <a:t>Photo</a:t>
            </a:r>
            <a:r>
              <a:rPr lang="cs-CZ" dirty="0" smtClean="0"/>
              <a:t> Studio 7. Ta se umí vypořádat  s hrozbou artefaktů v obraze dokonce lépe než metoda </a:t>
            </a:r>
            <a:r>
              <a:rPr lang="cs-CZ" dirty="0" err="1" smtClean="0"/>
              <a:t>bikubické</a:t>
            </a:r>
            <a:r>
              <a:rPr lang="cs-CZ" dirty="0" smtClean="0"/>
              <a:t> interpolace.</a:t>
            </a:r>
            <a:endParaRPr lang="cs-CZ" dirty="0"/>
          </a:p>
        </p:txBody>
      </p:sp>
      <p:pic>
        <p:nvPicPr>
          <p:cNvPr id="33794" name="Picture 2"/>
          <p:cNvPicPr>
            <a:picLocks noChangeAspect="1" noChangeArrowheads="1"/>
          </p:cNvPicPr>
          <p:nvPr/>
        </p:nvPicPr>
        <p:blipFill>
          <a:blip r:embed="rId3" cstate="print"/>
          <a:srcRect l="36025" t="6690" r="20270" b="11411"/>
          <a:stretch>
            <a:fillRect/>
          </a:stretch>
        </p:blipFill>
        <p:spPr bwMode="auto">
          <a:xfrm>
            <a:off x="2820779" y="0"/>
            <a:ext cx="5855677" cy="6858000"/>
          </a:xfrm>
          <a:prstGeom prst="rect">
            <a:avLst/>
          </a:prstGeom>
          <a:noFill/>
          <a:ln w="9525">
            <a:noFill/>
            <a:miter lim="800000"/>
            <a:headEnd/>
            <a:tailEnd/>
          </a:ln>
        </p:spPr>
      </p:pic>
      <p:sp>
        <p:nvSpPr>
          <p:cNvPr id="5" name="Obdélník 4"/>
          <p:cNvSpPr/>
          <p:nvPr/>
        </p:nvSpPr>
        <p:spPr>
          <a:xfrm>
            <a:off x="467544" y="5517232"/>
            <a:ext cx="2286000" cy="1200329"/>
          </a:xfrm>
          <a:prstGeom prst="rect">
            <a:avLst/>
          </a:prstGeom>
          <a:ln>
            <a:solidFill>
              <a:schemeClr val="tx2">
                <a:lumMod val="40000"/>
                <a:lumOff val="60000"/>
              </a:schemeClr>
            </a:solidFill>
          </a:ln>
        </p:spPr>
        <p:txBody>
          <a:bodyPr wrap="square">
            <a:spAutoFit/>
          </a:bodyPr>
          <a:lstStyle/>
          <a:p>
            <a:r>
              <a:rPr lang="cs-CZ" dirty="0" smtClean="0"/>
              <a:t>http://www.</a:t>
            </a:r>
            <a:r>
              <a:rPr lang="cs-CZ" dirty="0" err="1" smtClean="0"/>
              <a:t>tomslavicek.com</a:t>
            </a:r>
            <a:r>
              <a:rPr lang="cs-CZ" dirty="0" smtClean="0"/>
              <a:t>/publikace/</a:t>
            </a:r>
            <a:r>
              <a:rPr lang="cs-CZ" dirty="0" err="1" smtClean="0"/>
              <a:t>digifoto</a:t>
            </a:r>
            <a:r>
              <a:rPr lang="cs-CZ" dirty="0" smtClean="0"/>
              <a:t>/0507_01_</a:t>
            </a:r>
            <a:r>
              <a:rPr lang="cs-CZ" dirty="0" err="1" smtClean="0"/>
              <a:t>slavicek.pdf</a:t>
            </a:r>
            <a:endParaRPr lang="cs-CZ"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t>Metody zmenšení s různými výsledky</a:t>
            </a:r>
            <a:endParaRPr lang="cs-CZ" sz="3200" dirty="0"/>
          </a:p>
        </p:txBody>
      </p:sp>
      <p:sp>
        <p:nvSpPr>
          <p:cNvPr id="3" name="Zástupný symbol pro obsah 2"/>
          <p:cNvSpPr>
            <a:spLocks noGrp="1"/>
          </p:cNvSpPr>
          <p:nvPr>
            <p:ph idx="1"/>
          </p:nvPr>
        </p:nvSpPr>
        <p:spPr/>
        <p:txBody>
          <a:bodyPr/>
          <a:lstStyle/>
          <a:p>
            <a:endParaRPr lang="cs-CZ"/>
          </a:p>
        </p:txBody>
      </p:sp>
      <p:pic>
        <p:nvPicPr>
          <p:cNvPr id="53250" name="Picture 2" descr="Metody zmenšení s různými výsledky"/>
          <p:cNvPicPr>
            <a:picLocks noChangeAspect="1" noChangeArrowheads="1"/>
          </p:cNvPicPr>
          <p:nvPr/>
        </p:nvPicPr>
        <p:blipFill>
          <a:blip r:embed="rId3" cstate="print"/>
          <a:srcRect/>
          <a:stretch>
            <a:fillRect/>
          </a:stretch>
        </p:blipFill>
        <p:spPr bwMode="auto">
          <a:xfrm>
            <a:off x="1691680" y="1700808"/>
            <a:ext cx="5439816" cy="4464496"/>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54274" name="Picture 2" descr="http://www.fotoaparat.cz/images/0357/035709_big.jpg"/>
          <p:cNvPicPr>
            <a:picLocks noChangeAspect="1" noChangeArrowheads="1"/>
          </p:cNvPicPr>
          <p:nvPr/>
        </p:nvPicPr>
        <p:blipFill>
          <a:blip r:embed="rId3" cstate="print"/>
          <a:srcRect/>
          <a:stretch>
            <a:fillRect/>
          </a:stretch>
        </p:blipFill>
        <p:spPr bwMode="auto">
          <a:xfrm>
            <a:off x="1187624" y="548680"/>
            <a:ext cx="6667500" cy="5000625"/>
          </a:xfrm>
          <a:prstGeom prst="rect">
            <a:avLst/>
          </a:prstGeom>
          <a:noFill/>
        </p:spPr>
      </p:pic>
      <p:sp>
        <p:nvSpPr>
          <p:cNvPr id="5" name="Obdélník 4"/>
          <p:cNvSpPr/>
          <p:nvPr/>
        </p:nvSpPr>
        <p:spPr>
          <a:xfrm>
            <a:off x="539552" y="5733256"/>
            <a:ext cx="7992888" cy="923330"/>
          </a:xfrm>
          <a:prstGeom prst="rect">
            <a:avLst/>
          </a:prstGeom>
        </p:spPr>
        <p:txBody>
          <a:bodyPr wrap="square">
            <a:spAutoFit/>
          </a:bodyPr>
          <a:lstStyle/>
          <a:p>
            <a:pPr algn="ctr"/>
            <a:r>
              <a:rPr lang="cs-CZ" dirty="0" smtClean="0"/>
              <a:t>Pokud zmenšujete víc, například z plného rozlišení fotoaparátu na web, je lepší zmenšit snímek ve více menších krocích, pokaždé s předchozím </a:t>
            </a:r>
            <a:r>
              <a:rPr lang="cs-CZ" dirty="0" err="1" smtClean="0"/>
              <a:t>doostřením</a:t>
            </a:r>
            <a:r>
              <a:rPr lang="cs-CZ" dirty="0" smtClean="0"/>
              <a:t>. Celkový dojem ostrosti i u malých detailů a struktur je pak lepší.</a:t>
            </a:r>
            <a:endParaRPr lang="cs-CZ"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Oříznutí fotografie</a:t>
            </a:r>
            <a:endParaRPr lang="cs-CZ" dirty="0"/>
          </a:p>
        </p:txBody>
      </p:sp>
      <p:sp>
        <p:nvSpPr>
          <p:cNvPr id="3" name="Zástupný symbol pro obsah 2"/>
          <p:cNvSpPr>
            <a:spLocks noGrp="1"/>
          </p:cNvSpPr>
          <p:nvPr>
            <p:ph idx="1"/>
          </p:nvPr>
        </p:nvSpPr>
        <p:spPr>
          <a:xfrm>
            <a:off x="457200" y="1412776"/>
            <a:ext cx="8229600" cy="4525963"/>
          </a:xfrm>
        </p:spPr>
        <p:txBody>
          <a:bodyPr>
            <a:noAutofit/>
          </a:bodyPr>
          <a:lstStyle/>
          <a:p>
            <a:pPr marL="361950" indent="-361950">
              <a:spcBef>
                <a:spcPts val="300"/>
              </a:spcBef>
              <a:buNone/>
            </a:pPr>
            <a:r>
              <a:rPr lang="cs-CZ" sz="2000" dirty="0" smtClean="0"/>
              <a:t>A) dodržíme poměr stran původního obrázku </a:t>
            </a:r>
          </a:p>
          <a:p>
            <a:pPr marL="361950" indent="-361950">
              <a:spcBef>
                <a:spcPts val="300"/>
              </a:spcBef>
              <a:buNone/>
            </a:pPr>
            <a:r>
              <a:rPr lang="cs-CZ" sz="2000" dirty="0" smtClean="0"/>
              <a:t>B) poměr stran se změní</a:t>
            </a:r>
            <a:br>
              <a:rPr lang="cs-CZ" sz="2000" dirty="0" smtClean="0"/>
            </a:br>
            <a:endParaRPr lang="cs-CZ" sz="2000" dirty="0" smtClean="0"/>
          </a:p>
          <a:p>
            <a:pPr marL="361950" indent="-361950">
              <a:spcBef>
                <a:spcPts val="300"/>
              </a:spcBef>
            </a:pPr>
            <a:r>
              <a:rPr lang="cs-CZ" sz="2000" dirty="0" smtClean="0"/>
              <a:t>Poměr stran je poměr šířky fotografie v porovnání s výškou fotografie. Plocha fotografie v poměru 1:1 stran by měla stejnou šířku i výšku.</a:t>
            </a:r>
          </a:p>
          <a:p>
            <a:pPr marL="361950" indent="-361950">
              <a:spcBef>
                <a:spcPts val="300"/>
              </a:spcBef>
            </a:pPr>
            <a:r>
              <a:rPr lang="cs-CZ" sz="2000" dirty="0" smtClean="0"/>
              <a:t>Konvenční 35mm film má poměr stran 1.5:1.</a:t>
            </a:r>
            <a:br>
              <a:rPr lang="cs-CZ" sz="2000" dirty="0" smtClean="0"/>
            </a:br>
            <a:endParaRPr lang="cs-CZ" sz="2000" dirty="0" smtClean="0"/>
          </a:p>
          <a:p>
            <a:pPr marL="361950" indent="-361950">
              <a:spcBef>
                <a:spcPts val="300"/>
              </a:spcBef>
            </a:pPr>
            <a:r>
              <a:rPr lang="cs-CZ" sz="2000" dirty="0" smtClean="0"/>
              <a:t>Většina digitálních fotoaparátů produkuje snímky s poměrem stran 1,33:1, zatímco digitální zrcadlovky obecně používají 35mm 1.5:1 poměr stran.</a:t>
            </a:r>
          </a:p>
          <a:p>
            <a:pPr marL="361950" indent="-361950">
              <a:spcBef>
                <a:spcPts val="300"/>
              </a:spcBef>
            </a:pPr>
            <a:endParaRPr lang="cs-CZ" sz="2000" dirty="0" smtClean="0"/>
          </a:p>
          <a:p>
            <a:pPr marL="361950" indent="-361950">
              <a:spcBef>
                <a:spcPts val="300"/>
              </a:spcBef>
            </a:pPr>
            <a:r>
              <a:rPr lang="cs-CZ" sz="2000" dirty="0" smtClean="0"/>
              <a:t>Běžná digitální fotografie o rozměrech 2048x1536 bodů by měla poměr stran 1,33:1. Pro tvorbu tabulí se může volit jiný poměr stran.</a:t>
            </a:r>
            <a:br>
              <a:rPr lang="cs-CZ" sz="2000" dirty="0" smtClean="0"/>
            </a:br>
            <a:endParaRPr lang="cs-CZ" sz="20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026" name="Picture 2"/>
          <p:cNvPicPr>
            <a:picLocks noChangeAspect="1" noChangeArrowheads="1"/>
          </p:cNvPicPr>
          <p:nvPr/>
        </p:nvPicPr>
        <p:blipFill>
          <a:blip r:embed="rId2" cstate="print"/>
          <a:srcRect/>
          <a:stretch>
            <a:fillRect/>
          </a:stretch>
        </p:blipFill>
        <p:spPr bwMode="auto">
          <a:xfrm>
            <a:off x="0" y="332656"/>
            <a:ext cx="9143999" cy="6264042"/>
          </a:xfrm>
          <a:prstGeom prst="rect">
            <a:avLst/>
          </a:prstGeom>
          <a:noFill/>
          <a:ln w="9525">
            <a:noFill/>
            <a:miter lim="800000"/>
            <a:headEnd/>
            <a:tailEnd/>
          </a:ln>
        </p:spPr>
      </p:pic>
      <p:sp>
        <p:nvSpPr>
          <p:cNvPr id="1027" name="Rectangle 3"/>
          <p:cNvSpPr>
            <a:spLocks noChangeArrowheads="1"/>
          </p:cNvSpPr>
          <p:nvPr/>
        </p:nvSpPr>
        <p:spPr bwMode="auto">
          <a:xfrm>
            <a:off x="467545" y="5257653"/>
            <a:ext cx="712879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000" b="1" i="0" u="none" strike="noStrike" cap="none" normalizeH="0" baseline="0" dirty="0" smtClean="0">
                <a:ln>
                  <a:noFill/>
                </a:ln>
                <a:latin typeface="myriad-pro-1"/>
                <a:cs typeface="Arial" pitchFamily="34" charset="0"/>
              </a:rPr>
              <a:t>Oříznutí je proces odstranění části obrazu, aby se zvýraznila nebo posílila jeho kompozice. Obraz můžete oříznout pomocí nástroje oříznutí </a:t>
            </a:r>
            <a:r>
              <a:rPr kumimoji="0" lang="cs-CZ" sz="1200" b="1" i="0" u="none" strike="noStrike" cap="none" normalizeH="0" baseline="0" dirty="0" smtClean="0">
                <a:ln>
                  <a:noFill/>
                </a:ln>
                <a:latin typeface="Arial" pitchFamily="34" charset="0"/>
                <a:cs typeface="Arial" pitchFamily="34" charset="0"/>
              </a:rPr>
              <a:t>  </a:t>
            </a:r>
            <a:r>
              <a:rPr kumimoji="0" lang="cs-CZ" sz="2000" b="1" i="0" u="none" strike="noStrike" cap="none" normalizeH="0" baseline="0" dirty="0" smtClean="0">
                <a:ln>
                  <a:noFill/>
                </a:ln>
                <a:latin typeface="myriad-pro-1"/>
                <a:cs typeface="Arial" pitchFamily="34" charset="0"/>
              </a:rPr>
              <a:t> </a:t>
            </a:r>
            <a:r>
              <a:rPr kumimoji="0" lang="cs-CZ" sz="1200" b="1" i="0" u="none" strike="noStrike" cap="none" normalizeH="0" baseline="0" dirty="0" smtClean="0">
                <a:ln>
                  <a:noFill/>
                </a:ln>
                <a:latin typeface="Arial" pitchFamily="34" charset="0"/>
                <a:cs typeface="Arial" pitchFamily="34" charset="0"/>
              </a:rPr>
              <a:t> </a:t>
            </a:r>
            <a:endParaRPr kumimoji="0" lang="cs-CZ" sz="4400" b="1" i="0" u="none" strike="noStrike" cap="none" normalizeH="0" baseline="0" dirty="0" smtClean="0">
              <a:ln>
                <a:noFill/>
              </a:ln>
              <a:latin typeface="Arial" pitchFamily="34" charset="0"/>
              <a:cs typeface="Arial" pitchFamily="34" charset="0"/>
            </a:endParaRPr>
          </a:p>
        </p:txBody>
      </p:sp>
      <p:pic>
        <p:nvPicPr>
          <p:cNvPr id="1028" name="Picture 4" descr="http://helpx.adobe.com/content/dam/help/icons/P_Crop_Lg_N.png"/>
          <p:cNvPicPr>
            <a:picLocks noChangeAspect="1" noChangeArrowheads="1"/>
          </p:cNvPicPr>
          <p:nvPr/>
        </p:nvPicPr>
        <p:blipFill>
          <a:blip r:embed="rId3" cstate="print"/>
          <a:srcRect/>
          <a:stretch>
            <a:fillRect/>
          </a:stretch>
        </p:blipFill>
        <p:spPr bwMode="auto">
          <a:xfrm>
            <a:off x="1835696" y="980728"/>
            <a:ext cx="962917" cy="912237"/>
          </a:xfrm>
          <a:prstGeom prst="rect">
            <a:avLst/>
          </a:prstGeom>
          <a:noFill/>
        </p:spPr>
      </p:pic>
      <p:cxnSp>
        <p:nvCxnSpPr>
          <p:cNvPr id="8" name="Přímá spojovací šipka 7"/>
          <p:cNvCxnSpPr/>
          <p:nvPr/>
        </p:nvCxnSpPr>
        <p:spPr>
          <a:xfrm flipH="1">
            <a:off x="251520" y="1412776"/>
            <a:ext cx="1584176" cy="2407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ořez</a:t>
            </a:r>
            <a:endParaRPr lang="cs-CZ" b="1" dirty="0"/>
          </a:p>
        </p:txBody>
      </p:sp>
      <p:sp>
        <p:nvSpPr>
          <p:cNvPr id="3" name="Zástupný symbol pro obsah 2"/>
          <p:cNvSpPr>
            <a:spLocks noGrp="1"/>
          </p:cNvSpPr>
          <p:nvPr>
            <p:ph idx="1"/>
          </p:nvPr>
        </p:nvSpPr>
        <p:spPr/>
        <p:txBody>
          <a:bodyPr>
            <a:normAutofit/>
          </a:bodyPr>
          <a:lstStyle/>
          <a:p>
            <a:r>
              <a:rPr lang="cs-CZ" dirty="0" smtClean="0"/>
              <a:t>Chcete-li obraz při oříznutí </a:t>
            </a:r>
            <a:r>
              <a:rPr lang="cs-CZ" dirty="0" err="1" smtClean="0"/>
              <a:t>převzorkovat</a:t>
            </a:r>
            <a:r>
              <a:rPr lang="cs-CZ" dirty="0" smtClean="0"/>
              <a:t>, zadejte v pruhu voleb hodnoty výšky, šířky a rozlišení. Chcete-li zaměnit rozměry výšky a šířky, klikněte na ikonu Zamění výšku a šířku .</a:t>
            </a:r>
          </a:p>
          <a:p>
            <a:endParaRPr lang="cs-CZ" dirty="0"/>
          </a:p>
        </p:txBody>
      </p:sp>
      <p:pic>
        <p:nvPicPr>
          <p:cNvPr id="59394" name="Picture 2" descr="http://helpx.adobe.com/content/dam/help/icons/P_RightLeftArrows_Sm_N.png"/>
          <p:cNvPicPr>
            <a:picLocks noChangeAspect="1" noChangeArrowheads="1"/>
          </p:cNvPicPr>
          <p:nvPr/>
        </p:nvPicPr>
        <p:blipFill>
          <a:blip r:embed="rId2" cstate="print"/>
          <a:srcRect/>
          <a:stretch>
            <a:fillRect/>
          </a:stretch>
        </p:blipFill>
        <p:spPr bwMode="auto">
          <a:xfrm>
            <a:off x="8244408" y="3212976"/>
            <a:ext cx="420047" cy="360040"/>
          </a:xfrm>
          <a:prstGeom prst="rect">
            <a:avLst/>
          </a:prstGeom>
          <a:noFill/>
        </p:spPr>
      </p:pic>
      <p:pic>
        <p:nvPicPr>
          <p:cNvPr id="59395" name="Picture 3"/>
          <p:cNvPicPr>
            <a:picLocks noChangeAspect="1" noChangeArrowheads="1"/>
          </p:cNvPicPr>
          <p:nvPr/>
        </p:nvPicPr>
        <p:blipFill>
          <a:blip r:embed="rId3" cstate="print"/>
          <a:srcRect r="62400" b="90160"/>
          <a:stretch>
            <a:fillRect/>
          </a:stretch>
        </p:blipFill>
        <p:spPr bwMode="auto">
          <a:xfrm>
            <a:off x="0" y="3789040"/>
            <a:ext cx="9144000" cy="14956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ořez</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Chcete-li obraz </a:t>
            </a:r>
            <a:r>
              <a:rPr lang="cs-CZ" dirty="0" err="1" smtClean="0"/>
              <a:t>převzorkovat</a:t>
            </a:r>
            <a:r>
              <a:rPr lang="cs-CZ" dirty="0" smtClean="0"/>
              <a:t> podle rozměrů a rozlišení jiného obrazu, otevřete tento jiný obraz, vyberte nástroj oříznutí a v pruhu voleb klepněte na Obraz vpředu. Pak aktivujte obraz, který chcete oříznout.</a:t>
            </a:r>
          </a:p>
          <a:p>
            <a:r>
              <a:rPr lang="cs-CZ" dirty="0" err="1" smtClean="0"/>
              <a:t>Převzorkování</a:t>
            </a:r>
            <a:r>
              <a:rPr lang="cs-CZ" dirty="0" smtClean="0"/>
              <a:t> při oříznutí použije výchozí metodu interpolace nastavenou v předvolbách v sekci Všeobecné.</a:t>
            </a:r>
          </a:p>
          <a:p>
            <a:r>
              <a:rPr lang="cs-CZ" dirty="0" smtClean="0"/>
              <a:t>Chcete-li změnit velikost rámečku, táhněte za táhlo. Chcete-li zachovat proporce, podržte při tažení za rohové táhlo stisknutou klávesu </a:t>
            </a:r>
            <a:r>
              <a:rPr lang="cs-CZ" b="1" dirty="0" smtClean="0"/>
              <a:t>Shift</a:t>
            </a:r>
            <a:r>
              <a:rPr lang="cs-CZ" dirty="0" smtClean="0"/>
              <a:t>.</a:t>
            </a:r>
          </a:p>
          <a:p>
            <a:endParaRPr lang="cs-CZ"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ořez</a:t>
            </a:r>
            <a:endParaRPr lang="cs-CZ" dirty="0"/>
          </a:p>
        </p:txBody>
      </p:sp>
      <p:sp>
        <p:nvSpPr>
          <p:cNvPr id="3" name="Zástupný symbol pro obsah 2"/>
          <p:cNvSpPr>
            <a:spLocks noGrp="1"/>
          </p:cNvSpPr>
          <p:nvPr>
            <p:ph idx="1"/>
          </p:nvPr>
        </p:nvSpPr>
        <p:spPr/>
        <p:txBody>
          <a:bodyPr/>
          <a:lstStyle/>
          <a:p>
            <a:r>
              <a:rPr lang="cs-CZ" dirty="0" smtClean="0"/>
              <a:t>Aby se oříznutí provedlo, stiskněte klávesu Enter (Windows), v pruhu voleb klikněte na tlačítko Potvrdit  nebo poklepejte uvnitř rámečku oříznutí.</a:t>
            </a:r>
          </a:p>
          <a:p>
            <a:r>
              <a:rPr lang="cs-CZ" dirty="0" smtClean="0"/>
              <a:t>Chcete-li oříznutí zrušit, stiskněte klávesu </a:t>
            </a:r>
            <a:r>
              <a:rPr lang="cs-CZ" dirty="0" err="1" smtClean="0"/>
              <a:t>Esc</a:t>
            </a:r>
            <a:r>
              <a:rPr lang="cs-CZ" dirty="0" smtClean="0"/>
              <a:t> nebo v pruhu voleb klikněte na tlačítko Zrušit .</a:t>
            </a:r>
          </a:p>
          <a:p>
            <a:endParaRPr lang="cs-CZ"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Oříznutí obrazu pomocí příkazu Oříznout podle</a:t>
            </a:r>
            <a:endParaRPr lang="cs-CZ" dirty="0"/>
          </a:p>
        </p:txBody>
      </p:sp>
      <p:sp>
        <p:nvSpPr>
          <p:cNvPr id="3" name="Zástupný symbol pro obsah 2"/>
          <p:cNvSpPr>
            <a:spLocks noGrp="1"/>
          </p:cNvSpPr>
          <p:nvPr>
            <p:ph idx="1"/>
          </p:nvPr>
        </p:nvSpPr>
        <p:spPr>
          <a:xfrm>
            <a:off x="0" y="1556792"/>
            <a:ext cx="8892480" cy="5301208"/>
          </a:xfrm>
        </p:spPr>
        <p:txBody>
          <a:bodyPr>
            <a:normAutofit fontScale="77500" lnSpcReduction="20000"/>
          </a:bodyPr>
          <a:lstStyle/>
          <a:p>
            <a:r>
              <a:rPr lang="cs-CZ" dirty="0" smtClean="0"/>
              <a:t>Příkaz Oříznout podle ořízne obraz odstraněním nežádoucích dat obrazu jiným způsobem než příkaz Oříznout. Obraz můžete oříznout odříznutím okolních průhledných obrazových bodů nebo obrazových bodů pozadí v barvě, kterou vyberete.</a:t>
            </a:r>
          </a:p>
          <a:p>
            <a:r>
              <a:rPr lang="cs-CZ" dirty="0" smtClean="0"/>
              <a:t>Zvolte Obraz &gt; Oříznout podle.</a:t>
            </a:r>
          </a:p>
          <a:p>
            <a:r>
              <a:rPr lang="cs-CZ" dirty="0" smtClean="0"/>
              <a:t>V dialogovém okně Oříznout podle vyberte jednu z následujících voleb:</a:t>
            </a:r>
          </a:p>
          <a:p>
            <a:pPr lvl="1"/>
            <a:r>
              <a:rPr lang="cs-CZ" dirty="0" smtClean="0"/>
              <a:t>Průhledné obrazové body, chcete-li odříznout průhledné body na okrajích obrazu tak, aby zbyl co nejmenší obraz obsahující všechny neprůhledné obrazové body.</a:t>
            </a:r>
          </a:p>
          <a:p>
            <a:pPr lvl="1"/>
            <a:r>
              <a:rPr lang="cs-CZ" dirty="0" smtClean="0"/>
              <a:t>Barva obrazového bodu vlevo nahoře, chcete-li z obrazu odstranit plochu stejné barvy, jakou má levý horní obrazový bod.</a:t>
            </a:r>
          </a:p>
          <a:p>
            <a:pPr lvl="1"/>
            <a:r>
              <a:rPr lang="cs-CZ" dirty="0" smtClean="0"/>
              <a:t>Barva pravého dolního obrazového bodu, chcete-li z obrazu odstranit plochu stejné barvy, jakou má pravý dolní obrazový bod.</a:t>
            </a:r>
          </a:p>
          <a:p>
            <a:pPr lvl="1"/>
            <a:r>
              <a:rPr lang="cs-CZ" dirty="0" smtClean="0"/>
              <a:t>Vyberte jednu nebo více oblastí obrazu, které chcete odříznout: Nahoře, Dole, Vlevo nebo Vpravo.</a:t>
            </a:r>
          </a:p>
          <a:p>
            <a:endParaRPr lang="cs-CZ"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Narovnání obrazu</a:t>
            </a:r>
            <a:endParaRPr lang="cs-CZ" dirty="0"/>
          </a:p>
        </p:txBody>
      </p:sp>
      <p:sp>
        <p:nvSpPr>
          <p:cNvPr id="3" name="Zástupný symbol pro obsah 2"/>
          <p:cNvSpPr>
            <a:spLocks noGrp="1"/>
          </p:cNvSpPr>
          <p:nvPr>
            <p:ph idx="1"/>
          </p:nvPr>
        </p:nvSpPr>
        <p:spPr>
          <a:xfrm>
            <a:off x="457200" y="1340768"/>
            <a:ext cx="8229600" cy="4525963"/>
          </a:xfrm>
        </p:spPr>
        <p:txBody>
          <a:bodyPr>
            <a:noAutofit/>
          </a:bodyPr>
          <a:lstStyle/>
          <a:p>
            <a:r>
              <a:rPr lang="cs-CZ" sz="2400" dirty="0" smtClean="0"/>
              <a:t>Nástroj Pravítko poskytuje volbu Narovnat, která rychle zarovná obrazy s čarami horizontu, zdmi budov a dalšími klíčovými prvky.</a:t>
            </a:r>
          </a:p>
          <a:p>
            <a:r>
              <a:rPr lang="cs-CZ" sz="2400" dirty="0" smtClean="0"/>
              <a:t>Vyberte nástroj pravítko          . </a:t>
            </a:r>
            <a:r>
              <a:rPr lang="cs-CZ" sz="2000" dirty="0" smtClean="0"/>
              <a:t>(V případě potřeby klepněte na nástroj Kapátko a podržte jej, čímž odkryjete nástroj Pravítko.)</a:t>
            </a:r>
            <a:endParaRPr lang="cs-CZ" sz="2400" dirty="0" smtClean="0"/>
          </a:p>
          <a:p>
            <a:r>
              <a:rPr lang="cs-CZ" sz="2400" dirty="0" smtClean="0"/>
              <a:t>V obrazu táhněte napříč klíčovým svislým nebo vodorovným prvkem.</a:t>
            </a:r>
          </a:p>
          <a:p>
            <a:r>
              <a:rPr lang="cs-CZ" sz="2400" dirty="0" smtClean="0"/>
              <a:t>V menu vyberete </a:t>
            </a:r>
            <a:r>
              <a:rPr lang="cs-CZ" sz="2400" i="1" dirty="0" smtClean="0"/>
              <a:t>Obraz &gt; Otočení obrazu &gt; O jiný úhel...</a:t>
            </a:r>
            <a:r>
              <a:rPr lang="cs-CZ" sz="2400" dirty="0" smtClean="0"/>
              <a:t> a úhel se načte podle nataženého pravítka, takže jen potvrdíte. Pak uděláte ořez.</a:t>
            </a:r>
            <a:endParaRPr lang="cs-CZ" sz="2400" i="1" dirty="0" smtClean="0"/>
          </a:p>
        </p:txBody>
      </p:sp>
      <p:pic>
        <p:nvPicPr>
          <p:cNvPr id="60418" name="Picture 2" descr="http://helpx.adobe.com/content/dam/help/icons/P_Measure_Lg_N.png"/>
          <p:cNvPicPr>
            <a:picLocks noChangeAspect="1" noChangeArrowheads="1"/>
          </p:cNvPicPr>
          <p:nvPr/>
        </p:nvPicPr>
        <p:blipFill>
          <a:blip r:embed="rId3" cstate="print"/>
          <a:srcRect/>
          <a:stretch>
            <a:fillRect/>
          </a:stretch>
        </p:blipFill>
        <p:spPr bwMode="auto">
          <a:xfrm>
            <a:off x="3995936" y="2442490"/>
            <a:ext cx="406524" cy="36587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Volby</a:t>
            </a:r>
            <a:endParaRPr lang="cs-CZ" dirty="0"/>
          </a:p>
        </p:txBody>
      </p:sp>
      <p:sp>
        <p:nvSpPr>
          <p:cNvPr id="3" name="Zástupný symbol pro obsah 2"/>
          <p:cNvSpPr>
            <a:spLocks noGrp="1"/>
          </p:cNvSpPr>
          <p:nvPr>
            <p:ph idx="1"/>
          </p:nvPr>
        </p:nvSpPr>
        <p:spPr/>
        <p:txBody>
          <a:bodyPr>
            <a:normAutofit fontScale="92500" lnSpcReduction="10000"/>
          </a:bodyPr>
          <a:lstStyle/>
          <a:p>
            <a:pPr>
              <a:buNone/>
            </a:pPr>
            <a:endParaRPr lang="cs-CZ" b="1" dirty="0" smtClean="0"/>
          </a:p>
          <a:p>
            <a:r>
              <a:rPr lang="cs-CZ" dirty="0" smtClean="0"/>
              <a:t> zobrazují pokročilé volby </a:t>
            </a:r>
            <a:r>
              <a:rPr lang="cs-CZ" u="sng" dirty="0" smtClean="0"/>
              <a:t>právě používaného </a:t>
            </a:r>
            <a:r>
              <a:rPr lang="cs-CZ" dirty="0" smtClean="0"/>
              <a:t>nástroje/nástrojů</a:t>
            </a:r>
          </a:p>
          <a:p>
            <a:r>
              <a:rPr lang="cs-CZ" dirty="0" smtClean="0"/>
              <a:t>tento panel se bude pravidelně měnit – aby se nemusely kvůli všemu otevírat menu nebo menší nabídky</a:t>
            </a:r>
          </a:p>
          <a:p>
            <a:r>
              <a:rPr lang="cs-CZ" dirty="0" smtClean="0"/>
              <a:t>nejběžnější pokročilejší volby</a:t>
            </a:r>
          </a:p>
          <a:p>
            <a:r>
              <a:rPr lang="cs-CZ" dirty="0" smtClean="0"/>
              <a:t>možnosti, které se týkají zvolených nástrojů, takže odpadá jakékoliv zmatení - nic jiného zde není</a:t>
            </a:r>
          </a:p>
          <a:p>
            <a:endParaRPr lang="cs-CZ" dirty="0"/>
          </a:p>
        </p:txBody>
      </p:sp>
      <p:pic>
        <p:nvPicPr>
          <p:cNvPr id="4" name="Picture 2"/>
          <p:cNvPicPr>
            <a:picLocks noChangeAspect="1" noChangeArrowheads="1"/>
          </p:cNvPicPr>
          <p:nvPr/>
        </p:nvPicPr>
        <p:blipFill>
          <a:blip r:embed="rId2" cstate="print"/>
          <a:srcRect t="2385" r="61557" b="93868"/>
          <a:stretch>
            <a:fillRect/>
          </a:stretch>
        </p:blipFill>
        <p:spPr bwMode="auto">
          <a:xfrm>
            <a:off x="179512" y="1340768"/>
            <a:ext cx="8748464" cy="5187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Picture 3"/>
          <p:cNvPicPr>
            <a:picLocks noChangeAspect="1" noChangeArrowheads="1"/>
          </p:cNvPicPr>
          <p:nvPr/>
        </p:nvPicPr>
        <p:blipFill>
          <a:blip r:embed="rId2" cstate="print"/>
          <a:srcRect l="148" t="15643" r="39480" b="12220"/>
          <a:stretch>
            <a:fillRect/>
          </a:stretch>
        </p:blipFill>
        <p:spPr bwMode="auto">
          <a:xfrm>
            <a:off x="611560" y="332656"/>
            <a:ext cx="7599036" cy="62200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64514" name="Picture 2"/>
          <p:cNvPicPr>
            <a:picLocks noChangeAspect="1" noChangeArrowheads="1"/>
          </p:cNvPicPr>
          <p:nvPr/>
        </p:nvPicPr>
        <p:blipFill>
          <a:blip r:embed="rId2" cstate="print"/>
          <a:srcRect r="48619" b="25901"/>
          <a:stretch>
            <a:fillRect/>
          </a:stretch>
        </p:blipFill>
        <p:spPr bwMode="auto">
          <a:xfrm>
            <a:off x="971600" y="188640"/>
            <a:ext cx="7200800" cy="64904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65538" name="Picture 2"/>
          <p:cNvPicPr>
            <a:picLocks noChangeAspect="1" noChangeArrowheads="1"/>
          </p:cNvPicPr>
          <p:nvPr/>
        </p:nvPicPr>
        <p:blipFill>
          <a:blip r:embed="rId2" cstate="print"/>
          <a:srcRect/>
          <a:stretch>
            <a:fillRect/>
          </a:stretch>
        </p:blipFill>
        <p:spPr bwMode="auto">
          <a:xfrm>
            <a:off x="0" y="333311"/>
            <a:ext cx="9143999" cy="62640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1" y="260648"/>
            <a:ext cx="9144000" cy="6264043"/>
          </a:xfrm>
          <a:prstGeom prst="rect">
            <a:avLst/>
          </a:prstGeom>
          <a:noFill/>
          <a:ln w="9525">
            <a:noFill/>
            <a:miter lim="800000"/>
            <a:headEnd/>
            <a:tailEnd/>
          </a:ln>
        </p:spPr>
      </p:pic>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6372200" y="5373217"/>
            <a:ext cx="1728192" cy="576064"/>
          </a:xfrm>
        </p:spPr>
        <p:txBody>
          <a:bodyPr>
            <a:normAutofit lnSpcReduction="10000"/>
          </a:bodyPr>
          <a:lstStyle/>
          <a:p>
            <a:r>
              <a:rPr lang="cs-CZ" dirty="0" smtClean="0"/>
              <a:t>ořez</a:t>
            </a:r>
            <a:endParaRPr lang="cs-CZ"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Otočení nebo převrácení celého obrazu</a:t>
            </a:r>
            <a:endParaRPr lang="cs-CZ" dirty="0"/>
          </a:p>
        </p:txBody>
      </p:sp>
      <p:sp>
        <p:nvSpPr>
          <p:cNvPr id="3" name="Zástupný symbol pro obsah 2"/>
          <p:cNvSpPr>
            <a:spLocks noGrp="1"/>
          </p:cNvSpPr>
          <p:nvPr>
            <p:ph idx="1"/>
          </p:nvPr>
        </p:nvSpPr>
        <p:spPr/>
        <p:txBody>
          <a:bodyPr/>
          <a:lstStyle/>
          <a:p>
            <a:r>
              <a:rPr lang="cs-CZ" dirty="0" smtClean="0"/>
              <a:t>Příkazy z nabídky </a:t>
            </a:r>
            <a:r>
              <a:rPr lang="cs-CZ" b="1" dirty="0" smtClean="0"/>
              <a:t>Otočení obrazu </a:t>
            </a:r>
            <a:r>
              <a:rPr lang="cs-CZ" dirty="0" smtClean="0"/>
              <a:t>umožňují otočit nebo převrátit </a:t>
            </a:r>
            <a:r>
              <a:rPr lang="cs-CZ" b="1" dirty="0" smtClean="0"/>
              <a:t>celý obraz. </a:t>
            </a:r>
          </a:p>
          <a:p>
            <a:r>
              <a:rPr lang="cs-CZ" dirty="0" smtClean="0"/>
              <a:t>Tyto příkazy </a:t>
            </a:r>
            <a:r>
              <a:rPr lang="cs-CZ" u="sng" dirty="0" smtClean="0"/>
              <a:t>nepracují s jednotlivými vrstvami </a:t>
            </a:r>
            <a:r>
              <a:rPr lang="cs-CZ" dirty="0" smtClean="0"/>
              <a:t>nebo částmi vrstev, s cestami ani s hranicemi výběru. </a:t>
            </a:r>
          </a:p>
          <a:p>
            <a:r>
              <a:rPr lang="cs-CZ" dirty="0" smtClean="0"/>
              <a:t>Pokud chcete </a:t>
            </a:r>
            <a:r>
              <a:rPr lang="cs-CZ" b="1" dirty="0" smtClean="0"/>
              <a:t>otočit výběr nebo vrstvu, </a:t>
            </a:r>
            <a:r>
              <a:rPr lang="cs-CZ" dirty="0" smtClean="0"/>
              <a:t>použijte příkazy z nabídky </a:t>
            </a:r>
            <a:r>
              <a:rPr lang="cs-CZ" b="1" dirty="0" smtClean="0"/>
              <a:t>Transformovat</a:t>
            </a:r>
            <a:r>
              <a:rPr lang="cs-CZ" dirty="0" smtClean="0"/>
              <a:t> nebo příkaz </a:t>
            </a:r>
            <a:r>
              <a:rPr lang="cs-CZ" b="1" dirty="0" smtClean="0"/>
              <a:t>Libovolná transformace</a:t>
            </a:r>
            <a:r>
              <a:rPr lang="cs-CZ" dirty="0" smtClean="0"/>
              <a:t>.</a:t>
            </a:r>
            <a:endParaRPr lang="cs-CZ"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68610" name="Picture 2"/>
          <p:cNvPicPr>
            <a:picLocks noChangeAspect="1" noChangeArrowheads="1"/>
          </p:cNvPicPr>
          <p:nvPr/>
        </p:nvPicPr>
        <p:blipFill>
          <a:blip r:embed="rId2" cstate="print"/>
          <a:srcRect l="12006" t="9840" r="26963" b="3851"/>
          <a:stretch>
            <a:fillRect/>
          </a:stretch>
        </p:blipFill>
        <p:spPr bwMode="auto">
          <a:xfrm>
            <a:off x="871764" y="161256"/>
            <a:ext cx="7444652" cy="6580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b="1" dirty="0" smtClean="0"/>
              <a:t>Otáčení obrazů </a:t>
            </a:r>
            <a:endParaRPr lang="cs-CZ" b="1" dirty="0"/>
          </a:p>
        </p:txBody>
      </p:sp>
      <p:sp>
        <p:nvSpPr>
          <p:cNvPr id="3" name="Zástupný symbol pro obsah 2"/>
          <p:cNvSpPr>
            <a:spLocks noGrp="1"/>
          </p:cNvSpPr>
          <p:nvPr>
            <p:ph idx="1"/>
          </p:nvPr>
        </p:nvSpPr>
        <p:spPr>
          <a:xfrm>
            <a:off x="457200" y="1600200"/>
            <a:ext cx="8229600" cy="5257800"/>
          </a:xfrm>
        </p:spPr>
        <p:txBody>
          <a:bodyPr>
            <a:normAutofit fontScale="40000" lnSpcReduction="20000"/>
          </a:bodyPr>
          <a:lstStyle/>
          <a:p>
            <a:pPr>
              <a:buNone/>
            </a:pPr>
            <a:r>
              <a:rPr lang="cs-CZ" sz="5500" b="1" dirty="0" smtClean="0"/>
              <a:t>A.</a:t>
            </a:r>
            <a:r>
              <a:rPr lang="cs-CZ" sz="5500" dirty="0" smtClean="0"/>
              <a:t> Převrátit vodorovně </a:t>
            </a:r>
          </a:p>
          <a:p>
            <a:pPr>
              <a:buNone/>
            </a:pPr>
            <a:r>
              <a:rPr lang="cs-CZ" sz="5500" b="1" dirty="0" smtClean="0"/>
              <a:t>B.</a:t>
            </a:r>
            <a:r>
              <a:rPr lang="cs-CZ" sz="5500" dirty="0" smtClean="0"/>
              <a:t> Původní obraz </a:t>
            </a:r>
          </a:p>
          <a:p>
            <a:pPr>
              <a:buNone/>
            </a:pPr>
            <a:r>
              <a:rPr lang="cs-CZ" sz="5500" b="1" dirty="0" smtClean="0"/>
              <a:t>C.</a:t>
            </a:r>
            <a:r>
              <a:rPr lang="cs-CZ" sz="5500" dirty="0" smtClean="0"/>
              <a:t> Převrátit svisle </a:t>
            </a:r>
          </a:p>
          <a:p>
            <a:pPr>
              <a:buNone/>
            </a:pPr>
            <a:r>
              <a:rPr lang="cs-CZ" sz="5500" b="1" dirty="0" smtClean="0"/>
              <a:t>D.</a:t>
            </a:r>
            <a:r>
              <a:rPr lang="cs-CZ" sz="5500" dirty="0" smtClean="0"/>
              <a:t> Otočit o 90° doleva </a:t>
            </a:r>
          </a:p>
          <a:p>
            <a:pPr>
              <a:buNone/>
            </a:pPr>
            <a:r>
              <a:rPr lang="cs-CZ" sz="5500" b="1" dirty="0" smtClean="0"/>
              <a:t>E.</a:t>
            </a:r>
            <a:r>
              <a:rPr lang="cs-CZ" sz="5500" dirty="0" smtClean="0"/>
              <a:t> Otočit o 180° </a:t>
            </a:r>
          </a:p>
          <a:p>
            <a:pPr>
              <a:buNone/>
            </a:pPr>
            <a:r>
              <a:rPr lang="cs-CZ" sz="5500" b="1" dirty="0" smtClean="0"/>
              <a:t>F.</a:t>
            </a:r>
            <a:r>
              <a:rPr lang="cs-CZ" sz="5500" dirty="0" smtClean="0"/>
              <a:t> Otočit o 90° doprava </a:t>
            </a:r>
          </a:p>
          <a:p>
            <a:r>
              <a:rPr lang="cs-CZ" sz="4300" dirty="0" smtClean="0"/>
              <a:t>Zvolte příkaz Obraz &gt; </a:t>
            </a:r>
            <a:r>
              <a:rPr lang="cs-CZ" sz="4300" b="1" u="sng" dirty="0" smtClean="0"/>
              <a:t>Natočení obrazu </a:t>
            </a:r>
            <a:r>
              <a:rPr lang="cs-CZ" sz="4300" dirty="0" smtClean="0"/>
              <a:t>a z podnabídky zvolte jeden z následujících příkazů:</a:t>
            </a:r>
          </a:p>
          <a:p>
            <a:r>
              <a:rPr lang="cs-CZ" sz="4300" b="1" dirty="0" smtClean="0"/>
              <a:t>180° - </a:t>
            </a:r>
            <a:r>
              <a:rPr lang="cs-CZ" sz="4300" dirty="0" smtClean="0"/>
              <a:t>Otočí obraz o půl otáčky.</a:t>
            </a:r>
          </a:p>
          <a:p>
            <a:r>
              <a:rPr lang="cs-CZ" sz="4300" b="1" dirty="0" smtClean="0"/>
              <a:t>90° doprava -  </a:t>
            </a:r>
            <a:r>
              <a:rPr lang="cs-CZ" sz="4300" dirty="0" smtClean="0"/>
              <a:t>Otočí obraz o čtvrt otáčky ve směru hodinových ručiček.</a:t>
            </a:r>
          </a:p>
          <a:p>
            <a:r>
              <a:rPr lang="cs-CZ" sz="4300" b="1" dirty="0" smtClean="0"/>
              <a:t>90° doleva - </a:t>
            </a:r>
            <a:r>
              <a:rPr lang="cs-CZ" sz="4300" dirty="0" smtClean="0"/>
              <a:t>Otočí obraz o čtvrt otáčky proti směru hodinových ručiček.</a:t>
            </a:r>
          </a:p>
          <a:p>
            <a:r>
              <a:rPr lang="cs-CZ" sz="4300" b="1" dirty="0" smtClean="0"/>
              <a:t>O jiný úhel - </a:t>
            </a:r>
            <a:r>
              <a:rPr lang="cs-CZ" sz="4300" dirty="0" smtClean="0"/>
              <a:t>Otočí obraz o úhel, který určíte. Pokud vyberete tuto volbu, do textového pole Úhel zadejte hodnotu od -359,99 do 359,99. (V aplikaci </a:t>
            </a:r>
            <a:r>
              <a:rPr lang="cs-CZ" sz="4300" dirty="0" err="1" smtClean="0"/>
              <a:t>Photoshop</a:t>
            </a:r>
            <a:r>
              <a:rPr lang="cs-CZ" sz="4300" dirty="0" smtClean="0"/>
              <a:t> můžete zvolit buď doprava nebo doleva podle toho, zda chcete plátno natočit po směru nebo proti směru hodinových ručiček.) Pak klepněte na OK.</a:t>
            </a:r>
          </a:p>
          <a:p>
            <a:r>
              <a:rPr lang="cs-CZ" sz="4300" b="1" dirty="0" smtClean="0"/>
              <a:t>Převrátit plátno vodorovně nebo svisle - </a:t>
            </a:r>
            <a:r>
              <a:rPr lang="cs-CZ" sz="4300" dirty="0" smtClean="0"/>
              <a:t>Převrátí obraz podle příslušné osy.</a:t>
            </a:r>
          </a:p>
          <a:p>
            <a:r>
              <a:rPr lang="cs-CZ" sz="4300" b="1" i="1" dirty="0" smtClean="0"/>
              <a:t>Poznámka:  </a:t>
            </a:r>
            <a:r>
              <a:rPr lang="cs-CZ" sz="4300" i="1" dirty="0" smtClean="0"/>
              <a:t>Otočení obrazu je </a:t>
            </a:r>
            <a:r>
              <a:rPr lang="cs-CZ" sz="4300" i="1" dirty="0" smtClean="0">
                <a:solidFill>
                  <a:srgbClr val="FF0000"/>
                </a:solidFill>
              </a:rPr>
              <a:t>destruktivní úprava, která přímo mění informace souboru</a:t>
            </a:r>
            <a:r>
              <a:rPr lang="cs-CZ" sz="4300" i="1" dirty="0" smtClean="0"/>
              <a:t>. Pokud chcete natočit zobrazení plátna nedestruktivní cestou, použijte nástroj </a:t>
            </a:r>
            <a:r>
              <a:rPr lang="cs-CZ" sz="4300" b="1" i="1" dirty="0" smtClean="0"/>
              <a:t>Natočení</a:t>
            </a:r>
            <a:r>
              <a:rPr lang="cs-CZ" sz="4300" i="1" dirty="0" smtClean="0"/>
              <a:t>.</a:t>
            </a:r>
            <a:endParaRPr lang="cs-CZ" sz="4300" dirty="0"/>
          </a:p>
        </p:txBody>
      </p:sp>
      <p:pic>
        <p:nvPicPr>
          <p:cNvPr id="69634" name="Picture 2" descr="http://helpx.adobe.com/cz/photoshop/using/adjusting-crop-rotation-canvas/_jcr_content/main-pars/image_2.img.png/tr_02.png"/>
          <p:cNvPicPr>
            <a:picLocks noChangeAspect="1" noChangeArrowheads="1"/>
          </p:cNvPicPr>
          <p:nvPr/>
        </p:nvPicPr>
        <p:blipFill>
          <a:blip r:embed="rId3" cstate="print"/>
          <a:srcRect/>
          <a:stretch>
            <a:fillRect/>
          </a:stretch>
        </p:blipFill>
        <p:spPr bwMode="auto">
          <a:xfrm>
            <a:off x="4499992" y="260648"/>
            <a:ext cx="3875906" cy="3175178"/>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solidFill>
                  <a:srgbClr val="000000"/>
                </a:solidFill>
                <a:latin typeface="Arial" pitchFamily="34" charset="0"/>
                <a:cs typeface="Arial" pitchFamily="34" charset="0"/>
              </a:rPr>
              <a:t>Otočení</a:t>
            </a:r>
            <a:endParaRPr lang="cs-CZ" dirty="0"/>
          </a:p>
        </p:txBody>
      </p:sp>
      <p:graphicFrame>
        <p:nvGraphicFramePr>
          <p:cNvPr id="4" name="Zástupný symbol pro obsah 3"/>
          <p:cNvGraphicFramePr>
            <a:graphicFrameLocks noGrp="1"/>
          </p:cNvGraphicFramePr>
          <p:nvPr>
            <p:ph idx="1"/>
          </p:nvPr>
        </p:nvGraphicFramePr>
        <p:xfrm>
          <a:off x="1475656" y="6309360"/>
          <a:ext cx="3168352" cy="548640"/>
        </p:xfrm>
        <a:graphic>
          <a:graphicData uri="http://schemas.openxmlformats.org/drawingml/2006/table">
            <a:tbl>
              <a:tblPr/>
              <a:tblGrid>
                <a:gridCol w="3168352"/>
              </a:tblGrid>
              <a:tr h="465715">
                <a:tc>
                  <a:txBody>
                    <a:bodyPr/>
                    <a:lstStyle/>
                    <a:p>
                      <a:pPr algn="ctr" fontAlgn="t"/>
                      <a:endParaRPr lang="cs-CZ" sz="1800" dirty="0">
                        <a:solidFill>
                          <a:srgbClr val="333333"/>
                        </a:solidFill>
                        <a:latin typeface="Arial"/>
                      </a:endParaRPr>
                    </a:p>
                    <a:p>
                      <a:pPr algn="ctr" fontAlgn="t"/>
                      <a:r>
                        <a:rPr lang="cs-CZ" sz="1800" dirty="0">
                          <a:solidFill>
                            <a:srgbClr val="333333"/>
                          </a:solidFill>
                          <a:latin typeface="Arial"/>
                        </a:rPr>
                        <a:t>Otáčení sníží kvalitu fotografie</a:t>
                      </a:r>
                    </a:p>
                  </a:txBody>
                  <a:tcPr marL="0" marR="0" marT="0" marB="0">
                    <a:lnL>
                      <a:noFill/>
                    </a:lnL>
                    <a:lnR>
                      <a:noFill/>
                    </a:lnR>
                    <a:lnT>
                      <a:noFill/>
                    </a:lnT>
                    <a:lnB>
                      <a:noFill/>
                    </a:lnB>
                    <a:solidFill>
                      <a:srgbClr val="FFFFFF"/>
                    </a:solidFill>
                  </a:tcPr>
                </a:tc>
              </a:tr>
            </a:tbl>
          </a:graphicData>
        </a:graphic>
      </p:graphicFrame>
      <p:sp>
        <p:nvSpPr>
          <p:cNvPr id="71681" name="Rectangle 1"/>
          <p:cNvSpPr>
            <a:spLocks noChangeArrowheads="1"/>
          </p:cNvSpPr>
          <p:nvPr/>
        </p:nvSpPr>
        <p:spPr bwMode="auto">
          <a:xfrm>
            <a:off x="5616931" y="-193876"/>
            <a:ext cx="65" cy="6944154"/>
          </a:xfrm>
          <a:prstGeom prst="rect">
            <a:avLst/>
          </a:prstGeom>
          <a:solidFill>
            <a:srgbClr val="FFFFFF"/>
          </a:solidFill>
          <a:ln w="9525">
            <a:noFill/>
            <a:miter lim="800000"/>
            <a:headEnd/>
            <a:tailEnd/>
          </a:ln>
          <a:effectLst/>
        </p:spPr>
        <p:txBody>
          <a:bodyPr vert="horz" wrap="none" lIns="0" tIns="114264" rIns="0" bIns="57132"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cs-CZ" sz="13800" b="1" i="0" u="none" strike="noStrike" cap="none" normalizeH="0" baseline="0" dirty="0" smtClean="0">
              <a:ln>
                <a:noFill/>
              </a:ln>
              <a:solidFill>
                <a:srgbClr val="0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sz="30200" b="0" i="0" u="none" strike="noStrike" cap="none" normalizeH="0" baseline="0" dirty="0" smtClean="0">
              <a:ln>
                <a:noFill/>
              </a:ln>
              <a:solidFill>
                <a:srgbClr val="333333"/>
              </a:solidFill>
              <a:effectLst/>
              <a:latin typeface="Arial" pitchFamily="34" charset="0"/>
              <a:cs typeface="Arial" pitchFamily="34" charset="0"/>
            </a:endParaRPr>
          </a:p>
        </p:txBody>
      </p:sp>
      <p:pic>
        <p:nvPicPr>
          <p:cNvPr id="71682" name="Picture 2" descr="Otáčení sníží kvalitu fotografie">
            <a:hlinkClick r:id="rId3" tooltip="Otáčení sníží kvalitu fotografie"/>
          </p:cNvPr>
          <p:cNvPicPr>
            <a:picLocks noChangeAspect="1" noChangeArrowheads="1"/>
          </p:cNvPicPr>
          <p:nvPr/>
        </p:nvPicPr>
        <p:blipFill>
          <a:blip r:embed="rId4" cstate="print"/>
          <a:srcRect/>
          <a:stretch>
            <a:fillRect/>
          </a:stretch>
        </p:blipFill>
        <p:spPr bwMode="auto">
          <a:xfrm>
            <a:off x="323528" y="3799923"/>
            <a:ext cx="4752528" cy="2770045"/>
          </a:xfrm>
          <a:prstGeom prst="rect">
            <a:avLst/>
          </a:prstGeom>
          <a:noFill/>
        </p:spPr>
      </p:pic>
      <p:sp>
        <p:nvSpPr>
          <p:cNvPr id="7" name="Obdélník 6"/>
          <p:cNvSpPr/>
          <p:nvPr/>
        </p:nvSpPr>
        <p:spPr>
          <a:xfrm>
            <a:off x="539552" y="1305342"/>
            <a:ext cx="7776864" cy="2585323"/>
          </a:xfrm>
          <a:prstGeom prst="rect">
            <a:avLst/>
          </a:prstGeom>
        </p:spPr>
        <p:txBody>
          <a:bodyPr wrap="square">
            <a:spAutoFit/>
          </a:bodyPr>
          <a:lstStyle/>
          <a:p>
            <a:pPr lvl="0" algn="just" eaLnBrk="0" fontAlgn="base" hangingPunct="0">
              <a:spcBef>
                <a:spcPct val="0"/>
              </a:spcBef>
              <a:spcAft>
                <a:spcPct val="0"/>
              </a:spcAft>
            </a:pPr>
            <a:r>
              <a:rPr lang="cs-CZ" dirty="0" smtClean="0">
                <a:solidFill>
                  <a:srgbClr val="000000"/>
                </a:solidFill>
                <a:latin typeface="Arial" pitchFamily="34" charset="0"/>
                <a:cs typeface="Arial" pitchFamily="34" charset="0"/>
              </a:rPr>
              <a:t>Při otočení se rastr obrazových bodů, který je ze své podstaty rovně, nejprve virtuálně natočí šikmo, a poté se vypočítají nové body do nového rovného rastru. Zjednodušeně řečeno podle toho, jakou částí zasahují různé původní body obrazu do každého nového bodu. Na ilustračním obrázku jsou tři fáze: </a:t>
            </a:r>
            <a:r>
              <a:rPr lang="cs-CZ" b="1" dirty="0" smtClean="0">
                <a:solidFill>
                  <a:srgbClr val="000000"/>
                </a:solidFill>
                <a:latin typeface="Arial" pitchFamily="34" charset="0"/>
                <a:cs typeface="Arial" pitchFamily="34" charset="0"/>
              </a:rPr>
              <a:t>před otočením</a:t>
            </a:r>
            <a:r>
              <a:rPr lang="cs-CZ" dirty="0" smtClean="0">
                <a:solidFill>
                  <a:srgbClr val="000000"/>
                </a:solidFill>
                <a:latin typeface="Arial" pitchFamily="34" charset="0"/>
                <a:cs typeface="Arial" pitchFamily="34" charset="0"/>
              </a:rPr>
              <a:t>, </a:t>
            </a:r>
            <a:r>
              <a:rPr lang="cs-CZ" b="1" dirty="0" smtClean="0">
                <a:solidFill>
                  <a:srgbClr val="000000"/>
                </a:solidFill>
                <a:latin typeface="Arial" pitchFamily="34" charset="0"/>
                <a:cs typeface="Arial" pitchFamily="34" charset="0"/>
              </a:rPr>
              <a:t>při virtuálním otočení </a:t>
            </a:r>
            <a:r>
              <a:rPr lang="cs-CZ" dirty="0" smtClean="0">
                <a:solidFill>
                  <a:srgbClr val="000000"/>
                </a:solidFill>
                <a:latin typeface="Arial" pitchFamily="34" charset="0"/>
                <a:cs typeface="Arial" pitchFamily="34" charset="0"/>
              </a:rPr>
              <a:t>rastru a </a:t>
            </a:r>
            <a:r>
              <a:rPr lang="cs-CZ" b="1" dirty="0" smtClean="0">
                <a:solidFill>
                  <a:srgbClr val="000000"/>
                </a:solidFill>
                <a:latin typeface="Arial" pitchFamily="34" charset="0"/>
                <a:cs typeface="Arial" pitchFamily="34" charset="0"/>
              </a:rPr>
              <a:t>po přepočtu na nový</a:t>
            </a:r>
            <a:r>
              <a:rPr lang="cs-CZ" dirty="0" smtClean="0">
                <a:solidFill>
                  <a:srgbClr val="000000"/>
                </a:solidFill>
                <a:latin typeface="Arial" pitchFamily="34" charset="0"/>
                <a:cs typeface="Arial" pitchFamily="34" charset="0"/>
              </a:rPr>
              <a:t>. Už z této ukázky je vidět, že právě přepočtem vždy z několika původních bodů na jeden nový </a:t>
            </a:r>
            <a:r>
              <a:rPr lang="cs-CZ" b="1" u="sng" dirty="0" smtClean="0">
                <a:solidFill>
                  <a:srgbClr val="000000"/>
                </a:solidFill>
                <a:latin typeface="Arial" pitchFamily="34" charset="0"/>
                <a:cs typeface="Arial" pitchFamily="34" charset="0"/>
              </a:rPr>
              <a:t>klesla ostrost/kvalita otočeného obrazu</a:t>
            </a:r>
            <a:r>
              <a:rPr lang="cs-CZ" dirty="0" smtClean="0">
                <a:solidFill>
                  <a:srgbClr val="000000"/>
                </a:solidFill>
                <a:latin typeface="Arial" pitchFamily="34" charset="0"/>
                <a:cs typeface="Arial" pitchFamily="34" charset="0"/>
              </a:rPr>
              <a:t>. Samozřejmě to neplatí při otočení o 90° a 180°, kdy se pravoúhlý rastr přepočítávat nemusí.</a:t>
            </a:r>
            <a:endParaRPr lang="cs-CZ" sz="1200" dirty="0" smtClean="0">
              <a:latin typeface="Arial" pitchFamily="34" charset="0"/>
              <a:cs typeface="Arial" pitchFamily="34" charset="0"/>
            </a:endParaRPr>
          </a:p>
        </p:txBody>
      </p:sp>
      <p:sp>
        <p:nvSpPr>
          <p:cNvPr id="8" name="Obdélník 7"/>
          <p:cNvSpPr/>
          <p:nvPr/>
        </p:nvSpPr>
        <p:spPr>
          <a:xfrm>
            <a:off x="5364088" y="4581128"/>
            <a:ext cx="3168352" cy="1477328"/>
          </a:xfrm>
          <a:prstGeom prst="rect">
            <a:avLst/>
          </a:prstGeom>
        </p:spPr>
        <p:txBody>
          <a:bodyPr wrap="square">
            <a:spAutoFit/>
          </a:bodyPr>
          <a:lstStyle/>
          <a:p>
            <a:pPr lvl="0" algn="just" eaLnBrk="0" fontAlgn="base" hangingPunct="0">
              <a:spcBef>
                <a:spcPct val="0"/>
              </a:spcBef>
              <a:spcAft>
                <a:spcPct val="0"/>
              </a:spcAft>
            </a:pPr>
            <a:r>
              <a:rPr lang="cs-CZ" dirty="0" smtClean="0">
                <a:solidFill>
                  <a:srgbClr val="000000"/>
                </a:solidFill>
                <a:latin typeface="Arial" pitchFamily="34" charset="0"/>
                <a:cs typeface="Arial" pitchFamily="34" charset="0"/>
              </a:rPr>
              <a:t>Z toho vyplývá zásadní otázka, kterou si při otáčení fotografie musíte rozhodnout. Stojí vám mírné pootočení za mírné rozostření snímku? </a:t>
            </a:r>
            <a:endParaRPr lang="cs-CZ" sz="38800" dirty="0" smtClean="0">
              <a:solidFill>
                <a:srgbClr val="333333"/>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b="1" dirty="0" smtClean="0"/>
              <a:t>Změna velikosti plátna</a:t>
            </a:r>
            <a:endParaRPr lang="cs-CZ" dirty="0"/>
          </a:p>
        </p:txBody>
      </p:sp>
      <p:sp>
        <p:nvSpPr>
          <p:cNvPr id="3" name="Zástupný symbol pro obsah 2"/>
          <p:cNvSpPr>
            <a:spLocks noGrp="1"/>
          </p:cNvSpPr>
          <p:nvPr>
            <p:ph idx="1"/>
          </p:nvPr>
        </p:nvSpPr>
        <p:spPr>
          <a:xfrm>
            <a:off x="457200" y="1268760"/>
            <a:ext cx="8229600" cy="5256584"/>
          </a:xfrm>
        </p:spPr>
        <p:txBody>
          <a:bodyPr>
            <a:normAutofit fontScale="40000" lnSpcReduction="20000"/>
          </a:bodyPr>
          <a:lstStyle/>
          <a:p>
            <a:pPr>
              <a:buNone/>
            </a:pPr>
            <a:r>
              <a:rPr lang="cs-CZ" dirty="0" smtClean="0"/>
              <a:t>Pomocí </a:t>
            </a:r>
            <a:r>
              <a:rPr lang="cs-CZ" b="1" dirty="0" smtClean="0"/>
              <a:t>příkazu Velikost plátna </a:t>
            </a:r>
            <a:r>
              <a:rPr lang="cs-CZ" dirty="0" smtClean="0"/>
              <a:t>můžete zvětšit nebo zmenšit velikost plátna obrazu. Zvětšením velikosti plátna přidáte prostor okolo existujícího obrazu. Zmenšením velikosti plátna obraz oříznete. Pokud zvětšíte velikost plátna obrazu s průhledným pozadím, přidané plátno bude průhledné. Pokud obraz nemá průhledné pozadí, máte několik možností pro určení barvy přidaného plátna.</a:t>
            </a:r>
          </a:p>
          <a:p>
            <a:pPr>
              <a:buNone/>
            </a:pPr>
            <a:endParaRPr lang="cs-CZ" dirty="0" smtClean="0"/>
          </a:p>
          <a:p>
            <a:r>
              <a:rPr lang="cs-CZ" sz="4000" dirty="0" smtClean="0"/>
              <a:t>Zvolte Obraz &gt; Velikost plátna.</a:t>
            </a:r>
          </a:p>
          <a:p>
            <a:r>
              <a:rPr lang="cs-CZ" sz="4000" dirty="0" smtClean="0"/>
              <a:t>Proveďte jeden z následujících úkonů:</a:t>
            </a:r>
          </a:p>
          <a:p>
            <a:r>
              <a:rPr lang="cs-CZ" sz="4000" dirty="0" smtClean="0"/>
              <a:t>Do polí Šířka a Výška zadejte požadované rozměry plátna. Zvolte požadované jednotky z rozbalovacích nabídek vedle polí Šířka a Výška.</a:t>
            </a:r>
          </a:p>
          <a:p>
            <a:r>
              <a:rPr lang="cs-CZ" sz="4000" dirty="0" smtClean="0"/>
              <a:t>Vyberte Relativně a zadejte velikost, kterou chcete přidat nebo odebrat ze současné velikosti plátna. Zadáním kladného čísla plátno přidáte a zadáním záporného čísla část z plátna odeberete.</a:t>
            </a:r>
          </a:p>
          <a:p>
            <a:r>
              <a:rPr lang="cs-CZ" sz="4000" dirty="0" smtClean="0"/>
              <a:t>V poli Ukotvení klepněte na jeden ze čtverců, abyste označili, kam chcete stávající obraz umístit na novém plátně.</a:t>
            </a:r>
          </a:p>
          <a:p>
            <a:r>
              <a:rPr lang="cs-CZ" sz="4000" dirty="0" smtClean="0"/>
              <a:t>Vyberte volbu z nabídky Barva přidaného plátna:</a:t>
            </a:r>
          </a:p>
          <a:p>
            <a:r>
              <a:rPr lang="cs-CZ" sz="4000" dirty="0" smtClean="0"/>
              <a:t>Popředí, chcete-li nové plátno vyplnit platnou barvou popředí</a:t>
            </a:r>
          </a:p>
          <a:p>
            <a:r>
              <a:rPr lang="cs-CZ" sz="4000" dirty="0" smtClean="0"/>
              <a:t>Pozadí, chcete-li nové plátno vyplnit platnou barvou pozadí</a:t>
            </a:r>
          </a:p>
          <a:p>
            <a:r>
              <a:rPr lang="cs-CZ" sz="4000" dirty="0" smtClean="0"/>
              <a:t>Bílá, Černá nebo Šedá, chcete-li nové plátno vyplnit některou z těchto barev</a:t>
            </a:r>
          </a:p>
          <a:p>
            <a:r>
              <a:rPr lang="cs-CZ" sz="4000" dirty="0" smtClean="0"/>
              <a:t>Jiná, chcete-li barvu nového plátna vybrat pomocí dialogového okna pro výběr barvy</a:t>
            </a:r>
          </a:p>
          <a:p>
            <a:pPr>
              <a:buNone/>
            </a:pPr>
            <a:r>
              <a:rPr lang="cs-CZ" sz="4000" b="1" i="1" dirty="0" smtClean="0"/>
              <a:t>Poznámka:</a:t>
            </a:r>
            <a:endParaRPr lang="cs-CZ" sz="4000" i="1" dirty="0" smtClean="0"/>
          </a:p>
          <a:p>
            <a:r>
              <a:rPr lang="cs-CZ" sz="4000" i="1" dirty="0" smtClean="0"/>
              <a:t>Dialogové okno pro výběr barvy můžete také otevřít klepnutím na bílý čtvereček vpravo od nabídky Barva přidaného plátna.</a:t>
            </a:r>
          </a:p>
          <a:p>
            <a:r>
              <a:rPr lang="cs-CZ" sz="4000" dirty="0" smtClean="0"/>
              <a:t>Nabídka Barva přidaného plátna není dostupná, pokud obraz neobsahuje vrstvu pozadí.</a:t>
            </a:r>
            <a:endParaRPr lang="cs-CZ" sz="4000" dirty="0"/>
          </a:p>
        </p:txBody>
      </p:sp>
      <p:sp>
        <p:nvSpPr>
          <p:cNvPr id="4" name="Obdélník 3"/>
          <p:cNvSpPr/>
          <p:nvPr/>
        </p:nvSpPr>
        <p:spPr>
          <a:xfrm>
            <a:off x="6084168" y="601524"/>
            <a:ext cx="2308132" cy="523220"/>
          </a:xfrm>
          <a:prstGeom prst="rect">
            <a:avLst/>
          </a:prstGeom>
        </p:spPr>
        <p:txBody>
          <a:bodyPr wrap="none">
            <a:spAutoFit/>
          </a:bodyPr>
          <a:lstStyle/>
          <a:p>
            <a:r>
              <a:rPr lang="cs-CZ" sz="2800" b="1" dirty="0" smtClean="0"/>
              <a:t>CTRL + ALT + C</a:t>
            </a:r>
            <a:endParaRPr lang="cs-CZ" sz="28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a:stretch>
            <a:fillRect/>
          </a:stretch>
        </p:blipFill>
        <p:spPr bwMode="auto">
          <a:xfrm>
            <a:off x="251520" y="692696"/>
            <a:ext cx="4419600" cy="3524250"/>
          </a:xfrm>
          <a:prstGeom prst="rect">
            <a:avLst/>
          </a:prstGeom>
          <a:noFill/>
          <a:ln w="9525">
            <a:noFill/>
            <a:miter lim="800000"/>
            <a:headEnd/>
            <a:tailEnd/>
          </a:ln>
        </p:spPr>
      </p:pic>
      <p:pic>
        <p:nvPicPr>
          <p:cNvPr id="72707" name="Picture 3"/>
          <p:cNvPicPr>
            <a:picLocks noChangeAspect="1" noChangeArrowheads="1"/>
          </p:cNvPicPr>
          <p:nvPr/>
        </p:nvPicPr>
        <p:blipFill>
          <a:blip r:embed="rId4" cstate="print"/>
          <a:srcRect/>
          <a:stretch>
            <a:fillRect/>
          </a:stretch>
        </p:blipFill>
        <p:spPr bwMode="auto">
          <a:xfrm>
            <a:off x="4139952" y="3501008"/>
            <a:ext cx="4513337" cy="3054808"/>
          </a:xfrm>
          <a:prstGeom prst="rect">
            <a:avLst/>
          </a:prstGeom>
          <a:noFill/>
          <a:ln w="9525">
            <a:noFill/>
            <a:miter lim="800000"/>
            <a:headEnd/>
            <a:tailEnd/>
          </a:ln>
        </p:spPr>
      </p:pic>
      <p:cxnSp>
        <p:nvCxnSpPr>
          <p:cNvPr id="7" name="Přímá spojovací šipka 6"/>
          <p:cNvCxnSpPr/>
          <p:nvPr/>
        </p:nvCxnSpPr>
        <p:spPr>
          <a:xfrm>
            <a:off x="3203848" y="3861048"/>
            <a:ext cx="1080120" cy="7200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bdélník 7"/>
          <p:cNvSpPr/>
          <p:nvPr/>
        </p:nvSpPr>
        <p:spPr>
          <a:xfrm>
            <a:off x="144016" y="4365104"/>
            <a:ext cx="3995936" cy="2308324"/>
          </a:xfrm>
          <a:prstGeom prst="rect">
            <a:avLst/>
          </a:prstGeom>
        </p:spPr>
        <p:txBody>
          <a:bodyPr wrap="square">
            <a:spAutoFit/>
          </a:bodyPr>
          <a:lstStyle/>
          <a:p>
            <a:r>
              <a:rPr lang="cs-CZ" b="1" dirty="0" smtClean="0"/>
              <a:t>Ukotvení</a:t>
            </a:r>
            <a:r>
              <a:rPr lang="cs-CZ" dirty="0" smtClean="0"/>
              <a:t> určuje, na jakou stranu se plátno bude rozšiřovat - základní nastavení rozšiřuje plátno rovnoměrně do všech stran, pro rozšíření je na určitou stranu klikněte na příslušnou šipku na opačné straně. Musíte vždy kliknout na opačnou stranu, než na kterou chcete rozšiřovat.</a:t>
            </a:r>
            <a:endParaRPr lang="cs-CZ" dirty="0"/>
          </a:p>
        </p:txBody>
      </p:sp>
      <p:sp>
        <p:nvSpPr>
          <p:cNvPr id="9" name="Obdélník 8"/>
          <p:cNvSpPr/>
          <p:nvPr/>
        </p:nvSpPr>
        <p:spPr>
          <a:xfrm>
            <a:off x="4788024" y="692696"/>
            <a:ext cx="3888432" cy="2031325"/>
          </a:xfrm>
          <a:prstGeom prst="rect">
            <a:avLst/>
          </a:prstGeom>
        </p:spPr>
        <p:txBody>
          <a:bodyPr wrap="square">
            <a:spAutoFit/>
          </a:bodyPr>
          <a:lstStyle/>
          <a:p>
            <a:r>
              <a:rPr lang="cs-CZ" dirty="0" smtClean="0"/>
              <a:t>Zaškrtnutí položky </a:t>
            </a:r>
            <a:r>
              <a:rPr lang="cs-CZ" b="1" dirty="0" smtClean="0"/>
              <a:t>Relativní</a:t>
            </a:r>
            <a:r>
              <a:rPr lang="cs-CZ" dirty="0" smtClean="0"/>
              <a:t> bude počítat pouze hodnotu, o kterou chcete změnit rozměry plátna - začínáte na nule a podle toho jaké číslo vložíte, se plátno změní o vloženou hodnotu (jsou podporovány i záporné hodnoty, pokud potřebujete plátno o trochu oříznout).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l="2163" t="7521" r="16726" b="1217"/>
          <a:stretch>
            <a:fillRect/>
          </a:stretch>
        </p:blipFill>
        <p:spPr bwMode="auto">
          <a:xfrm>
            <a:off x="0" y="-1"/>
            <a:ext cx="9143999" cy="6858001"/>
          </a:xfrm>
          <a:prstGeom prst="rect">
            <a:avLst/>
          </a:prstGeom>
          <a:noFill/>
          <a:ln w="9525">
            <a:noFill/>
            <a:miter lim="800000"/>
            <a:headEnd/>
            <a:tailEnd/>
          </a:ln>
        </p:spPr>
      </p:pic>
      <p:sp>
        <p:nvSpPr>
          <p:cNvPr id="2" name="Nadpis 1"/>
          <p:cNvSpPr>
            <a:spLocks noGrp="1"/>
          </p:cNvSpPr>
          <p:nvPr>
            <p:ph type="title"/>
          </p:nvPr>
        </p:nvSpPr>
        <p:spPr/>
        <p:txBody>
          <a:bodyPr/>
          <a:lstStyle/>
          <a:p>
            <a:r>
              <a:rPr lang="cs-CZ" b="1" dirty="0" smtClean="0"/>
              <a:t>Pracovní Plocha</a:t>
            </a:r>
            <a:endParaRPr lang="cs-CZ" dirty="0"/>
          </a:p>
        </p:txBody>
      </p:sp>
      <p:sp>
        <p:nvSpPr>
          <p:cNvPr id="3" name="Zástupný symbol pro obsah 2"/>
          <p:cNvSpPr>
            <a:spLocks noGrp="1"/>
          </p:cNvSpPr>
          <p:nvPr>
            <p:ph idx="1"/>
          </p:nvPr>
        </p:nvSpPr>
        <p:spPr>
          <a:xfrm>
            <a:off x="2267744" y="1600200"/>
            <a:ext cx="4464496" cy="4525963"/>
          </a:xfrm>
        </p:spPr>
        <p:txBody>
          <a:bodyPr/>
          <a:lstStyle/>
          <a:p>
            <a:r>
              <a:rPr lang="cs-CZ" dirty="0" smtClean="0"/>
              <a:t> virtuální stůl</a:t>
            </a:r>
            <a:endParaRPr lang="cs-CZ"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Vytvoření rámečku</a:t>
            </a:r>
            <a:endParaRPr lang="cs-CZ" dirty="0"/>
          </a:p>
        </p:txBody>
      </p:sp>
      <p:sp>
        <p:nvSpPr>
          <p:cNvPr id="3" name="Zástupný symbol pro obsah 2"/>
          <p:cNvSpPr>
            <a:spLocks noGrp="1"/>
          </p:cNvSpPr>
          <p:nvPr>
            <p:ph idx="1"/>
          </p:nvPr>
        </p:nvSpPr>
        <p:spPr/>
        <p:txBody>
          <a:bodyPr>
            <a:normAutofit fontScale="85000" lnSpcReduction="10000"/>
          </a:bodyPr>
          <a:lstStyle/>
          <a:p>
            <a:pPr marL="3175" indent="-3175">
              <a:buNone/>
            </a:pPr>
            <a:r>
              <a:rPr lang="cs-CZ" sz="3800" dirty="0" smtClean="0"/>
              <a:t>Rámeček kolem fotografie můžete vytvořit zvětšením plátna a jeho vyplněním barvou.</a:t>
            </a:r>
          </a:p>
          <a:p>
            <a:r>
              <a:rPr lang="cs-CZ" dirty="0" smtClean="0"/>
              <a:t>Stylizovaný rámeček kolem fotografie také můžete vytvořit s použitím jedné z přednastavených akcí. Nejlepší je to provést na kopii fotografie.</a:t>
            </a:r>
          </a:p>
          <a:p>
            <a:r>
              <a:rPr lang="cs-CZ" dirty="0" smtClean="0"/>
              <a:t>Otevřete panel Akce. Zvolte Okna &gt; Akce. /(</a:t>
            </a:r>
            <a:r>
              <a:rPr lang="cs-CZ" b="1" dirty="0" smtClean="0"/>
              <a:t>Alt +F9</a:t>
            </a:r>
            <a:r>
              <a:rPr lang="cs-CZ" dirty="0" smtClean="0"/>
              <a:t>)</a:t>
            </a:r>
          </a:p>
          <a:p>
            <a:r>
              <a:rPr lang="cs-CZ" dirty="0" smtClean="0"/>
              <a:t>V nabídce panelu Akce zvolte Rámečky.</a:t>
            </a:r>
          </a:p>
          <a:p>
            <a:r>
              <a:rPr lang="cs-CZ" dirty="0" smtClean="0"/>
              <a:t>Ze seznamu zvolte jednu z akcí pro rámeček.</a:t>
            </a:r>
          </a:p>
          <a:p>
            <a:r>
              <a:rPr lang="cs-CZ" dirty="0" smtClean="0"/>
              <a:t>Klepněte na tlačítko Spustit výběr.</a:t>
            </a:r>
          </a:p>
          <a:p>
            <a:r>
              <a:rPr lang="cs-CZ" dirty="0" smtClean="0"/>
              <a:t>Akce se spustí a vytvoří rámeček kolem fotografie.</a:t>
            </a:r>
          </a:p>
          <a:p>
            <a:pPr>
              <a:buNone/>
            </a:pPr>
            <a:endParaRPr lang="cs-CZ"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Barevné režimy</a:t>
            </a:r>
            <a:endParaRPr lang="cs-CZ" b="1" dirty="0"/>
          </a:p>
        </p:txBody>
      </p:sp>
      <p:sp>
        <p:nvSpPr>
          <p:cNvPr id="3" name="Zástupný symbol pro obsah 2"/>
          <p:cNvSpPr>
            <a:spLocks noGrp="1"/>
          </p:cNvSpPr>
          <p:nvPr>
            <p:ph idx="1"/>
          </p:nvPr>
        </p:nvSpPr>
        <p:spPr/>
        <p:txBody>
          <a:bodyPr/>
          <a:lstStyle/>
          <a:p>
            <a:r>
              <a:rPr lang="cs-CZ" dirty="0" smtClean="0"/>
              <a:t>nebo-li prostory jsou modely pro popis a reprodukci barev.</a:t>
            </a:r>
            <a:endParaRPr lang="cs-CZ" dirty="0"/>
          </a:p>
        </p:txBody>
      </p:sp>
      <p:pic>
        <p:nvPicPr>
          <p:cNvPr id="152578" name="Picture 2"/>
          <p:cNvPicPr>
            <a:picLocks noChangeAspect="1" noChangeArrowheads="1"/>
          </p:cNvPicPr>
          <p:nvPr/>
        </p:nvPicPr>
        <p:blipFill>
          <a:blip r:embed="rId2" cstate="print"/>
          <a:srcRect t="630" r="77163" b="64720"/>
          <a:stretch>
            <a:fillRect/>
          </a:stretch>
        </p:blipFill>
        <p:spPr bwMode="auto">
          <a:xfrm>
            <a:off x="2555776" y="2780928"/>
            <a:ext cx="4176464" cy="39604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Úrovně a křivky</a:t>
            </a:r>
            <a:endParaRPr lang="cs-CZ" dirty="0"/>
          </a:p>
        </p:txBody>
      </p:sp>
      <p:sp>
        <p:nvSpPr>
          <p:cNvPr id="3" name="Zástupný symbol pro obsah 2"/>
          <p:cNvSpPr>
            <a:spLocks noGrp="1"/>
          </p:cNvSpPr>
          <p:nvPr>
            <p:ph idx="1"/>
          </p:nvPr>
        </p:nvSpPr>
        <p:spPr>
          <a:xfrm>
            <a:off x="457200" y="1268760"/>
            <a:ext cx="8229600" cy="4525963"/>
          </a:xfrm>
        </p:spPr>
        <p:txBody>
          <a:bodyPr>
            <a:noAutofit/>
          </a:bodyPr>
          <a:lstStyle/>
          <a:p>
            <a:r>
              <a:rPr lang="cs-CZ" sz="2400" b="1" dirty="0" smtClean="0"/>
              <a:t>Úrovně</a:t>
            </a:r>
          </a:p>
          <a:p>
            <a:pPr lvl="1"/>
            <a:r>
              <a:rPr lang="cs-CZ" sz="2000" dirty="0" smtClean="0"/>
              <a:t>Obraz tmavý /světlý /narušena vyváženost barev = obraz nemá správný tónový rozsah a je případně zatónován do nějakého barevného odstínu.</a:t>
            </a:r>
          </a:p>
          <a:p>
            <a:pPr lvl="1"/>
            <a:r>
              <a:rPr lang="cs-CZ" sz="2000" dirty="0" smtClean="0"/>
              <a:t>Pro úpravu těchto nedostatků je vhodné </a:t>
            </a:r>
            <a:r>
              <a:rPr lang="cs-CZ" sz="2000" dirty="0" err="1" smtClean="0"/>
              <a:t>použí</a:t>
            </a:r>
            <a:r>
              <a:rPr lang="cs-CZ" sz="2000" dirty="0" smtClean="0"/>
              <a:t> dialog úrovně.</a:t>
            </a:r>
            <a:br>
              <a:rPr lang="cs-CZ" sz="2000" dirty="0" smtClean="0"/>
            </a:br>
            <a:r>
              <a:rPr lang="cs-CZ" sz="2000" dirty="0" smtClean="0"/>
              <a:t>Úrovně najdeme: Obraz/Přizpůsobení/Úrovně (Ctrl+L)</a:t>
            </a:r>
            <a:br>
              <a:rPr lang="cs-CZ" sz="2000" dirty="0" smtClean="0"/>
            </a:br>
            <a:r>
              <a:rPr lang="cs-CZ" sz="2000" dirty="0" smtClean="0"/>
              <a:t/>
            </a:r>
            <a:br>
              <a:rPr lang="cs-CZ" sz="2000" dirty="0" smtClean="0"/>
            </a:br>
            <a:r>
              <a:rPr lang="cs-CZ" sz="2000" dirty="0" smtClean="0"/>
              <a:t>graf neboli histogram - znázorňuje rozložení </a:t>
            </a:r>
            <a:r>
              <a:rPr lang="cs-CZ" sz="2000" dirty="0" err="1" smtClean="0"/>
              <a:t>pixelů</a:t>
            </a:r>
            <a:r>
              <a:rPr lang="cs-CZ" sz="2000" dirty="0" smtClean="0"/>
              <a:t> v obrázku podle tonality kresby</a:t>
            </a:r>
          </a:p>
        </p:txBody>
      </p:sp>
      <p:pic>
        <p:nvPicPr>
          <p:cNvPr id="4" name="Picture 2"/>
          <p:cNvPicPr>
            <a:picLocks noChangeAspect="1" noChangeArrowheads="1"/>
          </p:cNvPicPr>
          <p:nvPr/>
        </p:nvPicPr>
        <p:blipFill>
          <a:blip r:embed="rId2" cstate="print"/>
          <a:srcRect/>
          <a:stretch>
            <a:fillRect/>
          </a:stretch>
        </p:blipFill>
        <p:spPr bwMode="auto">
          <a:xfrm>
            <a:off x="5076056" y="4005064"/>
            <a:ext cx="3066672" cy="2736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540568" y="3789040"/>
            <a:ext cx="9217024" cy="2769171"/>
          </a:xfrm>
        </p:spPr>
        <p:txBody>
          <a:bodyPr>
            <a:noAutofit/>
          </a:bodyPr>
          <a:lstStyle/>
          <a:p>
            <a:pPr lvl="2"/>
            <a:r>
              <a:rPr lang="cs-CZ" sz="2000" dirty="0" smtClean="0"/>
              <a:t>Černé </a:t>
            </a:r>
            <a:r>
              <a:rPr lang="cs-CZ" sz="2000" dirty="0" err="1" smtClean="0"/>
              <a:t>pixely</a:t>
            </a:r>
            <a:r>
              <a:rPr lang="cs-CZ" sz="2000" dirty="0" smtClean="0"/>
              <a:t> vlevo, šedé </a:t>
            </a:r>
            <a:r>
              <a:rPr lang="cs-CZ" sz="2000" dirty="0" err="1" smtClean="0"/>
              <a:t>pixely</a:t>
            </a:r>
            <a:r>
              <a:rPr lang="cs-CZ" sz="2000" dirty="0" smtClean="0"/>
              <a:t> uprostřed a bílé na pravé straně</a:t>
            </a:r>
          </a:p>
          <a:p>
            <a:pPr lvl="2"/>
            <a:r>
              <a:rPr lang="cs-CZ" sz="2000" dirty="0" smtClean="0"/>
              <a:t>Graf je opatřen jezdci (černým šedým a bílým trojúhelníkem) jimiž můžeme upravovat výstupní tonální hodnoty.</a:t>
            </a:r>
          </a:p>
          <a:p>
            <a:pPr lvl="2"/>
            <a:r>
              <a:rPr lang="cs-CZ" sz="2000" dirty="0" smtClean="0"/>
              <a:t>Úpravy lze provádět jak v </a:t>
            </a:r>
            <a:r>
              <a:rPr lang="cs-CZ" sz="2000" dirty="0" err="1" smtClean="0"/>
              <a:t>komozitu</a:t>
            </a:r>
            <a:r>
              <a:rPr lang="cs-CZ" sz="2000" dirty="0" smtClean="0"/>
              <a:t> RGB tak v jednotlivých kanálech</a:t>
            </a:r>
          </a:p>
          <a:p>
            <a:pPr lvl="2"/>
            <a:r>
              <a:rPr lang="cs-CZ" sz="2000" dirty="0" smtClean="0"/>
              <a:t>Upravené hodnoty lze uložit a později znovu načíst a použít pro obdobně nevyvážené fotografie. </a:t>
            </a:r>
          </a:p>
          <a:p>
            <a:pPr lvl="2"/>
            <a:r>
              <a:rPr lang="cs-CZ" sz="2000" dirty="0" smtClean="0"/>
              <a:t>K úpravě nežádoucího zatónování lze použít nástroje pro Nastavení šedého bodu, kterým určíme místo s neutrálním zabarvením a tím obraz tónově vyvážíme (vyvážení na šedou)</a:t>
            </a:r>
          </a:p>
          <a:p>
            <a:endParaRPr lang="cs-CZ" sz="4000" dirty="0"/>
          </a:p>
        </p:txBody>
      </p:sp>
      <p:pic>
        <p:nvPicPr>
          <p:cNvPr id="153602" name="Picture 2"/>
          <p:cNvPicPr>
            <a:picLocks noChangeAspect="1" noChangeArrowheads="1"/>
          </p:cNvPicPr>
          <p:nvPr/>
        </p:nvPicPr>
        <p:blipFill>
          <a:blip r:embed="rId2" cstate="print"/>
          <a:srcRect/>
          <a:stretch>
            <a:fillRect/>
          </a:stretch>
        </p:blipFill>
        <p:spPr bwMode="auto">
          <a:xfrm>
            <a:off x="2339752" y="188640"/>
            <a:ext cx="4035094" cy="36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Křivky</a:t>
            </a:r>
            <a:endParaRPr lang="cs-CZ" dirty="0"/>
          </a:p>
        </p:txBody>
      </p:sp>
      <p:sp>
        <p:nvSpPr>
          <p:cNvPr id="3" name="Zástupný symbol pro obsah 2"/>
          <p:cNvSpPr>
            <a:spLocks noGrp="1"/>
          </p:cNvSpPr>
          <p:nvPr>
            <p:ph idx="1"/>
          </p:nvPr>
        </p:nvSpPr>
        <p:spPr>
          <a:xfrm>
            <a:off x="179512" y="1628800"/>
            <a:ext cx="6131024" cy="4525963"/>
          </a:xfrm>
        </p:spPr>
        <p:txBody>
          <a:bodyPr>
            <a:normAutofit fontScale="92500"/>
          </a:bodyPr>
          <a:lstStyle/>
          <a:p>
            <a:r>
              <a:rPr lang="cs-CZ" dirty="0" smtClean="0"/>
              <a:t>v nabídce Obraz/Přizpůsobení/Křivky</a:t>
            </a:r>
          </a:p>
          <a:p>
            <a:r>
              <a:rPr lang="cs-CZ" dirty="0" smtClean="0"/>
              <a:t>slouží podobně jako Úrovně k úpravám tónového rozsahu a ke korekci vyvážení barev</a:t>
            </a:r>
          </a:p>
          <a:p>
            <a:r>
              <a:rPr lang="cs-CZ" dirty="0" smtClean="0"/>
              <a:t>lze ovlivňovat tmavé, střední i světlé tóny pomocí křivky a to jak v kompozitu RGB tak v jednotlivých kanálech daného režimu</a:t>
            </a:r>
          </a:p>
        </p:txBody>
      </p:sp>
      <p:pic>
        <p:nvPicPr>
          <p:cNvPr id="154626" name="Picture 2"/>
          <p:cNvPicPr>
            <a:picLocks noChangeAspect="1" noChangeArrowheads="1"/>
          </p:cNvPicPr>
          <p:nvPr/>
        </p:nvPicPr>
        <p:blipFill>
          <a:blip r:embed="rId2" cstate="print"/>
          <a:srcRect/>
          <a:stretch>
            <a:fillRect/>
          </a:stretch>
        </p:blipFill>
        <p:spPr bwMode="auto">
          <a:xfrm>
            <a:off x="5724128" y="476672"/>
            <a:ext cx="3312219" cy="2952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0" y="4365104"/>
            <a:ext cx="9144000" cy="2232248"/>
          </a:xfrm>
        </p:spPr>
        <p:txBody>
          <a:bodyPr>
            <a:noAutofit/>
          </a:bodyPr>
          <a:lstStyle/>
          <a:p>
            <a:r>
              <a:rPr lang="cs-CZ" sz="2000" dirty="0" smtClean="0"/>
              <a:t>Tmavé hodnoty jsou v levém dolním rohu a světlé tóny v pravém horním rohu</a:t>
            </a:r>
          </a:p>
          <a:p>
            <a:r>
              <a:rPr lang="cs-CZ" sz="2000" dirty="0" smtClean="0"/>
              <a:t>Křivku můžeme upravovat jak v krajních hodnotách, tak i ve středních tónech. </a:t>
            </a:r>
          </a:p>
          <a:p>
            <a:r>
              <a:rPr lang="cs-CZ" sz="2000" dirty="0" smtClean="0"/>
              <a:t>Můžeme přidávat body na křivce s nimiž je možné tvar křivky modulovat. </a:t>
            </a:r>
          </a:p>
          <a:p>
            <a:r>
              <a:rPr lang="cs-CZ" sz="2000" dirty="0" smtClean="0"/>
              <a:t>V případě esovitého prohnutí docílíme zvýšení kontrastu. </a:t>
            </a:r>
          </a:p>
          <a:p>
            <a:r>
              <a:rPr lang="cs-CZ" sz="2000" dirty="0" smtClean="0"/>
              <a:t>Pomocí kapátek k určení tmavých, světlých a neutrálních (šedých) tónů, můžeme upravovat tónový rozsah fotografie. </a:t>
            </a:r>
          </a:p>
          <a:p>
            <a:r>
              <a:rPr lang="cs-CZ" sz="2000" dirty="0" smtClean="0"/>
              <a:t>Lze nastavení uložit a později načítat.</a:t>
            </a:r>
          </a:p>
          <a:p>
            <a:endParaRPr lang="cs-CZ" sz="2000" dirty="0"/>
          </a:p>
        </p:txBody>
      </p:sp>
      <p:pic>
        <p:nvPicPr>
          <p:cNvPr id="155650" name="Picture 2"/>
          <p:cNvPicPr>
            <a:picLocks noChangeAspect="1" noChangeArrowheads="1"/>
          </p:cNvPicPr>
          <p:nvPr/>
        </p:nvPicPr>
        <p:blipFill>
          <a:blip r:embed="rId2" cstate="print"/>
          <a:srcRect/>
          <a:stretch>
            <a:fillRect/>
          </a:stretch>
        </p:blipFill>
        <p:spPr bwMode="auto">
          <a:xfrm>
            <a:off x="2352249" y="260648"/>
            <a:ext cx="4524007" cy="4032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b="1" dirty="0" smtClean="0"/>
              <a:t>Jas, kontrast</a:t>
            </a:r>
            <a:endParaRPr lang="cs-CZ" dirty="0"/>
          </a:p>
        </p:txBody>
      </p:sp>
      <p:sp>
        <p:nvSpPr>
          <p:cNvPr id="3" name="Zástupný symbol pro obsah 2"/>
          <p:cNvSpPr>
            <a:spLocks noGrp="1"/>
          </p:cNvSpPr>
          <p:nvPr>
            <p:ph idx="1"/>
          </p:nvPr>
        </p:nvSpPr>
        <p:spPr>
          <a:xfrm>
            <a:off x="457200" y="1600200"/>
            <a:ext cx="7211144" cy="4525963"/>
          </a:xfrm>
        </p:spPr>
        <p:txBody>
          <a:bodyPr>
            <a:normAutofit fontScale="92500" lnSpcReduction="10000"/>
          </a:bodyPr>
          <a:lstStyle/>
          <a:p>
            <a:r>
              <a:rPr lang="cs-CZ" b="1" dirty="0" smtClean="0"/>
              <a:t>Jas, kontrast</a:t>
            </a:r>
            <a:r>
              <a:rPr lang="cs-CZ" dirty="0" smtClean="0"/>
              <a:t/>
            </a:r>
            <a:br>
              <a:rPr lang="cs-CZ" dirty="0" smtClean="0"/>
            </a:br>
            <a:r>
              <a:rPr lang="cs-CZ" dirty="0" smtClean="0"/>
              <a:t>jednoduché úpravy tónového rozsahu obrazu. </a:t>
            </a:r>
          </a:p>
          <a:p>
            <a:r>
              <a:rPr lang="cs-CZ" dirty="0" smtClean="0"/>
              <a:t>Posunutí jezdce jasu doprava zvyšuje tónové úrovně a rozšiřuje světla obrazu, posunutí doleva snižuje hodnoty a rozšiřuje stíny. </a:t>
            </a:r>
          </a:p>
          <a:p>
            <a:r>
              <a:rPr lang="cs-CZ" dirty="0" smtClean="0"/>
              <a:t>Jezdec kontrastu rozšiřuje nebo zužuje celkový rozsah tónových hodnot v obraze. </a:t>
            </a:r>
            <a:r>
              <a:rPr lang="cs-CZ" b="1" dirty="0" smtClean="0"/>
              <a:t>Obraz/Přizpůsobení/Jas a kontrast</a:t>
            </a:r>
            <a:endParaRPr lang="cs-CZ" b="1" dirty="0"/>
          </a:p>
        </p:txBody>
      </p:sp>
      <p:pic>
        <p:nvPicPr>
          <p:cNvPr id="156674" name="Picture 2"/>
          <p:cNvPicPr>
            <a:picLocks noChangeAspect="1" noChangeArrowheads="1"/>
          </p:cNvPicPr>
          <p:nvPr/>
        </p:nvPicPr>
        <p:blipFill>
          <a:blip r:embed="rId2" cstate="print"/>
          <a:srcRect/>
          <a:stretch>
            <a:fillRect/>
          </a:stretch>
        </p:blipFill>
        <p:spPr bwMode="auto">
          <a:xfrm>
            <a:off x="3851920" y="404664"/>
            <a:ext cx="33528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b="1" dirty="0" smtClean="0"/>
              <a:t>Odstín a sytost</a:t>
            </a:r>
            <a:endParaRPr lang="cs-CZ" b="1" dirty="0"/>
          </a:p>
        </p:txBody>
      </p:sp>
      <p:sp>
        <p:nvSpPr>
          <p:cNvPr id="3" name="Zástupný symbol pro obsah 2"/>
          <p:cNvSpPr>
            <a:spLocks noGrp="1"/>
          </p:cNvSpPr>
          <p:nvPr>
            <p:ph idx="1"/>
          </p:nvPr>
        </p:nvSpPr>
        <p:spPr>
          <a:xfrm>
            <a:off x="457200" y="1412776"/>
            <a:ext cx="4114800" cy="3412976"/>
          </a:xfrm>
        </p:spPr>
        <p:txBody>
          <a:bodyPr>
            <a:noAutofit/>
          </a:bodyPr>
          <a:lstStyle/>
          <a:p>
            <a:r>
              <a:rPr lang="cs-CZ" sz="2400" dirty="0" smtClean="0"/>
              <a:t>Příkaz Odstín a sytost umožňuje nastavit odstín, sytost a jas určité barevné složky v obraze nebo nastavit všechny barvy v obraze současně. </a:t>
            </a:r>
          </a:p>
          <a:p>
            <a:r>
              <a:rPr lang="cs-CZ" sz="2400" dirty="0" smtClean="0"/>
              <a:t>Tento příkaz je zvlášť užitečný pro doladění barev v obraze CMYK tak, aby byly v </a:t>
            </a:r>
            <a:r>
              <a:rPr lang="cs-CZ" sz="2400" dirty="0" err="1" smtClean="0"/>
              <a:t>gamutu</a:t>
            </a:r>
            <a:r>
              <a:rPr lang="cs-CZ" sz="2400" dirty="0" smtClean="0"/>
              <a:t> výstupního zařízení. </a:t>
            </a:r>
          </a:p>
        </p:txBody>
      </p:sp>
      <p:pic>
        <p:nvPicPr>
          <p:cNvPr id="157698" name="Picture 2"/>
          <p:cNvPicPr>
            <a:picLocks noChangeAspect="1" noChangeArrowheads="1"/>
          </p:cNvPicPr>
          <p:nvPr/>
        </p:nvPicPr>
        <p:blipFill>
          <a:blip r:embed="rId2" cstate="print"/>
          <a:srcRect/>
          <a:stretch>
            <a:fillRect/>
          </a:stretch>
        </p:blipFill>
        <p:spPr bwMode="auto">
          <a:xfrm>
            <a:off x="4716016" y="332656"/>
            <a:ext cx="4191000" cy="3609975"/>
          </a:xfrm>
          <a:prstGeom prst="rect">
            <a:avLst/>
          </a:prstGeom>
          <a:noFill/>
          <a:ln w="9525">
            <a:noFill/>
            <a:miter lim="800000"/>
            <a:headEnd/>
            <a:tailEnd/>
          </a:ln>
        </p:spPr>
      </p:pic>
      <p:sp>
        <p:nvSpPr>
          <p:cNvPr id="5" name="Obdélník 4"/>
          <p:cNvSpPr/>
          <p:nvPr/>
        </p:nvSpPr>
        <p:spPr>
          <a:xfrm>
            <a:off x="755576" y="5838363"/>
            <a:ext cx="7992888" cy="830997"/>
          </a:xfrm>
          <a:prstGeom prst="rect">
            <a:avLst/>
          </a:prstGeom>
        </p:spPr>
        <p:txBody>
          <a:bodyPr wrap="square">
            <a:spAutoFit/>
          </a:bodyPr>
          <a:lstStyle/>
          <a:p>
            <a:r>
              <a:rPr lang="cs-CZ" sz="2400" dirty="0" smtClean="0"/>
              <a:t>- možno upravené hodnoty uložit a následně načíst. Tento nástroj umožňuje </a:t>
            </a:r>
            <a:r>
              <a:rPr lang="cs-CZ" sz="2400" dirty="0" err="1" smtClean="0"/>
              <a:t>kolrování</a:t>
            </a:r>
            <a:r>
              <a:rPr lang="cs-CZ" sz="2400" dirty="0" smtClean="0"/>
              <a:t> obrazu (tlačítko Kolorovat) </a:t>
            </a:r>
            <a:endParaRPr lang="cs-CZ" sz="24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Sytost</a:t>
            </a:r>
            <a:endParaRPr lang="cs-CZ" dirty="0"/>
          </a:p>
        </p:txBody>
      </p:sp>
      <p:sp>
        <p:nvSpPr>
          <p:cNvPr id="3" name="Zástupný symbol pro obsah 2"/>
          <p:cNvSpPr>
            <a:spLocks noGrp="1"/>
          </p:cNvSpPr>
          <p:nvPr>
            <p:ph idx="1"/>
          </p:nvPr>
        </p:nvSpPr>
        <p:spPr/>
        <p:txBody>
          <a:bodyPr/>
          <a:lstStyle/>
          <a:p>
            <a:r>
              <a:rPr lang="cs-CZ" b="1" dirty="0" smtClean="0"/>
              <a:t>Houba - </a:t>
            </a:r>
            <a:r>
              <a:rPr lang="cs-CZ" dirty="0" smtClean="0"/>
              <a:t>dalším nástroj, kterým můžeme měnit sytost barvy </a:t>
            </a:r>
          </a:p>
          <a:p>
            <a:r>
              <a:rPr lang="cs-CZ" dirty="0" smtClean="0"/>
              <a:t>Když je obraz v režimu stupňů šedi, tento nástroj zvyšuje nebo snižuje kontrast posunutím úrovní šedé směrem od střední šedé nebo směrem ke střední šedé.</a:t>
            </a:r>
          </a:p>
          <a:p>
            <a:r>
              <a:rPr lang="cs-CZ" dirty="0" smtClean="0"/>
              <a:t>Nástroj Houba najdeme v paletě nástrojů</a:t>
            </a:r>
            <a:endParaRPr lang="cs-CZ" dirty="0"/>
          </a:p>
        </p:txBody>
      </p:sp>
      <p:pic>
        <p:nvPicPr>
          <p:cNvPr id="158722" name="Picture 2"/>
          <p:cNvPicPr>
            <a:picLocks noChangeAspect="1" noChangeArrowheads="1"/>
          </p:cNvPicPr>
          <p:nvPr/>
        </p:nvPicPr>
        <p:blipFill>
          <a:blip r:embed="rId2" cstate="print"/>
          <a:srcRect r="79331" b="90160"/>
          <a:stretch>
            <a:fillRect/>
          </a:stretch>
        </p:blipFill>
        <p:spPr bwMode="auto">
          <a:xfrm>
            <a:off x="2051720" y="5336713"/>
            <a:ext cx="5112568" cy="1521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Obrazové retuše v Adobe </a:t>
            </a:r>
            <a:r>
              <a:rPr lang="cs-CZ" b="1" dirty="0" err="1" smtClean="0"/>
              <a:t>Photoshop</a:t>
            </a:r>
            <a:endParaRPr lang="cs-CZ" dirty="0"/>
          </a:p>
        </p:txBody>
      </p:sp>
      <p:sp>
        <p:nvSpPr>
          <p:cNvPr id="3" name="Zástupný symbol pro obsah 2"/>
          <p:cNvSpPr>
            <a:spLocks noGrp="1"/>
          </p:cNvSpPr>
          <p:nvPr>
            <p:ph idx="1"/>
          </p:nvPr>
        </p:nvSpPr>
        <p:spPr>
          <a:xfrm>
            <a:off x="457200" y="1484784"/>
            <a:ext cx="8229600" cy="4525963"/>
          </a:xfrm>
        </p:spPr>
        <p:txBody>
          <a:bodyPr>
            <a:normAutofit fontScale="85000" lnSpcReduction="10000"/>
          </a:bodyPr>
          <a:lstStyle/>
          <a:p>
            <a:r>
              <a:rPr lang="cs-CZ" dirty="0" smtClean="0"/>
              <a:t>Retuše se používají především k nápravě ne příliš dobré technické kvality </a:t>
            </a:r>
            <a:r>
              <a:rPr lang="cs-CZ" dirty="0" err="1" smtClean="0"/>
              <a:t>forografie</a:t>
            </a:r>
            <a:r>
              <a:rPr lang="cs-CZ" dirty="0" smtClean="0"/>
              <a:t> (např. prachové částečky ulpěné na zobrazovacím čipu digitální zrcadlovky nebo škrábance na </a:t>
            </a:r>
            <a:r>
              <a:rPr lang="cs-CZ" dirty="0" err="1" smtClean="0"/>
              <a:t>skenech</a:t>
            </a:r>
            <a:r>
              <a:rPr lang="cs-CZ" dirty="0" smtClean="0"/>
              <a:t> negativu apod.) </a:t>
            </a:r>
          </a:p>
          <a:p>
            <a:r>
              <a:rPr lang="cs-CZ" dirty="0" smtClean="0"/>
              <a:t>dále k odstranění nežádoucích prvků ve snímku a nebo k záměrné změně reality jako tvůrčí prostředek autora (např. přidání nebo odebrání </a:t>
            </a:r>
            <a:r>
              <a:rPr lang="cs-CZ" dirty="0" err="1" smtClean="0"/>
              <a:t>nekterých</a:t>
            </a:r>
            <a:r>
              <a:rPr lang="cs-CZ" dirty="0" smtClean="0"/>
              <a:t> částí obrazu, vytvoření průhlednosti apod.)</a:t>
            </a:r>
            <a:br>
              <a:rPr lang="cs-CZ" dirty="0" smtClean="0"/>
            </a:br>
            <a:r>
              <a:rPr lang="cs-CZ" dirty="0" smtClean="0"/>
              <a:t/>
            </a:r>
            <a:br>
              <a:rPr lang="cs-CZ" dirty="0" smtClean="0"/>
            </a:br>
            <a:endParaRPr lang="cs-CZ" dirty="0"/>
          </a:p>
        </p:txBody>
      </p:sp>
      <p:pic>
        <p:nvPicPr>
          <p:cNvPr id="10242" name="Picture 2" descr="http://nd04.jxs.cz/089/235/2e8873118c_71789015_o2.jpg"/>
          <p:cNvPicPr>
            <a:picLocks noChangeAspect="1" noChangeArrowheads="1"/>
          </p:cNvPicPr>
          <p:nvPr/>
        </p:nvPicPr>
        <p:blipFill>
          <a:blip r:embed="rId3" cstate="print"/>
          <a:srcRect/>
          <a:stretch>
            <a:fillRect/>
          </a:stretch>
        </p:blipFill>
        <p:spPr bwMode="auto">
          <a:xfrm>
            <a:off x="1547664" y="4725144"/>
            <a:ext cx="5616624" cy="189021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možnosti záložek pracovní plochy</a:t>
            </a:r>
            <a:endParaRPr lang="cs-CZ" b="1" dirty="0"/>
          </a:p>
        </p:txBody>
      </p:sp>
      <p:sp>
        <p:nvSpPr>
          <p:cNvPr id="3" name="Zástupný symbol pro obsah 2"/>
          <p:cNvSpPr>
            <a:spLocks noGrp="1"/>
          </p:cNvSpPr>
          <p:nvPr>
            <p:ph idx="1"/>
          </p:nvPr>
        </p:nvSpPr>
        <p:spPr/>
        <p:txBody>
          <a:bodyPr/>
          <a:lstStyle/>
          <a:p>
            <a:r>
              <a:rPr lang="cs-CZ" dirty="0" smtClean="0"/>
              <a:t>Kliknutí pravým tlačítkem na záložku vyvolá menu nabídek, které obsahuje úkony:</a:t>
            </a:r>
            <a:endParaRPr lang="cs-CZ" dirty="0"/>
          </a:p>
        </p:txBody>
      </p:sp>
      <p:pic>
        <p:nvPicPr>
          <p:cNvPr id="75779" name="Picture 3"/>
          <p:cNvPicPr>
            <a:picLocks noChangeAspect="1" noChangeArrowheads="1"/>
          </p:cNvPicPr>
          <p:nvPr/>
        </p:nvPicPr>
        <p:blipFill>
          <a:blip r:embed="rId2" cstate="print"/>
          <a:srcRect l="3150" r="62201" b="77081"/>
          <a:stretch>
            <a:fillRect/>
          </a:stretch>
        </p:blipFill>
        <p:spPr bwMode="auto">
          <a:xfrm>
            <a:off x="467544" y="2852936"/>
            <a:ext cx="8186440" cy="3384376"/>
          </a:xfrm>
          <a:prstGeom prst="rect">
            <a:avLst/>
          </a:prstGeom>
          <a:noFill/>
          <a:ln w="9525">
            <a:noFill/>
            <a:miter lim="800000"/>
            <a:headEnd/>
            <a:tailEnd/>
          </a:ln>
        </p:spPr>
      </p:pic>
      <p:sp>
        <p:nvSpPr>
          <p:cNvPr id="6" name="Obdélník 5"/>
          <p:cNvSpPr/>
          <p:nvPr/>
        </p:nvSpPr>
        <p:spPr>
          <a:xfrm>
            <a:off x="755576" y="5301208"/>
            <a:ext cx="4446240" cy="646331"/>
          </a:xfrm>
          <a:prstGeom prst="rect">
            <a:avLst/>
          </a:prstGeom>
          <a:solidFill>
            <a:schemeClr val="bg1">
              <a:lumMod val="95000"/>
            </a:schemeClr>
          </a:solidFill>
        </p:spPr>
        <p:txBody>
          <a:bodyPr wrap="square">
            <a:spAutoFit/>
          </a:bodyPr>
          <a:lstStyle/>
          <a:p>
            <a:r>
              <a:rPr lang="cs-CZ" dirty="0" smtClean="0"/>
              <a:t> Přesunout záložku do nového okna můžete i přetažením myši</a:t>
            </a:r>
            <a:endParaRPr lang="cs-CZ" dirty="0"/>
          </a:p>
        </p:txBody>
      </p:sp>
      <p:sp>
        <p:nvSpPr>
          <p:cNvPr id="7" name="Obdélník 6"/>
          <p:cNvSpPr/>
          <p:nvPr/>
        </p:nvSpPr>
        <p:spPr>
          <a:xfrm>
            <a:off x="648072" y="6093296"/>
            <a:ext cx="7020272" cy="646331"/>
          </a:xfrm>
          <a:prstGeom prst="rect">
            <a:avLst/>
          </a:prstGeom>
          <a:solidFill>
            <a:schemeClr val="bg1">
              <a:lumMod val="95000"/>
            </a:schemeClr>
          </a:solidFill>
        </p:spPr>
        <p:txBody>
          <a:bodyPr wrap="square">
            <a:spAutoFit/>
          </a:bodyPr>
          <a:lstStyle/>
          <a:p>
            <a:r>
              <a:rPr lang="cs-CZ" dirty="0" smtClean="0"/>
              <a:t> Pro opětovné připnutí mezi záložky buď přetáhněte okno do horního pruhu záložek, nebo využijte možnosti </a:t>
            </a:r>
            <a:r>
              <a:rPr lang="cs-CZ" b="1" dirty="0" smtClean="0"/>
              <a:t>Sloučit vše sem</a:t>
            </a:r>
            <a:endParaRPr lang="cs-CZ"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RETUŠOVACÍ NÁSTROJE</a:t>
            </a:r>
            <a:endParaRPr lang="cs-CZ" dirty="0"/>
          </a:p>
        </p:txBody>
      </p:sp>
      <p:sp>
        <p:nvSpPr>
          <p:cNvPr id="3" name="Zástupný symbol pro obsah 2"/>
          <p:cNvSpPr>
            <a:spLocks noGrp="1"/>
          </p:cNvSpPr>
          <p:nvPr>
            <p:ph idx="1"/>
          </p:nvPr>
        </p:nvSpPr>
        <p:spPr/>
        <p:txBody>
          <a:bodyPr>
            <a:normAutofit fontScale="85000" lnSpcReduction="20000"/>
          </a:bodyPr>
          <a:lstStyle/>
          <a:p>
            <a:pPr>
              <a:buNone/>
            </a:pPr>
            <a:r>
              <a:rPr lang="cs-CZ" b="1" dirty="0" smtClean="0"/>
              <a:t>Způsoby retušování digitálního snímku</a:t>
            </a:r>
            <a:r>
              <a:rPr lang="cs-CZ" dirty="0" smtClean="0"/>
              <a:t/>
            </a:r>
            <a:br>
              <a:rPr lang="cs-CZ" dirty="0" smtClean="0"/>
            </a:br>
            <a:endParaRPr lang="cs-CZ" dirty="0" smtClean="0"/>
          </a:p>
          <a:p>
            <a:r>
              <a:rPr lang="cs-CZ" dirty="0" smtClean="0"/>
              <a:t>Automatické retušovací nástroje opravují část snímku pomocí naprogramovaných algoritmů a při správné volbě dosáhneme poměrně rychlé nápravy fotografie. Hodí se spíše na menší plochy obrazu. </a:t>
            </a:r>
          </a:p>
          <a:p>
            <a:r>
              <a:rPr lang="cs-CZ" dirty="0" err="1" smtClean="0"/>
              <a:t>Layerová</a:t>
            </a:r>
            <a:r>
              <a:rPr lang="cs-CZ" dirty="0" smtClean="0"/>
              <a:t> technika (použití vrstev) je vhodná k větším a </a:t>
            </a:r>
            <a:r>
              <a:rPr lang="cs-CZ" dirty="0" err="1" smtClean="0"/>
              <a:t>náročněnším</a:t>
            </a:r>
            <a:r>
              <a:rPr lang="cs-CZ" dirty="0" smtClean="0"/>
              <a:t> úpravám, kdy můžeme využit i průhlednosti jednotlivých vrstev pro jemné a plynulé splynutí s pozadím.</a:t>
            </a:r>
            <a:br>
              <a:rPr lang="cs-CZ" dirty="0" smtClean="0"/>
            </a:br>
            <a:r>
              <a:rPr lang="cs-CZ" dirty="0" smtClean="0"/>
              <a:t/>
            </a:r>
            <a:br>
              <a:rPr lang="cs-CZ" dirty="0" smtClean="0"/>
            </a:br>
            <a:endParaRPr lang="cs-CZ" dirty="0" smtClean="0"/>
          </a:p>
          <a:p>
            <a:endParaRPr lang="cs-CZ"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Přehled automatických retušovacích nástrojů v Adobe </a:t>
            </a:r>
            <a:r>
              <a:rPr lang="cs-CZ" b="1" dirty="0" err="1" smtClean="0"/>
              <a:t>Photoshopu</a:t>
            </a:r>
            <a:endParaRPr lang="cs-CZ" dirty="0"/>
          </a:p>
        </p:txBody>
      </p:sp>
      <p:sp>
        <p:nvSpPr>
          <p:cNvPr id="3" name="Zástupný symbol pro obsah 2"/>
          <p:cNvSpPr>
            <a:spLocks noGrp="1"/>
          </p:cNvSpPr>
          <p:nvPr>
            <p:ph idx="1"/>
          </p:nvPr>
        </p:nvSpPr>
        <p:spPr>
          <a:xfrm>
            <a:off x="0" y="1600200"/>
            <a:ext cx="9144000" cy="4525963"/>
          </a:xfrm>
        </p:spPr>
        <p:txBody>
          <a:bodyPr>
            <a:noAutofit/>
          </a:bodyPr>
          <a:lstStyle/>
          <a:p>
            <a:pPr marL="0" indent="0">
              <a:buNone/>
            </a:pPr>
            <a:r>
              <a:rPr lang="cs-CZ" sz="1800" dirty="0" smtClean="0"/>
              <a:t>Bodový retušovací štětec - odstraňuje nežádoucí menší objekty v obraze jako např. drobné tečky</a:t>
            </a:r>
            <a:br>
              <a:rPr lang="cs-CZ" sz="1800" dirty="0" smtClean="0"/>
            </a:br>
            <a:r>
              <a:rPr lang="cs-CZ" sz="1800" dirty="0" smtClean="0"/>
              <a:t>Retušovací štětec - opravuje nedokonalosti v obraze vzorkováním z příspěvkové části snímku</a:t>
            </a:r>
            <a:br>
              <a:rPr lang="cs-CZ" sz="1800" dirty="0" smtClean="0"/>
            </a:br>
            <a:r>
              <a:rPr lang="cs-CZ" sz="1800" dirty="0" smtClean="0"/>
              <a:t>Nástroj záplata - opravuje vybranou část snímku náhradou plošného vzorku zdrojové části</a:t>
            </a:r>
            <a:br>
              <a:rPr lang="cs-CZ" sz="1800" dirty="0" smtClean="0"/>
            </a:br>
            <a:r>
              <a:rPr lang="cs-CZ" sz="1800" dirty="0" smtClean="0"/>
              <a:t>Odstranění červených očí - odstraňuje červené odrazy v očích snímané osoby způsobené užitím blesku</a:t>
            </a:r>
            <a:br>
              <a:rPr lang="cs-CZ" sz="1800" dirty="0" smtClean="0"/>
            </a:br>
            <a:r>
              <a:rPr lang="cs-CZ" sz="1800" dirty="0" smtClean="0"/>
              <a:t>Nástroj </a:t>
            </a:r>
            <a:r>
              <a:rPr lang="cs-CZ" sz="1800" dirty="0" err="1" smtClean="0"/>
              <a:t>klonovací</a:t>
            </a:r>
            <a:r>
              <a:rPr lang="cs-CZ" sz="1800" dirty="0" smtClean="0"/>
              <a:t> razítko - překresluje opravovanou část snímku identickým vzorkem ze zdrojové oblasti snímku</a:t>
            </a:r>
            <a:br>
              <a:rPr lang="cs-CZ" sz="1800" dirty="0" smtClean="0"/>
            </a:br>
            <a:r>
              <a:rPr lang="cs-CZ" sz="1800" dirty="0" smtClean="0"/>
              <a:t>Vzorové </a:t>
            </a:r>
            <a:r>
              <a:rPr lang="cs-CZ" sz="1800" dirty="0" err="1" smtClean="0"/>
              <a:t>klonovací</a:t>
            </a:r>
            <a:r>
              <a:rPr lang="cs-CZ" sz="1800" dirty="0" smtClean="0"/>
              <a:t> razítko - vytváří strukturu vzoru tvořenou částicemi získanými kopírováním z jiné oblasti</a:t>
            </a:r>
            <a:br>
              <a:rPr lang="cs-CZ" sz="1800" dirty="0" smtClean="0"/>
            </a:br>
            <a:r>
              <a:rPr lang="cs-CZ" sz="1800" dirty="0" smtClean="0"/>
              <a:t>Nástroj guma - odmazává </a:t>
            </a:r>
            <a:r>
              <a:rPr lang="cs-CZ" sz="1800" dirty="0" err="1" smtClean="0"/>
              <a:t>pixely</a:t>
            </a:r>
            <a:r>
              <a:rPr lang="cs-CZ" sz="1800" dirty="0" smtClean="0"/>
              <a:t> obrazu a obnovuje tak části obrazu do původně uloženého stavu</a:t>
            </a:r>
            <a:br>
              <a:rPr lang="cs-CZ" sz="1800" dirty="0" smtClean="0"/>
            </a:br>
            <a:r>
              <a:rPr lang="cs-CZ" sz="1800" dirty="0" smtClean="0"/>
              <a:t>Nástroj guma na pozadí - odmazává části vrstvy a vytváří tak průhledné části obrazu</a:t>
            </a:r>
            <a:br>
              <a:rPr lang="cs-CZ" sz="1800" dirty="0" smtClean="0"/>
            </a:br>
            <a:r>
              <a:rPr lang="cs-CZ" sz="1800" dirty="0" smtClean="0"/>
              <a:t>Nástroj kouzelná guma - jedním klikem odstraní jednolité barevné plochy</a:t>
            </a:r>
            <a:br>
              <a:rPr lang="cs-CZ" sz="1800" dirty="0" smtClean="0"/>
            </a:br>
            <a:r>
              <a:rPr lang="cs-CZ" sz="1800" dirty="0" smtClean="0"/>
              <a:t>Nástroj rozostřit - </a:t>
            </a:r>
            <a:r>
              <a:rPr lang="cs-CZ" sz="1800" dirty="0" err="1" smtClean="0"/>
              <a:t>rozostřuje</a:t>
            </a:r>
            <a:r>
              <a:rPr lang="cs-CZ" sz="1800" dirty="0" smtClean="0"/>
              <a:t> tvrdé hrany ve snímku</a:t>
            </a:r>
            <a:br>
              <a:rPr lang="cs-CZ" sz="1800" dirty="0" smtClean="0"/>
            </a:br>
            <a:r>
              <a:rPr lang="cs-CZ" sz="1800" dirty="0" smtClean="0"/>
              <a:t>Nástroj </a:t>
            </a:r>
            <a:r>
              <a:rPr lang="cs-CZ" sz="1800" dirty="0" err="1" smtClean="0"/>
              <a:t>doostřit</a:t>
            </a:r>
            <a:r>
              <a:rPr lang="cs-CZ" sz="1800" dirty="0" smtClean="0"/>
              <a:t> - zostřuje měkké části obrazu</a:t>
            </a:r>
            <a:br>
              <a:rPr lang="cs-CZ" sz="1800" dirty="0" smtClean="0"/>
            </a:br>
            <a:r>
              <a:rPr lang="cs-CZ" sz="1800" dirty="0" smtClean="0"/>
              <a:t>Nástroj šmouha - rozmazává části obrazu</a:t>
            </a:r>
            <a:br>
              <a:rPr lang="cs-CZ" sz="1800" dirty="0" smtClean="0"/>
            </a:br>
            <a:r>
              <a:rPr lang="cs-CZ" sz="1800" dirty="0" smtClean="0"/>
              <a:t>Nástroj zesvětlit - projasní tmavé části</a:t>
            </a:r>
            <a:br>
              <a:rPr lang="cs-CZ" sz="1800" dirty="0" smtClean="0"/>
            </a:br>
            <a:r>
              <a:rPr lang="cs-CZ" sz="1800" dirty="0" smtClean="0"/>
              <a:t>Nástroj ztmavit - ztmaví světlé části</a:t>
            </a:r>
            <a:br>
              <a:rPr lang="cs-CZ" sz="1800" dirty="0" smtClean="0"/>
            </a:br>
            <a:r>
              <a:rPr lang="cs-CZ" sz="1800" dirty="0" smtClean="0"/>
              <a:t>Nástroj houba - mění barevné nasycení</a:t>
            </a:r>
            <a:br>
              <a:rPr lang="cs-CZ" sz="1800" dirty="0" smtClean="0"/>
            </a:br>
            <a:endParaRPr lang="cs-CZ" sz="18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332759593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
            </a:r>
            <a:br>
              <a:rPr lang="cs-CZ" dirty="0" smtClean="0"/>
            </a:br>
            <a:r>
              <a:rPr lang="cs-CZ" b="1" dirty="0" smtClean="0"/>
              <a:t>Obecné zásady</a:t>
            </a:r>
            <a:r>
              <a:rPr lang="cs-CZ" dirty="0" smtClean="0"/>
              <a:t/>
            </a:r>
            <a:br>
              <a:rPr lang="cs-CZ" dirty="0" smtClean="0"/>
            </a:br>
            <a:endParaRPr lang="cs-CZ" dirty="0"/>
          </a:p>
        </p:txBody>
      </p:sp>
      <p:sp>
        <p:nvSpPr>
          <p:cNvPr id="3" name="Zástupný symbol pro obsah 2"/>
          <p:cNvSpPr>
            <a:spLocks noGrp="1"/>
          </p:cNvSpPr>
          <p:nvPr>
            <p:ph idx="1"/>
          </p:nvPr>
        </p:nvSpPr>
        <p:spPr/>
        <p:txBody>
          <a:bodyPr>
            <a:noAutofit/>
          </a:bodyPr>
          <a:lstStyle/>
          <a:p>
            <a:pPr marL="0" indent="0">
              <a:spcBef>
                <a:spcPts val="1800"/>
              </a:spcBef>
              <a:buNone/>
            </a:pPr>
            <a:r>
              <a:rPr lang="cs-CZ" sz="2400" dirty="0" smtClean="0"/>
              <a:t>• Jakékoli zásahy provádíme vždy s citem a pečlivostí</a:t>
            </a:r>
            <a:br>
              <a:rPr lang="cs-CZ" sz="2400" dirty="0" smtClean="0"/>
            </a:br>
            <a:r>
              <a:rPr lang="cs-CZ" sz="2400" dirty="0" smtClean="0"/>
              <a:t>• Zvětšíme si opravovanou část na několikanásobek aktuální velikosti snímku (typicky na 200-400%)</a:t>
            </a:r>
            <a:br>
              <a:rPr lang="cs-CZ" sz="2400" dirty="0" smtClean="0"/>
            </a:br>
            <a:r>
              <a:rPr lang="cs-CZ" sz="2400" dirty="0" smtClean="0"/>
              <a:t>• Pokud je výsledek uspokojivý při zvětšení obrazu nad 100%, pak bude snímek vypadat dobře i při 100% zobrazení</a:t>
            </a:r>
            <a:br>
              <a:rPr lang="cs-CZ" sz="2400" dirty="0" smtClean="0"/>
            </a:br>
            <a:r>
              <a:rPr lang="cs-CZ" sz="2400" dirty="0" smtClean="0"/>
              <a:t>• Dbáme na dokonalé začlenění opravovaného místa do výsledku a proto neustále vyhodnocujeme jasové, barevné a geometrické kvality opravované oblasti</a:t>
            </a:r>
            <a:br>
              <a:rPr lang="cs-CZ" sz="2400" dirty="0" smtClean="0"/>
            </a:br>
            <a:r>
              <a:rPr lang="cs-CZ" sz="2400" dirty="0" smtClean="0"/>
              <a:t>• Pokud využíváme vrstvy, </a:t>
            </a:r>
            <a:r>
              <a:rPr lang="cs-CZ" sz="2400" u="sng" dirty="0" smtClean="0"/>
              <a:t>uchováváme si i plně </a:t>
            </a:r>
            <a:r>
              <a:rPr lang="cs-CZ" sz="2400" u="sng" dirty="0" err="1" smtClean="0"/>
              <a:t>editovatelný</a:t>
            </a:r>
            <a:r>
              <a:rPr lang="cs-CZ" sz="2400" u="sng" dirty="0" smtClean="0"/>
              <a:t> soubor s příponou PSD</a:t>
            </a:r>
            <a:r>
              <a:rPr lang="cs-CZ" sz="2400" dirty="0" smtClean="0"/>
              <a:t/>
            </a:r>
            <a:br>
              <a:rPr lang="cs-CZ" sz="2400" dirty="0" smtClean="0"/>
            </a:br>
            <a:r>
              <a:rPr lang="cs-CZ" sz="2400" dirty="0" smtClean="0"/>
              <a:t/>
            </a:r>
            <a:br>
              <a:rPr lang="cs-CZ" sz="2400" dirty="0" smtClean="0"/>
            </a:br>
            <a:endParaRPr lang="cs-CZ" sz="24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OSTŘENÍ A DOOSTŘOVÁNÍ</a:t>
            </a:r>
            <a:endParaRPr lang="cs-CZ" dirty="0"/>
          </a:p>
        </p:txBody>
      </p:sp>
      <p:sp>
        <p:nvSpPr>
          <p:cNvPr id="3" name="Zástupný symbol pro obsah 2"/>
          <p:cNvSpPr>
            <a:spLocks noGrp="1"/>
          </p:cNvSpPr>
          <p:nvPr>
            <p:ph idx="1"/>
          </p:nvPr>
        </p:nvSpPr>
        <p:spPr>
          <a:xfrm>
            <a:off x="457200" y="1340768"/>
            <a:ext cx="8229600" cy="4525963"/>
          </a:xfrm>
        </p:spPr>
        <p:txBody>
          <a:bodyPr>
            <a:noAutofit/>
          </a:bodyPr>
          <a:lstStyle/>
          <a:p>
            <a:r>
              <a:rPr lang="cs-CZ" sz="2400" dirty="0" smtClean="0"/>
              <a:t>U digitálních obrázků je známo, že téměř všechny vykazují neostrý vzhled protože snímací prvky </a:t>
            </a:r>
            <a:r>
              <a:rPr lang="cs-CZ" sz="2400" dirty="0" err="1" smtClean="0"/>
              <a:t>nedokáží</a:t>
            </a:r>
            <a:r>
              <a:rPr lang="cs-CZ" sz="2400" dirty="0" smtClean="0"/>
              <a:t> zachytit tolik detailů, kolik obsahoval původní originál. </a:t>
            </a:r>
          </a:p>
          <a:p>
            <a:r>
              <a:rPr lang="cs-CZ" sz="2400" dirty="0" smtClean="0"/>
              <a:t>Naproti tomu obraz vytvořený ve </a:t>
            </a:r>
            <a:r>
              <a:rPr lang="cs-CZ" sz="2400" dirty="0" err="1" smtClean="0"/>
              <a:t>Photoshopu</a:t>
            </a:r>
            <a:r>
              <a:rPr lang="cs-CZ" sz="2400" dirty="0" smtClean="0"/>
              <a:t> nebo jiném grafickém programu bude ostrý již od počátku. </a:t>
            </a:r>
          </a:p>
          <a:p>
            <a:r>
              <a:rPr lang="cs-CZ" sz="2400" dirty="0" smtClean="0"/>
              <a:t>Ale i u těchto dokumentů může docházet k úbytku ostrosti vlivem zmenšení nebo zvětšení obrazu.</a:t>
            </a:r>
          </a:p>
          <a:p>
            <a:r>
              <a:rPr lang="cs-CZ" sz="2400" dirty="0" smtClean="0"/>
              <a:t> V neposlední řadě i v případě výstupních zařízení jako je tisk, dochází rovněž ke ztrátě detailů, jelikož většina výstupních zařízení není schopna reprodukovat stejný objem detailů, jaký je schopen vykreslit například monitor.</a:t>
            </a:r>
            <a:br>
              <a:rPr lang="cs-CZ" sz="2400" dirty="0" smtClean="0"/>
            </a:br>
            <a:endParaRPr lang="cs-CZ" sz="2400" dirty="0" smtClean="0"/>
          </a:p>
          <a:p>
            <a:r>
              <a:rPr lang="cs-CZ" sz="2400" dirty="0" smtClean="0"/>
              <a:t>Z těchto výše uvedených důvodů je mnohdy nutné obrázky Zostřit nebo alespoň </a:t>
            </a:r>
            <a:r>
              <a:rPr lang="cs-CZ" sz="2400" dirty="0" err="1" smtClean="0"/>
              <a:t>Doostřit</a:t>
            </a:r>
            <a:r>
              <a:rPr lang="cs-CZ" sz="2400" dirty="0" smtClean="0"/>
              <a:t>.</a:t>
            </a:r>
            <a:br>
              <a:rPr lang="cs-CZ" sz="2400" dirty="0" smtClean="0"/>
            </a:br>
            <a:r>
              <a:rPr lang="cs-CZ" sz="2400" dirty="0" smtClean="0"/>
              <a:t/>
            </a:r>
            <a:br>
              <a:rPr lang="cs-CZ" sz="2400" dirty="0" smtClean="0"/>
            </a:br>
            <a:endParaRPr lang="cs-CZ" sz="24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1143000"/>
          </a:xfrm>
        </p:spPr>
        <p:txBody>
          <a:bodyPr/>
          <a:lstStyle/>
          <a:p>
            <a:r>
              <a:rPr lang="cs-CZ" b="1" dirty="0"/>
              <a:t>S</a:t>
            </a:r>
            <a:r>
              <a:rPr lang="cs-CZ" b="1" dirty="0" smtClean="0"/>
              <a:t>kupina filtrů Zostření</a:t>
            </a:r>
            <a:endParaRPr lang="cs-CZ" dirty="0"/>
          </a:p>
        </p:txBody>
      </p:sp>
      <p:sp>
        <p:nvSpPr>
          <p:cNvPr id="3" name="Zástupný symbol pro obsah 2"/>
          <p:cNvSpPr>
            <a:spLocks noGrp="1"/>
          </p:cNvSpPr>
          <p:nvPr>
            <p:ph idx="1"/>
          </p:nvPr>
        </p:nvSpPr>
        <p:spPr>
          <a:xfrm>
            <a:off x="457200" y="1124744"/>
            <a:ext cx="8229600" cy="4525963"/>
          </a:xfrm>
        </p:spPr>
        <p:txBody>
          <a:bodyPr>
            <a:noAutofit/>
          </a:bodyPr>
          <a:lstStyle/>
          <a:p>
            <a:r>
              <a:rPr lang="cs-CZ" sz="1600" b="1" dirty="0" smtClean="0"/>
              <a:t>V Adobe </a:t>
            </a:r>
            <a:r>
              <a:rPr lang="cs-CZ" sz="1600" b="1" dirty="0" err="1" smtClean="0"/>
              <a:t>Photoshop</a:t>
            </a:r>
            <a:r>
              <a:rPr lang="cs-CZ" sz="1600" b="1" dirty="0" smtClean="0"/>
              <a:t> je k ostření a </a:t>
            </a:r>
            <a:r>
              <a:rPr lang="cs-CZ" sz="1600" b="1" dirty="0" err="1" smtClean="0"/>
              <a:t>doostření</a:t>
            </a:r>
            <a:r>
              <a:rPr lang="cs-CZ" sz="1600" b="1" dirty="0" smtClean="0"/>
              <a:t> určena skupina filtrů Zostření, které najdeme v nabídce Filtry.</a:t>
            </a:r>
            <a:r>
              <a:rPr lang="cs-CZ" sz="1600" dirty="0" smtClean="0"/>
              <a:t/>
            </a:r>
            <a:br>
              <a:rPr lang="cs-CZ" sz="1600" dirty="0" smtClean="0"/>
            </a:br>
            <a:endParaRPr lang="cs-CZ" sz="1600" dirty="0" smtClean="0"/>
          </a:p>
          <a:p>
            <a:r>
              <a:rPr lang="cs-CZ" sz="1600" dirty="0" smtClean="0"/>
              <a:t>V podnabídce najdeme nástroje </a:t>
            </a:r>
            <a:r>
              <a:rPr lang="cs-CZ" sz="1600" dirty="0" err="1" smtClean="0"/>
              <a:t>Doostřit</a:t>
            </a:r>
            <a:r>
              <a:rPr lang="cs-CZ" sz="1600" dirty="0" smtClean="0"/>
              <a:t>, Chytré zostření, </a:t>
            </a:r>
            <a:r>
              <a:rPr lang="cs-CZ" sz="1600" dirty="0" err="1" smtClean="0"/>
              <a:t>Zostření</a:t>
            </a:r>
            <a:r>
              <a:rPr lang="cs-CZ" sz="1600" dirty="0" smtClean="0"/>
              <a:t>, </a:t>
            </a:r>
            <a:r>
              <a:rPr lang="cs-CZ" sz="1600" dirty="0" err="1" smtClean="0"/>
              <a:t>Zaostřtit</a:t>
            </a:r>
            <a:r>
              <a:rPr lang="cs-CZ" sz="1600" dirty="0" smtClean="0"/>
              <a:t> obrysy a Zaostřit víc. </a:t>
            </a:r>
            <a:br>
              <a:rPr lang="cs-CZ" sz="1600" dirty="0" smtClean="0"/>
            </a:br>
            <a:r>
              <a:rPr lang="cs-CZ" sz="1600" dirty="0" smtClean="0"/>
              <a:t>Tyto filtry zaostřují rozmazané obrazy zvýšením kontrastu sousedních obrazových bodů.</a:t>
            </a:r>
            <a:br>
              <a:rPr lang="cs-CZ" sz="1600" dirty="0" smtClean="0"/>
            </a:br>
            <a:r>
              <a:rPr lang="cs-CZ" sz="1600" dirty="0" smtClean="0"/>
              <a:t/>
            </a:r>
            <a:br>
              <a:rPr lang="cs-CZ" sz="1600" dirty="0" smtClean="0"/>
            </a:br>
            <a:r>
              <a:rPr lang="cs-CZ" sz="1600" b="1" dirty="0" smtClean="0"/>
              <a:t>Zostřit a Zostřit více</a:t>
            </a:r>
            <a:r>
              <a:rPr lang="cs-CZ" sz="1600" dirty="0" smtClean="0"/>
              <a:t/>
            </a:r>
            <a:br>
              <a:rPr lang="cs-CZ" sz="1600" dirty="0" smtClean="0"/>
            </a:br>
            <a:r>
              <a:rPr lang="cs-CZ" sz="1600" dirty="0" smtClean="0"/>
              <a:t>Zostří výběr a zlepší jeho zřetelnost. Filtr Zostřit více aplikuje silnější efekt zostření než filtr </a:t>
            </a:r>
            <a:r>
              <a:rPr lang="cs-CZ" sz="1600" b="1" dirty="0" smtClean="0"/>
              <a:t>Zostřit</a:t>
            </a:r>
            <a:r>
              <a:rPr lang="cs-CZ" sz="1600" dirty="0" smtClean="0"/>
              <a:t>.</a:t>
            </a:r>
            <a:br>
              <a:rPr lang="cs-CZ" sz="1600" dirty="0" smtClean="0"/>
            </a:br>
            <a:r>
              <a:rPr lang="cs-CZ" sz="1600" b="1" dirty="0" smtClean="0"/>
              <a:t>Zostřit obrysy a </a:t>
            </a:r>
            <a:r>
              <a:rPr lang="cs-CZ" sz="1600" b="1" dirty="0" err="1" smtClean="0"/>
              <a:t>Doostřit</a:t>
            </a:r>
            <a:r>
              <a:rPr lang="cs-CZ" sz="1600" dirty="0" smtClean="0"/>
              <a:t/>
            </a:r>
            <a:br>
              <a:rPr lang="cs-CZ" sz="1600" dirty="0" smtClean="0"/>
            </a:br>
            <a:r>
              <a:rPr lang="cs-CZ" sz="1600" dirty="0" smtClean="0"/>
              <a:t>Najdou v obraze oblasti, kde se vyskytují výrazné změny barev, a zostří je. </a:t>
            </a:r>
          </a:p>
          <a:p>
            <a:pPr>
              <a:buNone/>
            </a:pPr>
            <a:r>
              <a:rPr lang="cs-CZ" sz="1600" dirty="0" smtClean="0"/>
              <a:t>        </a:t>
            </a:r>
            <a:r>
              <a:rPr lang="cs-CZ" sz="1600" b="1" dirty="0" smtClean="0"/>
              <a:t>Filtr Zostřit obrysy</a:t>
            </a:r>
            <a:r>
              <a:rPr lang="cs-CZ" sz="1600" dirty="0" smtClean="0"/>
              <a:t> zostřuje pouze hrany a zachovává celkovou hladkost obrazu. Tento filtr použijte pro zostření obrysů bez nastavování míry zostření. Při profesionálních korekcích barev se používá </a:t>
            </a:r>
            <a:r>
              <a:rPr lang="cs-CZ" sz="1600" b="1" dirty="0" smtClean="0"/>
              <a:t>filtr </a:t>
            </a:r>
            <a:r>
              <a:rPr lang="cs-CZ" sz="1600" b="1" dirty="0" err="1" smtClean="0"/>
              <a:t>Doostřit</a:t>
            </a:r>
            <a:r>
              <a:rPr lang="cs-CZ" sz="1600" dirty="0" smtClean="0"/>
              <a:t>, který nastaví kontrast detailů hran a vytvoří světlejší a tmavší čáru na každé straně hrany. Tento proces zvýrazní okraje a vytvoří iluzi ostřejšího obrazu.</a:t>
            </a:r>
            <a:br>
              <a:rPr lang="cs-CZ" sz="1600" dirty="0" smtClean="0"/>
            </a:br>
            <a:r>
              <a:rPr lang="cs-CZ" sz="1600" b="1" dirty="0" smtClean="0"/>
              <a:t>Chytré zostření</a:t>
            </a:r>
            <a:r>
              <a:rPr lang="cs-CZ" sz="1600" dirty="0" smtClean="0"/>
              <a:t/>
            </a:r>
            <a:br>
              <a:rPr lang="cs-CZ" sz="1600" dirty="0" smtClean="0"/>
            </a:br>
            <a:r>
              <a:rPr lang="cs-CZ" sz="1600" dirty="0" smtClean="0"/>
              <a:t>Zostří obraz a umožní vám přitom zvolit algoritmus zostření nebo určit míru zostření ve stínech a světlech. Toto je doporučený postup zostření, pokud nechcete použít nějaký určitý filtr zostření. </a:t>
            </a:r>
            <a:r>
              <a:rPr lang="cs-CZ" sz="1600" b="1" dirty="0" smtClean="0"/>
              <a:t>Filtr Chytré zostření</a:t>
            </a:r>
            <a:r>
              <a:rPr lang="cs-CZ" sz="1600" dirty="0" smtClean="0"/>
              <a:t> obsahuje ovládací prvky, které nejsou dostupné u filtru </a:t>
            </a:r>
            <a:r>
              <a:rPr lang="cs-CZ" sz="1600" dirty="0" err="1" smtClean="0"/>
              <a:t>Doostřit</a:t>
            </a:r>
            <a:r>
              <a:rPr lang="cs-CZ" sz="1600" dirty="0" smtClean="0"/>
              <a:t>. Můžete nastavit </a:t>
            </a:r>
            <a:r>
              <a:rPr lang="cs-CZ" sz="1600" dirty="0" err="1" smtClean="0"/>
              <a:t>zostřovací</a:t>
            </a:r>
            <a:r>
              <a:rPr lang="cs-CZ" sz="1600" dirty="0" smtClean="0"/>
              <a:t>  algoritmus nebo ovládat míru zostření ve světlech a stínech obrazu.</a:t>
            </a:r>
            <a:br>
              <a:rPr lang="cs-CZ" sz="1600" dirty="0" smtClean="0"/>
            </a:br>
            <a:r>
              <a:rPr lang="cs-CZ" sz="1600" dirty="0" smtClean="0"/>
              <a:t/>
            </a:r>
            <a:br>
              <a:rPr lang="cs-CZ" sz="1600" dirty="0" smtClean="0"/>
            </a:br>
            <a:endParaRPr lang="cs-CZ" sz="1600" dirty="0" smtClean="0"/>
          </a:p>
          <a:p>
            <a:endParaRPr lang="cs-CZ" sz="1600" dirty="0" smtClean="0"/>
          </a:p>
          <a:p>
            <a:endParaRPr lang="cs-CZ" sz="1600" dirty="0" smtClean="0"/>
          </a:p>
          <a:p>
            <a:endParaRPr lang="cs-CZ" sz="1600" dirty="0" smtClean="0"/>
          </a:p>
          <a:p>
            <a:endParaRPr lang="cs-CZ" sz="16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ODSTRANĚNÍ DIGITÁLNÍHO ŠUMU</a:t>
            </a:r>
            <a:endParaRPr lang="cs-CZ" dirty="0"/>
          </a:p>
        </p:txBody>
      </p:sp>
      <p:sp>
        <p:nvSpPr>
          <p:cNvPr id="3" name="Zástupný symbol pro obsah 2"/>
          <p:cNvSpPr>
            <a:spLocks noGrp="1"/>
          </p:cNvSpPr>
          <p:nvPr>
            <p:ph idx="1"/>
          </p:nvPr>
        </p:nvSpPr>
        <p:spPr/>
        <p:txBody>
          <a:bodyPr>
            <a:normAutofit fontScale="55000" lnSpcReduction="20000"/>
          </a:bodyPr>
          <a:lstStyle/>
          <a:p>
            <a:r>
              <a:rPr lang="cs-CZ" dirty="0" smtClean="0"/>
              <a:t>U klasického fotografování při použití filmu s vyšší citlivostí ve zhoršených světelných podmínkách vzniká větší zrnitost. Podobně je tomu i v digitální fotografii, kdy nastavením vyšší citlivosti dochází k určité zrnitosti a ztrátě prokreslenosti detailů. </a:t>
            </a:r>
          </a:p>
          <a:p>
            <a:r>
              <a:rPr lang="cs-CZ" dirty="0" smtClean="0"/>
              <a:t>Tomuto nežádoucímu efektu říkáme digitální šum.</a:t>
            </a:r>
            <a:br>
              <a:rPr lang="cs-CZ" dirty="0" smtClean="0"/>
            </a:br>
            <a:endParaRPr lang="cs-CZ" dirty="0" smtClean="0"/>
          </a:p>
          <a:p>
            <a:r>
              <a:rPr lang="cs-CZ" dirty="0" smtClean="0"/>
              <a:t>V Adobe </a:t>
            </a:r>
            <a:r>
              <a:rPr lang="cs-CZ" dirty="0" err="1" smtClean="0"/>
              <a:t>Photoshop</a:t>
            </a:r>
            <a:r>
              <a:rPr lang="cs-CZ" dirty="0" smtClean="0"/>
              <a:t> je k redukci šumu určen </a:t>
            </a:r>
            <a:r>
              <a:rPr lang="cs-CZ" b="1" dirty="0" smtClean="0"/>
              <a:t>filtr Potlačit šum</a:t>
            </a:r>
            <a:r>
              <a:rPr lang="cs-CZ" dirty="0" smtClean="0"/>
              <a:t>, který najdeme v nabídce </a:t>
            </a:r>
            <a:r>
              <a:rPr lang="cs-CZ" b="1" dirty="0" smtClean="0"/>
              <a:t>Filtry</a:t>
            </a:r>
            <a:r>
              <a:rPr lang="cs-CZ" dirty="0" smtClean="0"/>
              <a:t>. Pomocí tohoto nástroje můžeme poměrně jednoduše redukovat nežádoucí zrnitost digitálního šumu. </a:t>
            </a:r>
          </a:p>
          <a:p>
            <a:r>
              <a:rPr lang="cs-CZ" dirty="0" smtClean="0"/>
              <a:t>Fotografie je po aplikaci </a:t>
            </a:r>
            <a:r>
              <a:rPr lang="cs-CZ" dirty="0" err="1" smtClean="0"/>
              <a:t>jemější</a:t>
            </a:r>
            <a:r>
              <a:rPr lang="cs-CZ" dirty="0" smtClean="0"/>
              <a:t> a s více detaily. Slouží k tomu především </a:t>
            </a:r>
            <a:r>
              <a:rPr lang="cs-CZ" dirty="0" err="1" smtClean="0"/>
              <a:t>posuvník</a:t>
            </a:r>
            <a:r>
              <a:rPr lang="cs-CZ" dirty="0" smtClean="0"/>
              <a:t> Redukovat barevný šum, kterým</a:t>
            </a:r>
            <a:br>
              <a:rPr lang="cs-CZ" dirty="0" smtClean="0"/>
            </a:br>
            <a:r>
              <a:rPr lang="cs-CZ" dirty="0" smtClean="0"/>
              <a:t>lze nastavit míru rozplynutí. Vyskytuje-li se šum převážně v jedné barvě, je vhodnější použít k odstranění příslušný barevný kanál RGB nebo CMYK grafiky. Dialog najdeme v nabídce Rozšířený. Pokud obraz obsahuje zářivé body (vyšší jas), použijeme </a:t>
            </a:r>
            <a:r>
              <a:rPr lang="cs-CZ" dirty="0" err="1" smtClean="0"/>
              <a:t>posuvník</a:t>
            </a:r>
            <a:r>
              <a:rPr lang="cs-CZ" dirty="0" smtClean="0"/>
              <a:t> Síla, kterým rozzáření omezíme.</a:t>
            </a:r>
            <a:br>
              <a:rPr lang="cs-CZ" dirty="0" smtClean="0"/>
            </a:br>
            <a:r>
              <a:rPr lang="cs-CZ" dirty="0" smtClean="0"/>
              <a:t>Jezdcem Zachovat detaily, najdeme rovnováhu mezi redukcí šumu a detaily obrazu. U fotografií ukládaných ve formátu JPEG je mnohdy použita komprese, která vytváří nežádoucí čtverce o stranách 8x8 </a:t>
            </a:r>
            <a:r>
              <a:rPr lang="cs-CZ" dirty="0" err="1" smtClean="0"/>
              <a:t>pixelů</a:t>
            </a:r>
            <a:r>
              <a:rPr lang="cs-CZ" dirty="0" smtClean="0"/>
              <a:t>. K odstranění těchto čtverců nám slouží </a:t>
            </a:r>
            <a:r>
              <a:rPr lang="cs-CZ" dirty="0" err="1" smtClean="0"/>
              <a:t>posuvník</a:t>
            </a:r>
            <a:r>
              <a:rPr lang="cs-CZ" dirty="0" smtClean="0"/>
              <a:t> </a:t>
            </a:r>
            <a:r>
              <a:rPr lang="cs-CZ" dirty="0" err="1" smtClean="0"/>
              <a:t>Odsranit</a:t>
            </a:r>
            <a:r>
              <a:rPr lang="cs-CZ" dirty="0" smtClean="0"/>
              <a:t> atributy JPEG.</a:t>
            </a:r>
          </a:p>
          <a:p>
            <a:endParaRPr lang="cs-CZ"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Automatické prolnutí vrstev</a:t>
            </a:r>
            <a:endParaRPr lang="cs-CZ" dirty="0"/>
          </a:p>
        </p:txBody>
      </p:sp>
      <p:sp>
        <p:nvSpPr>
          <p:cNvPr id="3" name="Zástupný symbol pro obsah 2"/>
          <p:cNvSpPr>
            <a:spLocks noGrp="1"/>
          </p:cNvSpPr>
          <p:nvPr>
            <p:ph idx="1"/>
          </p:nvPr>
        </p:nvSpPr>
        <p:spPr>
          <a:xfrm>
            <a:off x="457200" y="1141796"/>
            <a:ext cx="8229600" cy="4525963"/>
          </a:xfrm>
        </p:spPr>
        <p:txBody>
          <a:bodyPr>
            <a:normAutofit/>
          </a:bodyPr>
          <a:lstStyle/>
          <a:p>
            <a:r>
              <a:rPr lang="cs-CZ" sz="2800" dirty="0" smtClean="0"/>
              <a:t>Fotografie umístit do jednotlivých vrstev</a:t>
            </a:r>
          </a:p>
          <a:p>
            <a:r>
              <a:rPr lang="cs-CZ" sz="2800" dirty="0" smtClean="0"/>
              <a:t>Vybrat a označit tyto vrstvy</a:t>
            </a:r>
          </a:p>
          <a:p>
            <a:r>
              <a:rPr lang="cs-CZ" sz="2800" dirty="0" smtClean="0"/>
              <a:t>Úpravy – Automaticky prolnout vrstvy</a:t>
            </a:r>
            <a:endParaRPr lang="cs-CZ" sz="2800" dirty="0"/>
          </a:p>
        </p:txBody>
      </p:sp>
      <p:pic>
        <p:nvPicPr>
          <p:cNvPr id="4" name="Obrázek 3"/>
          <p:cNvPicPr>
            <a:picLocks noChangeAspect="1"/>
          </p:cNvPicPr>
          <p:nvPr/>
        </p:nvPicPr>
        <p:blipFill>
          <a:blip r:embed="rId2"/>
          <a:stretch>
            <a:fillRect/>
          </a:stretch>
        </p:blipFill>
        <p:spPr>
          <a:xfrm>
            <a:off x="3246220" y="2804681"/>
            <a:ext cx="3086100" cy="1962150"/>
          </a:xfrm>
          <a:prstGeom prst="rect">
            <a:avLst/>
          </a:prstGeom>
          <a:ln w="57150">
            <a:solidFill>
              <a:schemeClr val="bg1">
                <a:lumMod val="85000"/>
              </a:schemeClr>
            </a:solidFill>
          </a:ln>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4043" y="2739375"/>
            <a:ext cx="1315920" cy="1052736"/>
          </a:xfrm>
          <a:prstGeom prst="rect">
            <a:avLst/>
          </a:prstGeom>
          <a:ln w="28575">
            <a:solidFill>
              <a:schemeClr val="bg1">
                <a:lumMod val="85000"/>
              </a:schemeClr>
            </a:solidFill>
          </a:ln>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306" y="3060925"/>
            <a:ext cx="1315920" cy="1052736"/>
          </a:xfrm>
          <a:prstGeom prst="rect">
            <a:avLst/>
          </a:prstGeom>
          <a:ln w="28575">
            <a:solidFill>
              <a:schemeClr val="bg1">
                <a:lumMod val="85000"/>
              </a:schemeClr>
            </a:solidFill>
          </a:ln>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757" y="3662293"/>
            <a:ext cx="1315920" cy="1052736"/>
          </a:xfrm>
          <a:prstGeom prst="rect">
            <a:avLst/>
          </a:prstGeom>
          <a:ln w="28575">
            <a:solidFill>
              <a:schemeClr val="bg1">
                <a:lumMod val="85000"/>
              </a:schemeClr>
            </a:solidFill>
          </a:ln>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757" y="4362778"/>
            <a:ext cx="1315920" cy="1052736"/>
          </a:xfrm>
          <a:prstGeom prst="rect">
            <a:avLst/>
          </a:prstGeom>
          <a:ln w="28575">
            <a:solidFill>
              <a:schemeClr val="bg1">
                <a:lumMod val="85000"/>
              </a:schemeClr>
            </a:solidFill>
          </a:ln>
        </p:spPr>
      </p:pic>
      <p:pic>
        <p:nvPicPr>
          <p:cNvPr id="9" name="Obráze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5039146"/>
            <a:ext cx="1315920" cy="1052736"/>
          </a:xfrm>
          <a:prstGeom prst="rect">
            <a:avLst/>
          </a:prstGeom>
          <a:ln w="28575">
            <a:solidFill>
              <a:schemeClr val="bg1">
                <a:lumMod val="85000"/>
              </a:schemeClr>
            </a:solidFill>
          </a:ln>
        </p:spPr>
      </p:pic>
      <p:pic>
        <p:nvPicPr>
          <p:cNvPr id="10" name="Obráze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7050" y="3259388"/>
            <a:ext cx="1315920" cy="1052736"/>
          </a:xfrm>
          <a:prstGeom prst="rect">
            <a:avLst/>
          </a:prstGeom>
          <a:ln w="28575">
            <a:solidFill>
              <a:schemeClr val="bg1">
                <a:lumMod val="85000"/>
              </a:schemeClr>
            </a:solidFill>
          </a:ln>
        </p:spPr>
      </p:pic>
      <p:pic>
        <p:nvPicPr>
          <p:cNvPr id="11" name="Obráze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0057" y="3988830"/>
            <a:ext cx="1315920" cy="1052736"/>
          </a:xfrm>
          <a:prstGeom prst="rect">
            <a:avLst/>
          </a:prstGeom>
          <a:ln w="28575">
            <a:solidFill>
              <a:schemeClr val="bg1">
                <a:lumMod val="85000"/>
              </a:schemeClr>
            </a:solidFill>
          </a:ln>
        </p:spPr>
      </p:pic>
      <p:pic>
        <p:nvPicPr>
          <p:cNvPr id="12" name="Obrázek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67744" y="4658671"/>
            <a:ext cx="1315920" cy="1052736"/>
          </a:xfrm>
          <a:prstGeom prst="rect">
            <a:avLst/>
          </a:prstGeom>
          <a:ln w="28575">
            <a:solidFill>
              <a:schemeClr val="bg1">
                <a:lumMod val="85000"/>
              </a:schemeClr>
            </a:solidFill>
          </a:ln>
        </p:spPr>
      </p:pic>
      <p:pic>
        <p:nvPicPr>
          <p:cNvPr id="13" name="Obrázek 12"/>
          <p:cNvPicPr>
            <a:picLocks noChangeAspect="1"/>
          </p:cNvPicPr>
          <p:nvPr/>
        </p:nvPicPr>
        <p:blipFill>
          <a:blip r:embed="rId11"/>
          <a:stretch>
            <a:fillRect/>
          </a:stretch>
        </p:blipFill>
        <p:spPr>
          <a:xfrm>
            <a:off x="4969164" y="3768288"/>
            <a:ext cx="3095625" cy="2019300"/>
          </a:xfrm>
          <a:prstGeom prst="rect">
            <a:avLst/>
          </a:prstGeom>
          <a:ln w="57150">
            <a:solidFill>
              <a:schemeClr val="bg1">
                <a:lumMod val="85000"/>
              </a:schemeClr>
            </a:solidFill>
          </a:ln>
        </p:spPr>
      </p:pic>
    </p:spTree>
    <p:extLst>
      <p:ext uri="{BB962C8B-B14F-4D97-AF65-F5344CB8AC3E}">
        <p14:creationId xmlns:p14="http://schemas.microsoft.com/office/powerpoint/2010/main" val="321621158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400" dirty="0"/>
              <a:t>Úpravy </a:t>
            </a:r>
            <a:r>
              <a:rPr lang="cs-CZ" sz="2400" dirty="0" smtClean="0"/>
              <a:t>(Edit) – </a:t>
            </a:r>
            <a:r>
              <a:rPr lang="cs-CZ" sz="2400" dirty="0"/>
              <a:t>Automaticky prolnout vrstvy (Auto-</a:t>
            </a:r>
            <a:r>
              <a:rPr lang="cs-CZ" sz="2400" dirty="0" err="1"/>
              <a:t>Blend</a:t>
            </a:r>
            <a:r>
              <a:rPr lang="cs-CZ" sz="2400" dirty="0"/>
              <a:t> </a:t>
            </a:r>
            <a:r>
              <a:rPr lang="cs-CZ" sz="2400" dirty="0" err="1"/>
              <a:t>Layers</a:t>
            </a:r>
            <a:r>
              <a:rPr lang="cs-CZ" sz="2400" dirty="0"/>
              <a:t> )</a:t>
            </a:r>
            <a:br>
              <a:rPr lang="cs-CZ" sz="2400" dirty="0"/>
            </a:br>
            <a:endParaRPr lang="cs-CZ" sz="2400" dirty="0"/>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rotWithShape="1">
          <a:blip r:embed="rId2"/>
          <a:srcRect b="3294"/>
          <a:stretch/>
        </p:blipFill>
        <p:spPr>
          <a:xfrm>
            <a:off x="14124" y="1086604"/>
            <a:ext cx="9117527" cy="5510748"/>
          </a:xfrm>
          <a:prstGeom prst="rect">
            <a:avLst/>
          </a:prstGeom>
        </p:spPr>
      </p:pic>
    </p:spTree>
    <p:extLst>
      <p:ext uri="{BB962C8B-B14F-4D97-AF65-F5344CB8AC3E}">
        <p14:creationId xmlns:p14="http://schemas.microsoft.com/office/powerpoint/2010/main" val="6134125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980728"/>
            <a:ext cx="5657453" cy="4525963"/>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080" y="1446668"/>
            <a:ext cx="6158458" cy="4926766"/>
          </a:xfrm>
          <a:prstGeom prst="rect">
            <a:avLst/>
          </a:prstGeom>
        </p:spPr>
      </p:pic>
      <p:pic>
        <p:nvPicPr>
          <p:cNvPr id="6" name="Zástupný symbol pro obsah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68" y="188640"/>
            <a:ext cx="2655912" cy="2124730"/>
          </a:xfrm>
          <a:prstGeom prst="rect">
            <a:avLst/>
          </a:prstGeom>
        </p:spPr>
      </p:pic>
    </p:spTree>
    <p:extLst>
      <p:ext uri="{BB962C8B-B14F-4D97-AF65-F5344CB8AC3E}">
        <p14:creationId xmlns:p14="http://schemas.microsoft.com/office/powerpoint/2010/main" val="307770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2" presetClass="exit" presetSubtype="4" fill="hold" nodeType="withEffect">
                                  <p:stCondLst>
                                    <p:cond delay="0"/>
                                  </p:stCondLst>
                                  <p:childTnLst>
                                    <p:animEffect transition="out" filter="wipe(down)">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1415</TotalTime>
  <Words>3309</Words>
  <Application>Microsoft Office PowerPoint</Application>
  <PresentationFormat>Předvádění na obrazovce (4:3)</PresentationFormat>
  <Paragraphs>521</Paragraphs>
  <Slides>102</Slides>
  <Notes>45</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102</vt:i4>
      </vt:variant>
    </vt:vector>
  </HeadingPairs>
  <TitlesOfParts>
    <vt:vector size="107" baseType="lpstr">
      <vt:lpstr>Arial</vt:lpstr>
      <vt:lpstr>Arial CE</vt:lpstr>
      <vt:lpstr>Calibri</vt:lpstr>
      <vt:lpstr>myriad-pro-1</vt:lpstr>
      <vt:lpstr>Motiv sady Office</vt:lpstr>
      <vt:lpstr>Základní úpravy Photoshop CS4</vt:lpstr>
      <vt:lpstr>Uživatelské rozhraní: první pohled</vt:lpstr>
      <vt:lpstr>Hlavní Nabídka</vt:lpstr>
      <vt:lpstr>Panel Nástrojů</vt:lpstr>
      <vt:lpstr>Okna Záložek</vt:lpstr>
      <vt:lpstr>Pomocné Nástroje</vt:lpstr>
      <vt:lpstr>Volby</vt:lpstr>
      <vt:lpstr>Pracovní Plocha</vt:lpstr>
      <vt:lpstr>možnosti záložek pracovní plochy</vt:lpstr>
      <vt:lpstr>Prezentace aplikace PowerPoint</vt:lpstr>
      <vt:lpstr>Prezentace aplikace PowerPoint</vt:lpstr>
      <vt:lpstr>Schování panelů TAB</vt:lpstr>
      <vt:lpstr>nastavení Photoshopu (CTRL + K)</vt:lpstr>
      <vt:lpstr>Uživatelské rozhraní</vt:lpstr>
      <vt:lpstr>Prezentace aplikace PowerPoint</vt:lpstr>
      <vt:lpstr>Režim zobrazení – klávesa F</vt:lpstr>
      <vt:lpstr>Novější verze Photoshopu už dovolují dělení pracovní plochy na více aktivních dokumentů vedle sebe.</vt:lpstr>
      <vt:lpstr>prostředí programu - nová okna a panely</vt:lpstr>
      <vt:lpstr>Prezentace aplikace PowerPoint</vt:lpstr>
      <vt:lpstr>Nový soubor</vt:lpstr>
      <vt:lpstr>Vrstvy</vt:lpstr>
      <vt:lpstr>O vrstvách</vt:lpstr>
      <vt:lpstr>Vrstvy …</vt:lpstr>
      <vt:lpstr>Nová vrstva</vt:lpstr>
      <vt:lpstr>Panel s vrstvami: 3 části </vt:lpstr>
      <vt:lpstr>Nástroj Přesun</vt:lpstr>
      <vt:lpstr>Výběr cesty</vt:lpstr>
      <vt:lpstr>Ručička</vt:lpstr>
      <vt:lpstr>Barva popředí a pozadí</vt:lpstr>
      <vt:lpstr>Výchozí barvy popředí a pozadí</vt:lpstr>
      <vt:lpstr>Kapátko</vt:lpstr>
      <vt:lpstr>Výběrové nástroje</vt:lpstr>
      <vt:lpstr>Text</vt:lpstr>
      <vt:lpstr>Štětec + tužka</vt:lpstr>
      <vt:lpstr>Pero</vt:lpstr>
      <vt:lpstr>Guma</vt:lpstr>
      <vt:lpstr>Plechovka barvy</vt:lpstr>
      <vt:lpstr>Zesvětlení, ztmavení, houba</vt:lpstr>
      <vt:lpstr>Bodový retušovací štětec,  retušovací štětec</vt:lpstr>
      <vt:lpstr>Záplata</vt:lpstr>
      <vt:lpstr>Klonovací razítko, razítko se vzorkem</vt:lpstr>
      <vt:lpstr>Štětec historie, umělecký štětec historie</vt:lpstr>
      <vt:lpstr>Mazání pozadí</vt:lpstr>
      <vt:lpstr>Lupa</vt:lpstr>
      <vt:lpstr>Oříznutí, řez, výběr řezu</vt:lpstr>
      <vt:lpstr>Změny velikosti: plocha a plátno</vt:lpstr>
      <vt:lpstr>Ořezy a změny rozměrů</vt:lpstr>
      <vt:lpstr>Zvětšování v Adobe Photoshop </vt:lpstr>
      <vt:lpstr>Zvětšování v Adobe Photoshop </vt:lpstr>
      <vt:lpstr>Zvětšování v Adobe Photoshop </vt:lpstr>
      <vt:lpstr>Metody zvětšování</vt:lpstr>
      <vt:lpstr>Metody zvětšování: Schodová interpolace </vt:lpstr>
      <vt:lpstr>Metody zvětšování: Metoda 110 procent</vt:lpstr>
      <vt:lpstr>Fraktální  zvětšení </vt:lpstr>
      <vt:lpstr>Doporučení</vt:lpstr>
      <vt:lpstr>Prezentace aplikace PowerPoint</vt:lpstr>
      <vt:lpstr>Zmenšování</vt:lpstr>
      <vt:lpstr>Photoshop</vt:lpstr>
      <vt:lpstr>Zoner</vt:lpstr>
      <vt:lpstr>Prezentace aplikace PowerPoint</vt:lpstr>
      <vt:lpstr>Metody zmenšení s různými výsledky</vt:lpstr>
      <vt:lpstr>Prezentace aplikace PowerPoint</vt:lpstr>
      <vt:lpstr>Oříznutí fotografie</vt:lpstr>
      <vt:lpstr>Prezentace aplikace PowerPoint</vt:lpstr>
      <vt:lpstr>ořez</vt:lpstr>
      <vt:lpstr>ořez</vt:lpstr>
      <vt:lpstr>ořez</vt:lpstr>
      <vt:lpstr>Oříznutí obrazu pomocí příkazu Oříznout podle</vt:lpstr>
      <vt:lpstr>Narovnání obrazu</vt:lpstr>
      <vt:lpstr>Prezentace aplikace PowerPoint</vt:lpstr>
      <vt:lpstr>Prezentace aplikace PowerPoint</vt:lpstr>
      <vt:lpstr>Prezentace aplikace PowerPoint</vt:lpstr>
      <vt:lpstr>Prezentace aplikace PowerPoint</vt:lpstr>
      <vt:lpstr>Otočení nebo převrácení celého obrazu</vt:lpstr>
      <vt:lpstr>Prezentace aplikace PowerPoint</vt:lpstr>
      <vt:lpstr>Otáčení obrazů </vt:lpstr>
      <vt:lpstr>Otočení</vt:lpstr>
      <vt:lpstr>Změna velikosti plátna</vt:lpstr>
      <vt:lpstr>Prezentace aplikace PowerPoint</vt:lpstr>
      <vt:lpstr>Vytvoření rámečku</vt:lpstr>
      <vt:lpstr>Barevné režimy</vt:lpstr>
      <vt:lpstr>Úrovně a křivky</vt:lpstr>
      <vt:lpstr>Prezentace aplikace PowerPoint</vt:lpstr>
      <vt:lpstr>Křivky</vt:lpstr>
      <vt:lpstr>Prezentace aplikace PowerPoint</vt:lpstr>
      <vt:lpstr>Jas, kontrast</vt:lpstr>
      <vt:lpstr>Odstín a sytost</vt:lpstr>
      <vt:lpstr>Sytost</vt:lpstr>
      <vt:lpstr>Obrazové retuše v Adobe Photoshop</vt:lpstr>
      <vt:lpstr>RETUŠOVACÍ NÁSTROJE</vt:lpstr>
      <vt:lpstr>Přehled automatických retušovacích nástrojů v Adobe Photoshopu</vt:lpstr>
      <vt:lpstr>Prezentace aplikace PowerPoint</vt:lpstr>
      <vt:lpstr> Obecné zásady </vt:lpstr>
      <vt:lpstr>OSTŘENÍ A DOOSTŘOVÁNÍ</vt:lpstr>
      <vt:lpstr>Skupina filtrů Zostření</vt:lpstr>
      <vt:lpstr>ODSTRANĚNÍ DIGITÁLNÍHO ŠUMU</vt:lpstr>
      <vt:lpstr>Automatické prolnutí vrstev</vt:lpstr>
      <vt:lpstr>Úpravy (Edit) – Automaticky prolnout vrstvy (Auto-Blend Layers ) </vt:lpstr>
      <vt:lpstr>Prezentace aplikace PowerPoint</vt:lpstr>
      <vt:lpstr>Alternativy k Photoshopu (zdarma)</vt:lpstr>
      <vt:lpstr>Použité zdroje a další materiál</vt:lpstr>
      <vt:lpstr>úkol</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Základní úpravy photoshop</dc:title>
  <dc:creator>Sarka Masova</dc:creator>
  <cp:lastModifiedBy>Šárka Mašová</cp:lastModifiedBy>
  <cp:revision>168</cp:revision>
  <dcterms:created xsi:type="dcterms:W3CDTF">2012-05-18T12:22:02Z</dcterms:created>
  <dcterms:modified xsi:type="dcterms:W3CDTF">2014-10-21T13:41:09Z</dcterms:modified>
</cp:coreProperties>
</file>