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97" r:id="rId3"/>
    <p:sldId id="257" r:id="rId4"/>
    <p:sldId id="261" r:id="rId5"/>
    <p:sldId id="258" r:id="rId6"/>
    <p:sldId id="262" r:id="rId7"/>
    <p:sldId id="269" r:id="rId8"/>
    <p:sldId id="259" r:id="rId9"/>
    <p:sldId id="263" r:id="rId10"/>
    <p:sldId id="260" r:id="rId11"/>
    <p:sldId id="264" r:id="rId12"/>
    <p:sldId id="265" r:id="rId13"/>
    <p:sldId id="270" r:id="rId14"/>
    <p:sldId id="266" r:id="rId15"/>
    <p:sldId id="267" r:id="rId16"/>
    <p:sldId id="271" r:id="rId17"/>
    <p:sldId id="274" r:id="rId18"/>
    <p:sldId id="272" r:id="rId19"/>
    <p:sldId id="277" r:id="rId20"/>
    <p:sldId id="273" r:id="rId21"/>
    <p:sldId id="278" r:id="rId22"/>
    <p:sldId id="275" r:id="rId23"/>
    <p:sldId id="276" r:id="rId24"/>
    <p:sldId id="279" r:id="rId25"/>
    <p:sldId id="280" r:id="rId26"/>
    <p:sldId id="281" r:id="rId27"/>
    <p:sldId id="282" r:id="rId28"/>
    <p:sldId id="283" r:id="rId29"/>
    <p:sldId id="306"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07" r:id="rId45"/>
    <p:sldId id="284" r:id="rId46"/>
    <p:sldId id="285" r:id="rId47"/>
    <p:sldId id="286" r:id="rId48"/>
    <p:sldId id="287" r:id="rId49"/>
    <p:sldId id="288" r:id="rId50"/>
    <p:sldId id="289" r:id="rId51"/>
    <p:sldId id="290" r:id="rId52"/>
    <p:sldId id="292" r:id="rId53"/>
    <p:sldId id="291" r:id="rId54"/>
    <p:sldId id="293" r:id="rId55"/>
    <p:sldId id="294" r:id="rId56"/>
    <p:sldId id="295" r:id="rId57"/>
    <p:sldId id="298" r:id="rId58"/>
    <p:sldId id="296" r:id="rId59"/>
    <p:sldId id="299" r:id="rId60"/>
    <p:sldId id="300" r:id="rId61"/>
    <p:sldId id="301" r:id="rId62"/>
    <p:sldId id="302" r:id="rId63"/>
    <p:sldId id="303" r:id="rId64"/>
    <p:sldId id="304" r:id="rId65"/>
    <p:sldId id="305" r:id="rId6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01" autoAdjust="0"/>
  </p:normalViewPr>
  <p:slideViewPr>
    <p:cSldViewPr>
      <p:cViewPr>
        <p:scale>
          <a:sx n="80" d="100"/>
          <a:sy n="80" d="100"/>
        </p:scale>
        <p:origin x="-2430" y="-8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821DDA-0BB7-4EF8-9A94-9E0A017FF901}" type="datetimeFigureOut">
              <a:rPr lang="cs-CZ" smtClean="0"/>
              <a:pPr/>
              <a:t>9.12.2013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D6830C-A06F-4E99-A43F-EEDA1313E46E}"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a:t>
            </a:r>
            <a:r>
              <a:rPr lang="cs-CZ" dirty="0" err="1" smtClean="0"/>
              <a:t>zaklady</a:t>
            </a:r>
            <a:r>
              <a:rPr lang="cs-CZ" dirty="0" smtClean="0"/>
              <a:t>-</a:t>
            </a:r>
            <a:r>
              <a:rPr lang="cs-CZ" dirty="0" err="1" smtClean="0"/>
              <a:t>ilustratoru</a:t>
            </a:r>
            <a:r>
              <a:rPr lang="cs-CZ" dirty="0" smtClean="0"/>
              <a:t>-</a:t>
            </a:r>
            <a:r>
              <a:rPr lang="cs-CZ" dirty="0" err="1" smtClean="0"/>
              <a:t>rozdily</a:t>
            </a:r>
            <a:r>
              <a:rPr lang="cs-CZ" dirty="0" smtClean="0"/>
              <a:t>-mezi-</a:t>
            </a:r>
            <a:r>
              <a:rPr lang="cs-CZ" dirty="0" err="1" smtClean="0"/>
              <a:t>photoshopem</a:t>
            </a:r>
            <a:r>
              <a:rPr lang="cs-CZ" dirty="0" smtClean="0"/>
              <a:t>-a-</a:t>
            </a:r>
            <a:r>
              <a:rPr lang="cs-CZ" dirty="0" err="1" smtClean="0"/>
              <a:t>ilustratorem</a:t>
            </a:r>
            <a:r>
              <a:rPr lang="cs-CZ" dirty="0" smtClean="0"/>
              <a:t>-1063</a:t>
            </a:r>
            <a:endParaRPr lang="cs-CZ" dirty="0"/>
          </a:p>
        </p:txBody>
      </p:sp>
      <p:sp>
        <p:nvSpPr>
          <p:cNvPr id="4" name="Zástupný symbol pro číslo snímku 3"/>
          <p:cNvSpPr>
            <a:spLocks noGrp="1"/>
          </p:cNvSpPr>
          <p:nvPr>
            <p:ph type="sldNum" sz="quarter" idx="10"/>
          </p:nvPr>
        </p:nvSpPr>
        <p:spPr/>
        <p:txBody>
          <a:bodyPr/>
          <a:lstStyle/>
          <a:p>
            <a:fld id="{B6D6830C-A06F-4E99-A43F-EEDA1313E46E}" type="slidenum">
              <a:rPr lang="cs-CZ" smtClean="0"/>
              <a:pPr/>
              <a:t>2</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http://help.</a:t>
            </a:r>
            <a:r>
              <a:rPr lang="cs-CZ" dirty="0" err="1" smtClean="0"/>
              <a:t>adobe.com</a:t>
            </a:r>
            <a:r>
              <a:rPr lang="cs-CZ" dirty="0" smtClean="0"/>
              <a:t>/</a:t>
            </a:r>
            <a:r>
              <a:rPr lang="cs-CZ" dirty="0" err="1" smtClean="0"/>
              <a:t>cs</a:t>
            </a:r>
            <a:r>
              <a:rPr lang="cs-CZ" dirty="0" smtClean="0"/>
              <a:t>_CZ/</a:t>
            </a:r>
            <a:r>
              <a:rPr lang="cs-CZ" dirty="0" err="1" smtClean="0"/>
              <a:t>Illustrator</a:t>
            </a:r>
            <a:r>
              <a:rPr lang="cs-CZ" dirty="0" smtClean="0"/>
              <a:t>/14.0/WS3021052C-107A-42bd-B64E-D658875592AF.html</a:t>
            </a:r>
            <a:endParaRPr lang="cs-CZ" dirty="0"/>
          </a:p>
        </p:txBody>
      </p:sp>
      <p:sp>
        <p:nvSpPr>
          <p:cNvPr id="4" name="Zástupný symbol pro číslo snímku 3"/>
          <p:cNvSpPr>
            <a:spLocks noGrp="1"/>
          </p:cNvSpPr>
          <p:nvPr>
            <p:ph type="sldNum" sz="quarter" idx="10"/>
          </p:nvPr>
        </p:nvSpPr>
        <p:spPr/>
        <p:txBody>
          <a:bodyPr/>
          <a:lstStyle/>
          <a:p>
            <a:fld id="{B6D6830C-A06F-4E99-A43F-EEDA1313E46E}" type="slidenum">
              <a:rPr lang="cs-CZ" smtClean="0"/>
              <a:pPr/>
              <a:t>7</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http://help.</a:t>
            </a:r>
            <a:r>
              <a:rPr lang="cs-CZ" dirty="0" err="1" smtClean="0"/>
              <a:t>adobe.com</a:t>
            </a:r>
            <a:r>
              <a:rPr lang="cs-CZ" dirty="0" smtClean="0"/>
              <a:t>/</a:t>
            </a:r>
            <a:r>
              <a:rPr lang="cs-CZ" dirty="0" err="1" smtClean="0"/>
              <a:t>cs</a:t>
            </a:r>
            <a:r>
              <a:rPr lang="cs-CZ" dirty="0" smtClean="0"/>
              <a:t>_CZ/</a:t>
            </a:r>
            <a:r>
              <a:rPr lang="cs-CZ" dirty="0" err="1" smtClean="0"/>
              <a:t>Illustrator</a:t>
            </a:r>
            <a:r>
              <a:rPr lang="cs-CZ" dirty="0" smtClean="0"/>
              <a:t>/14.0/</a:t>
            </a:r>
            <a:r>
              <a:rPr lang="cs-CZ" dirty="0" err="1" smtClean="0"/>
              <a:t>illustrator</a:t>
            </a:r>
            <a:r>
              <a:rPr lang="cs-CZ" dirty="0" smtClean="0"/>
              <a:t>_cs4_help.</a:t>
            </a:r>
            <a:r>
              <a:rPr lang="cs-CZ" dirty="0" err="1" smtClean="0"/>
              <a:t>pdf</a:t>
            </a:r>
            <a:endParaRPr lang="cs-CZ" dirty="0"/>
          </a:p>
        </p:txBody>
      </p:sp>
      <p:sp>
        <p:nvSpPr>
          <p:cNvPr id="4" name="Zástupný symbol pro číslo snímku 3"/>
          <p:cNvSpPr>
            <a:spLocks noGrp="1"/>
          </p:cNvSpPr>
          <p:nvPr>
            <p:ph type="sldNum" sz="quarter" idx="10"/>
          </p:nvPr>
        </p:nvSpPr>
        <p:spPr/>
        <p:txBody>
          <a:bodyPr/>
          <a:lstStyle/>
          <a:p>
            <a:fld id="{B6D6830C-A06F-4E99-A43F-EEDA1313E46E}" type="slidenum">
              <a:rPr lang="cs-CZ" smtClean="0"/>
              <a:pPr/>
              <a:t>9</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Poslední přidaný kotevní bod se vždy zobrazí jako plný čtvereček, což označuje, že je vybraný. Dříve definované </a:t>
            </a:r>
          </a:p>
          <a:p>
            <a:r>
              <a:rPr lang="cs-CZ" dirty="0" smtClean="0"/>
              <a:t>kotevní body se při přidání dalších kotevních bodů změní na prázdné čtverečky a nebudou již vybrané.</a:t>
            </a:r>
            <a:endParaRPr lang="cs-CZ" dirty="0"/>
          </a:p>
        </p:txBody>
      </p:sp>
      <p:sp>
        <p:nvSpPr>
          <p:cNvPr id="4" name="Zástupný symbol pro číslo snímku 3"/>
          <p:cNvSpPr>
            <a:spLocks noGrp="1"/>
          </p:cNvSpPr>
          <p:nvPr>
            <p:ph type="sldNum" sz="quarter" idx="10"/>
          </p:nvPr>
        </p:nvSpPr>
        <p:spPr/>
        <p:txBody>
          <a:bodyPr/>
          <a:lstStyle/>
          <a:p>
            <a:fld id="{B6D6830C-A06F-4E99-A43F-EEDA1313E46E}" type="slidenum">
              <a:rPr lang="cs-CZ" smtClean="0"/>
              <a:pPr/>
              <a:t>45</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B6D6830C-A06F-4E99-A43F-EEDA1313E46E}" type="slidenum">
              <a:rPr lang="cs-CZ" smtClean="0"/>
              <a:pPr/>
              <a:t>47</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203413EB-2DB4-4D16-9EA8-5B05E390DE9B}" type="datetimeFigureOut">
              <a:rPr lang="cs-CZ" smtClean="0"/>
              <a:pPr/>
              <a:t>9.12.2013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D4DB06-0B89-4488-BF17-F9C88FAC62FA}"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03413EB-2DB4-4D16-9EA8-5B05E390DE9B}" type="datetimeFigureOut">
              <a:rPr lang="cs-CZ" smtClean="0"/>
              <a:pPr/>
              <a:t>9.12.2013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D4DB06-0B89-4488-BF17-F9C88FAC62FA}"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03413EB-2DB4-4D16-9EA8-5B05E390DE9B}" type="datetimeFigureOut">
              <a:rPr lang="cs-CZ" smtClean="0"/>
              <a:pPr/>
              <a:t>9.12.2013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D4DB06-0B89-4488-BF17-F9C88FAC62FA}"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03413EB-2DB4-4D16-9EA8-5B05E390DE9B}" type="datetimeFigureOut">
              <a:rPr lang="cs-CZ" smtClean="0"/>
              <a:pPr/>
              <a:t>9.12.2013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D4DB06-0B89-4488-BF17-F9C88FAC62FA}"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203413EB-2DB4-4D16-9EA8-5B05E390DE9B}" type="datetimeFigureOut">
              <a:rPr lang="cs-CZ" smtClean="0"/>
              <a:pPr/>
              <a:t>9.12.2013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D4DB06-0B89-4488-BF17-F9C88FAC62FA}"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203413EB-2DB4-4D16-9EA8-5B05E390DE9B}" type="datetimeFigureOut">
              <a:rPr lang="cs-CZ" smtClean="0"/>
              <a:pPr/>
              <a:t>9.12.2013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D4DB06-0B89-4488-BF17-F9C88FAC62FA}"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203413EB-2DB4-4D16-9EA8-5B05E390DE9B}" type="datetimeFigureOut">
              <a:rPr lang="cs-CZ" smtClean="0"/>
              <a:pPr/>
              <a:t>9.12.2013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2D4DB06-0B89-4488-BF17-F9C88FAC62FA}"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203413EB-2DB4-4D16-9EA8-5B05E390DE9B}" type="datetimeFigureOut">
              <a:rPr lang="cs-CZ" smtClean="0"/>
              <a:pPr/>
              <a:t>9.12.2013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2D4DB06-0B89-4488-BF17-F9C88FAC62FA}"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03413EB-2DB4-4D16-9EA8-5B05E390DE9B}" type="datetimeFigureOut">
              <a:rPr lang="cs-CZ" smtClean="0"/>
              <a:pPr/>
              <a:t>9.12.2013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2D4DB06-0B89-4488-BF17-F9C88FAC62FA}"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03413EB-2DB4-4D16-9EA8-5B05E390DE9B}" type="datetimeFigureOut">
              <a:rPr lang="cs-CZ" smtClean="0"/>
              <a:pPr/>
              <a:t>9.12.2013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D4DB06-0B89-4488-BF17-F9C88FAC62FA}"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03413EB-2DB4-4D16-9EA8-5B05E390DE9B}" type="datetimeFigureOut">
              <a:rPr lang="cs-CZ" smtClean="0"/>
              <a:pPr/>
              <a:t>9.12.2013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D4DB06-0B89-4488-BF17-F9C88FAC62FA}"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413EB-2DB4-4D16-9EA8-5B05E390DE9B}" type="datetimeFigureOut">
              <a:rPr lang="cs-CZ" smtClean="0"/>
              <a:pPr/>
              <a:t>9.12.2013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4DB06-0B89-4488-BF17-F9C88FAC62FA}"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6600" b="1" dirty="0" err="1" smtClean="0"/>
              <a:t>Illustrator</a:t>
            </a:r>
            <a:r>
              <a:rPr lang="cs-CZ" sz="6600" b="1" dirty="0" smtClean="0"/>
              <a:t> CS4</a:t>
            </a:r>
            <a:endParaRPr lang="cs-CZ" sz="6600" b="1" dirty="0"/>
          </a:p>
        </p:txBody>
      </p:sp>
      <p:sp>
        <p:nvSpPr>
          <p:cNvPr id="3" name="Podnadpis 2"/>
          <p:cNvSpPr>
            <a:spLocks noGrp="1"/>
          </p:cNvSpPr>
          <p:nvPr>
            <p:ph type="subTitle" idx="1"/>
          </p:nvPr>
        </p:nvSpPr>
        <p:spPr/>
        <p:txBody>
          <a:bodyPr/>
          <a:lstStyle/>
          <a:p>
            <a:endParaRPr lang="cs-CZ" dirty="0"/>
          </a:p>
        </p:txBody>
      </p:sp>
      <p:sp>
        <p:nvSpPr>
          <p:cNvPr id="1026" name="AutoShape 2" descr="data:image/jpeg;base64,/9j/4AAQSkZJRgABAQAAAQABAAD/2wCEAAkGBhQQDw4NDxAQDg8QEA0MDQ0ODw4NDhAQExAVFB8RHhIXGzIeGBklGRQSHy8gJTMpLCwsFioxNTAqNSYrLCkBCQoKDgwOGg8PGC0gHiMsNTM1MSo1NS8qMioyLCs0LCwvKS01LCkpLC0wKiw1LCksLCwpKSwsKSkpLDApLCwsKf/AABEIAMwAzAMBIgACEQEDEQH/xAAcAAADAQEBAQEBAAAAAAAAAAAAAQcGAgQFAwj/xABEEAABAwECBg8GBAQHAAAAAAAAAQIDEQQSBQYTIXPRBxUWMTI0UlNxcpGSk7HBIkFhgYKhJFFUskNiosIUFzNCg9Li/8QAGgEAAgMBAQAAAAAAAAAAAAAAAAUBBAYDAv/EADQRAAECAgcGBQQCAwEAAAAAAAABAgMEBRESFTNScRMUMTRBwSFRcoHRkaGx8CJhJDJCI//aAAwDAQACEQMRAD8AuIAYXC+EJMvMjZJGoj1RER70RKU91SpNzSSzLapX41FiXgLGdZRajdATnbCXnZfEfrEuEZedl8R+sWX0zIv1L12OzFHAnG2MvOy+JJrDbGXnZfEk1k30zIoXY7MUcCcbYy87L4kmsEwhLzsviP1hfTMikXY7MUcCc7YS87L4j9YbYS87L4j9YX0zIv1Jux2YowE52wl52XxH6w2wl52XxH6wvpmRQux2YowE52wl52XxH6w2wl52XxH6wvpmRSLsdmKMBOdsJedl8R+sNsJedl8R+sL6ZkULsdmKMBOdsJedl8R+sNsJedl8R+sL6ZkUm7HZijATnbCXnZfEfrDbCXnZfEfrC+mZFC7HZijATnbCXnZfEfrDbCXnZfEfrC+mZFC7HZijATnbCXnZfEfrDbCXnZfEfrC+mZFIux2YowGcxStrnZVj3OfRWuRXOVypVKUz9BoxvAi7aGj0SqsXRYezerPIFJ7hb/Xm0jihKTzC/GJtI4W0xgJr2UvUbirp3Q8pyoxKZUfAAgABgghopJFZ0IVQqQSMAAkAA5qFQA6A5qFQA6AQwAAAAAAEBADQZzUKkgaTE3hy9DPU1Zk8TOHL0M9TWG0kOWZoZibxnApPML8Ym0jihqTvC6/iJtI4qUxgJr2Us0birp3Q8olCpyqmWHowObwVIA6BBVBFAg6AVQqB6OgObwXgIABVCoAMBVCoBWdDOaheADoDmo6gAKAlUKgAKAqhUANLiZw5uhnqawyWJfDm6GeprTayHLM0MzN4zgUneGOMTaRxRFJ1hhfxE2kcVKYwE9XZSxR2KundDyHLh3jlVMqPQGhzUaKADGhzUaKBB0ArxmNkHDTrPZESJ6xyyvaxrmrRyNT2lVF+SJ8zrBhLFejG8VPMSIkNquXoacCJbobX+rn8RQ3Q2v8AVz+Io3uWJnQX3kzKpbAMDsc4wSSSz2eeV8qq1JYlkdeVLq0VE7UU3tRXMwHS8RYbi7BjJFZaQ6AV4LxWOoxOdRFVVRETOqrmRAqTLZHw499oWxNcrYo0asjUWl97krn/ADREVMxblJZZmJYRajjHjJBZaUoUeGoHOuNtELnb11JWKteip7T+f8in5IUvY2w6+WOWzSuV7obro3uWrsm6qXVX30VPuX5yjNhD2jXVonEqy89tX2HJUbRQErgvCYYjAVQqAGlxL4c3Qz1NaZLEvhzdDPU1ptZDlmaGam8ZwKTnDPGJtI4oyk5wyv4ifSOKlM4CerspYo7FXTuh4hKOpyqmVHqgNBVC8QeRjQ5vDRxJIyX7I2EMpbGwovswMRq9d/tL9rpTZpkY1z3Zmta57l+CJUiFqtSzSyzu35Hvk7V3uyg7oeFairEXon3UXUjEqYjPM/Gg1b7vkp7sCWPLWqzxe50rL3VRby/ZFPRjTYslbbSxEoivyrOq9L3mq9hotqm02fWqv7ifZrYt/wB1HmwBhD/D2uzz7yNejX9R3sr9lr8i0kJe2qFfxUwnl7HBIq1cjclJ12eyvki/MR01C/1ipp8dxlR0Tiz3PrgK8F4zo3OiabIeBHstC2xGqsUqMR7kSqMe1KZ/yRURM5SqiciKioqIqLmVFRFRfkW5SZWWiW0Ss4R4KRmWVIReQo2xxgR8TJbTI1WLMjGxtclHXG1W9T3VVfsaaPA8DXX2wQtdv3kjYi17D2VL85Sm3h7Nraq+JVl5LZPtuWsaiBVColGI0AVQvEgafErhzdDPU1pkcSV9uboZ6muNrIcszQzc1jOBScYZ4xPpHFHUnGGl/ET6RxTpnAT1dlLFHYq6fB4jlx1U5cplR4IBVCoEDG05qdNUAM9j7hDJWJ7UWjplSBPzoud32Re0l7Wmr2RrfftMdnRc0LLzuu//AMonaZZUNhRcLZy6L1Xx+DPzsS3FVPLwNNsdWK/a3zKmaGNaL/M9aeSKerZLsNJLPaETM5roXL8WreT7Kp9jY+sGTsmVVPane6T6U9lPJV+Z7Mc8H5axTIiVdHSdnSzOqdlRY+aqpC10RbPb8l1sD/Fq68SU0NrsZ2+i2iyqv5TsT+l39pjGn0MXbf8A4e2QS1o2/k5Oo/2V80X5DudhbWA5vXugtlomzio4r4CqFTDmlOjBY74x2mz2tIoJcmzJMfduMd7Squeqp8EN7UmeyFx5NDH5uGdFsa+PU5K0qXiU51ythVtWrxPBuztv6hfDi/6mxxBwzNaWWhbQ/KKx7GsW61tEVtaZkJ1Q3Wxl/p2rSR/sHFJQITJdytaiL4cE/sXycV7oqIrlU2qgKoVMoPBgKoVADUYkcKboZ6muMjiRwpuhnqa421H8szQzk1jOBSbYb4zPpHehSVJthvjM+kd6FOmcBPV2U70firp8HiOXHRy4yo7EAAQAArkRFVcyIiqq/BAPiY44QyNilotHSIkDPrzKvZU6woaxHoxOqnh7kY1XL0Jvb7Ys8806/wASRzk6taInYiH5MhV7mxtzue5rGp8XLT1ExuY92BrYyC0RTytc5saq9Gsoqq6lE3+03bv/ADh/wTgngn4M0n8nfyXipV7HZkijjibvMY1ifJKH6uaioqLnRUVFT4KZL/MmDmp+yPWH+ZUHNT9kesxyyMyq1qxTQbzBTwtIYnCFiWGeaBf4b3NTq1qi9ioeWRuY+vjFhSO0z5eJr2XmNa9HoiKrm+/Mv5U7D5qobCCrnQ2q9Klq8dTPxERHKjeBVsXcIZeywS/7lYjX9dvsr90PpGK2OLdmnsyrvKk7E+C5l+6J2m1MXOQdjHcz+/saGXibSGjgJtj+n45NDH5uKSTfH7jqaGPzcXKI5j2U4T+F7mdobfY14Fq0kf7DFUNtsbcC1aSP9g7pTlne35F0ljJ+9DZAAGOH4IMSDADUYj8Kb6PU15kMR+FN9Hqa821H8szQzk1jOBSaYc4zPpHehS1JphzjM+kd6FOmcBPV2UsUfiLp8HhOXHRy4yg6EAAAAYTZCtt6WGzouZjVlf1nZk+yL2m7qSfClry9onm9znrd6qZk+yDiiINuNbX/AJT7r+qUJ99mHZ8zy0BUG43uL2K8LrLC+aFr5Htyiq6taOWqJ2UNDNTbJZqOd41+QrgwHRlqaYC4gXEKhuUsv6dn9WsNyll/Ts/q1i++oOVft8lq73+aEwRoUKPbcUrOsUiRwtY9WOuOStUdTN7yct+O/vKnxL0pOMmkVWpVV5laPLug1V9T3YuW3IWyB65mudkX9V+bzopVCNytzZt/fRfiVfAlvy9mhm97mJe6yZlTtRRTTUHxbFTT47l6j3+Cs9z3k5x846mhj83FGJ1j3x1NDH5uKlEcx7Kdp7C9zP0NnsccC1aSP9pjqGy2OuBauvH+0eUryzvb8i+Sxk/ehsAADGj4aACAAGpxG4U30eSmwMfiNwpvo8lNgbej+WZoZ2axXApM8O8Zn0jvQpikzw7xmfSO9CnTOAnq7KWKPxF0+DwCcMTjKDkQAAAfKxnt+Rskz0WjnNyTOs/N5VX5E1jZRDV4/wBtq6Czp7qzP/an9xmEQ11EwbEC0vFwjnX2olXkdWWyrLLFCm/I9rPkq517KlZY2iI1MyIiNRPghgsSLHftTpV3oWKqdZ2ZPtU3wspmLaiozyT7r+oXJBlTFd5jAQCQYATHGKxZG1zM3muXKs6H5/OpTTI4/WLNBaE9yrC/oXOn3RRrRMbZx7K8HeHwUp1lqHX5GQVDYbH1t9iazqvAckrE/ldmX7p9zIn0MWrbkbZE5czXqsL+h2996Ghn4O1l3J1Tx+grln2IqKUwn2PHHU0MfmpQSfY78d/4o/NTP0RzHso0nsL3PhUNhsecC1deP9pkaGu2PeBaevH+0d0ryrvb8oLpLGT96GuAAMcPgAFEAGsxE4U30eSmxMdiJwpvo8lNibej+WZoZ6axXApMcPL+Kn0jvQpykxw9xqfSOKdM4Cersp3kMRdPg8FRKozlTKDkKhUAAg+JhHFOKeV073y3nI1KNcl1ERKUTMfgmI0PLl7zdRogQtNnY7URrXrUhxWBDVa1aeHA+BWWVr2xq5b7kc5XqirmSlOg+hUBFd73PdactanZrUalSBUKgB5PQqnmwlg9toidDJW66mduZyKi1qh6QJa5Wqjk4oeVRFSpTObhoOXL3m6g3CwZlvzVRUVKObvotfyNGBb36Yzqcd2hZUGinx8K4sRWmXLSOkR11GewqIlEr8PifYArw4r4TrTFqU6uY16VOSszm4WDlzd5uo+ngbAbLKj0jV631Rzr6ou8lPch9AZ1iTcaI2y96qh4bBhtWtqVCqFQUCsdQqFQAANZiHwpvo8jZGNxD4U30eRsjbUfyzNDPzOK4FJhh9fxU+kd6FPUl+MHGp9I70KlM4Cersp3kMRdPg8F4SuASmUHIXgvCAg8jvDRxyNAJOrwVEBJI6hUQAQFQqIAAdQqICAOgAAAKhUQAA6iqAAAVCoAAGtxC4U30eSmzMZiDwpvo8lNmbej+WZoIJnFcCkvxg41PpF9CoKS7GDjU+kX0KlNYCersp2kcRdPg+fUSqMSmTHAVCogAB1BFENAAdQqAASFQqAAQKoVEAAOoVEAAdXgvHIAB1eFeEBIHVQqJAIAdQqIAA1+IO/N9HkbMxmIG/N9HkbM29H8szQQTOK4DF4axQlkmfLG5tHqrlRyKtF+Sm0AsxYLIyWXpWhzY9zFratRPNxFo5UfddrFuHtHKj7rtZRAK13y2RDrvMXMTvcPaOVH3Xaw3D2jlR912sogBd8tkQN5i5id7h7Ryo+67WG4e0cqPuu1lEALvlsiBvMXMTzcRaeVH3Xaw3EWnlR912soYBd8tkQN5i5iebiLTyo+67WG4i08qPuu1lDALvlsiBvMXMTvcPaOVH3Xaw3D2jlR912sogBd8tkQN5i5id7h7Ryo+67WG4e0cqPuu1lEALvlsiBvMXMTvcPaOVH3Xaw3D2jlR912sogBd8tkQN5i5id7h7Ryo+67WG4e0cqPuu1lEALvlsiBvMXMTvcPaOVH3Xax7iLRyo+67WUMAu+WyIG8xcxPNxFo5UfddrDcRaOVH3XayhgF3y2RA3mLmM/itgF9mR6yKiudTgpRMxoAAtsY2G1GtSpEODnK5a1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028" name="AutoShape 4" descr="data:image/jpeg;base64,/9j/4AAQSkZJRgABAQAAAQABAAD/2wCEAAkGBhQQDw4NDxAQDg8QEA0MDQ0ODw4NDhAQExAVFB8RHhIXGzIeGBklGRQSHy8gJTMpLCwsFioxNTAqNSYrLCkBCQoKDgwOGg8PGC0gHiMsNTM1MSo1NS8qMioyLCs0LCwvKS01LCkpLC0wKiw1LCksLCwpKSwsKSkpLDApLCwsKf/AABEIAMwAzAMBIgACEQEDEQH/xAAcAAADAQEBAQEBAAAAAAAAAAAAAQcGAgQFAwj/xABEEAABAwECBg8GBAQHAAAAAAAAAQIDEQQSBQYTIXPRBxUWMTI0UlNxcpGSk7HBIkFhgYKhJFFUskNiosIUFzNCg9Li/8QAGgEAAgMBAQAAAAAAAAAAAAAAAAUBBAYDAv/EADQRAAECAgcGBQQCAwEAAAAAAAABAgMEBRESFTNScRMUMTRBwSFRcoHRkaGx8CJhJDJCI//aAAwDAQACEQMRAD8AuIAYXC+EJMvMjZJGoj1RER70RKU91SpNzSSzLapX41FiXgLGdZRajdATnbCXnZfEfrEuEZedl8R+sWX0zIv1L12OzFHAnG2MvOy+JJrDbGXnZfEk1k30zIoXY7MUcCcbYy87L4kmsEwhLzsviP1hfTMikXY7MUcCc7YS87L4j9YbYS87L4j9YX0zIv1Jux2YowE52wl52XxH6w2wl52XxH6wvpmRQux2YowE52wl52XxH6w2wl52XxH6wvpmRSLsdmKMBOdsJedl8R+sNsJedl8R+sL6ZkULsdmKMBOdsJedl8R+sNsJedl8R+sL6ZkUm7HZijATnbCXnZfEfrDbCXnZfEfrC+mZFC7HZijATnbCXnZfEfrDbCXnZfEfrC+mZFC7HZijATnbCXnZfEfrDbCXnZfEfrC+mZFIux2YowGcxStrnZVj3OfRWuRXOVypVKUz9BoxvAi7aGj0SqsXRYezerPIFJ7hb/Xm0jihKTzC/GJtI4W0xgJr2UvUbirp3Q8pyoxKZUfAAgABgghopJFZ0IVQqQSMAAkAA5qFQA6A5qFQA6AQwAAAAAAEBADQZzUKkgaTE3hy9DPU1Zk8TOHL0M9TWG0kOWZoZibxnApPML8Ym0jihqTvC6/iJtI4qUxgJr2Us0birp3Q8olCpyqmWHowObwVIA6BBVBFAg6AVQqB6OgObwXgIABVCoAMBVCoBWdDOaheADoDmo6gAKAlUKgAKAqhUANLiZw5uhnqawyWJfDm6GeprTayHLM0MzN4zgUneGOMTaRxRFJ1hhfxE2kcVKYwE9XZSxR2KundDyHLh3jlVMqPQGhzUaKADGhzUaKBB0ArxmNkHDTrPZESJ6xyyvaxrmrRyNT2lVF+SJ8zrBhLFejG8VPMSIkNquXoacCJbobX+rn8RQ3Q2v8AVz+Io3uWJnQX3kzKpbAMDsc4wSSSz2eeV8qq1JYlkdeVLq0VE7UU3tRXMwHS8RYbi7BjJFZaQ6AV4LxWOoxOdRFVVRETOqrmRAqTLZHw499oWxNcrYo0asjUWl97krn/ADREVMxblJZZmJYRajjHjJBZaUoUeGoHOuNtELnb11JWKteip7T+f8in5IUvY2w6+WOWzSuV7obro3uWrsm6qXVX30VPuX5yjNhD2jXVonEqy89tX2HJUbRQErgvCYYjAVQqAGlxL4c3Qz1NaZLEvhzdDPU1ptZDlmaGam8ZwKTnDPGJtI4oyk5wyv4ifSOKlM4CerspYo7FXTuh4hKOpyqmVHqgNBVC8QeRjQ5vDRxJIyX7I2EMpbGwovswMRq9d/tL9rpTZpkY1z3Zmta57l+CJUiFqtSzSyzu35Hvk7V3uyg7oeFairEXon3UXUjEqYjPM/Gg1b7vkp7sCWPLWqzxe50rL3VRby/ZFPRjTYslbbSxEoivyrOq9L3mq9hotqm02fWqv7ifZrYt/wB1HmwBhD/D2uzz7yNejX9R3sr9lr8i0kJe2qFfxUwnl7HBIq1cjclJ12eyvki/MR01C/1ipp8dxlR0Tiz3PrgK8F4zo3OiabIeBHstC2xGqsUqMR7kSqMe1KZ/yRURM5SqiciKioqIqLmVFRFRfkW5SZWWiW0Ss4R4KRmWVIReQo2xxgR8TJbTI1WLMjGxtclHXG1W9T3VVfsaaPA8DXX2wQtdv3kjYi17D2VL85Sm3h7Nraq+JVl5LZPtuWsaiBVColGI0AVQvEgafErhzdDPU1pkcSV9uboZ6muNrIcszQzc1jOBScYZ4xPpHFHUnGGl/ET6RxTpnAT1dlLFHYq6fB4jlx1U5cplR4IBVCoEDG05qdNUAM9j7hDJWJ7UWjplSBPzoud32Re0l7Wmr2RrfftMdnRc0LLzuu//AMonaZZUNhRcLZy6L1Xx+DPzsS3FVPLwNNsdWK/a3zKmaGNaL/M9aeSKerZLsNJLPaETM5roXL8WreT7Kp9jY+sGTsmVVPane6T6U9lPJV+Z7Mc8H5axTIiVdHSdnSzOqdlRY+aqpC10RbPb8l1sD/Fq68SU0NrsZ2+i2iyqv5TsT+l39pjGn0MXbf8A4e2QS1o2/k5Oo/2V80X5DudhbWA5vXugtlomzio4r4CqFTDmlOjBY74x2mz2tIoJcmzJMfduMd7Squeqp8EN7UmeyFx5NDH5uGdFsa+PU5K0qXiU51ythVtWrxPBuztv6hfDi/6mxxBwzNaWWhbQ/KKx7GsW61tEVtaZkJ1Q3Wxl/p2rSR/sHFJQITJdytaiL4cE/sXycV7oqIrlU2qgKoVMoPBgKoVADUYkcKboZ6muMjiRwpuhnqa421H8szQzk1jOBSbYb4zPpHehSVJthvjM+kd6FOmcBPV2U70firp8HiOXHRy4yo7EAAQAArkRFVcyIiqq/BAPiY44QyNilotHSIkDPrzKvZU6woaxHoxOqnh7kY1XL0Jvb7Ys8806/wASRzk6taInYiH5MhV7mxtzue5rGp8XLT1ExuY92BrYyC0RTytc5saq9Gsoqq6lE3+03bv/ADh/wTgngn4M0n8nfyXipV7HZkijjibvMY1ifJKH6uaioqLnRUVFT4KZL/MmDmp+yPWH+ZUHNT9kesxyyMyq1qxTQbzBTwtIYnCFiWGeaBf4b3NTq1qi9ioeWRuY+vjFhSO0z5eJr2XmNa9HoiKrm+/Mv5U7D5qobCCrnQ2q9Klq8dTPxERHKjeBVsXcIZeywS/7lYjX9dvsr90PpGK2OLdmnsyrvKk7E+C5l+6J2m1MXOQdjHcz+/saGXibSGjgJtj+n45NDH5uKSTfH7jqaGPzcXKI5j2U4T+F7mdobfY14Fq0kf7DFUNtsbcC1aSP9g7pTlne35F0ljJ+9DZAAGOH4IMSDADUYj8Kb6PU15kMR+FN9Hqa821H8szQzk1jOBSaYc4zPpHehS1JphzjM+kd6FOmcBPV2UsUfiLp8HhOXHRy4yg6EAAAAYTZCtt6WGzouZjVlf1nZk+yL2m7qSfClry9onm9znrd6qZk+yDiiINuNbX/AJT7r+qUJ99mHZ8zy0BUG43uL2K8LrLC+aFr5Htyiq6taOWqJ2UNDNTbJZqOd41+QrgwHRlqaYC4gXEKhuUsv6dn9WsNyll/Ts/q1i++oOVft8lq73+aEwRoUKPbcUrOsUiRwtY9WOuOStUdTN7yct+O/vKnxL0pOMmkVWpVV5laPLug1V9T3YuW3IWyB65mudkX9V+bzopVCNytzZt/fRfiVfAlvy9mhm97mJe6yZlTtRRTTUHxbFTT47l6j3+Cs9z3k5x846mhj83FGJ1j3x1NDH5uKlEcx7Kdp7C9zP0NnsccC1aSP9pjqGy2OuBauvH+0eUryzvb8i+Sxk/ehsAADGj4aACAAGpxG4U30eSmwMfiNwpvo8lNgbej+WZoZ2axXApM8O8Zn0jvQpikzw7xmfSO9CnTOAnq7KWKPxF0+DwCcMTjKDkQAAAfKxnt+Rskz0WjnNyTOs/N5VX5E1jZRDV4/wBtq6Czp7qzP/an9xmEQ11EwbEC0vFwjnX2olXkdWWyrLLFCm/I9rPkq517KlZY2iI1MyIiNRPghgsSLHftTpV3oWKqdZ2ZPtU3wspmLaiozyT7r+oXJBlTFd5jAQCQYATHGKxZG1zM3muXKs6H5/OpTTI4/WLNBaE9yrC/oXOn3RRrRMbZx7K8HeHwUp1lqHX5GQVDYbH1t9iazqvAckrE/ldmX7p9zIn0MWrbkbZE5czXqsL+h2996Ghn4O1l3J1Tx+grln2IqKUwn2PHHU0MfmpQSfY78d/4o/NTP0RzHso0nsL3PhUNhsecC1deP9pkaGu2PeBaevH+0d0ryrvb8oLpLGT96GuAAMcPgAFEAGsxE4U30eSmxMdiJwpvo8lNibej+WZoZ6axXApMcPL+Kn0jvQpykxw9xqfSOKdM4Cersp3kMRdPg8FRKozlTKDkKhUAAg+JhHFOKeV073y3nI1KNcl1ERKUTMfgmI0PLl7zdRogQtNnY7URrXrUhxWBDVa1aeHA+BWWVr2xq5b7kc5XqirmSlOg+hUBFd73PdactanZrUalSBUKgB5PQqnmwlg9toidDJW66mduZyKi1qh6QJa5Wqjk4oeVRFSpTObhoOXL3m6g3CwZlvzVRUVKObvotfyNGBb36Yzqcd2hZUGinx8K4sRWmXLSOkR11GewqIlEr8PifYArw4r4TrTFqU6uY16VOSszm4WDlzd5uo+ngbAbLKj0jV631Rzr6ou8lPch9AZ1iTcaI2y96qh4bBhtWtqVCqFQUCsdQqFQAANZiHwpvo8jZGNxD4U30eRsjbUfyzNDPzOK4FJhh9fxU+kd6FPUl+MHGp9I70KlM4Cersp3kMRdPg8F4SuASmUHIXgvCAg8jvDRxyNAJOrwVEBJI6hUQAQFQqIAAdQqICAOgAAAKhUQAA6iqAAAVCoAAGtxC4U30eSmzMZiDwpvo8lNmbej+WZoIJnFcCkvxg41PpF9CoKS7GDjU+kX0KlNYCersp2kcRdPg+fUSqMSmTHAVCogAB1BFENAAdQqAASFQqAAQKoVEAAOoVEAAdXgvHIAB1eFeEBIHVQqJAIAdQqIAA1+IO/N9HkbMxmIG/N9HkbM29H8szQQTOK4DF4axQlkmfLG5tHqrlRyKtF+Sm0AsxYLIyWXpWhzY9zFratRPNxFo5UfddrFuHtHKj7rtZRAK13y2RDrvMXMTvcPaOVH3Xaw3D2jlR912sogBd8tkQN5i5id7h7Ryo+67WG4e0cqPuu1lEALvlsiBvMXMTzcRaeVH3Xaw3EWnlR912soYBd8tkQN5i5iebiLTyo+67WG4i08qPuu1lDALvlsiBvMXMTvcPaOVH3Xaw3D2jlR912sogBd8tkQN5i5id7h7Ryo+67WG4e0cqPuu1lEALvlsiBvMXMTvcPaOVH3Xaw3D2jlR912sogBd8tkQN5i5id7h7Ryo+67WG4e0cqPuu1lEALvlsiBvMXMTvcPaOVH3Xax7iLRyo+67WUMAu+WyIG8xcxPNxFo5UfddrDcRaOVH3XayhgF3y2RA3mLmM/itgF9mR6yKiudTgpRMxoAAtsY2G1GtSpEODnK5a1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030" name="Picture 6" descr="https://encrypted-tbn1.gstatic.com/images?q=tbn:ANd9GcQbI0_Xnu1OsimqAhSxLfVjOMABSVN4AZQPAzvog2TxWedN1sYN"/>
          <p:cNvPicPr>
            <a:picLocks noChangeAspect="1" noChangeArrowheads="1"/>
          </p:cNvPicPr>
          <p:nvPr/>
        </p:nvPicPr>
        <p:blipFill>
          <a:blip r:embed="rId2" cstate="print"/>
          <a:srcRect/>
          <a:stretch>
            <a:fillRect/>
          </a:stretch>
        </p:blipFill>
        <p:spPr bwMode="auto">
          <a:xfrm>
            <a:off x="251520" y="260648"/>
            <a:ext cx="2181225" cy="1524001"/>
          </a:xfrm>
          <a:prstGeom prst="rect">
            <a:avLst/>
          </a:prstGeom>
          <a:noFill/>
        </p:spPr>
      </p:pic>
      <p:pic>
        <p:nvPicPr>
          <p:cNvPr id="1032" name="Picture 8" descr="https://encrypted-tbn1.gstatic.com/images?q=tbn:ANd9GcRn332ECUhLlU7mkoI-s9X1poZUBTJkTtvwYJGHpyUvsM1AuMB31w"/>
          <p:cNvPicPr>
            <a:picLocks noChangeAspect="1" noChangeArrowheads="1"/>
          </p:cNvPicPr>
          <p:nvPr/>
        </p:nvPicPr>
        <p:blipFill>
          <a:blip r:embed="rId3" cstate="print"/>
          <a:srcRect/>
          <a:stretch>
            <a:fillRect/>
          </a:stretch>
        </p:blipFill>
        <p:spPr bwMode="auto">
          <a:xfrm>
            <a:off x="6948264" y="4365104"/>
            <a:ext cx="1943100" cy="1943101"/>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Nástroje pro výběr</a:t>
            </a:r>
            <a:endParaRPr lang="cs-CZ" dirty="0"/>
          </a:p>
        </p:txBody>
      </p:sp>
      <p:sp>
        <p:nvSpPr>
          <p:cNvPr id="3" name="Zástupný symbol pro obsah 2"/>
          <p:cNvSpPr>
            <a:spLocks noGrp="1"/>
          </p:cNvSpPr>
          <p:nvPr>
            <p:ph idx="1"/>
          </p:nvPr>
        </p:nvSpPr>
        <p:spPr/>
        <p:txBody>
          <a:bodyPr/>
          <a:lstStyle/>
          <a:p>
            <a:endParaRPr lang="cs-CZ"/>
          </a:p>
        </p:txBody>
      </p:sp>
      <p:pic>
        <p:nvPicPr>
          <p:cNvPr id="8194" name="Picture 2"/>
          <p:cNvPicPr>
            <a:picLocks noChangeAspect="1" noChangeArrowheads="1"/>
          </p:cNvPicPr>
          <p:nvPr/>
        </p:nvPicPr>
        <p:blipFill>
          <a:blip r:embed="rId2" cstate="print"/>
          <a:srcRect l="52956" t="37303" r="16332" b="14873"/>
          <a:stretch>
            <a:fillRect/>
          </a:stretch>
        </p:blipFill>
        <p:spPr bwMode="auto">
          <a:xfrm>
            <a:off x="3756999" y="1340768"/>
            <a:ext cx="5387001" cy="506794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2287" t="46427" r="55901" b="41842"/>
          <a:stretch>
            <a:fillRect/>
          </a:stretch>
        </p:blipFill>
        <p:spPr bwMode="auto">
          <a:xfrm>
            <a:off x="323527" y="1484784"/>
            <a:ext cx="3120347"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9218" name="Picture 2"/>
          <p:cNvPicPr>
            <a:picLocks noChangeAspect="1" noChangeArrowheads="1"/>
          </p:cNvPicPr>
          <p:nvPr/>
        </p:nvPicPr>
        <p:blipFill>
          <a:blip r:embed="rId2" cstate="print"/>
          <a:srcRect l="15944" t="6921" r="15151" b="7053"/>
          <a:stretch>
            <a:fillRect/>
          </a:stretch>
        </p:blipFill>
        <p:spPr bwMode="auto">
          <a:xfrm>
            <a:off x="0" y="0"/>
            <a:ext cx="9144000" cy="68971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srcRect l="19094" t="19304" r="25388" b="9008"/>
          <a:stretch>
            <a:fillRect/>
          </a:stretch>
        </p:blipFill>
        <p:spPr bwMode="auto">
          <a:xfrm>
            <a:off x="971600" y="980728"/>
            <a:ext cx="7560840" cy="5898528"/>
          </a:xfrm>
          <a:prstGeom prst="rect">
            <a:avLst/>
          </a:prstGeom>
          <a:noFill/>
          <a:ln w="9525">
            <a:noFill/>
            <a:miter lim="800000"/>
            <a:headEnd/>
            <a:tailEnd/>
          </a:ln>
        </p:spPr>
      </p:pic>
      <p:sp>
        <p:nvSpPr>
          <p:cNvPr id="2" name="Nadpis 1"/>
          <p:cNvSpPr>
            <a:spLocks noGrp="1"/>
          </p:cNvSpPr>
          <p:nvPr>
            <p:ph type="title"/>
          </p:nvPr>
        </p:nvSpPr>
        <p:spPr/>
        <p:txBody>
          <a:bodyPr/>
          <a:lstStyle/>
          <a:p>
            <a:r>
              <a:rPr lang="cs-CZ" dirty="0" smtClean="0"/>
              <a:t>Galerie nástrojů pro kreslení</a:t>
            </a:r>
            <a:endParaRPr lang="cs-CZ"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29698" name="Picture 2"/>
          <p:cNvPicPr>
            <a:picLocks noChangeAspect="1" noChangeArrowheads="1"/>
          </p:cNvPicPr>
          <p:nvPr/>
        </p:nvPicPr>
        <p:blipFill>
          <a:blip r:embed="rId2" cstate="print"/>
          <a:srcRect l="19094" t="14880" r="26176" b="19601"/>
          <a:stretch>
            <a:fillRect/>
          </a:stretch>
        </p:blipFill>
        <p:spPr bwMode="auto">
          <a:xfrm>
            <a:off x="-1" y="0"/>
            <a:ext cx="916598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Galerie textových nástrojů</a:t>
            </a:r>
            <a:endParaRPr lang="cs-CZ" dirty="0"/>
          </a:p>
        </p:txBody>
      </p:sp>
      <p:sp>
        <p:nvSpPr>
          <p:cNvPr id="3" name="Zástupný symbol pro obsah 2"/>
          <p:cNvSpPr>
            <a:spLocks noGrp="1"/>
          </p:cNvSpPr>
          <p:nvPr>
            <p:ph idx="1"/>
          </p:nvPr>
        </p:nvSpPr>
        <p:spPr/>
        <p:txBody>
          <a:bodyPr/>
          <a:lstStyle/>
          <a:p>
            <a:endParaRPr lang="cs-CZ"/>
          </a:p>
        </p:txBody>
      </p:sp>
      <p:pic>
        <p:nvPicPr>
          <p:cNvPr id="13313" name="Picture 1"/>
          <p:cNvPicPr>
            <a:picLocks noChangeAspect="1" noChangeArrowheads="1"/>
          </p:cNvPicPr>
          <p:nvPr/>
        </p:nvPicPr>
        <p:blipFill>
          <a:blip r:embed="rId2" cstate="print"/>
          <a:srcRect l="16731" t="28110" r="52557" b="37870"/>
          <a:stretch>
            <a:fillRect/>
          </a:stretch>
        </p:blipFill>
        <p:spPr bwMode="auto">
          <a:xfrm>
            <a:off x="1259632" y="1988840"/>
            <a:ext cx="5616624"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cstate="print"/>
          <a:srcRect l="19293" t="8580" r="25976" b="17081"/>
          <a:stretch>
            <a:fillRect/>
          </a:stretch>
        </p:blipFill>
        <p:spPr bwMode="auto">
          <a:xfrm>
            <a:off x="0" y="0"/>
            <a:ext cx="8078492" cy="6858000"/>
          </a:xfrm>
          <a:prstGeom prst="rect">
            <a:avLst/>
          </a:prstGeom>
          <a:noFill/>
          <a:ln w="9525">
            <a:noFill/>
            <a:miter lim="800000"/>
            <a:headEnd/>
            <a:tailEnd/>
          </a:ln>
        </p:spPr>
      </p:pic>
      <p:sp>
        <p:nvSpPr>
          <p:cNvPr id="2" name="Nadpis 1"/>
          <p:cNvSpPr>
            <a:spLocks noGrp="1"/>
          </p:cNvSpPr>
          <p:nvPr>
            <p:ph type="title"/>
          </p:nvPr>
        </p:nvSpPr>
        <p:spPr>
          <a:xfrm>
            <a:off x="4499992" y="3933056"/>
            <a:ext cx="4186808" cy="1143000"/>
          </a:xfrm>
        </p:spPr>
        <p:txBody>
          <a:bodyPr>
            <a:normAutofit fontScale="90000"/>
          </a:bodyPr>
          <a:lstStyle/>
          <a:p>
            <a:r>
              <a:rPr lang="cs-CZ" b="1" dirty="0" smtClean="0"/>
              <a:t>Galerie textových nástrojů</a:t>
            </a:r>
            <a:endParaRPr lang="cs-CZ" b="1" dirty="0"/>
          </a:p>
        </p:txBody>
      </p:sp>
      <p:sp>
        <p:nvSpPr>
          <p:cNvPr id="3" name="Zástupný symbol pro obsah 2"/>
          <p:cNvSpPr>
            <a:spLocks noGrp="1"/>
          </p:cNvSpPr>
          <p:nvPr>
            <p:ph idx="1"/>
          </p:nvPr>
        </p:nvSpPr>
        <p:spPr/>
        <p:txBody>
          <a:bodyPr/>
          <a:lstStyle/>
          <a:p>
            <a:endParaRPr lang="cs-CZ"/>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Galerie nástrojů pro malování</a:t>
            </a:r>
            <a:endParaRPr lang="cs-CZ" dirty="0"/>
          </a:p>
        </p:txBody>
      </p:sp>
      <p:sp>
        <p:nvSpPr>
          <p:cNvPr id="3" name="Zástupný symbol pro obsah 2"/>
          <p:cNvSpPr>
            <a:spLocks noGrp="1"/>
          </p:cNvSpPr>
          <p:nvPr>
            <p:ph idx="1"/>
          </p:nvPr>
        </p:nvSpPr>
        <p:spPr/>
        <p:txBody>
          <a:bodyPr/>
          <a:lstStyle/>
          <a:p>
            <a:endParaRPr lang="cs-CZ"/>
          </a:p>
        </p:txBody>
      </p:sp>
      <p:pic>
        <p:nvPicPr>
          <p:cNvPr id="30722" name="Picture 2"/>
          <p:cNvPicPr>
            <a:picLocks noChangeAspect="1" noChangeArrowheads="1"/>
          </p:cNvPicPr>
          <p:nvPr/>
        </p:nvPicPr>
        <p:blipFill>
          <a:blip r:embed="rId2" cstate="print"/>
          <a:srcRect l="17913" t="9210" r="26176" b="51699"/>
          <a:stretch>
            <a:fillRect/>
          </a:stretch>
        </p:blipFill>
        <p:spPr bwMode="auto">
          <a:xfrm>
            <a:off x="323528" y="1628800"/>
            <a:ext cx="8568952" cy="3744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p:cNvPicPr>
            <a:picLocks noChangeAspect="1" noChangeArrowheads="1"/>
          </p:cNvPicPr>
          <p:nvPr/>
        </p:nvPicPr>
        <p:blipFill>
          <a:blip r:embed="rId2" cstate="print"/>
          <a:srcRect l="17913" t="47550" r="26176" b="8261"/>
          <a:stretch>
            <a:fillRect/>
          </a:stretch>
        </p:blipFill>
        <p:spPr bwMode="auto">
          <a:xfrm>
            <a:off x="323528" y="1124744"/>
            <a:ext cx="8568952" cy="4232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Galerie nástrojů pro změny tvarů</a:t>
            </a:r>
            <a:endParaRPr lang="cs-CZ" dirty="0"/>
          </a:p>
        </p:txBody>
      </p:sp>
      <p:sp>
        <p:nvSpPr>
          <p:cNvPr id="3" name="Zástupný symbol pro obsah 2"/>
          <p:cNvSpPr>
            <a:spLocks noGrp="1"/>
          </p:cNvSpPr>
          <p:nvPr>
            <p:ph idx="1"/>
          </p:nvPr>
        </p:nvSpPr>
        <p:spPr/>
        <p:txBody>
          <a:bodyPr/>
          <a:lstStyle/>
          <a:p>
            <a:endParaRPr lang="cs-CZ"/>
          </a:p>
        </p:txBody>
      </p:sp>
      <p:pic>
        <p:nvPicPr>
          <p:cNvPr id="31746" name="Picture 2"/>
          <p:cNvPicPr>
            <a:picLocks noChangeAspect="1" noChangeArrowheads="1"/>
          </p:cNvPicPr>
          <p:nvPr/>
        </p:nvPicPr>
        <p:blipFill>
          <a:blip r:embed="rId2" cstate="print"/>
          <a:srcRect l="19094" t="28740" r="24994" b="36610"/>
          <a:stretch>
            <a:fillRect/>
          </a:stretch>
        </p:blipFill>
        <p:spPr bwMode="auto">
          <a:xfrm>
            <a:off x="539552" y="1268761"/>
            <a:ext cx="7128792" cy="2761152"/>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l="19288" t="26060" r="38581" b="38030"/>
          <a:stretch>
            <a:fillRect/>
          </a:stretch>
        </p:blipFill>
        <p:spPr bwMode="auto">
          <a:xfrm>
            <a:off x="3347864" y="4057764"/>
            <a:ext cx="5256584" cy="28002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32770" name="Picture 2"/>
          <p:cNvPicPr>
            <a:picLocks noChangeAspect="1" noChangeArrowheads="1"/>
          </p:cNvPicPr>
          <p:nvPr/>
        </p:nvPicPr>
        <p:blipFill>
          <a:blip r:embed="rId2" cstate="print"/>
          <a:srcRect l="18306" t="20607" r="24994" b="7704"/>
          <a:stretch>
            <a:fillRect/>
          </a:stretch>
        </p:blipFill>
        <p:spPr bwMode="auto">
          <a:xfrm>
            <a:off x="0" y="0"/>
            <a:ext cx="8748464" cy="6682854"/>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Ps</a:t>
            </a:r>
            <a:r>
              <a:rPr lang="cs-CZ" dirty="0" smtClean="0"/>
              <a:t> </a:t>
            </a:r>
            <a:r>
              <a:rPr lang="cs-CZ" dirty="0" err="1" smtClean="0"/>
              <a:t>vs</a:t>
            </a:r>
            <a:r>
              <a:rPr lang="cs-CZ" dirty="0" smtClean="0"/>
              <a:t> </a:t>
            </a:r>
            <a:r>
              <a:rPr lang="cs-CZ" dirty="0" err="1" smtClean="0"/>
              <a:t>Il</a:t>
            </a:r>
            <a:endParaRPr lang="cs-CZ" dirty="0"/>
          </a:p>
        </p:txBody>
      </p:sp>
      <p:sp>
        <p:nvSpPr>
          <p:cNvPr id="3" name="Zástupný symbol pro obsah 2"/>
          <p:cNvSpPr>
            <a:spLocks noGrp="1"/>
          </p:cNvSpPr>
          <p:nvPr>
            <p:ph idx="1"/>
          </p:nvPr>
        </p:nvSpPr>
        <p:spPr/>
        <p:txBody>
          <a:bodyPr/>
          <a:lstStyle/>
          <a:p>
            <a:endParaRPr lang="cs-CZ"/>
          </a:p>
        </p:txBody>
      </p:sp>
      <p:pic>
        <p:nvPicPr>
          <p:cNvPr id="55298" name="Picture 2" descr="http://img.tutoriarts.cz/vitek/ilu/03/003-00-srovnani.png"/>
          <p:cNvPicPr>
            <a:picLocks noChangeAspect="1" noChangeArrowheads="1"/>
          </p:cNvPicPr>
          <p:nvPr/>
        </p:nvPicPr>
        <p:blipFill>
          <a:blip r:embed="rId3" cstate="print"/>
          <a:srcRect/>
          <a:stretch>
            <a:fillRect/>
          </a:stretch>
        </p:blipFill>
        <p:spPr bwMode="auto">
          <a:xfrm>
            <a:off x="395536" y="1009649"/>
            <a:ext cx="1257300" cy="4838701"/>
          </a:xfrm>
          <a:prstGeom prst="rect">
            <a:avLst/>
          </a:prstGeom>
          <a:noFill/>
        </p:spPr>
      </p:pic>
      <p:pic>
        <p:nvPicPr>
          <p:cNvPr id="55300" name="Picture 4" descr="http://img.tutoriarts.cz/vitek/ilu/03/ps-vs-ilu-maly.png"/>
          <p:cNvPicPr>
            <a:picLocks noChangeAspect="1" noChangeArrowheads="1"/>
          </p:cNvPicPr>
          <p:nvPr/>
        </p:nvPicPr>
        <p:blipFill>
          <a:blip r:embed="rId4" cstate="print"/>
          <a:srcRect/>
          <a:stretch>
            <a:fillRect/>
          </a:stretch>
        </p:blipFill>
        <p:spPr bwMode="auto">
          <a:xfrm>
            <a:off x="2411760" y="1412776"/>
            <a:ext cx="5715000" cy="321945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Galerie nástrojů pro symboly</a:t>
            </a:r>
            <a:endParaRPr lang="cs-CZ" dirty="0"/>
          </a:p>
        </p:txBody>
      </p:sp>
      <p:sp>
        <p:nvSpPr>
          <p:cNvPr id="3" name="Zástupný symbol pro obsah 2"/>
          <p:cNvSpPr>
            <a:spLocks noGrp="1"/>
          </p:cNvSpPr>
          <p:nvPr>
            <p:ph idx="1"/>
          </p:nvPr>
        </p:nvSpPr>
        <p:spPr>
          <a:xfrm>
            <a:off x="457200" y="1268761"/>
            <a:ext cx="8229600" cy="1800200"/>
          </a:xfrm>
        </p:spPr>
        <p:txBody>
          <a:bodyPr>
            <a:normAutofit/>
          </a:bodyPr>
          <a:lstStyle/>
          <a:p>
            <a:r>
              <a:rPr lang="cs-CZ" sz="2000" dirty="0" smtClean="0"/>
              <a:t>Nástroje pro práci se symboly umožňují vytvářet a změnit sady instancí symbolů. </a:t>
            </a:r>
          </a:p>
          <a:p>
            <a:r>
              <a:rPr lang="cs-CZ" sz="2000" dirty="0" smtClean="0"/>
              <a:t>Sadu symbolů vytvoříte nástrojem  rozprašovač symbolů. </a:t>
            </a:r>
          </a:p>
          <a:p>
            <a:r>
              <a:rPr lang="cs-CZ" sz="2000" dirty="0" smtClean="0"/>
              <a:t>Lze použít další nástroje pro práci se symboly ke změnám hustoty, barvy, polohy,  velikosti, natočení, průhlednosti nebo stylu instancí v sadě.</a:t>
            </a:r>
            <a:endParaRPr lang="cs-CZ" sz="2000" dirty="0"/>
          </a:p>
        </p:txBody>
      </p:sp>
      <p:pic>
        <p:nvPicPr>
          <p:cNvPr id="33794" name="Picture 2"/>
          <p:cNvPicPr>
            <a:picLocks noChangeAspect="1" noChangeArrowheads="1"/>
          </p:cNvPicPr>
          <p:nvPr/>
        </p:nvPicPr>
        <p:blipFill>
          <a:blip r:embed="rId2" cstate="print"/>
          <a:srcRect l="19488" t="19920" r="24994" b="44846"/>
          <a:stretch>
            <a:fillRect/>
          </a:stretch>
        </p:blipFill>
        <p:spPr bwMode="auto">
          <a:xfrm>
            <a:off x="395536" y="3068959"/>
            <a:ext cx="8532440" cy="33843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p:cNvPicPr>
            <a:picLocks noChangeAspect="1" noChangeArrowheads="1"/>
          </p:cNvPicPr>
          <p:nvPr/>
        </p:nvPicPr>
        <p:blipFill>
          <a:blip r:embed="rId2" cstate="print"/>
          <a:srcRect l="19488" t="53654" r="24994" b="12041"/>
          <a:stretch>
            <a:fillRect/>
          </a:stretch>
        </p:blipFill>
        <p:spPr bwMode="auto">
          <a:xfrm>
            <a:off x="251520" y="1484784"/>
            <a:ext cx="8532440" cy="3295126"/>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Galerie nástrojů pro grafy</a:t>
            </a:r>
            <a:endParaRPr lang="cs-CZ" dirty="0"/>
          </a:p>
        </p:txBody>
      </p:sp>
      <p:sp>
        <p:nvSpPr>
          <p:cNvPr id="3" name="Zástupný symbol pro obsah 2"/>
          <p:cNvSpPr>
            <a:spLocks noGrp="1"/>
          </p:cNvSpPr>
          <p:nvPr>
            <p:ph idx="1"/>
          </p:nvPr>
        </p:nvSpPr>
        <p:spPr/>
        <p:txBody>
          <a:bodyPr>
            <a:normAutofit/>
          </a:bodyPr>
          <a:lstStyle/>
          <a:p>
            <a:r>
              <a:rPr lang="cs-CZ" sz="2400" dirty="0" smtClean="0"/>
              <a:t>9 nástrojů pro grafy, pro vytváření různých typů grafů. Typ grafu, závisí na informacích, které chcete sdělit.</a:t>
            </a:r>
            <a:endParaRPr lang="cs-CZ" sz="2400" dirty="0"/>
          </a:p>
        </p:txBody>
      </p:sp>
      <p:pic>
        <p:nvPicPr>
          <p:cNvPr id="34818" name="Picture 2"/>
          <p:cNvPicPr>
            <a:picLocks noChangeAspect="1" noChangeArrowheads="1"/>
          </p:cNvPicPr>
          <p:nvPr/>
        </p:nvPicPr>
        <p:blipFill>
          <a:blip r:embed="rId2" cstate="print"/>
          <a:srcRect l="19881" t="21810" r="24994" b="36611"/>
          <a:stretch>
            <a:fillRect/>
          </a:stretch>
        </p:blipFill>
        <p:spPr bwMode="auto">
          <a:xfrm>
            <a:off x="500275" y="2492896"/>
            <a:ext cx="8248189" cy="3888432"/>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35842" name="Picture 2"/>
          <p:cNvPicPr>
            <a:picLocks noChangeAspect="1" noChangeArrowheads="1"/>
          </p:cNvPicPr>
          <p:nvPr/>
        </p:nvPicPr>
        <p:blipFill>
          <a:blip r:embed="rId2" cstate="print"/>
          <a:srcRect l="23231" t="11970" r="27157" b="30940"/>
          <a:stretch>
            <a:fillRect/>
          </a:stretch>
        </p:blipFill>
        <p:spPr bwMode="auto">
          <a:xfrm>
            <a:off x="70992" y="0"/>
            <a:ext cx="9073008" cy="652534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2009" t="68356" r="64803" b="8651"/>
          <a:stretch>
            <a:fillRect/>
          </a:stretch>
        </p:blipFill>
        <p:spPr bwMode="auto">
          <a:xfrm>
            <a:off x="1907704" y="4365104"/>
            <a:ext cx="2287724" cy="2492896"/>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Galerie nástrojů pro rozřezání</a:t>
            </a:r>
            <a:endParaRPr lang="cs-CZ" dirty="0"/>
          </a:p>
        </p:txBody>
      </p:sp>
      <p:sp>
        <p:nvSpPr>
          <p:cNvPr id="3" name="Zástupný symbol pro obsah 2"/>
          <p:cNvSpPr>
            <a:spLocks noGrp="1"/>
          </p:cNvSpPr>
          <p:nvPr>
            <p:ph idx="1"/>
          </p:nvPr>
        </p:nvSpPr>
        <p:spPr/>
        <p:txBody>
          <a:bodyPr/>
          <a:lstStyle/>
          <a:p>
            <a:endParaRPr lang="cs-CZ"/>
          </a:p>
        </p:txBody>
      </p:sp>
      <p:pic>
        <p:nvPicPr>
          <p:cNvPr id="36866" name="Picture 2"/>
          <p:cNvPicPr>
            <a:picLocks noChangeAspect="1" noChangeArrowheads="1"/>
          </p:cNvPicPr>
          <p:nvPr/>
        </p:nvPicPr>
        <p:blipFill>
          <a:blip r:embed="rId2" cstate="print"/>
          <a:srcRect l="23425" t="18660" r="27751" b="52990"/>
          <a:stretch>
            <a:fillRect/>
          </a:stretch>
        </p:blipFill>
        <p:spPr bwMode="auto">
          <a:xfrm>
            <a:off x="35496" y="1124744"/>
            <a:ext cx="8928992" cy="3240360"/>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l="23225" t="50000" r="65356" b="23540"/>
          <a:stretch>
            <a:fillRect/>
          </a:stretch>
        </p:blipFill>
        <p:spPr bwMode="auto">
          <a:xfrm>
            <a:off x="3059832" y="4653136"/>
            <a:ext cx="1342435" cy="1944216"/>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Galerie nástrojů pro přesun a změnu zvětšení</a:t>
            </a:r>
            <a:endParaRPr lang="cs-CZ" dirty="0"/>
          </a:p>
        </p:txBody>
      </p:sp>
      <p:sp>
        <p:nvSpPr>
          <p:cNvPr id="3" name="Zástupný symbol pro obsah 2"/>
          <p:cNvSpPr>
            <a:spLocks noGrp="1"/>
          </p:cNvSpPr>
          <p:nvPr>
            <p:ph idx="1"/>
          </p:nvPr>
        </p:nvSpPr>
        <p:spPr/>
        <p:txBody>
          <a:bodyPr/>
          <a:lstStyle/>
          <a:p>
            <a:endParaRPr lang="cs-CZ"/>
          </a:p>
        </p:txBody>
      </p:sp>
      <p:pic>
        <p:nvPicPr>
          <p:cNvPr id="37890" name="Picture 2"/>
          <p:cNvPicPr>
            <a:picLocks noChangeAspect="1" noChangeArrowheads="1"/>
          </p:cNvPicPr>
          <p:nvPr/>
        </p:nvPicPr>
        <p:blipFill>
          <a:blip r:embed="rId2" cstate="print"/>
          <a:srcRect l="15550" t="32520" r="31688" b="21491"/>
          <a:stretch>
            <a:fillRect/>
          </a:stretch>
        </p:blipFill>
        <p:spPr bwMode="auto">
          <a:xfrm>
            <a:off x="58224" y="1601416"/>
            <a:ext cx="8906264" cy="485192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Tvorba nového dokumentu</a:t>
            </a:r>
            <a:endParaRPr lang="cs-CZ" dirty="0"/>
          </a:p>
        </p:txBody>
      </p:sp>
      <p:sp>
        <p:nvSpPr>
          <p:cNvPr id="3" name="Zástupný symbol pro obsah 2"/>
          <p:cNvSpPr>
            <a:spLocks noGrp="1"/>
          </p:cNvSpPr>
          <p:nvPr>
            <p:ph idx="1"/>
          </p:nvPr>
        </p:nvSpPr>
        <p:spPr/>
        <p:txBody>
          <a:bodyPr/>
          <a:lstStyle/>
          <a:p>
            <a:r>
              <a:rPr lang="cs-CZ" dirty="0" smtClean="0"/>
              <a:t>Pokud budete soubor tisknout na profesionální tiskárně, použijte profil Tisk, abyste zajistili, že kresba i všechny efekty, které jste na ni aplikovali, budou mít správné rozlišení.</a:t>
            </a:r>
          </a:p>
          <a:p>
            <a:endParaRPr lang="cs-CZ" dirty="0"/>
          </a:p>
        </p:txBody>
      </p:sp>
      <p:pic>
        <p:nvPicPr>
          <p:cNvPr id="38916" name="Picture 4"/>
          <p:cNvPicPr>
            <a:picLocks noChangeAspect="1" noChangeArrowheads="1"/>
          </p:cNvPicPr>
          <p:nvPr/>
        </p:nvPicPr>
        <p:blipFill>
          <a:blip r:embed="rId2" cstate="print"/>
          <a:srcRect l="32675" t="31100" r="32675" b="25235"/>
          <a:stretch>
            <a:fillRect/>
          </a:stretch>
        </p:blipFill>
        <p:spPr bwMode="auto">
          <a:xfrm>
            <a:off x="3880938" y="3573016"/>
            <a:ext cx="4219454" cy="32125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Profily dokumentů</a:t>
            </a:r>
            <a:endParaRPr lang="cs-CZ" dirty="0"/>
          </a:p>
        </p:txBody>
      </p:sp>
      <p:sp>
        <p:nvSpPr>
          <p:cNvPr id="3" name="Zástupný symbol pro obsah 2"/>
          <p:cNvSpPr>
            <a:spLocks noGrp="1"/>
          </p:cNvSpPr>
          <p:nvPr>
            <p:ph idx="1"/>
          </p:nvPr>
        </p:nvSpPr>
        <p:spPr>
          <a:xfrm>
            <a:off x="457200" y="1351309"/>
            <a:ext cx="8229600" cy="4525963"/>
          </a:xfrm>
        </p:spPr>
        <p:txBody>
          <a:bodyPr>
            <a:noAutofit/>
          </a:bodyPr>
          <a:lstStyle/>
          <a:p>
            <a:r>
              <a:rPr lang="cs-CZ" sz="1500" b="1" dirty="0" smtClean="0"/>
              <a:t>Tiskový dokument  </a:t>
            </a:r>
            <a:r>
              <a:rPr lang="cs-CZ" sz="1500" dirty="0" smtClean="0"/>
              <a:t>- výchozí velikost kreslicího plátna </a:t>
            </a:r>
            <a:r>
              <a:rPr lang="cs-CZ" sz="1500" dirty="0" err="1" smtClean="0"/>
              <a:t>Letter</a:t>
            </a:r>
            <a:r>
              <a:rPr lang="cs-CZ" sz="1500" dirty="0" smtClean="0"/>
              <a:t> a umožňuje výběr z řady dalších přednastavených velikostí pro tisk. Tento profil použijte, pokud chcete tento soubor poslat do grafického studia pro výstup na špičkové tiskárně.</a:t>
            </a:r>
          </a:p>
          <a:p>
            <a:r>
              <a:rPr lang="cs-CZ" sz="1500" b="1" dirty="0" smtClean="0"/>
              <a:t>Webový dokument  </a:t>
            </a:r>
            <a:r>
              <a:rPr lang="cs-CZ" sz="1500" dirty="0" smtClean="0"/>
              <a:t>Nabízí přednastavené volby optimalizované pro výstup na web.</a:t>
            </a:r>
          </a:p>
          <a:p>
            <a:r>
              <a:rPr lang="cs-CZ" sz="1500" b="1" dirty="0" smtClean="0"/>
              <a:t>Dokument pro mobily a zařízení  </a:t>
            </a:r>
            <a:r>
              <a:rPr lang="cs-CZ" sz="1500" dirty="0" smtClean="0"/>
              <a:t>Vytvoří malý soubor, který je přednastavený pro určité mobilní zařízení. Konkrétní zařízení můžete zvolit z nabídky Velikost. Klepnutím na Device Center spustíte Adobe Device Center a zobrazíte rozvržení dokumentu v rozhraní určeného zařízení.</a:t>
            </a:r>
          </a:p>
          <a:p>
            <a:r>
              <a:rPr lang="cs-CZ" sz="1500" b="1" dirty="0" smtClean="0"/>
              <a:t>Dokument pro video a film  </a:t>
            </a:r>
            <a:r>
              <a:rPr lang="cs-CZ" sz="1500" dirty="0" smtClean="0"/>
              <a:t>Nabízí několik přednastavených velikostí oblastí oříznutí specifických pro video a film (všimněte si, že pro tento profil se volba Kreslicí plátno změní na volbu Velikost oříznutí). </a:t>
            </a:r>
            <a:r>
              <a:rPr lang="cs-CZ" sz="1500" dirty="0" err="1" smtClean="0"/>
              <a:t>Illustrator</a:t>
            </a:r>
            <a:r>
              <a:rPr lang="cs-CZ" sz="1500" dirty="0" smtClean="0"/>
              <a:t> vytváří pouze soubory se čtvercovými obrazovými body, a proto, aby byla zajištěna správná interpretace ve video aplikacích, </a:t>
            </a:r>
            <a:r>
              <a:rPr lang="cs-CZ" sz="1500" dirty="0" err="1" smtClean="0"/>
              <a:t>Illustrator</a:t>
            </a:r>
            <a:r>
              <a:rPr lang="cs-CZ" sz="1500" dirty="0" smtClean="0"/>
              <a:t> upraví hodnoty voleb Šířka a Výška. Pokud například zvolíte NTSC DV standardní, </a:t>
            </a:r>
            <a:r>
              <a:rPr lang="cs-CZ" sz="1500" dirty="0" err="1" smtClean="0"/>
              <a:t>Illustrator</a:t>
            </a:r>
            <a:r>
              <a:rPr lang="cs-CZ" sz="1500" dirty="0" smtClean="0"/>
              <a:t> použije velikost 654 x 480 obrazových bodů, která se ve video aplikacích převede na velikost 740 x 480 obrazových bodů.</a:t>
            </a:r>
          </a:p>
          <a:p>
            <a:r>
              <a:rPr lang="cs-CZ" sz="1500" b="1" dirty="0" smtClean="0"/>
              <a:t>Základní dokument CMYK  </a:t>
            </a:r>
            <a:r>
              <a:rPr lang="cs-CZ" sz="1500" dirty="0" smtClean="0"/>
              <a:t>Používá výchozí velikost kreslicího plátna </a:t>
            </a:r>
            <a:r>
              <a:rPr lang="cs-CZ" sz="1500" dirty="0" err="1" smtClean="0"/>
              <a:t>Letter</a:t>
            </a:r>
            <a:r>
              <a:rPr lang="cs-CZ" sz="1500" dirty="0" smtClean="0"/>
              <a:t> a umožňuje výběr z řady dalších velikostí. Tento profil použijte v případě, že chcete pro výstup dokumentu použít více různých typů médií. Pokud jedním z příjemců dokumentu bude grafické studio, doporučujeme vám ručně zvýšit nastavení volby Rastrové efekty na hodnotu Vysoké.</a:t>
            </a:r>
          </a:p>
          <a:p>
            <a:r>
              <a:rPr lang="cs-CZ" sz="1500" b="1" dirty="0" smtClean="0"/>
              <a:t>Základní dokument RGB  </a:t>
            </a:r>
            <a:r>
              <a:rPr lang="cs-CZ" sz="1500" dirty="0" smtClean="0"/>
              <a:t>Používá výchozí velikost kreslicího plátna 800 x 600 bodů a umožňuje výběr z řady dalších velikostí specifických pro tisk, video a web. Tuto volbu nepoužívejte, pokud chcete dokument poslat do grafického studia nebo ho tisknout na špičkové tiskárně. Tento profil je vhodný pro dokumenty, které jsou určené pro tiskárny střední úrovně, pro web nebo pro více různých typů výstupních médií.</a:t>
            </a:r>
            <a:endParaRPr lang="cs-CZ" sz="1500" dirty="0"/>
          </a:p>
        </p:txBody>
      </p:sp>
      <p:sp>
        <p:nvSpPr>
          <p:cNvPr id="4" name="Obdélník 3"/>
          <p:cNvSpPr/>
          <p:nvPr/>
        </p:nvSpPr>
        <p:spPr>
          <a:xfrm>
            <a:off x="467544" y="1340768"/>
            <a:ext cx="7704856" cy="792088"/>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Vytvoření nového dokumentu</a:t>
            </a:r>
            <a:endParaRPr lang="cs-CZ" dirty="0"/>
          </a:p>
        </p:txBody>
      </p:sp>
      <p:sp>
        <p:nvSpPr>
          <p:cNvPr id="3" name="Zástupný symbol pro obsah 2"/>
          <p:cNvSpPr>
            <a:spLocks noGrp="1"/>
          </p:cNvSpPr>
          <p:nvPr>
            <p:ph idx="1"/>
          </p:nvPr>
        </p:nvSpPr>
        <p:spPr/>
        <p:txBody>
          <a:bodyPr/>
          <a:lstStyle/>
          <a:p>
            <a:r>
              <a:rPr lang="cs-CZ" dirty="0" smtClean="0"/>
              <a:t>Soubor &gt; Nový</a:t>
            </a:r>
          </a:p>
          <a:p>
            <a:r>
              <a:rPr lang="cs-CZ" dirty="0" smtClean="0"/>
              <a:t>Pokud je zobrazena úvodní obrazovka, klepněte na příslušný profil dokumentu v seznamu Vytvořit nový</a:t>
            </a:r>
          </a:p>
          <a:p>
            <a:r>
              <a:rPr lang="cs-CZ" dirty="0" smtClean="0"/>
              <a:t>Ctrl + N</a:t>
            </a:r>
            <a:endParaRPr lang="cs-CZ" dirty="0"/>
          </a:p>
        </p:txBody>
      </p:sp>
      <p:pic>
        <p:nvPicPr>
          <p:cNvPr id="4" name="Picture 4"/>
          <p:cNvPicPr>
            <a:picLocks noChangeAspect="1" noChangeArrowheads="1"/>
          </p:cNvPicPr>
          <p:nvPr/>
        </p:nvPicPr>
        <p:blipFill>
          <a:blip r:embed="rId2" cstate="print"/>
          <a:srcRect l="49585" t="42845" r="39151" b="41495"/>
          <a:stretch>
            <a:fillRect/>
          </a:stretch>
        </p:blipFill>
        <p:spPr bwMode="auto">
          <a:xfrm>
            <a:off x="6588224" y="3140968"/>
            <a:ext cx="2314544"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Kreslení: pojmy</a:t>
            </a:r>
            <a:endParaRPr lang="cs-CZ" b="1" dirty="0"/>
          </a:p>
        </p:txBody>
      </p:sp>
      <p:sp>
        <p:nvSpPr>
          <p:cNvPr id="3" name="Zástupný symbol pro obsah 2"/>
          <p:cNvSpPr>
            <a:spLocks noGrp="1"/>
          </p:cNvSpPr>
          <p:nvPr>
            <p:ph idx="1"/>
          </p:nvPr>
        </p:nvSpPr>
        <p:spPr>
          <a:xfrm>
            <a:off x="323528" y="1600200"/>
            <a:ext cx="7128792" cy="4525963"/>
          </a:xfrm>
        </p:spPr>
        <p:txBody>
          <a:bodyPr>
            <a:normAutofit fontScale="92500" lnSpcReduction="10000"/>
          </a:bodyPr>
          <a:lstStyle/>
          <a:p>
            <a:r>
              <a:rPr lang="cs-CZ" dirty="0" smtClean="0"/>
              <a:t>Při kreslení vytváříte čáru, která se nazývá cesta</a:t>
            </a:r>
          </a:p>
          <a:p>
            <a:r>
              <a:rPr lang="cs-CZ" b="1" dirty="0" smtClean="0"/>
              <a:t>Cesta</a:t>
            </a:r>
            <a:r>
              <a:rPr lang="cs-CZ" dirty="0" smtClean="0"/>
              <a:t> je tvořena jedním nebo více přímými nebo zakřivenými  </a:t>
            </a:r>
            <a:r>
              <a:rPr lang="cs-CZ" b="1" dirty="0" smtClean="0"/>
              <a:t>segmenty</a:t>
            </a:r>
          </a:p>
          <a:p>
            <a:r>
              <a:rPr lang="cs-CZ" dirty="0" smtClean="0"/>
              <a:t>Začátek a konec každého segmentu jsou označeny </a:t>
            </a:r>
            <a:r>
              <a:rPr lang="cs-CZ" b="1" dirty="0" smtClean="0"/>
              <a:t>kotevními body</a:t>
            </a:r>
            <a:r>
              <a:rPr lang="cs-CZ" dirty="0" smtClean="0"/>
              <a:t>, které fungují jako špendlíky, držící na místě drát</a:t>
            </a:r>
          </a:p>
          <a:p>
            <a:r>
              <a:rPr lang="cs-CZ" dirty="0" smtClean="0"/>
              <a:t>Cesta může být uzavřená (například kružnice) nebo otevřená, se zřetelnými koncovými body (například vlnovka)</a:t>
            </a:r>
            <a:endParaRPr lang="cs-CZ" dirty="0"/>
          </a:p>
        </p:txBody>
      </p:sp>
      <p:pic>
        <p:nvPicPr>
          <p:cNvPr id="64514" name="Picture 2"/>
          <p:cNvPicPr>
            <a:picLocks noChangeAspect="1" noChangeArrowheads="1"/>
          </p:cNvPicPr>
          <p:nvPr/>
        </p:nvPicPr>
        <p:blipFill>
          <a:blip r:embed="rId2" cstate="print"/>
          <a:srcRect l="12400" t="21810" r="74213" b="44800"/>
          <a:stretch>
            <a:fillRect/>
          </a:stretch>
        </p:blipFill>
        <p:spPr bwMode="auto">
          <a:xfrm>
            <a:off x="7380312" y="4005064"/>
            <a:ext cx="1570590"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Vektorová grafika</a:t>
            </a:r>
            <a:endParaRPr lang="cs-CZ" b="1" dirty="0"/>
          </a:p>
        </p:txBody>
      </p:sp>
      <p:sp>
        <p:nvSpPr>
          <p:cNvPr id="3" name="Zástupný symbol pro obsah 2"/>
          <p:cNvSpPr>
            <a:spLocks noGrp="1"/>
          </p:cNvSpPr>
          <p:nvPr>
            <p:ph idx="1"/>
          </p:nvPr>
        </p:nvSpPr>
        <p:spPr/>
        <p:txBody>
          <a:bodyPr>
            <a:normAutofit/>
          </a:bodyPr>
          <a:lstStyle/>
          <a:p>
            <a:r>
              <a:rPr lang="cs-CZ" sz="2400" dirty="0" smtClean="0"/>
              <a:t>Vektorové grafiky (někdy také nazývané vektorové tvary nebo vektorové objekty) jsou </a:t>
            </a:r>
            <a:r>
              <a:rPr lang="cs-CZ" sz="2400" b="1" dirty="0" smtClean="0"/>
              <a:t>tvořeny čárami a křivkami definovanými matematickými objekty </a:t>
            </a:r>
            <a:r>
              <a:rPr lang="cs-CZ" sz="2400" dirty="0" smtClean="0"/>
              <a:t>nazývanými </a:t>
            </a:r>
            <a:r>
              <a:rPr lang="cs-CZ" sz="2400" b="1" dirty="0" smtClean="0">
                <a:effectLst>
                  <a:outerShdw blurRad="38100" dist="38100" dir="2700000" algn="tl">
                    <a:srgbClr val="000000">
                      <a:alpha val="43137"/>
                    </a:srgbClr>
                  </a:outerShdw>
                </a:effectLst>
              </a:rPr>
              <a:t>vektory</a:t>
            </a:r>
            <a:r>
              <a:rPr lang="cs-CZ" sz="2400" dirty="0" smtClean="0"/>
              <a:t>, které popisují obraz podle jeho geometrických vlastností.</a:t>
            </a:r>
          </a:p>
          <a:p>
            <a:r>
              <a:rPr lang="cs-CZ" sz="2400" dirty="0" smtClean="0"/>
              <a:t>Vektorové grafiky můžete libovolně </a:t>
            </a:r>
            <a:r>
              <a:rPr lang="cs-CZ" sz="2400" b="1" dirty="0" smtClean="0"/>
              <a:t>přemísťovat</a:t>
            </a:r>
            <a:r>
              <a:rPr lang="cs-CZ" sz="2400" dirty="0" smtClean="0"/>
              <a:t> nebo </a:t>
            </a:r>
            <a:r>
              <a:rPr lang="cs-CZ" sz="2400" b="1" dirty="0" smtClean="0"/>
              <a:t>měnit bez ztráty detailů </a:t>
            </a:r>
            <a:r>
              <a:rPr lang="cs-CZ" sz="2400" dirty="0" smtClean="0"/>
              <a:t>nebo zřetelnosti, protože jsou </a:t>
            </a:r>
            <a:r>
              <a:rPr lang="cs-CZ" sz="2400" b="1" dirty="0" smtClean="0"/>
              <a:t>nezávislé na rozlišení </a:t>
            </a:r>
            <a:r>
              <a:rPr lang="cs-CZ" sz="2400" dirty="0" smtClean="0"/>
              <a:t>– zachovají si ostré hrany i při změně velikosti, při tisku na </a:t>
            </a:r>
            <a:r>
              <a:rPr lang="cs-CZ" sz="2400" dirty="0" err="1" smtClean="0"/>
              <a:t>PostScriptové</a:t>
            </a:r>
            <a:r>
              <a:rPr lang="cs-CZ" sz="2400" dirty="0" smtClean="0"/>
              <a:t> tiskárně, při uložení do souboru PDF, nebo při importu do aplikace pracující s vektorovou grafikou. </a:t>
            </a:r>
          </a:p>
        </p:txBody>
      </p:sp>
      <p:pic>
        <p:nvPicPr>
          <p:cNvPr id="5122" name="Picture 2"/>
          <p:cNvPicPr>
            <a:picLocks noChangeAspect="1" noChangeArrowheads="1"/>
          </p:cNvPicPr>
          <p:nvPr/>
        </p:nvPicPr>
        <p:blipFill>
          <a:blip r:embed="rId2" cstate="print"/>
          <a:srcRect l="23819" t="15393" r="44682" b="37931"/>
          <a:stretch>
            <a:fillRect/>
          </a:stretch>
        </p:blipFill>
        <p:spPr bwMode="auto">
          <a:xfrm>
            <a:off x="0" y="5301208"/>
            <a:ext cx="1475656" cy="132107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8657" t="8942" r="38975" b="32404"/>
          <a:stretch>
            <a:fillRect/>
          </a:stretch>
        </p:blipFill>
        <p:spPr bwMode="auto">
          <a:xfrm>
            <a:off x="1331640" y="5373216"/>
            <a:ext cx="1717699" cy="1162353"/>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l="11019" t="7639" r="28738" b="16762"/>
          <a:stretch>
            <a:fillRect/>
          </a:stretch>
        </p:blipFill>
        <p:spPr bwMode="auto">
          <a:xfrm>
            <a:off x="3203849" y="5352688"/>
            <a:ext cx="1656184" cy="1255669"/>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l="13382" t="7639" r="21257" b="4380"/>
          <a:stretch>
            <a:fillRect/>
          </a:stretch>
        </p:blipFill>
        <p:spPr bwMode="auto">
          <a:xfrm>
            <a:off x="5004048" y="5301208"/>
            <a:ext cx="1656184" cy="1346896"/>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l="39763" t="43809" r="26769" b="18965"/>
          <a:stretch>
            <a:fillRect/>
          </a:stretch>
        </p:blipFill>
        <p:spPr bwMode="auto">
          <a:xfrm>
            <a:off x="6804248" y="5277588"/>
            <a:ext cx="2088232" cy="14032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65538" name="Picture 2"/>
          <p:cNvPicPr>
            <a:picLocks noChangeAspect="1" noChangeArrowheads="1"/>
          </p:cNvPicPr>
          <p:nvPr/>
        </p:nvPicPr>
        <p:blipFill>
          <a:blip r:embed="rId2" cstate="print"/>
          <a:srcRect l="19488" t="38820" r="21451" b="32830"/>
          <a:stretch>
            <a:fillRect/>
          </a:stretch>
        </p:blipFill>
        <p:spPr bwMode="auto">
          <a:xfrm>
            <a:off x="-1" y="1916832"/>
            <a:ext cx="9121015" cy="2736304"/>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typy kotevních bodů</a:t>
            </a:r>
            <a:endParaRPr lang="cs-CZ" dirty="0"/>
          </a:p>
        </p:txBody>
      </p:sp>
      <p:sp>
        <p:nvSpPr>
          <p:cNvPr id="3" name="Zástupný symbol pro obsah 2"/>
          <p:cNvSpPr>
            <a:spLocks noGrp="1"/>
          </p:cNvSpPr>
          <p:nvPr>
            <p:ph idx="1"/>
          </p:nvPr>
        </p:nvSpPr>
        <p:spPr/>
        <p:txBody>
          <a:bodyPr>
            <a:normAutofit/>
          </a:bodyPr>
          <a:lstStyle/>
          <a:p>
            <a:r>
              <a:rPr lang="cs-CZ" dirty="0" smtClean="0"/>
              <a:t>rohové body - cesta ostře mění směr.</a:t>
            </a:r>
          </a:p>
          <a:p>
            <a:r>
              <a:rPr lang="cs-CZ" dirty="0" smtClean="0"/>
              <a:t>hladké body - v hladkém bodě jsou segmenty cesty spojené jako plynulá křivka</a:t>
            </a:r>
          </a:p>
          <a:p>
            <a:r>
              <a:rPr lang="cs-CZ" dirty="0" smtClean="0"/>
              <a:t>cestu můžete nakreslit s použitím libovolné  kombinace rohových a hladkých bodů</a:t>
            </a:r>
          </a:p>
          <a:p>
            <a:r>
              <a:rPr lang="cs-CZ" dirty="0" smtClean="0"/>
              <a:t>pokud nakreslíte nesprávný typ bodu, můžete ho kdykoliv změnit</a:t>
            </a:r>
            <a:endParaRPr lang="cs-CZ"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66562" name="Picture 2"/>
          <p:cNvPicPr>
            <a:picLocks noChangeAspect="1" noChangeArrowheads="1"/>
          </p:cNvPicPr>
          <p:nvPr/>
        </p:nvPicPr>
        <p:blipFill>
          <a:blip r:embed="rId2" cstate="print"/>
          <a:srcRect l="19094" t="26850" r="20270" b="7631"/>
          <a:stretch>
            <a:fillRect/>
          </a:stretch>
        </p:blipFill>
        <p:spPr bwMode="auto">
          <a:xfrm>
            <a:off x="-1" y="360040"/>
            <a:ext cx="9129393" cy="6165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Obrys cesty se nazývá tah</a:t>
            </a:r>
          </a:p>
          <a:p>
            <a:r>
              <a:rPr lang="cs-CZ" dirty="0" smtClean="0"/>
              <a:t>Barva nebo přechod aplikovaný na otevřenou nebo uzavřenou vnitřní oblast cesty se nazývá výplň. </a:t>
            </a:r>
          </a:p>
          <a:p>
            <a:r>
              <a:rPr lang="cs-CZ" dirty="0" smtClean="0"/>
              <a:t>Tah může mít tloušťku (šířku), barvu a vzorek přerušování </a:t>
            </a:r>
          </a:p>
          <a:p>
            <a:r>
              <a:rPr lang="cs-CZ" dirty="0" smtClean="0"/>
              <a:t>Když vytvoříte cestu nebo tvar, můžete změnit vlastnosti jejího tahu a výplně</a:t>
            </a:r>
            <a:endParaRPr lang="cs-CZ"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Směrové úsečky a body</a:t>
            </a:r>
            <a:endParaRPr lang="cs-CZ" b="1" dirty="0"/>
          </a:p>
        </p:txBody>
      </p:sp>
      <p:sp>
        <p:nvSpPr>
          <p:cNvPr id="3" name="Zástupný symbol pro obsah 2"/>
          <p:cNvSpPr>
            <a:spLocks noGrp="1"/>
          </p:cNvSpPr>
          <p:nvPr>
            <p:ph idx="1"/>
          </p:nvPr>
        </p:nvSpPr>
        <p:spPr>
          <a:xfrm>
            <a:off x="457200" y="1196752"/>
            <a:ext cx="8229600" cy="4525963"/>
          </a:xfrm>
        </p:spPr>
        <p:txBody>
          <a:bodyPr>
            <a:normAutofit/>
          </a:bodyPr>
          <a:lstStyle/>
          <a:p>
            <a:r>
              <a:rPr lang="cs-CZ" sz="2400" dirty="0" smtClean="0"/>
              <a:t>Když vyberete kotevní bod, který spojuje zakřivené segmenty (nebo když vyberete samotný segment), u kotevních bodů připojených segmentů se zobrazí směrová táhla, která jsou tvořena směrovými úsečkami končícími ve směrových bodech. </a:t>
            </a:r>
          </a:p>
          <a:p>
            <a:r>
              <a:rPr lang="cs-CZ" sz="2400" dirty="0" smtClean="0"/>
              <a:t>Úhel a délka směrových úseček určuje tvar a velikost zakřivených segmentů. Přemísťováním směrových bodů se mění tvar křivky. </a:t>
            </a:r>
          </a:p>
          <a:p>
            <a:r>
              <a:rPr lang="cs-CZ" sz="2400" dirty="0" smtClean="0"/>
              <a:t>Směrové úsečky se neobjeví v konečném výstupu</a:t>
            </a:r>
            <a:endParaRPr lang="cs-CZ" sz="2400" dirty="0"/>
          </a:p>
        </p:txBody>
      </p:sp>
      <p:pic>
        <p:nvPicPr>
          <p:cNvPr id="67586" name="Picture 2"/>
          <p:cNvPicPr>
            <a:picLocks noChangeAspect="1" noChangeArrowheads="1"/>
          </p:cNvPicPr>
          <p:nvPr/>
        </p:nvPicPr>
        <p:blipFill>
          <a:blip r:embed="rId2" cstate="print"/>
          <a:srcRect l="19881" t="31890" r="21844" b="44170"/>
          <a:stretch>
            <a:fillRect/>
          </a:stretch>
        </p:blipFill>
        <p:spPr bwMode="auto">
          <a:xfrm>
            <a:off x="0" y="4437112"/>
            <a:ext cx="9144000" cy="2347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Hladký bod </a:t>
            </a:r>
            <a:endParaRPr lang="cs-CZ" dirty="0"/>
          </a:p>
        </p:txBody>
      </p:sp>
      <p:sp>
        <p:nvSpPr>
          <p:cNvPr id="3" name="Zástupný symbol pro obsah 2"/>
          <p:cNvSpPr>
            <a:spLocks noGrp="1"/>
          </p:cNvSpPr>
          <p:nvPr>
            <p:ph idx="1"/>
          </p:nvPr>
        </p:nvSpPr>
        <p:spPr/>
        <p:txBody>
          <a:bodyPr>
            <a:normAutofit/>
          </a:bodyPr>
          <a:lstStyle/>
          <a:p>
            <a:r>
              <a:rPr lang="cs-CZ" sz="2800" dirty="0" smtClean="0"/>
              <a:t>má vždy dvě směrové úsečky, které se pohybují společně jako jedna přímá úsečka.</a:t>
            </a:r>
          </a:p>
          <a:p>
            <a:r>
              <a:rPr lang="cs-CZ" sz="2800" dirty="0" smtClean="0"/>
              <a:t> když přesunete  směrovou úsečku hladkého bodu, zakřivené segmenty na obou stranách bodu se nastaví současně a zachová se plynulost křivky v tomto kotevním bodě.</a:t>
            </a:r>
            <a:endParaRPr lang="cs-CZ" sz="2800" dirty="0"/>
          </a:p>
        </p:txBody>
      </p:sp>
      <p:pic>
        <p:nvPicPr>
          <p:cNvPr id="68610" name="Picture 2"/>
          <p:cNvPicPr>
            <a:picLocks noChangeAspect="1" noChangeArrowheads="1"/>
          </p:cNvPicPr>
          <p:nvPr/>
        </p:nvPicPr>
        <p:blipFill>
          <a:blip r:embed="rId2" cstate="print"/>
          <a:srcRect l="20868" t="68039" r="66138" b="13061"/>
          <a:stretch>
            <a:fillRect/>
          </a:stretch>
        </p:blipFill>
        <p:spPr bwMode="auto">
          <a:xfrm>
            <a:off x="4644008" y="3861047"/>
            <a:ext cx="3384376" cy="30767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R</a:t>
            </a:r>
            <a:r>
              <a:rPr lang="cs-CZ" b="1" dirty="0" smtClean="0"/>
              <a:t>ohový bod </a:t>
            </a:r>
            <a:endParaRPr lang="cs-CZ" b="1" dirty="0"/>
          </a:p>
        </p:txBody>
      </p:sp>
      <p:sp>
        <p:nvSpPr>
          <p:cNvPr id="3" name="Zástupný symbol pro obsah 2"/>
          <p:cNvSpPr>
            <a:spLocks noGrp="1"/>
          </p:cNvSpPr>
          <p:nvPr>
            <p:ph idx="1"/>
          </p:nvPr>
        </p:nvSpPr>
        <p:spPr/>
        <p:txBody>
          <a:bodyPr>
            <a:normAutofit/>
          </a:bodyPr>
          <a:lstStyle/>
          <a:p>
            <a:r>
              <a:rPr lang="cs-CZ" sz="2400" dirty="0" smtClean="0"/>
              <a:t>může mít dvě, jednu nebo žádnou směrovou úsečku, podle toho, zda spojuje dva, jeden nebo žádný zakřivený segment</a:t>
            </a:r>
          </a:p>
          <a:p>
            <a:r>
              <a:rPr lang="cs-CZ" sz="2400" dirty="0" smtClean="0"/>
              <a:t>směrové úsečky rohového bodu udržují zalomení cesty použitím různých úhlů</a:t>
            </a:r>
          </a:p>
          <a:p>
            <a:r>
              <a:rPr lang="cs-CZ" sz="2400" dirty="0" smtClean="0"/>
              <a:t>když přesunete směrovou úsečku rohového bodu, nastaví se pouze křivka na stejné straně bodu, jako je upravovaná směrová úsečka.</a:t>
            </a:r>
            <a:endParaRPr lang="cs-CZ" sz="2400" dirty="0"/>
          </a:p>
        </p:txBody>
      </p:sp>
      <p:pic>
        <p:nvPicPr>
          <p:cNvPr id="4" name="Picture 2"/>
          <p:cNvPicPr>
            <a:picLocks noChangeAspect="1" noChangeArrowheads="1"/>
          </p:cNvPicPr>
          <p:nvPr/>
        </p:nvPicPr>
        <p:blipFill>
          <a:blip r:embed="rId2" cstate="print"/>
          <a:srcRect l="34256" t="68039" r="53932" b="13691"/>
          <a:stretch>
            <a:fillRect/>
          </a:stretch>
        </p:blipFill>
        <p:spPr bwMode="auto">
          <a:xfrm>
            <a:off x="5292080" y="4073691"/>
            <a:ext cx="2880320" cy="27843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Směrové úsečky</a:t>
            </a:r>
            <a:endParaRPr lang="cs-CZ" dirty="0"/>
          </a:p>
        </p:txBody>
      </p:sp>
      <p:sp>
        <p:nvSpPr>
          <p:cNvPr id="3" name="Zástupný symbol pro obsah 2"/>
          <p:cNvSpPr>
            <a:spLocks noGrp="1"/>
          </p:cNvSpPr>
          <p:nvPr>
            <p:ph idx="1"/>
          </p:nvPr>
        </p:nvSpPr>
        <p:spPr>
          <a:xfrm>
            <a:off x="457200" y="1600201"/>
            <a:ext cx="8229600" cy="1468760"/>
          </a:xfrm>
        </p:spPr>
        <p:txBody>
          <a:bodyPr/>
          <a:lstStyle/>
          <a:p>
            <a:r>
              <a:rPr lang="cs-CZ" dirty="0" smtClean="0"/>
              <a:t>vždy tangenciální (kolmé k poloměru) ke křivce v kotevním bodě</a:t>
            </a:r>
          </a:p>
        </p:txBody>
      </p:sp>
      <p:sp>
        <p:nvSpPr>
          <p:cNvPr id="4" name="Obdélník 3"/>
          <p:cNvSpPr/>
          <p:nvPr/>
        </p:nvSpPr>
        <p:spPr>
          <a:xfrm>
            <a:off x="0" y="6095037"/>
            <a:ext cx="9144000" cy="646331"/>
          </a:xfrm>
          <a:prstGeom prst="rect">
            <a:avLst/>
          </a:prstGeom>
        </p:spPr>
        <p:txBody>
          <a:bodyPr wrap="square">
            <a:spAutoFit/>
          </a:bodyPr>
          <a:lstStyle/>
          <a:p>
            <a:r>
              <a:rPr lang="cs-CZ" dirty="0" smtClean="0"/>
              <a:t>V aplikaci </a:t>
            </a:r>
            <a:r>
              <a:rPr lang="cs-CZ" dirty="0" err="1" smtClean="0"/>
              <a:t>Illustrator</a:t>
            </a:r>
            <a:r>
              <a:rPr lang="cs-CZ" dirty="0" smtClean="0"/>
              <a:t> můžete kotevní body, směrové úsečky a směrové body zobrazit nebo skrýt příkazem  </a:t>
            </a:r>
            <a:r>
              <a:rPr lang="cs-CZ" b="1" dirty="0" smtClean="0"/>
              <a:t>Zobrazení &gt; Zobrazovat okraje nebo Zobrazení &gt; Skrýt okraje.</a:t>
            </a:r>
            <a:endParaRPr lang="cs-CZ" b="1" dirty="0"/>
          </a:p>
        </p:txBody>
      </p:sp>
      <p:pic>
        <p:nvPicPr>
          <p:cNvPr id="69634" name="Picture 2"/>
          <p:cNvPicPr>
            <a:picLocks noChangeAspect="1" noChangeArrowheads="1"/>
          </p:cNvPicPr>
          <p:nvPr/>
        </p:nvPicPr>
        <p:blipFill>
          <a:blip r:embed="rId2" cstate="print"/>
          <a:srcRect l="19881" t="41340" r="52163" b="34090"/>
          <a:stretch>
            <a:fillRect/>
          </a:stretch>
        </p:blipFill>
        <p:spPr bwMode="auto">
          <a:xfrm>
            <a:off x="4031432" y="3356992"/>
            <a:ext cx="5112568" cy="2808312"/>
          </a:xfrm>
          <a:prstGeom prst="rect">
            <a:avLst/>
          </a:prstGeom>
          <a:noFill/>
          <a:ln w="9525">
            <a:noFill/>
            <a:miter lim="800000"/>
            <a:headEnd/>
            <a:tailEnd/>
          </a:ln>
        </p:spPr>
      </p:pic>
      <p:sp>
        <p:nvSpPr>
          <p:cNvPr id="6" name="Obdélník 5"/>
          <p:cNvSpPr/>
          <p:nvPr/>
        </p:nvSpPr>
        <p:spPr>
          <a:xfrm>
            <a:off x="251520" y="2983592"/>
            <a:ext cx="3816424" cy="2677656"/>
          </a:xfrm>
          <a:prstGeom prst="rect">
            <a:avLst/>
          </a:prstGeom>
        </p:spPr>
        <p:txBody>
          <a:bodyPr wrap="square">
            <a:spAutoFit/>
          </a:bodyPr>
          <a:lstStyle/>
          <a:p>
            <a:pPr indent="541338">
              <a:buFont typeface="Arial" pitchFamily="34" charset="0"/>
              <a:buChar char="•"/>
            </a:pPr>
            <a:r>
              <a:rPr lang="cs-CZ" sz="2800" dirty="0" smtClean="0"/>
              <a:t>úhel každé směrové úsečky určuje sklon křivky a délka každé směrové úsečky určuje výšku nebo hloubku oblouku</a:t>
            </a:r>
            <a:endParaRPr lang="cs-CZ"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Zobrazení nebo skrytí směrových úseček pro vybrané kotevní body</a:t>
            </a:r>
            <a:endParaRPr lang="cs-CZ" dirty="0"/>
          </a:p>
        </p:txBody>
      </p:sp>
      <p:sp>
        <p:nvSpPr>
          <p:cNvPr id="3" name="Zástupný symbol pro obsah 2"/>
          <p:cNvSpPr>
            <a:spLocks noGrp="1"/>
          </p:cNvSpPr>
          <p:nvPr>
            <p:ph idx="1"/>
          </p:nvPr>
        </p:nvSpPr>
        <p:spPr/>
        <p:txBody>
          <a:bodyPr/>
          <a:lstStyle/>
          <a:p>
            <a:r>
              <a:rPr lang="cs-CZ" dirty="0" smtClean="0"/>
              <a:t>Nástrojem pro přímý výběr vyberte požadované kotevní body</a:t>
            </a:r>
          </a:p>
          <a:p>
            <a:r>
              <a:rPr lang="cs-CZ" dirty="0" smtClean="0"/>
              <a:t>V ovládacím panelu klepněte na ikonu Zobrazit táhla pro více vybraných kotevních bodů  nebo na ikonu Skrýt táhla pro více vybraných kotevních bodů .</a:t>
            </a:r>
            <a:endParaRPr lang="cs-CZ" dirty="0"/>
          </a:p>
        </p:txBody>
      </p:sp>
      <p:pic>
        <p:nvPicPr>
          <p:cNvPr id="70658" name="Picture 2"/>
          <p:cNvPicPr>
            <a:picLocks noChangeAspect="1" noChangeArrowheads="1"/>
          </p:cNvPicPr>
          <p:nvPr/>
        </p:nvPicPr>
        <p:blipFill>
          <a:blip r:embed="rId2" cstate="print"/>
          <a:srcRect r="71850" b="90790"/>
          <a:stretch>
            <a:fillRect/>
          </a:stretch>
        </p:blipFill>
        <p:spPr bwMode="auto">
          <a:xfrm>
            <a:off x="161194" y="4725144"/>
            <a:ext cx="8803294" cy="1800200"/>
          </a:xfrm>
          <a:prstGeom prst="rect">
            <a:avLst/>
          </a:prstGeom>
          <a:noFill/>
          <a:ln w="9525">
            <a:noFill/>
            <a:miter lim="800000"/>
            <a:headEnd/>
            <a:tailEnd/>
          </a:ln>
        </p:spPr>
      </p:pic>
      <p:sp>
        <p:nvSpPr>
          <p:cNvPr id="5" name="Obdélník 4"/>
          <p:cNvSpPr/>
          <p:nvPr/>
        </p:nvSpPr>
        <p:spPr>
          <a:xfrm>
            <a:off x="3347864" y="5445224"/>
            <a:ext cx="129614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Kreslení nástrojem tužka</a:t>
            </a:r>
            <a:endParaRPr lang="cs-CZ" b="1" dirty="0"/>
          </a:p>
        </p:txBody>
      </p:sp>
      <p:sp>
        <p:nvSpPr>
          <p:cNvPr id="3" name="Zástupný symbol pro obsah 2"/>
          <p:cNvSpPr>
            <a:spLocks noGrp="1"/>
          </p:cNvSpPr>
          <p:nvPr>
            <p:ph idx="1"/>
          </p:nvPr>
        </p:nvSpPr>
        <p:spPr/>
        <p:txBody>
          <a:bodyPr/>
          <a:lstStyle/>
          <a:p>
            <a:r>
              <a:rPr lang="cs-CZ" dirty="0" smtClean="0"/>
              <a:t>otevřené i uzavřené cesty podobně jako tužkou na papíře</a:t>
            </a:r>
          </a:p>
          <a:p>
            <a:r>
              <a:rPr lang="cs-CZ" dirty="0" smtClean="0"/>
              <a:t>jednotlivé kotevní body se umísťují automaticky; jejich polohu tedy neurčujete - můžete je upravit, jakmile cestu dokončíte.</a:t>
            </a:r>
            <a:endParaRPr lang="cs-C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vektorové grafiky </a:t>
            </a:r>
            <a:endParaRPr lang="cs-CZ" dirty="0"/>
          </a:p>
        </p:txBody>
      </p:sp>
      <p:sp>
        <p:nvSpPr>
          <p:cNvPr id="3" name="Zástupný symbol pro obsah 2"/>
          <p:cNvSpPr>
            <a:spLocks noGrp="1"/>
          </p:cNvSpPr>
          <p:nvPr>
            <p:ph idx="1"/>
          </p:nvPr>
        </p:nvSpPr>
        <p:spPr>
          <a:xfrm>
            <a:off x="457200" y="1600201"/>
            <a:ext cx="8229600" cy="3268960"/>
          </a:xfrm>
        </p:spPr>
        <p:txBody>
          <a:bodyPr>
            <a:normAutofit/>
          </a:bodyPr>
          <a:lstStyle/>
          <a:p>
            <a:r>
              <a:rPr lang="cs-CZ" sz="2800" dirty="0" smtClean="0"/>
              <a:t>Jsou </a:t>
            </a:r>
            <a:r>
              <a:rPr lang="cs-CZ" sz="2800" b="1" dirty="0" smtClean="0"/>
              <a:t>nejlepší  volbou pro kresby </a:t>
            </a:r>
            <a:r>
              <a:rPr lang="cs-CZ" sz="2800" dirty="0" smtClean="0"/>
              <a:t>(loga, které budou používány v různých velikostech a pro různá výstupní média; </a:t>
            </a:r>
            <a:r>
              <a:rPr lang="cs-CZ" sz="2800" b="1" dirty="0" smtClean="0"/>
              <a:t>pérovky</a:t>
            </a:r>
            <a:r>
              <a:rPr lang="cs-CZ" sz="2800" dirty="0" smtClean="0"/>
              <a:t>). </a:t>
            </a:r>
          </a:p>
          <a:p>
            <a:r>
              <a:rPr lang="cs-CZ" sz="2800" dirty="0" smtClean="0"/>
              <a:t>Příkladem vektorových grafik jsou vektorové objekty, které vytvoříte pomocí nástrojů pro kreslení a vytváření tvarů </a:t>
            </a:r>
          </a:p>
          <a:p>
            <a:endParaRPr lang="cs-CZ" sz="2800" dirty="0"/>
          </a:p>
        </p:txBody>
      </p:sp>
      <p:pic>
        <p:nvPicPr>
          <p:cNvPr id="6146" name="Picture 2"/>
          <p:cNvPicPr>
            <a:picLocks noChangeAspect="1" noChangeArrowheads="1"/>
          </p:cNvPicPr>
          <p:nvPr/>
        </p:nvPicPr>
        <p:blipFill>
          <a:blip r:embed="rId2" cstate="print"/>
          <a:srcRect l="19881" t="51889" r="52950" b="28559"/>
          <a:stretch>
            <a:fillRect/>
          </a:stretch>
        </p:blipFill>
        <p:spPr bwMode="auto">
          <a:xfrm>
            <a:off x="179512" y="4826122"/>
            <a:ext cx="4176464" cy="1815854"/>
          </a:xfrm>
          <a:prstGeom prst="rect">
            <a:avLst/>
          </a:prstGeom>
          <a:noFill/>
          <a:ln w="9525">
            <a:noFill/>
            <a:miter lim="800000"/>
            <a:headEnd/>
            <a:tailEnd/>
          </a:ln>
        </p:spPr>
      </p:pic>
      <p:sp>
        <p:nvSpPr>
          <p:cNvPr id="5" name="Obdélník 4"/>
          <p:cNvSpPr/>
          <p:nvPr/>
        </p:nvSpPr>
        <p:spPr>
          <a:xfrm>
            <a:off x="4355976" y="6488668"/>
            <a:ext cx="1757597" cy="369332"/>
          </a:xfrm>
          <a:prstGeom prst="rect">
            <a:avLst/>
          </a:prstGeom>
        </p:spPr>
        <p:txBody>
          <a:bodyPr wrap="none">
            <a:spAutoFit/>
          </a:bodyPr>
          <a:lstStyle/>
          <a:p>
            <a:r>
              <a:rPr lang="cs-CZ" dirty="0" smtClean="0"/>
              <a:t>bitmapový obraz</a:t>
            </a:r>
            <a:endParaRPr lang="cs-CZ"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Volby nástroje tužka</a:t>
            </a:r>
            <a:br>
              <a:rPr lang="cs-CZ" dirty="0" smtClean="0"/>
            </a:br>
            <a:endParaRPr lang="cs-CZ" dirty="0"/>
          </a:p>
        </p:txBody>
      </p:sp>
      <p:sp>
        <p:nvSpPr>
          <p:cNvPr id="3" name="Zástupný symbol pro obsah 2"/>
          <p:cNvSpPr>
            <a:spLocks noGrp="1"/>
          </p:cNvSpPr>
          <p:nvPr>
            <p:ph idx="1"/>
          </p:nvPr>
        </p:nvSpPr>
        <p:spPr/>
        <p:txBody>
          <a:bodyPr>
            <a:noAutofit/>
          </a:bodyPr>
          <a:lstStyle/>
          <a:p>
            <a:r>
              <a:rPr lang="cs-CZ" sz="2800" dirty="0" smtClean="0"/>
              <a:t>Poklepejte na nástroj tužka a nastavte libovolné z následujících voleb:</a:t>
            </a:r>
          </a:p>
          <a:p>
            <a:r>
              <a:rPr lang="cs-CZ" sz="2800" b="1" dirty="0" smtClean="0"/>
              <a:t>Věrnost</a:t>
            </a:r>
            <a:r>
              <a:rPr lang="cs-CZ" sz="2800" dirty="0" smtClean="0"/>
              <a:t>  Určuje, jak daleko musíte posunout myš nebo pero, než se k cestě přidá nový kotevní bod. Čím vyšší je tato hodnota, tím bude cesta plynulejší a méně složitá. Při nižších hodnotách budou křivky přesněji odpovídat pohybu ukazatele a výsledkem budou ostřejší úhly. Věrnost může být v rozsahu od 0,5 do 20 obrazových bodů.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b="1" dirty="0" smtClean="0"/>
              <a:t>Hladkost</a:t>
            </a:r>
            <a:r>
              <a:rPr lang="cs-CZ" dirty="0" smtClean="0"/>
              <a:t>  Určuje míru vyhlazení aplikovaného při používání nástroje. Hladkost může být v rozsahu od 0% do 100%. </a:t>
            </a:r>
          </a:p>
          <a:p>
            <a:r>
              <a:rPr lang="cs-CZ" dirty="0" smtClean="0"/>
              <a:t>Čím vyšší je tato hodnota, tím bude cesta hladší. Čím nižší je tato hodnota, tím více se vytvoří kotevních bodů a tím více nepravidelností čáry se zachová.</a:t>
            </a:r>
          </a:p>
          <a:p>
            <a:endParaRPr lang="cs-CZ"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b="1" dirty="0" smtClean="0"/>
              <a:t>Vyplnit nové tahy tužkou  </a:t>
            </a:r>
            <a:r>
              <a:rPr lang="cs-CZ" dirty="0" smtClean="0"/>
              <a:t>(Pouze </a:t>
            </a:r>
            <a:r>
              <a:rPr lang="cs-CZ" dirty="0" err="1" smtClean="0"/>
              <a:t>Illustrator</a:t>
            </a:r>
            <a:r>
              <a:rPr lang="cs-CZ" dirty="0" smtClean="0"/>
              <a:t>) Aplikuje výplň na tahy tužkou, které nakreslíte po výběru této volby, ale ne na stávající tahy tužkou. Nezapomeňte vybrat výplň před tím, než začnete kreslit tahy tužkou.</a:t>
            </a:r>
          </a:p>
          <a:p>
            <a:r>
              <a:rPr lang="cs-CZ" b="1" dirty="0" smtClean="0"/>
              <a:t>Nechat vybrané  </a:t>
            </a:r>
            <a:r>
              <a:rPr lang="cs-CZ" dirty="0" smtClean="0"/>
              <a:t>Určuje, zda zůstane cesta po nakreslení vybraná. Tato volba je standardně vybraná.</a:t>
            </a:r>
          </a:p>
          <a:p>
            <a:endParaRPr lang="cs-CZ"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b="1" dirty="0" smtClean="0"/>
              <a:t>Upravovat vybrané cesty  </a:t>
            </a:r>
            <a:r>
              <a:rPr lang="cs-CZ" dirty="0" smtClean="0"/>
              <a:t>Určuje, zda můžete změnit nebo sloučit vybranou cestu, když jste do určité vzdálenosti od ní (určené v následující volbě). </a:t>
            </a:r>
          </a:p>
          <a:p>
            <a:r>
              <a:rPr lang="cs-CZ" b="1" dirty="0" smtClean="0"/>
              <a:t>Do: _ obrazových bodů  </a:t>
            </a:r>
            <a:r>
              <a:rPr lang="cs-CZ" dirty="0" smtClean="0"/>
              <a:t>Určuje, jak blízko musí být myš nebo hrot pera tabletu od existující cesty, aby ji bylo možné upravit nástrojem tužka. </a:t>
            </a:r>
          </a:p>
          <a:p>
            <a:r>
              <a:rPr lang="cs-CZ" dirty="0" smtClean="0"/>
              <a:t>Tato volba je dostupná pouze v případě, že je vybraná volba Upravovat vybrané cesty.</a:t>
            </a:r>
            <a:endParaRPr lang="cs-CZ"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42" name="Picture 2"/>
          <p:cNvPicPr>
            <a:picLocks noChangeAspect="1" noChangeArrowheads="1"/>
          </p:cNvPicPr>
          <p:nvPr/>
        </p:nvPicPr>
        <p:blipFill>
          <a:blip r:embed="rId2" cstate="print"/>
          <a:srcRect l="34450" t="39507" r="26176" b="27907"/>
          <a:stretch>
            <a:fillRect/>
          </a:stretch>
        </p:blipFill>
        <p:spPr bwMode="auto">
          <a:xfrm>
            <a:off x="0" y="188640"/>
            <a:ext cx="8496944" cy="4248472"/>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l="34250" t="40225" r="42519" b="29393"/>
          <a:stretch>
            <a:fillRect/>
          </a:stretch>
        </p:blipFill>
        <p:spPr bwMode="auto">
          <a:xfrm>
            <a:off x="971600" y="3140968"/>
            <a:ext cx="4248472" cy="33569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500" fill="hold"/>
                                        <p:tgtEl>
                                          <p:spTgt spid="10243"/>
                                        </p:tgtEl>
                                        <p:attrNameLst>
                                          <p:attrName>ppt_w</p:attrName>
                                        </p:attrNameLst>
                                      </p:cBhvr>
                                      <p:tavLst>
                                        <p:tav tm="0">
                                          <p:val>
                                            <p:fltVal val="0"/>
                                          </p:val>
                                        </p:tav>
                                        <p:tav tm="100000">
                                          <p:val>
                                            <p:strVal val="#ppt_w"/>
                                          </p:val>
                                        </p:tav>
                                      </p:tavLst>
                                    </p:anim>
                                    <p:anim calcmode="lin" valueType="num">
                                      <p:cBhvr>
                                        <p:cTn id="8" dur="500" fill="hold"/>
                                        <p:tgtEl>
                                          <p:spTgt spid="102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l="34056" t="13620" r="50000" b="9521"/>
          <a:stretch>
            <a:fillRect/>
          </a:stretch>
        </p:blipFill>
        <p:spPr bwMode="auto">
          <a:xfrm flipH="1">
            <a:off x="7020272" y="332656"/>
            <a:ext cx="2123728" cy="6398517"/>
          </a:xfrm>
          <a:prstGeom prst="rect">
            <a:avLst/>
          </a:prstGeom>
          <a:noFill/>
          <a:ln w="9525">
            <a:noFill/>
            <a:miter lim="800000"/>
            <a:headEnd/>
            <a:tailEnd/>
          </a:ln>
        </p:spPr>
      </p:pic>
      <p:pic>
        <p:nvPicPr>
          <p:cNvPr id="39939" name="Picture 3"/>
          <p:cNvPicPr>
            <a:picLocks noChangeAspect="1" noChangeArrowheads="1"/>
          </p:cNvPicPr>
          <p:nvPr/>
        </p:nvPicPr>
        <p:blipFill>
          <a:blip r:embed="rId4" cstate="print"/>
          <a:srcRect/>
          <a:stretch>
            <a:fillRect/>
          </a:stretch>
        </p:blipFill>
        <p:spPr bwMode="auto">
          <a:xfrm>
            <a:off x="5580112" y="2420888"/>
            <a:ext cx="2025226" cy="2160240"/>
          </a:xfrm>
          <a:prstGeom prst="rect">
            <a:avLst/>
          </a:prstGeom>
          <a:noFill/>
          <a:ln w="9525">
            <a:noFill/>
            <a:miter lim="800000"/>
            <a:headEnd/>
            <a:tailEnd/>
          </a:ln>
        </p:spPr>
      </p:pic>
      <p:sp>
        <p:nvSpPr>
          <p:cNvPr id="2" name="Nadpis 1"/>
          <p:cNvSpPr>
            <a:spLocks noGrp="1"/>
          </p:cNvSpPr>
          <p:nvPr>
            <p:ph type="title"/>
          </p:nvPr>
        </p:nvSpPr>
        <p:spPr/>
        <p:txBody>
          <a:bodyPr/>
          <a:lstStyle/>
          <a:p>
            <a:r>
              <a:rPr lang="cs-CZ" dirty="0" smtClean="0"/>
              <a:t>Kreslení perem</a:t>
            </a:r>
            <a:endParaRPr lang="cs-CZ" dirty="0"/>
          </a:p>
        </p:txBody>
      </p:sp>
      <p:sp>
        <p:nvSpPr>
          <p:cNvPr id="3" name="Zástupný symbol pro obsah 2"/>
          <p:cNvSpPr>
            <a:spLocks noGrp="1"/>
          </p:cNvSpPr>
          <p:nvPr>
            <p:ph idx="1"/>
          </p:nvPr>
        </p:nvSpPr>
        <p:spPr>
          <a:xfrm>
            <a:off x="457200" y="1268760"/>
            <a:ext cx="8229600" cy="5400600"/>
          </a:xfrm>
        </p:spPr>
        <p:txBody>
          <a:bodyPr>
            <a:normAutofit fontScale="92500" lnSpcReduction="10000"/>
          </a:bodyPr>
          <a:lstStyle/>
          <a:p>
            <a:r>
              <a:rPr lang="cs-CZ" sz="2400" b="1" dirty="0" smtClean="0"/>
              <a:t>Vypnout </a:t>
            </a:r>
            <a:r>
              <a:rPr lang="cs-CZ" sz="2400" b="1" dirty="0" err="1" smtClean="0"/>
              <a:t>automtická</a:t>
            </a:r>
            <a:r>
              <a:rPr lang="cs-CZ" sz="2400" b="1" dirty="0" smtClean="0"/>
              <a:t> vodítka:  </a:t>
            </a:r>
            <a:r>
              <a:rPr lang="cs-CZ" sz="2400" dirty="0" smtClean="0"/>
              <a:t>Zobrazení: automatická vodítka</a:t>
            </a:r>
            <a:endParaRPr lang="cs-CZ" sz="2400" b="1" dirty="0" smtClean="0"/>
          </a:p>
          <a:p>
            <a:r>
              <a:rPr lang="cs-CZ" sz="2400" b="1" dirty="0" smtClean="0"/>
              <a:t>Kreslení přímých segmentů čáry nástrojem pero</a:t>
            </a:r>
          </a:p>
          <a:p>
            <a:r>
              <a:rPr lang="cs-CZ" sz="2400" dirty="0" smtClean="0"/>
              <a:t>Vyberte nástroj pero.</a:t>
            </a:r>
          </a:p>
          <a:p>
            <a:r>
              <a:rPr lang="cs-CZ" sz="2400" dirty="0" smtClean="0"/>
              <a:t>umístěte kurzor pera tam, kde má přímý úsek začínat, a klepnutím určete první kotevní bod (netáhněte). </a:t>
            </a:r>
          </a:p>
          <a:p>
            <a:r>
              <a:rPr lang="cs-CZ" sz="2400" dirty="0" smtClean="0"/>
              <a:t>Klepněte znovu na místo, kde má segment končit (klepněte se stisknutou klávesou Shift, chcete-li omezit úhel segmentu na násobky 45°).</a:t>
            </a:r>
          </a:p>
          <a:p>
            <a:r>
              <a:rPr lang="cs-CZ" sz="2400" dirty="0" smtClean="0"/>
              <a:t>Dalšími klepnutími vytvořte kotevní body pro další přímé úseky.</a:t>
            </a:r>
          </a:p>
          <a:p>
            <a:r>
              <a:rPr lang="cs-CZ" sz="2400" dirty="0" smtClean="0"/>
              <a:t>Dokončete cestu jedním z následujících úkonů:</a:t>
            </a:r>
          </a:p>
          <a:p>
            <a:pPr lvl="1"/>
            <a:r>
              <a:rPr lang="cs-CZ" sz="2000" dirty="0" smtClean="0"/>
              <a:t>Chcete-li cestu uzavřít, umístěte nástroj pero nad první (prázdný) kotevní bod. Když je nástroj pero správně umístěn, zobrazí se vedle jeho ukazatele malý kroužek . Klepnutím nebo tažením cestu uzavřete.</a:t>
            </a:r>
          </a:p>
          <a:p>
            <a:pPr lvl="1"/>
            <a:r>
              <a:rPr lang="cs-CZ" sz="2000" dirty="0" smtClean="0"/>
              <a:t>Chcete-li nechat cestu otevřenou, klepněte se stisknutou klávesou Ctrl kdekoliv mimo všechny objekty; můžete také vybrat jiný nástroj nebo v aplikaci </a:t>
            </a:r>
            <a:r>
              <a:rPr lang="cs-CZ" sz="2000" dirty="0" err="1" smtClean="0"/>
              <a:t>Illustrator</a:t>
            </a:r>
            <a:r>
              <a:rPr lang="cs-CZ" sz="2000" dirty="0" smtClean="0"/>
              <a:t> zvolit Výběr &gt; Odznačit (Ctrl + Shift + A)</a:t>
            </a:r>
          </a:p>
          <a:p>
            <a:endParaRPr lang="cs-CZ" dirty="0"/>
          </a:p>
        </p:txBody>
      </p:sp>
      <p:pic>
        <p:nvPicPr>
          <p:cNvPr id="6" name="Picture 2"/>
          <p:cNvPicPr>
            <a:picLocks noChangeAspect="1" noChangeArrowheads="1"/>
          </p:cNvPicPr>
          <p:nvPr/>
        </p:nvPicPr>
        <p:blipFill>
          <a:blip r:embed="rId5" cstate="print"/>
          <a:srcRect l="69493" t="64924" r="27357" b="29862"/>
          <a:stretch>
            <a:fillRect/>
          </a:stretch>
        </p:blipFill>
        <p:spPr bwMode="auto">
          <a:xfrm>
            <a:off x="827584" y="5157192"/>
            <a:ext cx="432048" cy="4320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Kreslení křivek nástrojem pero</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Křivku vytvoříte přidáním kotevního bodu v místě, kde se mění směr křivky a tažením za směrové úsečky křivku vytvarujete. </a:t>
            </a:r>
          </a:p>
          <a:p>
            <a:r>
              <a:rPr lang="cs-CZ" dirty="0" smtClean="0"/>
              <a:t>Délka a sklon směrových úseček určuje tvar křivky.</a:t>
            </a:r>
          </a:p>
          <a:p>
            <a:r>
              <a:rPr lang="cs-CZ" dirty="0" smtClean="0"/>
              <a:t>Úpravy křivek budou snadnější a počítač je bude rychleji vykreslovat a tisknout, pokud je nakreslíte s co nejmenším možným počtem kotevních bodů. </a:t>
            </a:r>
          </a:p>
          <a:p>
            <a:r>
              <a:rPr lang="cs-CZ" dirty="0" smtClean="0"/>
              <a:t>Použití příliš velkého počtu bodů může způsobit vznik nežádoucích hrbolů na křivce. </a:t>
            </a:r>
          </a:p>
          <a:p>
            <a:r>
              <a:rPr lang="cs-CZ" dirty="0" smtClean="0"/>
              <a:t>Místo toho kreslete kotevní body daleko od sebe a naučte se tvarovat křivky nastavením délky a úhlů směrových úseček.</a:t>
            </a:r>
            <a:endParaRPr lang="cs-CZ"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Kreslení křivek nástrojem pero</a:t>
            </a:r>
            <a:endParaRPr lang="cs-CZ" dirty="0"/>
          </a:p>
        </p:txBody>
      </p:sp>
      <p:sp>
        <p:nvSpPr>
          <p:cNvPr id="3" name="Zástupný symbol pro obsah 2"/>
          <p:cNvSpPr>
            <a:spLocks noGrp="1"/>
          </p:cNvSpPr>
          <p:nvPr>
            <p:ph idx="1"/>
          </p:nvPr>
        </p:nvSpPr>
        <p:spPr>
          <a:xfrm>
            <a:off x="457200" y="1600200"/>
            <a:ext cx="6347048" cy="4525963"/>
          </a:xfrm>
        </p:spPr>
        <p:txBody>
          <a:bodyPr>
            <a:normAutofit fontScale="70000" lnSpcReduction="20000"/>
          </a:bodyPr>
          <a:lstStyle/>
          <a:p>
            <a:r>
              <a:rPr lang="cs-CZ" dirty="0" smtClean="0"/>
              <a:t>Vyberte nástroj pero.</a:t>
            </a:r>
          </a:p>
          <a:p>
            <a:r>
              <a:rPr lang="cs-CZ" dirty="0" smtClean="0"/>
              <a:t>Umístěte nástroj pero tam, kde má křivka začínat a podržte stisknuté tlačítko myši. </a:t>
            </a:r>
          </a:p>
          <a:p>
            <a:r>
              <a:rPr lang="cs-CZ" dirty="0" smtClean="0"/>
              <a:t>Objeví se první kotevní bod a ukazatel nástroje pero se změní na šipku. </a:t>
            </a:r>
          </a:p>
          <a:p>
            <a:r>
              <a:rPr lang="cs-CZ" dirty="0" smtClean="0"/>
              <a:t>Tažením nastavte sklon vytvářeného křivkového segmentu a pak tlačítko myši uvolněte. </a:t>
            </a:r>
          </a:p>
          <a:p>
            <a:r>
              <a:rPr lang="cs-CZ" dirty="0" smtClean="0"/>
              <a:t>Obvykle se směrová úsečka táhne zhruba do třetiny vzdálenosti k následujícímu kotevnímu bodu, který plánujete nakreslit. (Později lze upravit směrové úsečky na jedné nebo na obou stranách.)</a:t>
            </a:r>
          </a:p>
          <a:p>
            <a:r>
              <a:rPr lang="cs-CZ" dirty="0" smtClean="0"/>
              <a:t>Podržte stisknutou klávesu Shift, chcete-li omezit nástroj na násobky 45°.</a:t>
            </a:r>
            <a:endParaRPr lang="cs-CZ" dirty="0"/>
          </a:p>
        </p:txBody>
      </p:sp>
      <p:pic>
        <p:nvPicPr>
          <p:cNvPr id="40962" name="Picture 2"/>
          <p:cNvPicPr>
            <a:picLocks noChangeAspect="1" noChangeArrowheads="1"/>
          </p:cNvPicPr>
          <p:nvPr/>
        </p:nvPicPr>
        <p:blipFill>
          <a:blip r:embed="rId3" cstate="print"/>
          <a:srcRect l="39568" t="60480" r="55707" b="25660"/>
          <a:stretch>
            <a:fillRect/>
          </a:stretch>
        </p:blipFill>
        <p:spPr bwMode="auto">
          <a:xfrm>
            <a:off x="7164288" y="3428999"/>
            <a:ext cx="1368152" cy="2508279"/>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21456" t="65910" r="73425" b="29050"/>
          <a:stretch>
            <a:fillRect/>
          </a:stretch>
        </p:blipFill>
        <p:spPr bwMode="auto">
          <a:xfrm>
            <a:off x="7020272" y="1340768"/>
            <a:ext cx="1656184" cy="101919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30118" t="65280" r="66338" b="30310"/>
          <a:stretch>
            <a:fillRect/>
          </a:stretch>
        </p:blipFill>
        <p:spPr bwMode="auto">
          <a:xfrm>
            <a:off x="7164287" y="2276872"/>
            <a:ext cx="925817" cy="720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cstate="print"/>
          <a:srcRect/>
          <a:stretch>
            <a:fillRect/>
          </a:stretch>
        </p:blipFill>
        <p:spPr bwMode="auto">
          <a:xfrm>
            <a:off x="3995936" y="5643177"/>
            <a:ext cx="4917661" cy="998800"/>
          </a:xfrm>
          <a:prstGeom prst="rect">
            <a:avLst/>
          </a:prstGeom>
          <a:noFill/>
          <a:ln w="9525">
            <a:noFill/>
            <a:miter lim="800000"/>
            <a:headEnd/>
            <a:tailEnd/>
          </a:ln>
        </p:spPr>
      </p:pic>
      <p:sp>
        <p:nvSpPr>
          <p:cNvPr id="2" name="Nadpis 1"/>
          <p:cNvSpPr>
            <a:spLocks noGrp="1"/>
          </p:cNvSpPr>
          <p:nvPr>
            <p:ph type="title"/>
          </p:nvPr>
        </p:nvSpPr>
        <p:spPr/>
        <p:txBody>
          <a:bodyPr/>
          <a:lstStyle/>
          <a:p>
            <a:r>
              <a:rPr lang="cs-CZ" dirty="0" smtClean="0"/>
              <a:t>Kreslení křivek nástrojem pero</a:t>
            </a:r>
            <a:endParaRPr lang="cs-CZ" dirty="0"/>
          </a:p>
        </p:txBody>
      </p:sp>
      <p:sp>
        <p:nvSpPr>
          <p:cNvPr id="3" name="Zástupný symbol pro obsah 2"/>
          <p:cNvSpPr>
            <a:spLocks noGrp="1"/>
          </p:cNvSpPr>
          <p:nvPr>
            <p:ph idx="1"/>
          </p:nvPr>
        </p:nvSpPr>
        <p:spPr>
          <a:xfrm>
            <a:off x="457200" y="1600200"/>
            <a:ext cx="6347048" cy="4525963"/>
          </a:xfrm>
        </p:spPr>
        <p:txBody>
          <a:bodyPr>
            <a:normAutofit fontScale="77500" lnSpcReduction="20000"/>
          </a:bodyPr>
          <a:lstStyle/>
          <a:p>
            <a:r>
              <a:rPr lang="cs-CZ" dirty="0" smtClean="0"/>
              <a:t>Umístěte nástroj pero tam, kde má zakřivený segment končit, a proveďte jeden z následujících úkonů:</a:t>
            </a:r>
          </a:p>
          <a:p>
            <a:pPr lvl="1"/>
            <a:r>
              <a:rPr lang="cs-CZ" dirty="0" smtClean="0"/>
              <a:t>Chcete-li vytvořit křivku tvaru C, táhněte v opačném směru než má předcházející směrová úsečka. Pak uvolněte tlačítko myši</a:t>
            </a:r>
          </a:p>
          <a:p>
            <a:pPr lvl="1"/>
            <a:r>
              <a:rPr lang="cs-CZ" dirty="0" smtClean="0"/>
              <a:t>Chcete-li vytvořit křivku tvaru S, táhněte stejným směrem, jaký má předcházející směrová úsečka. Pak uvolněte tlačítko myši</a:t>
            </a:r>
          </a:p>
          <a:p>
            <a:r>
              <a:rPr lang="cs-CZ" dirty="0" smtClean="0"/>
              <a:t>Pokračujte v tažení nástrojem pero z různých míst a tím vytvořte za sebou jdoucí hladké křivky. Všimněte si, že </a:t>
            </a:r>
            <a:r>
              <a:rPr lang="cs-CZ" b="1" dirty="0" smtClean="0"/>
              <a:t>kotevní body umísťujete na začátek a konec každé křivky</a:t>
            </a:r>
            <a:r>
              <a:rPr lang="cs-CZ" dirty="0" smtClean="0"/>
              <a:t>, ne na špičku křivky.</a:t>
            </a:r>
            <a:endParaRPr lang="cs-CZ" dirty="0"/>
          </a:p>
        </p:txBody>
      </p:sp>
      <p:pic>
        <p:nvPicPr>
          <p:cNvPr id="41986" name="Picture 2"/>
          <p:cNvPicPr>
            <a:picLocks noChangeAspect="1" noChangeArrowheads="1"/>
          </p:cNvPicPr>
          <p:nvPr/>
        </p:nvPicPr>
        <p:blipFill>
          <a:blip r:embed="rId3" cstate="print"/>
          <a:srcRect l="20275" t="65280" r="53344" b="13301"/>
          <a:stretch>
            <a:fillRect/>
          </a:stretch>
        </p:blipFill>
        <p:spPr bwMode="auto">
          <a:xfrm>
            <a:off x="6804248" y="3356991"/>
            <a:ext cx="1872208" cy="950075"/>
          </a:xfrm>
          <a:prstGeom prst="rect">
            <a:avLst/>
          </a:prstGeom>
          <a:noFill/>
          <a:ln w="9525">
            <a:noFill/>
            <a:miter lim="800000"/>
            <a:headEnd/>
            <a:tailEnd/>
          </a:ln>
        </p:spPr>
      </p:pic>
      <p:pic>
        <p:nvPicPr>
          <p:cNvPr id="41987" name="Picture 3"/>
          <p:cNvPicPr>
            <a:picLocks noChangeAspect="1" noChangeArrowheads="1"/>
          </p:cNvPicPr>
          <p:nvPr/>
        </p:nvPicPr>
        <p:blipFill>
          <a:blip r:embed="rId4" cstate="print"/>
          <a:srcRect l="20075" t="57821" r="53544" b="21324"/>
          <a:stretch>
            <a:fillRect/>
          </a:stretch>
        </p:blipFill>
        <p:spPr bwMode="auto">
          <a:xfrm>
            <a:off x="6767736" y="2445364"/>
            <a:ext cx="1908720" cy="911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Konec křivky</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Dokončete cestu jedním z následujících úkonů:</a:t>
            </a:r>
          </a:p>
          <a:p>
            <a:pPr lvl="1"/>
            <a:r>
              <a:rPr lang="cs-CZ" b="1" dirty="0" smtClean="0"/>
              <a:t>Chcete-li cestu uzavřít</a:t>
            </a:r>
            <a:r>
              <a:rPr lang="cs-CZ" dirty="0" smtClean="0"/>
              <a:t>, umístěte nástroj pero nad první (prázdný) kotevní bod. Když je nástroj pero správně umístěn, zobrazí se vedle jeho ukazatele malý kroužek . Klepnutím nebo tažením cestu uzavřete.</a:t>
            </a:r>
          </a:p>
          <a:p>
            <a:pPr lvl="1"/>
            <a:r>
              <a:rPr lang="cs-CZ" b="1" dirty="0" smtClean="0"/>
              <a:t>Chcete-li nechat cestu otevřenou</a:t>
            </a:r>
            <a:r>
              <a:rPr lang="cs-CZ" dirty="0" smtClean="0"/>
              <a:t>, klepněte se stisknutou klávesou Ctrl (Windows) kdekoliv mimo všechny objekty.</a:t>
            </a:r>
          </a:p>
          <a:p>
            <a:pPr lvl="1"/>
            <a:r>
              <a:rPr lang="cs-CZ" b="1" dirty="0" smtClean="0"/>
              <a:t>Chcete-li nechat cestu otevřenou</a:t>
            </a:r>
            <a:r>
              <a:rPr lang="cs-CZ" dirty="0" smtClean="0"/>
              <a:t>, můžete také vybrat jiný nástroj nebo v aplikaci </a:t>
            </a:r>
            <a:r>
              <a:rPr lang="cs-CZ" dirty="0" err="1" smtClean="0"/>
              <a:t>Illustrator</a:t>
            </a:r>
            <a:r>
              <a:rPr lang="cs-CZ" dirty="0" smtClean="0"/>
              <a:t> zvolit Výběr &gt; Odznačit</a:t>
            </a:r>
            <a:endParaRPr lang="cs-CZ" dirty="0"/>
          </a:p>
        </p:txBody>
      </p:sp>
      <p:pic>
        <p:nvPicPr>
          <p:cNvPr id="43010" name="Picture 2"/>
          <p:cNvPicPr>
            <a:picLocks noChangeAspect="1" noChangeArrowheads="1"/>
          </p:cNvPicPr>
          <p:nvPr/>
        </p:nvPicPr>
        <p:blipFill>
          <a:blip r:embed="rId2" cstate="print"/>
          <a:srcRect l="69493" t="64924" r="27357" b="29862"/>
          <a:stretch>
            <a:fillRect/>
          </a:stretch>
        </p:blipFill>
        <p:spPr bwMode="auto">
          <a:xfrm>
            <a:off x="8532440" y="2780928"/>
            <a:ext cx="432048" cy="4320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Pracovní plocha</a:t>
            </a:r>
            <a:endParaRPr lang="cs-CZ" b="1" dirty="0"/>
          </a:p>
        </p:txBody>
      </p:sp>
      <p:sp>
        <p:nvSpPr>
          <p:cNvPr id="3" name="Zástupný symbol pro obsah 2"/>
          <p:cNvSpPr>
            <a:spLocks noGrp="1"/>
          </p:cNvSpPr>
          <p:nvPr>
            <p:ph idx="1"/>
          </p:nvPr>
        </p:nvSpPr>
        <p:spPr/>
        <p:txBody>
          <a:bodyPr>
            <a:normAutofit/>
          </a:bodyPr>
          <a:lstStyle/>
          <a:p>
            <a:r>
              <a:rPr lang="cs-CZ" dirty="0" smtClean="0"/>
              <a:t>Po </a:t>
            </a:r>
            <a:r>
              <a:rPr lang="cs-CZ" dirty="0" smtClean="0"/>
              <a:t>vlastním </a:t>
            </a:r>
            <a:r>
              <a:rPr lang="cs-CZ" dirty="0" smtClean="0"/>
              <a:t>nastavení lze uložit</a:t>
            </a:r>
          </a:p>
          <a:p>
            <a:r>
              <a:rPr lang="cs-CZ" dirty="0" smtClean="0"/>
              <a:t>Uložení vlastní pracovní plochy: (</a:t>
            </a:r>
            <a:r>
              <a:rPr lang="cs-CZ" dirty="0" err="1" smtClean="0"/>
              <a:t>Photoshop</a:t>
            </a:r>
            <a:r>
              <a:rPr lang="cs-CZ" dirty="0" smtClean="0"/>
              <a:t>, </a:t>
            </a:r>
            <a:r>
              <a:rPr lang="cs-CZ" dirty="0" err="1" smtClean="0"/>
              <a:t>Illustrator</a:t>
            </a:r>
            <a:r>
              <a:rPr lang="cs-CZ" dirty="0" smtClean="0"/>
              <a:t>) Zvolte Okno &gt; Pracovní plocha &gt; Uložit pracovní plochu</a:t>
            </a:r>
          </a:p>
          <a:p>
            <a:pPr lvl="1"/>
            <a:r>
              <a:rPr lang="cs-CZ" dirty="0" smtClean="0"/>
              <a:t>skrýt </a:t>
            </a:r>
            <a:r>
              <a:rPr lang="cs-CZ" dirty="0"/>
              <a:t>nebo zobrazit všechny panely, včetně panelu nástrojů a ovládacího </a:t>
            </a:r>
            <a:r>
              <a:rPr lang="cs-CZ" dirty="0" smtClean="0"/>
              <a:t>panelu: stisknout tabulátor</a:t>
            </a:r>
          </a:p>
          <a:p>
            <a:r>
              <a:rPr lang="cs-CZ" dirty="0" smtClean="0"/>
              <a:t>skrýt nebo zobrazit všechny panely: </a:t>
            </a:r>
            <a:r>
              <a:rPr lang="cs-CZ" dirty="0" err="1" smtClean="0"/>
              <a:t>shift</a:t>
            </a:r>
            <a:r>
              <a:rPr lang="cs-CZ" dirty="0" smtClean="0"/>
              <a:t> + tabulátor</a:t>
            </a:r>
          </a:p>
          <a:p>
            <a:endParaRPr lang="cs-CZ" dirty="0" smtClean="0"/>
          </a:p>
          <a:p>
            <a:endParaRPr lang="cs-CZ"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smtClean="0"/>
              <a:t>Změna umístění kotevních bodů při kreslení</a:t>
            </a:r>
            <a:endParaRPr lang="cs-CZ" sz="3200" b="1" dirty="0"/>
          </a:p>
        </p:txBody>
      </p:sp>
      <p:sp>
        <p:nvSpPr>
          <p:cNvPr id="3" name="Zástupný symbol pro obsah 2"/>
          <p:cNvSpPr>
            <a:spLocks noGrp="1"/>
          </p:cNvSpPr>
          <p:nvPr>
            <p:ph idx="1"/>
          </p:nvPr>
        </p:nvSpPr>
        <p:spPr/>
        <p:txBody>
          <a:bodyPr/>
          <a:lstStyle/>
          <a:p>
            <a:r>
              <a:rPr lang="cs-CZ" dirty="0" smtClean="0"/>
              <a:t>Po klepnutí při vytváření kotevního bodu nechte tlačítko myši stisknuté, podržte mezerník a přetažením přemístěte kotevní bod</a:t>
            </a:r>
            <a:endParaRPr lang="cs-CZ" dirty="0"/>
          </a:p>
        </p:txBody>
      </p:sp>
      <p:pic>
        <p:nvPicPr>
          <p:cNvPr id="45058" name="Picture 2"/>
          <p:cNvPicPr>
            <a:picLocks noChangeAspect="1" noChangeArrowheads="1"/>
          </p:cNvPicPr>
          <p:nvPr/>
        </p:nvPicPr>
        <p:blipFill>
          <a:blip r:embed="rId2" cstate="print"/>
          <a:srcRect l="28937" t="19920" r="34051" b="40000"/>
          <a:stretch>
            <a:fillRect/>
          </a:stretch>
        </p:blipFill>
        <p:spPr bwMode="auto">
          <a:xfrm>
            <a:off x="827584" y="3501008"/>
            <a:ext cx="4328163" cy="2929324"/>
          </a:xfrm>
          <a:prstGeom prst="rect">
            <a:avLst/>
          </a:prstGeom>
          <a:noFill/>
          <a:ln w="9525">
            <a:noFill/>
            <a:miter lim="800000"/>
            <a:headEnd/>
            <a:tailEnd/>
          </a:ln>
        </p:spPr>
      </p:pic>
      <p:sp>
        <p:nvSpPr>
          <p:cNvPr id="45060" name="AutoShape 4" descr="data:image/jpeg;base64,/9j/4AAQSkZJRgABAQAAAQABAAD/2wCEAAkGBg0PDRUOEhIVEBATERQRFxEQEBgRFRcYFBYWFhcUFR4XGzIeIxkjGhQZIjsiLycpOC8sIR81NTA2NSorLCkBCQoKDgwMGg8PGTUkHyQ1NTY1KjU1NTU0LTA1KTAyNS41Li4sKTYpMi0pKSk1NTUrLDUsNTQpNSw2LDMuLi4sKf/AABEIAGgAiAMBIgACEQEDEQH/xAAbAAEAAgMBAQAAAAAAAAAAAAAABQYBBAcDAv/EADsQAAICAQIDBAcECQUBAAAAAAECAAMEBRESITEGE0FRBxQiMkJSYTVxc7EjJGJjcoGRkrJDU6HB4RX/xAAaAQEAAwADAAAAAAAAAAAAAAAAAQIDBAUH/8QAKREBAAICAAMGBwEAAAAAAAAAAAECAxEEEkEhMTNRcbETFBUyNHLRBf/aAAwDAQACEQMRAD8A7jERAREQERNDWtbow6DkXErWpA5KWJLHYAASJnUblatZtaK1jcy34nhg5td9S3VndHUMp225H757yUTExOpIiIQREQEREBERAREQEREBERASmeln7Jb8ar/KXMymelj7Jb8an/KZZvDn0c7/ADvzcX7R7pnsX9l434CflJqQnYv7LxvwE/KTUtT7IYcT49/WfdmIiXYEREBERAREQEREBMGZmDAqOr+kEYuS1D6fnuqkjv6cXvajsAdwVbfbn5TX030xaHc/dG849nIcOVW1OxPgSRwj+su20jdc7N4WdV3OTSlyeHGvNfqp6qfuIgSKuGG4O4I3BB3H3ic69K9ef6ueHhfDJVm2T262U8iT8pPj4ePnI/8A+RrHZ23fDSzVNKbcnFLb3UHf/T6kjnvyHPnuAfaNh0j0taJlE1td6tZvwmrMXuSCN9wS3s+HnM8lOek125XCcR8tnrl5d66S2PR5VqAw09Y4UrCBaqwnC/CPic79T5bS2AyO1DtBh42K+VZaooQHdwwYbj4V26sfBRzlFu9LZyOIYgxcdQ3B32qZi0HfzFK72Ec+pIlqxyxyqZ8k5slsutbnp3Om7xKO+V2lprW5PUtTrKhilPHiueW/6JyzIw+pH8ps6L6S8K64YuQtmn5Z5er5i93xH92x9lhv058/KWYLfExvMwEREBERAREQEREBERAwRKn2+Gi14xu1Cmq0e6gasNa7ctkrPvbnYeO23XlLYZxT00V3WapVwhmSjC707JxhOO6xWdgPaA9hQW8NhvK2nUbhtgpGTLWtp1E9VFbDoOQ96ULjqzbrQhLLWByA3bmW+v1OwElNK1vLw3L49vBuNmrdRZW46bMp+niNjIlMwbbsNh8yniQ/cRLL2T7G5WqP7H6LGVtnySN+nVKgeTP9eg8d+k6iPjXy7jvei5PpvD8DyWiOXy6zP9b3ZLtjqFWc7Y2AltTovfYmD3iIh4j+nUOSis2+22w4go8iZ0KzshfqdSnU7N624bPUaEVK0PUK9h3sZh0JBUdeW0sGg6Bi4NAx6ECIOZPVnY9Xc9Sx85JCdvWJiO151ntS2SZx11Hkqp03M0z2sXjy8MdcN34rqh54zud2A/2mP8LDpJ3SdYoy6RfS3Gh3HQgqw5Mjg81YHkVI3E3pW9Y0K6u45+FsuTy72gnhqylX4X+W0D3bPDodx0sxWSJH6JrVWZQLq9wNyjI44XrdeT12DwdTyI/62khAREQEREBERAREQBkXrXZ3HzFHeKRYhJrurbu7q2+atxzH3dD4gyUiBybWeweN3vcZn6u9x4KtTxVWpLWbkK8qvbu1uPzAAP4EHlOn6dp9ePQlFY4a60WtR5BRsPyn1n4FWRU1NqLZU6lWRxuGB6gyvaRl24WSum5DNZW4PqmS53Zwo3ONafG5ANw3xrz6q28REQtN7WiImeyFpiYBmZKpERAqmv0nT8g6rWD3LcK5tY6NWOS5QA+Ovx803+US01sCNwdwRuCOYO/iJi2tWUqwDKQQVI3BB5EH6SvdiGauq3AYknCvbHUk7k0lVso3+6qxV3/ZMCyREQEREBERAREQEREBI7XtFrzMdqHJXfZksTk9dindLUPgysAf/JIxAg+y+s2XI9F+y5mMwrvVeQYkbpcn7uxRxDyPEPhMnJXu0elXCxNQxV4sulSpr34RkUk7tQx8G39pT4N9CZJ6NrFGZQL6m4kO4II4WRhyatweaup5FT0MDeiIgDK1oXPV9QYe7+pqf4xUxP8APhdP+JJa9rlWHR3r7sSwSupOdltje7VWPFif6DcnkCZ4dlNJtx8cm4g5N9jZFxX3e8s29hf2UUKgPkogTUREBERAREQEREBERAREQMGQOo9lQ1xy8a1sPKbbjetQ9duw2Hf1t7LbD4uTD5oiB4pZr6cjXg3fti6/H3+pU1vt/cZj1bXreTXYmIvnTTZlP/I2sqj+0xEDa0vstXVeMm223LyQpVbshlJQN7wqVQETfxIG5AG5k5EQEREBER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5062" name="AutoShape 6" descr="data:image/jpeg;base64,/9j/4AAQSkZJRgABAQAAAQABAAD/2wCEAAkGBg0PDRUOEhIVEBATERQRFxEQEBgRFRcYFBYWFhcUFR4XGzIeIxkjGhQZIjsiLycpOC8sIR81NTA2NSorLCkBCQoKDgwMGg8PGTUkHyQ1NTY1KjU1NTU0LTA1KTAyNS41Li4sKTYpMi0pKSk1NTUrLDUsNTQpNSw2LDMuLi4sKf/AABEIAGgAiAMBIgACEQEDEQH/xAAbAAEAAgMBAQAAAAAAAAAAAAAABQYBBAcDAv/EADsQAAICAQIDBAcECQUBAAAAAAECAAMEBRESITEGE0FRBxQiMkJSYTVxc7EjJGJjcoGRkrJDU6HB4RX/xAAaAQEAAwADAAAAAAAAAAAAAAAAAQIDBAUH/8QAKREBAAICAAMGBwEAAAAAAAAAAAECAxEEEkEhMTNRcbETFBUyNHLRBf/aAAwDAQACEQMRAD8A7jERAREQERNDWtbow6DkXErWpA5KWJLHYAASJnUblatZtaK1jcy34nhg5td9S3VndHUMp225H757yUTExOpIiIQREQEREBERAREQEREBERASmeln7Jb8ar/KXMymelj7Jb8an/KZZvDn0c7/ADvzcX7R7pnsX9l434CflJqQnYv7LxvwE/KTUtT7IYcT49/WfdmIiXYEREBERAREQEREBMGZmDAqOr+kEYuS1D6fnuqkjv6cXvajsAdwVbfbn5TX030xaHc/dG849nIcOVW1OxPgSRwj+su20jdc7N4WdV3OTSlyeHGvNfqp6qfuIgSKuGG4O4I3BB3H3ic69K9ef6ueHhfDJVm2T262U8iT8pPj4ePnI/8A+RrHZ23fDSzVNKbcnFLb3UHf/T6kjnvyHPnuAfaNh0j0taJlE1td6tZvwmrMXuSCN9wS3s+HnM8lOek125XCcR8tnrl5d66S2PR5VqAw09Y4UrCBaqwnC/CPic79T5bS2AyO1DtBh42K+VZaooQHdwwYbj4V26sfBRzlFu9LZyOIYgxcdQ3B32qZi0HfzFK72Ec+pIlqxyxyqZ8k5slsutbnp3Om7xKO+V2lprW5PUtTrKhilPHiueW/6JyzIw+pH8ps6L6S8K64YuQtmn5Z5er5i93xH92x9lhv058/KWYLfExvMwEREBERAREQEREBERAwRKn2+Gi14xu1Cmq0e6gasNa7ctkrPvbnYeO23XlLYZxT00V3WapVwhmSjC707JxhOO6xWdgPaA9hQW8NhvK2nUbhtgpGTLWtp1E9VFbDoOQ96ULjqzbrQhLLWByA3bmW+v1OwElNK1vLw3L49vBuNmrdRZW46bMp+niNjIlMwbbsNh8yniQ/cRLL2T7G5WqP7H6LGVtnySN+nVKgeTP9eg8d+k6iPjXy7jvei5PpvD8DyWiOXy6zP9b3ZLtjqFWc7Y2AltTovfYmD3iIh4j+nUOSis2+22w4go8iZ0KzshfqdSnU7N624bPUaEVK0PUK9h3sZh0JBUdeW0sGg6Bi4NAx6ECIOZPVnY9Xc9Sx85JCdvWJiO151ntS2SZx11Hkqp03M0z2sXjy8MdcN34rqh54zud2A/2mP8LDpJ3SdYoy6RfS3Gh3HQgqw5Mjg81YHkVI3E3pW9Y0K6u45+FsuTy72gnhqylX4X+W0D3bPDodx0sxWSJH6JrVWZQLq9wNyjI44XrdeT12DwdTyI/62khAREQEREBERAREQBkXrXZ3HzFHeKRYhJrurbu7q2+atxzH3dD4gyUiBybWeweN3vcZn6u9x4KtTxVWpLWbkK8qvbu1uPzAAP4EHlOn6dp9ePQlFY4a60WtR5BRsPyn1n4FWRU1NqLZU6lWRxuGB6gyvaRl24WSum5DNZW4PqmS53Zwo3ONafG5ANw3xrz6q28REQtN7WiImeyFpiYBmZKpERAqmv0nT8g6rWD3LcK5tY6NWOS5QA+Ovx803+US01sCNwdwRuCOYO/iJi2tWUqwDKQQVI3BB5EH6SvdiGauq3AYknCvbHUk7k0lVso3+6qxV3/ZMCyREQEREBERAREQEREBI7XtFrzMdqHJXfZksTk9dindLUPgysAf/JIxAg+y+s2XI9F+y5mMwrvVeQYkbpcn7uxRxDyPEPhMnJXu0elXCxNQxV4sulSpr34RkUk7tQx8G39pT4N9CZJ6NrFGZQL6m4kO4II4WRhyatweaup5FT0MDeiIgDK1oXPV9QYe7+pqf4xUxP8APhdP+JJa9rlWHR3r7sSwSupOdltje7VWPFif6DcnkCZ4dlNJtx8cm4g5N9jZFxX3e8s29hf2UUKgPkogTUREBERAREQEREBERAREQMGQOo9lQ1xy8a1sPKbbjetQ9duw2Hf1t7LbD4uTD5oiB4pZr6cjXg3fti6/H3+pU1vt/cZj1bXreTXYmIvnTTZlP/I2sqj+0xEDa0vstXVeMm223LyQpVbshlJQN7wqVQETfxIG5AG5k5EQEREBER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5064" name="AutoShape 8" descr="data:image/jpeg;base64,/9j/4AAQSkZJRgABAQAAAQABAAD/2wCEAAkGBg0PDRUOEhIVEBATERQRFxEQEBgRFRcYFBYWFhcUFR4XGzIeIxkjGhQZIjsiLycpOC8sIR81NTA2NSorLCkBCQoKDgwMGg8PGTUkHyQ1NTY1KjU1NTU0LTA1KTAyNS41Li4sKTYpMi0pKSk1NTUrLDUsNTQpNSw2LDMuLi4sKf/AABEIAGgAiAMBIgACEQEDEQH/xAAbAAEAAgMBAQAAAAAAAAAAAAAABQYBBAcDAv/EADsQAAICAQIDBAcECQUBAAAAAAECAAMEBRESITEGE0FRBxQiMkJSYTVxc7EjJGJjcoGRkrJDU6HB4RX/xAAaAQEAAwADAAAAAAAAAAAAAAAAAQIDBAUH/8QAKREBAAICAAMGBwEAAAAAAAAAAAECAxEEEkEhMTNRcbETFBUyNHLRBf/aAAwDAQACEQMRAD8A7jERAREQERNDWtbow6DkXErWpA5KWJLHYAASJnUblatZtaK1jcy34nhg5td9S3VndHUMp225H757yUTExOpIiIQREQEREBERAREQEREBERASmeln7Jb8ar/KXMymelj7Jb8an/KZZvDn0c7/ADvzcX7R7pnsX9l434CflJqQnYv7LxvwE/KTUtT7IYcT49/WfdmIiXYEREBERAREQEREBMGZmDAqOr+kEYuS1D6fnuqkjv6cXvajsAdwVbfbn5TX030xaHc/dG849nIcOVW1OxPgSRwj+su20jdc7N4WdV3OTSlyeHGvNfqp6qfuIgSKuGG4O4I3BB3H3ic69K9ef6ueHhfDJVm2T262U8iT8pPj4ePnI/8A+RrHZ23fDSzVNKbcnFLb3UHf/T6kjnvyHPnuAfaNh0j0taJlE1td6tZvwmrMXuSCN9wS3s+HnM8lOek125XCcR8tnrl5d66S2PR5VqAw09Y4UrCBaqwnC/CPic79T5bS2AyO1DtBh42K+VZaooQHdwwYbj4V26sfBRzlFu9LZyOIYgxcdQ3B32qZi0HfzFK72Ec+pIlqxyxyqZ8k5slsutbnp3Om7xKO+V2lprW5PUtTrKhilPHiueW/6JyzIw+pH8ps6L6S8K64YuQtmn5Z5er5i93xH92x9lhv058/KWYLfExvMwEREBERAREQEREBERAwRKn2+Gi14xu1Cmq0e6gasNa7ctkrPvbnYeO23XlLYZxT00V3WapVwhmSjC707JxhOO6xWdgPaA9hQW8NhvK2nUbhtgpGTLWtp1E9VFbDoOQ96ULjqzbrQhLLWByA3bmW+v1OwElNK1vLw3L49vBuNmrdRZW46bMp+niNjIlMwbbsNh8yniQ/cRLL2T7G5WqP7H6LGVtnySN+nVKgeTP9eg8d+k6iPjXy7jvei5PpvD8DyWiOXy6zP9b3ZLtjqFWc7Y2AltTovfYmD3iIh4j+nUOSis2+22w4go8iZ0KzshfqdSnU7N624bPUaEVK0PUK9h3sZh0JBUdeW0sGg6Bi4NAx6ECIOZPVnY9Xc9Sx85JCdvWJiO151ntS2SZx11Hkqp03M0z2sXjy8MdcN34rqh54zud2A/2mP8LDpJ3SdYoy6RfS3Gh3HQgqw5Mjg81YHkVI3E3pW9Y0K6u45+FsuTy72gnhqylX4X+W0D3bPDodx0sxWSJH6JrVWZQLq9wNyjI44XrdeT12DwdTyI/62khAREQEREBERAREQBkXrXZ3HzFHeKRYhJrurbu7q2+atxzH3dD4gyUiBybWeweN3vcZn6u9x4KtTxVWpLWbkK8qvbu1uPzAAP4EHlOn6dp9ePQlFY4a60WtR5BRsPyn1n4FWRU1NqLZU6lWRxuGB6gyvaRl24WSum5DNZW4PqmS53Zwo3ONafG5ANw3xrz6q28REQtN7WiImeyFpiYBmZKpERAqmv0nT8g6rWD3LcK5tY6NWOS5QA+Ovx803+US01sCNwdwRuCOYO/iJi2tWUqwDKQQVI3BB5EH6SvdiGauq3AYknCvbHUk7k0lVso3+6qxV3/ZMCyREQEREBERAREQEREBI7XtFrzMdqHJXfZksTk9dindLUPgysAf/JIxAg+y+s2XI9F+y5mMwrvVeQYkbpcn7uxRxDyPEPhMnJXu0elXCxNQxV4sulSpr34RkUk7tQx8G39pT4N9CZJ6NrFGZQL6m4kO4II4WRhyatweaup5FT0MDeiIgDK1oXPV9QYe7+pqf4xUxP8APhdP+JJa9rlWHR3r7sSwSupOdltje7VWPFif6DcnkCZ4dlNJtx8cm4g5N9jZFxX3e8s29hf2UUKgPkogTUREBERAREQEREBERAREQMGQOo9lQ1xy8a1sPKbbjetQ9duw2Hf1t7LbD4uTD5oiB4pZr6cjXg3fti6/H3+pU1vt/cZj1bXreTXYmIvnTTZlP/I2sqj+0xEDa0vstXVeMm223LyQpVbshlJQN7wqVQETfxIG5AG5k5EQEREBER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5066" name="AutoShape 10" descr="data:image/jpeg;base64,/9j/4AAQSkZJRgABAQAAAQABAAD/2wCEAAkGBg0PDRUOEhIVEBATERQRFxEQEBgRFRcYFBYWFhcUFR4XGzIeIxkjGhQZIjsiLycpOC8sIR81NTA2NSorLCkBCQoKDgwMGg8PGTUkHyQ1NTY1KjU1NTU0LTA1KTAyNS41Li4sKTYpMi0pKSk1NTUrLDUsNTQpNSw2LDMuLi4sKf/AABEIAGgAiAMBIgACEQEDEQH/xAAbAAEAAgMBAQAAAAAAAAAAAAAABQYBBAcDAv/EADsQAAICAQIDBAcECQUBAAAAAAECAAMEBRESITEGE0FRBxQiMkJSYTVxc7EjJGJjcoGRkrJDU6HB4RX/xAAaAQEAAwADAAAAAAAAAAAAAAAAAQIDBAUH/8QAKREBAAICAAMGBwEAAAAAAAAAAAECAxEEEkEhMTNRcbETFBUyNHLRBf/aAAwDAQACEQMRAD8A7jERAREQERNDWtbow6DkXErWpA5KWJLHYAASJnUblatZtaK1jcy34nhg5td9S3VndHUMp225H757yUTExOpIiIQREQEREBERAREQEREBERASmeln7Jb8ar/KXMymelj7Jb8an/KZZvDn0c7/ADvzcX7R7pnsX9l434CflJqQnYv7LxvwE/KTUtT7IYcT49/WfdmIiXYEREBERAREQEREBMGZmDAqOr+kEYuS1D6fnuqkjv6cXvajsAdwVbfbn5TX030xaHc/dG849nIcOVW1OxPgSRwj+su20jdc7N4WdV3OTSlyeHGvNfqp6qfuIgSKuGG4O4I3BB3H3ic69K9ef6ueHhfDJVm2T262U8iT8pPj4ePnI/8A+RrHZ23fDSzVNKbcnFLb3UHf/T6kjnvyHPnuAfaNh0j0taJlE1td6tZvwmrMXuSCN9wS3s+HnM8lOek125XCcR8tnrl5d66S2PR5VqAw09Y4UrCBaqwnC/CPic79T5bS2AyO1DtBh42K+VZaooQHdwwYbj4V26sfBRzlFu9LZyOIYgxcdQ3B32qZi0HfzFK72Ec+pIlqxyxyqZ8k5slsutbnp3Om7xKO+V2lprW5PUtTrKhilPHiueW/6JyzIw+pH8ps6L6S8K64YuQtmn5Z5er5i93xH92x9lhv058/KWYLfExvMwEREBERAREQEREBERAwRKn2+Gi14xu1Cmq0e6gasNa7ctkrPvbnYeO23XlLYZxT00V3WapVwhmSjC707JxhOO6xWdgPaA9hQW8NhvK2nUbhtgpGTLWtp1E9VFbDoOQ96ULjqzbrQhLLWByA3bmW+v1OwElNK1vLw3L49vBuNmrdRZW46bMp+niNjIlMwbbsNh8yniQ/cRLL2T7G5WqP7H6LGVtnySN+nVKgeTP9eg8d+k6iPjXy7jvei5PpvD8DyWiOXy6zP9b3ZLtjqFWc7Y2AltTovfYmD3iIh4j+nUOSis2+22w4go8iZ0KzshfqdSnU7N624bPUaEVK0PUK9h3sZh0JBUdeW0sGg6Bi4NAx6ECIOZPVnY9Xc9Sx85JCdvWJiO151ntS2SZx11Hkqp03M0z2sXjy8MdcN34rqh54zud2A/2mP8LDpJ3SdYoy6RfS3Gh3HQgqw5Mjg81YHkVI3E3pW9Y0K6u45+FsuTy72gnhqylX4X+W0D3bPDodx0sxWSJH6JrVWZQLq9wNyjI44XrdeT12DwdTyI/62khAREQEREBERAREQBkXrXZ3HzFHeKRYhJrurbu7q2+atxzH3dD4gyUiBybWeweN3vcZn6u9x4KtTxVWpLWbkK8qvbu1uPzAAP4EHlOn6dp9ePQlFY4a60WtR5BRsPyn1n4FWRU1NqLZU6lWRxuGB6gyvaRl24WSum5DNZW4PqmS53Zwo3ONafG5ANw3xrz6q28REQtN7WiImeyFpiYBmZKpERAqmv0nT8g6rWD3LcK5tY6NWOS5QA+Ovx803+US01sCNwdwRuCOYO/iJi2tWUqwDKQQVI3BB5EH6SvdiGauq3AYknCvbHUk7k0lVso3+6qxV3/ZMCyREQEREBERAREQEREBI7XtFrzMdqHJXfZksTk9dindLUPgysAf/JIxAg+y+s2XI9F+y5mMwrvVeQYkbpcn7uxRxDyPEPhMnJXu0elXCxNQxV4sulSpr34RkUk7tQx8G39pT4N9CZJ6NrFGZQL6m4kO4II4WRhyatweaup5FT0MDeiIgDK1oXPV9QYe7+pqf4xUxP8APhdP+JJa9rlWHR3r7sSwSupOdltje7VWPFif6DcnkCZ4dlNJtx8cm4g5N9jZFxX3e8s29hf2UUKgPkogTUREBERAREQEREBERAREQMGQOo9lQ1xy8a1sPKbbjetQ9duw2Hf1t7LbD4uTD5oiB4pZr6cjXg3fti6/H3+pU1vt/cZj1bXreTXYmIvnTTZlP/I2sqj+0xEDa0vstXVeMm223LyQpVbshlJQN7wqVQETfxIG5AG5k5EQEREBER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5068" name="Picture 12" descr="http://www.dssa.com.au/images/help/small_mouse_left.jpg"/>
          <p:cNvPicPr>
            <a:picLocks noChangeAspect="1" noChangeArrowheads="1"/>
          </p:cNvPicPr>
          <p:nvPr/>
        </p:nvPicPr>
        <p:blipFill>
          <a:blip r:embed="rId3" cstate="print"/>
          <a:srcRect/>
          <a:stretch>
            <a:fillRect/>
          </a:stretch>
        </p:blipFill>
        <p:spPr bwMode="auto">
          <a:xfrm>
            <a:off x="5436096" y="3717032"/>
            <a:ext cx="1619250" cy="1238250"/>
          </a:xfrm>
          <a:prstGeom prst="rect">
            <a:avLst/>
          </a:prstGeom>
          <a:noFill/>
        </p:spPr>
      </p:pic>
      <p:sp>
        <p:nvSpPr>
          <p:cNvPr id="10" name="Obdélník 9"/>
          <p:cNvSpPr/>
          <p:nvPr/>
        </p:nvSpPr>
        <p:spPr>
          <a:xfrm>
            <a:off x="5724128" y="5589240"/>
            <a:ext cx="3024336" cy="3600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scene3d>
            <a:camera prst="orthographicFront"/>
            <a:lightRig rig="threePt" dir="t">
              <a:rot lat="0" lon="0" rev="5400000"/>
            </a:lightRig>
          </a:scene3d>
          <a:sp3d prstMaterial="matte">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Relaxed"/>
              <a:lightRig rig="threePt" dir="t"/>
            </a:scene3d>
          </a:bodyPr>
          <a:lstStyle/>
          <a:p>
            <a:pPr algn="ctr"/>
            <a:r>
              <a:rPr lang="cs-CZ" sz="2000" b="1" dirty="0" smtClean="0">
                <a:solidFill>
                  <a:schemeClr val="accent1">
                    <a:lumMod val="50000"/>
                  </a:schemeClr>
                </a:solidFill>
              </a:rPr>
              <a:t>mezerník</a:t>
            </a:r>
            <a:endParaRPr lang="cs-CZ" sz="2000" b="1" dirty="0">
              <a:solidFill>
                <a:schemeClr val="accent1">
                  <a:lumMod val="50000"/>
                </a:schemeClr>
              </a:solidFill>
            </a:endParaRPr>
          </a:p>
        </p:txBody>
      </p:sp>
      <p:sp>
        <p:nvSpPr>
          <p:cNvPr id="12" name="TextovéPole 11"/>
          <p:cNvSpPr txBox="1"/>
          <p:nvPr/>
        </p:nvSpPr>
        <p:spPr>
          <a:xfrm>
            <a:off x="6804248" y="4869160"/>
            <a:ext cx="364202" cy="523220"/>
          </a:xfrm>
          <a:prstGeom prst="rect">
            <a:avLst/>
          </a:prstGeom>
          <a:noFill/>
        </p:spPr>
        <p:txBody>
          <a:bodyPr wrap="none" rtlCol="0">
            <a:spAutoFit/>
          </a:bodyPr>
          <a:lstStyle/>
          <a:p>
            <a:r>
              <a:rPr lang="cs-CZ" sz="2800" b="1" dirty="0" smtClean="0">
                <a:effectLst>
                  <a:outerShdw blurRad="38100" dist="38100" dir="2700000" algn="tl">
                    <a:srgbClr val="000000">
                      <a:alpha val="43137"/>
                    </a:srgbClr>
                  </a:outerShdw>
                </a:effectLst>
              </a:rPr>
              <a:t>+</a:t>
            </a:r>
            <a:endParaRPr lang="cs-CZ" sz="28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smtClean="0"/>
              <a:t>Kreslení přímých čar následovaných křivkami</a:t>
            </a:r>
            <a:endParaRPr lang="cs-CZ" sz="3200" b="1" dirty="0"/>
          </a:p>
        </p:txBody>
      </p:sp>
      <p:sp>
        <p:nvSpPr>
          <p:cNvPr id="3" name="Zástupný symbol pro obsah 2"/>
          <p:cNvSpPr>
            <a:spLocks noGrp="1"/>
          </p:cNvSpPr>
          <p:nvPr>
            <p:ph idx="1"/>
          </p:nvPr>
        </p:nvSpPr>
        <p:spPr>
          <a:xfrm>
            <a:off x="457200" y="1600200"/>
            <a:ext cx="6059016" cy="4525963"/>
          </a:xfrm>
        </p:spPr>
        <p:txBody>
          <a:bodyPr>
            <a:normAutofit fontScale="85000" lnSpcReduction="20000"/>
          </a:bodyPr>
          <a:lstStyle/>
          <a:p>
            <a:r>
              <a:rPr lang="cs-CZ" dirty="0" smtClean="0"/>
              <a:t>S použitím nástroje pero vytvořte klepnutím rohové body ve dvou místech a tím vytvořte přímý segment</a:t>
            </a:r>
          </a:p>
          <a:p>
            <a:r>
              <a:rPr lang="cs-CZ" dirty="0" smtClean="0"/>
              <a:t>Umístěte nástroj pero nad vybraný koncový bod - vedle nástroje pero zobrazí  ikona nástroje pro změnu bodu, když je umístěný správně </a:t>
            </a:r>
          </a:p>
          <a:p>
            <a:r>
              <a:rPr lang="cs-CZ" dirty="0" smtClean="0"/>
              <a:t>Abyste nastavili sklon zakřiveného segmentu, který budete vytvářet jako další, klepněte na kotevní bod a táhněte směrovou úsečkou, která se objeví.</a:t>
            </a:r>
            <a:endParaRPr lang="cs-CZ" dirty="0"/>
          </a:p>
        </p:txBody>
      </p:sp>
      <p:pic>
        <p:nvPicPr>
          <p:cNvPr id="44035" name="Picture 3"/>
          <p:cNvPicPr>
            <a:picLocks noChangeAspect="1" noChangeArrowheads="1"/>
          </p:cNvPicPr>
          <p:nvPr/>
        </p:nvPicPr>
        <p:blipFill>
          <a:blip r:embed="rId2" cstate="print"/>
          <a:srcRect l="23425" t="53310" r="72244" b="32830"/>
          <a:stretch>
            <a:fillRect/>
          </a:stretch>
        </p:blipFill>
        <p:spPr bwMode="auto">
          <a:xfrm>
            <a:off x="6372200" y="1268760"/>
            <a:ext cx="792088" cy="1584176"/>
          </a:xfrm>
          <a:prstGeom prst="rect">
            <a:avLst/>
          </a:prstGeom>
          <a:noFill/>
          <a:ln w="9525">
            <a:noFill/>
            <a:miter lim="800000"/>
            <a:headEnd/>
            <a:tailEnd/>
          </a:ln>
        </p:spPr>
      </p:pic>
      <p:pic>
        <p:nvPicPr>
          <p:cNvPr id="6" name="Picture 3"/>
          <p:cNvPicPr>
            <a:picLocks noChangeAspect="1" noChangeArrowheads="1"/>
          </p:cNvPicPr>
          <p:nvPr/>
        </p:nvPicPr>
        <p:blipFill>
          <a:blip r:embed="rId2" cstate="print"/>
          <a:srcRect l="30512" t="55200" r="63781" b="32200"/>
          <a:stretch>
            <a:fillRect/>
          </a:stretch>
        </p:blipFill>
        <p:spPr bwMode="auto">
          <a:xfrm>
            <a:off x="7164288" y="2276872"/>
            <a:ext cx="1043608" cy="1440160"/>
          </a:xfrm>
          <a:prstGeom prst="rect">
            <a:avLst/>
          </a:prstGeom>
          <a:noFill/>
          <a:ln w="9525">
            <a:noFill/>
            <a:miter lim="800000"/>
            <a:headEnd/>
            <a:tailEnd/>
          </a:ln>
        </p:spPr>
      </p:pic>
      <p:pic>
        <p:nvPicPr>
          <p:cNvPr id="7" name="Picture 3"/>
          <p:cNvPicPr>
            <a:picLocks noChangeAspect="1" noChangeArrowheads="1"/>
          </p:cNvPicPr>
          <p:nvPr/>
        </p:nvPicPr>
        <p:blipFill>
          <a:blip r:embed="rId2" cstate="print"/>
          <a:srcRect l="38980" t="54570" r="54326" b="32830"/>
          <a:stretch>
            <a:fillRect/>
          </a:stretch>
        </p:blipFill>
        <p:spPr bwMode="auto">
          <a:xfrm>
            <a:off x="6444208" y="4077072"/>
            <a:ext cx="1224136" cy="1440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cstate="print"/>
          <a:srcRect l="23819" t="55200" r="72244" b="32830"/>
          <a:stretch>
            <a:fillRect/>
          </a:stretch>
        </p:blipFill>
        <p:spPr bwMode="auto">
          <a:xfrm>
            <a:off x="6300192" y="1268760"/>
            <a:ext cx="540060" cy="1026114"/>
          </a:xfrm>
          <a:prstGeom prst="rect">
            <a:avLst/>
          </a:prstGeom>
          <a:noFill/>
          <a:ln w="9525">
            <a:noFill/>
            <a:miter lim="800000"/>
            <a:headEnd/>
            <a:tailEnd/>
          </a:ln>
        </p:spPr>
      </p:pic>
      <p:pic>
        <p:nvPicPr>
          <p:cNvPr id="54274" name="Picture 2"/>
          <p:cNvPicPr>
            <a:picLocks noChangeAspect="1" noChangeArrowheads="1"/>
          </p:cNvPicPr>
          <p:nvPr/>
        </p:nvPicPr>
        <p:blipFill>
          <a:blip r:embed="rId3" cstate="print"/>
          <a:srcRect l="19094" t="31890" r="38776" b="42280"/>
          <a:stretch>
            <a:fillRect/>
          </a:stretch>
        </p:blipFill>
        <p:spPr bwMode="auto">
          <a:xfrm>
            <a:off x="1439144" y="3905672"/>
            <a:ext cx="7704856" cy="2952328"/>
          </a:xfrm>
          <a:prstGeom prst="rect">
            <a:avLst/>
          </a:prstGeom>
          <a:noFill/>
          <a:ln w="9525">
            <a:noFill/>
            <a:miter lim="800000"/>
            <a:headEnd/>
            <a:tailEnd/>
          </a:ln>
        </p:spPr>
      </p:pic>
      <p:sp>
        <p:nvSpPr>
          <p:cNvPr id="2" name="Nadpis 1"/>
          <p:cNvSpPr>
            <a:spLocks noGrp="1"/>
          </p:cNvSpPr>
          <p:nvPr>
            <p:ph type="title"/>
          </p:nvPr>
        </p:nvSpPr>
        <p:spPr/>
        <p:txBody>
          <a:bodyPr>
            <a:noAutofit/>
          </a:bodyPr>
          <a:lstStyle/>
          <a:p>
            <a:r>
              <a:rPr lang="cs-CZ" sz="3200" b="1" dirty="0" smtClean="0"/>
              <a:t>Kreslení přímých čar následovaných křivkami</a:t>
            </a:r>
            <a:endParaRPr lang="cs-CZ" sz="3200" b="1" dirty="0"/>
          </a:p>
        </p:txBody>
      </p:sp>
      <p:sp>
        <p:nvSpPr>
          <p:cNvPr id="3" name="Zástupný symbol pro obsah 2"/>
          <p:cNvSpPr>
            <a:spLocks noGrp="1"/>
          </p:cNvSpPr>
          <p:nvPr>
            <p:ph idx="1"/>
          </p:nvPr>
        </p:nvSpPr>
        <p:spPr>
          <a:xfrm>
            <a:off x="169168" y="1268760"/>
            <a:ext cx="6491064" cy="5040560"/>
          </a:xfrm>
        </p:spPr>
        <p:txBody>
          <a:bodyPr>
            <a:normAutofit/>
          </a:bodyPr>
          <a:lstStyle/>
          <a:p>
            <a:r>
              <a:rPr lang="cs-CZ" dirty="0" smtClean="0"/>
              <a:t>Umístěte pero tam, kam chcete umístit následující kotevní bod; pak klepnutím (a v případě potřeby tažením) umístěte nový kotevní bod a tím křivku dokončete.</a:t>
            </a:r>
            <a:endParaRPr lang="cs-CZ" dirty="0"/>
          </a:p>
        </p:txBody>
      </p:sp>
      <p:pic>
        <p:nvPicPr>
          <p:cNvPr id="6" name="Picture 3"/>
          <p:cNvPicPr>
            <a:picLocks noChangeAspect="1" noChangeArrowheads="1"/>
          </p:cNvPicPr>
          <p:nvPr/>
        </p:nvPicPr>
        <p:blipFill>
          <a:blip r:embed="rId2" cstate="print"/>
          <a:srcRect l="30512" t="55200" r="63781" b="32200"/>
          <a:stretch>
            <a:fillRect/>
          </a:stretch>
        </p:blipFill>
        <p:spPr bwMode="auto">
          <a:xfrm>
            <a:off x="6948264" y="1268760"/>
            <a:ext cx="782706" cy="1080120"/>
          </a:xfrm>
          <a:prstGeom prst="rect">
            <a:avLst/>
          </a:prstGeom>
          <a:noFill/>
          <a:ln w="9525">
            <a:noFill/>
            <a:miter lim="800000"/>
            <a:headEnd/>
            <a:tailEnd/>
          </a:ln>
        </p:spPr>
      </p:pic>
      <p:pic>
        <p:nvPicPr>
          <p:cNvPr id="7" name="Picture 3"/>
          <p:cNvPicPr>
            <a:picLocks noChangeAspect="1" noChangeArrowheads="1"/>
          </p:cNvPicPr>
          <p:nvPr/>
        </p:nvPicPr>
        <p:blipFill>
          <a:blip r:embed="rId2" cstate="print"/>
          <a:srcRect l="38980" t="54570" r="54326" b="32830"/>
          <a:stretch>
            <a:fillRect/>
          </a:stretch>
        </p:blipFill>
        <p:spPr bwMode="auto">
          <a:xfrm>
            <a:off x="7956376" y="1268760"/>
            <a:ext cx="918102" cy="1080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smtClean="0"/>
              <a:t>Kreslení křivek následovaných přímými čarami </a:t>
            </a:r>
            <a:endParaRPr lang="cs-CZ" sz="3200" b="1" dirty="0"/>
          </a:p>
        </p:txBody>
      </p:sp>
      <p:sp>
        <p:nvSpPr>
          <p:cNvPr id="3" name="Zástupný symbol pro obsah 2"/>
          <p:cNvSpPr>
            <a:spLocks noGrp="1"/>
          </p:cNvSpPr>
          <p:nvPr>
            <p:ph idx="1"/>
          </p:nvPr>
        </p:nvSpPr>
        <p:spPr>
          <a:xfrm>
            <a:off x="457200" y="1412776"/>
            <a:ext cx="8229600" cy="4525963"/>
          </a:xfrm>
        </p:spPr>
        <p:txBody>
          <a:bodyPr>
            <a:normAutofit/>
          </a:bodyPr>
          <a:lstStyle/>
          <a:p>
            <a:r>
              <a:rPr lang="cs-CZ" sz="2800" dirty="0" smtClean="0"/>
              <a:t>Táhněte nástrojem pero, abyste vytvořili první hladký bod zakřiveného segmentu, a uvolněte tlačítko myši.</a:t>
            </a:r>
          </a:p>
          <a:p>
            <a:r>
              <a:rPr lang="cs-CZ" sz="2800" dirty="0" smtClean="0"/>
              <a:t>Přemístěte nástroj pero tam, kde chcete zakončit zakřivený segment, tažením dokončete křivku a uvolněte tlačítko myši.</a:t>
            </a:r>
            <a:endParaRPr lang="cs-CZ" sz="2800" dirty="0"/>
          </a:p>
        </p:txBody>
      </p:sp>
      <p:pic>
        <p:nvPicPr>
          <p:cNvPr id="46081" name="Picture 1"/>
          <p:cNvPicPr>
            <a:picLocks noChangeAspect="1" noChangeArrowheads="1"/>
          </p:cNvPicPr>
          <p:nvPr/>
        </p:nvPicPr>
        <p:blipFill>
          <a:blip r:embed="rId2" cstate="print"/>
          <a:srcRect l="19488" t="26220" r="23813" b="47320"/>
          <a:stretch>
            <a:fillRect/>
          </a:stretch>
        </p:blipFill>
        <p:spPr bwMode="auto">
          <a:xfrm>
            <a:off x="0" y="4077072"/>
            <a:ext cx="9040841" cy="2636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smtClean="0"/>
              <a:t>Kreslení křivek následovaných přímými čarami</a:t>
            </a:r>
            <a:endParaRPr lang="cs-CZ" sz="3200" b="1" dirty="0"/>
          </a:p>
        </p:txBody>
      </p:sp>
      <p:sp>
        <p:nvSpPr>
          <p:cNvPr id="3" name="Zástupný symbol pro obsah 2"/>
          <p:cNvSpPr>
            <a:spLocks noGrp="1"/>
          </p:cNvSpPr>
          <p:nvPr>
            <p:ph idx="1"/>
          </p:nvPr>
        </p:nvSpPr>
        <p:spPr/>
        <p:txBody>
          <a:bodyPr>
            <a:normAutofit/>
          </a:bodyPr>
          <a:lstStyle/>
          <a:p>
            <a:r>
              <a:rPr lang="cs-CZ" sz="2400" dirty="0" smtClean="0"/>
              <a:t>Umístěte nástroj pero nad vybraný koncový bod. Když je nástroj pero správně umístěný, objeví se vedle něho ikona nástroje pro změnu kotevního bodu. </a:t>
            </a:r>
          </a:p>
          <a:p>
            <a:r>
              <a:rPr lang="cs-CZ" sz="2400" dirty="0" smtClean="0"/>
              <a:t>Klepnutím na kotevní bod změňte hladký bod na rohový bod</a:t>
            </a:r>
          </a:p>
          <a:p>
            <a:r>
              <a:rPr lang="cs-CZ" sz="2400" dirty="0" smtClean="0"/>
              <a:t>Přemístěte nástroj pero tam, kde chcete ukončit přímý segment, a klepnutím přímý segment dokončete</a:t>
            </a:r>
            <a:endParaRPr lang="cs-CZ" sz="2400" dirty="0"/>
          </a:p>
        </p:txBody>
      </p:sp>
      <p:pic>
        <p:nvPicPr>
          <p:cNvPr id="59393" name="Picture 1"/>
          <p:cNvPicPr>
            <a:picLocks noChangeAspect="1" noChangeArrowheads="1"/>
          </p:cNvPicPr>
          <p:nvPr/>
        </p:nvPicPr>
        <p:blipFill>
          <a:blip r:embed="rId2" cstate="print"/>
          <a:srcRect l="19488" t="48900" r="28538" b="24640"/>
          <a:stretch>
            <a:fillRect/>
          </a:stretch>
        </p:blipFill>
        <p:spPr bwMode="auto">
          <a:xfrm>
            <a:off x="306723" y="4077072"/>
            <a:ext cx="8513749" cy="2708920"/>
          </a:xfrm>
          <a:prstGeom prst="rect">
            <a:avLst/>
          </a:prstGeom>
          <a:noFill/>
          <a:ln w="9525">
            <a:noFill/>
            <a:miter lim="800000"/>
            <a:headEnd/>
            <a:tailEnd/>
          </a:ln>
        </p:spPr>
      </p:pic>
      <p:pic>
        <p:nvPicPr>
          <p:cNvPr id="59394" name="Picture 2"/>
          <p:cNvPicPr>
            <a:picLocks noChangeAspect="1" noChangeArrowheads="1"/>
          </p:cNvPicPr>
          <p:nvPr/>
        </p:nvPicPr>
        <p:blipFill>
          <a:blip r:embed="rId3" cstate="print"/>
          <a:srcRect l="25000" t="37400" r="50787" b="44330"/>
          <a:stretch>
            <a:fillRect/>
          </a:stretch>
        </p:blipFill>
        <p:spPr bwMode="auto">
          <a:xfrm>
            <a:off x="5004048" y="4149080"/>
            <a:ext cx="2016224" cy="950849"/>
          </a:xfrm>
          <a:prstGeom prst="rect">
            <a:avLst/>
          </a:prstGeom>
          <a:noFill/>
          <a:ln w="9525">
            <a:noFill/>
            <a:miter lim="800000"/>
            <a:headEnd/>
            <a:tailEnd/>
          </a:ln>
        </p:spPr>
      </p:pic>
      <p:pic>
        <p:nvPicPr>
          <p:cNvPr id="59395" name="Picture 3"/>
          <p:cNvPicPr>
            <a:picLocks noChangeAspect="1" noChangeArrowheads="1"/>
          </p:cNvPicPr>
          <p:nvPr/>
        </p:nvPicPr>
        <p:blipFill>
          <a:blip r:embed="rId4" cstate="print"/>
          <a:srcRect l="25000" t="39920" r="51575" b="39920"/>
          <a:stretch>
            <a:fillRect/>
          </a:stretch>
        </p:blipFill>
        <p:spPr bwMode="auto">
          <a:xfrm>
            <a:off x="6392484" y="4941168"/>
            <a:ext cx="2283972" cy="122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Nakreslení dvou zakřivených segmentů spojených rohem</a:t>
            </a:r>
            <a:endParaRPr lang="cs-CZ" b="1" dirty="0"/>
          </a:p>
        </p:txBody>
      </p:sp>
      <p:sp>
        <p:nvSpPr>
          <p:cNvPr id="3" name="Zástupný symbol pro obsah 2"/>
          <p:cNvSpPr>
            <a:spLocks noGrp="1"/>
          </p:cNvSpPr>
          <p:nvPr>
            <p:ph idx="1"/>
          </p:nvPr>
        </p:nvSpPr>
        <p:spPr/>
        <p:txBody>
          <a:bodyPr>
            <a:normAutofit/>
          </a:bodyPr>
          <a:lstStyle/>
          <a:p>
            <a:r>
              <a:rPr lang="cs-CZ" sz="2000" dirty="0" smtClean="0"/>
              <a:t>Tažením nástrojem pero vytvořte první hladký bod zakřiveného segmentu.</a:t>
            </a:r>
          </a:p>
          <a:p>
            <a:r>
              <a:rPr lang="cs-CZ" sz="2000" dirty="0" smtClean="0"/>
              <a:t>Přemístěte nástroj pero a tažením vytvořte křivku s druhým hladkým bodem; pak stiskněte a podržte klávesu Alt a tažením směrové úsečky k jejímu opačnému konci nastavte sklon následující křivky. Uvolněte klávesu a tlačítko myši.</a:t>
            </a:r>
          </a:p>
          <a:p>
            <a:r>
              <a:rPr lang="cs-CZ" sz="2000" dirty="0" smtClean="0"/>
              <a:t>Tento postup převede hladký bod na rohový bod rozdělením směrových úseček.</a:t>
            </a:r>
          </a:p>
          <a:p>
            <a:r>
              <a:rPr lang="cs-CZ" sz="2000" dirty="0" smtClean="0"/>
              <a:t>Přemístěte nástroj pero tam, kde chcete zakončit druhý zakřivený segment a tažením vytvořte nový hladký bod, zakončující druhý zakřivený segment</a:t>
            </a:r>
            <a:endParaRPr lang="cs-CZ" sz="2000" dirty="0"/>
          </a:p>
        </p:txBody>
      </p:sp>
      <p:pic>
        <p:nvPicPr>
          <p:cNvPr id="58369" name="Picture 1"/>
          <p:cNvPicPr>
            <a:picLocks noChangeAspect="1" noChangeArrowheads="1"/>
          </p:cNvPicPr>
          <p:nvPr/>
        </p:nvPicPr>
        <p:blipFill>
          <a:blip r:embed="rId2" cstate="print"/>
          <a:srcRect l="19488" t="64650" r="21057" b="7631"/>
          <a:stretch>
            <a:fillRect/>
          </a:stretch>
        </p:blipFill>
        <p:spPr bwMode="auto">
          <a:xfrm>
            <a:off x="1115616" y="4608512"/>
            <a:ext cx="7319573" cy="2132856"/>
          </a:xfrm>
          <a:prstGeom prst="rect">
            <a:avLst/>
          </a:prstGeom>
          <a:noFill/>
          <a:ln w="9525">
            <a:noFill/>
            <a:miter lim="800000"/>
            <a:headEnd/>
            <a:tailEnd/>
          </a:ln>
        </p:spPr>
      </p:pic>
      <p:pic>
        <p:nvPicPr>
          <p:cNvPr id="58370" name="Picture 2"/>
          <p:cNvPicPr>
            <a:picLocks noChangeAspect="1" noChangeArrowheads="1"/>
          </p:cNvPicPr>
          <p:nvPr/>
        </p:nvPicPr>
        <p:blipFill>
          <a:blip r:embed="rId3" cstate="print"/>
          <a:srcRect l="33069" t="63230" r="41338" b="23540"/>
          <a:stretch>
            <a:fillRect/>
          </a:stretch>
        </p:blipFill>
        <p:spPr bwMode="auto">
          <a:xfrm>
            <a:off x="4932040" y="4797152"/>
            <a:ext cx="3120347" cy="10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Úpravy cest</a:t>
            </a:r>
            <a:endParaRPr lang="cs-CZ" b="1" dirty="0"/>
          </a:p>
        </p:txBody>
      </p:sp>
      <p:sp>
        <p:nvSpPr>
          <p:cNvPr id="3" name="Zástupný symbol pro obsah 2"/>
          <p:cNvSpPr>
            <a:spLocks noGrp="1"/>
          </p:cNvSpPr>
          <p:nvPr>
            <p:ph idx="1"/>
          </p:nvPr>
        </p:nvSpPr>
        <p:spPr/>
        <p:txBody>
          <a:bodyPr>
            <a:normAutofit fontScale="92500"/>
          </a:bodyPr>
          <a:lstStyle/>
          <a:p>
            <a:r>
              <a:rPr lang="cs-CZ" b="1" dirty="0" smtClean="0"/>
              <a:t>Vybírání kotevních bodů </a:t>
            </a:r>
            <a:r>
              <a:rPr lang="cs-CZ" dirty="0" smtClean="0"/>
              <a:t> </a:t>
            </a:r>
          </a:p>
          <a:p>
            <a:r>
              <a:rPr lang="cs-CZ" b="1" dirty="0" smtClean="0"/>
              <a:t>Vybírání segmentů cesty</a:t>
            </a:r>
          </a:p>
          <a:p>
            <a:r>
              <a:rPr lang="cs-CZ" b="1" dirty="0" smtClean="0"/>
              <a:t>Výběr všech kotevních bodů a segmentů cesty</a:t>
            </a:r>
          </a:p>
          <a:p>
            <a:pPr lvl="1"/>
            <a:r>
              <a:rPr lang="cs-CZ" dirty="0" smtClean="0"/>
              <a:t>Klepnutím se stisknutou klávesou Shift vyberte více</a:t>
            </a:r>
          </a:p>
          <a:p>
            <a:pPr lvl="1"/>
            <a:r>
              <a:rPr lang="cs-CZ" dirty="0" smtClean="0"/>
              <a:t>Vyberte nástroj laso a táhněte kolem kotevních bodů.</a:t>
            </a:r>
          </a:p>
          <a:p>
            <a:endParaRPr lang="cs-CZ" b="1" dirty="0" smtClean="0"/>
          </a:p>
          <a:p>
            <a:r>
              <a:rPr lang="cs-CZ" b="1" dirty="0" smtClean="0"/>
              <a:t>Kopírování cesty </a:t>
            </a:r>
            <a:r>
              <a:rPr lang="cs-CZ" dirty="0" smtClean="0"/>
              <a:t>– </a:t>
            </a:r>
            <a:r>
              <a:rPr lang="cs-CZ" dirty="0" err="1" smtClean="0"/>
              <a:t>ctrl</a:t>
            </a:r>
            <a:r>
              <a:rPr lang="cs-CZ" dirty="0" smtClean="0"/>
              <a:t> + C; Alt a táhnout myší</a:t>
            </a:r>
            <a:endParaRPr lang="cs-CZ" dirty="0"/>
          </a:p>
        </p:txBody>
      </p:sp>
      <p:pic>
        <p:nvPicPr>
          <p:cNvPr id="57345" name="Picture 1"/>
          <p:cNvPicPr>
            <a:picLocks noChangeAspect="1" noChangeArrowheads="1"/>
          </p:cNvPicPr>
          <p:nvPr/>
        </p:nvPicPr>
        <p:blipFill>
          <a:blip r:embed="rId2" cstate="print"/>
          <a:srcRect t="12360" r="89962" b="83273"/>
          <a:stretch>
            <a:fillRect/>
          </a:stretch>
        </p:blipFill>
        <p:spPr bwMode="auto">
          <a:xfrm>
            <a:off x="5292080" y="1628800"/>
            <a:ext cx="3707904" cy="10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Úpravy segmentů cest – tipy:</a:t>
            </a:r>
            <a:endParaRPr lang="cs-CZ" dirty="0"/>
          </a:p>
        </p:txBody>
      </p:sp>
      <p:sp>
        <p:nvSpPr>
          <p:cNvPr id="3" name="Zástupný symbol pro obsah 2"/>
          <p:cNvSpPr>
            <a:spLocks noGrp="1"/>
          </p:cNvSpPr>
          <p:nvPr>
            <p:ph idx="1"/>
          </p:nvPr>
        </p:nvSpPr>
        <p:spPr>
          <a:xfrm>
            <a:off x="457200" y="1600200"/>
            <a:ext cx="8229600" cy="5257800"/>
          </a:xfrm>
        </p:spPr>
        <p:txBody>
          <a:bodyPr>
            <a:normAutofit fontScale="77500" lnSpcReduction="20000"/>
          </a:bodyPr>
          <a:lstStyle/>
          <a:p>
            <a:r>
              <a:rPr lang="cs-CZ" dirty="0" smtClean="0"/>
              <a:t>Pokud kotevní bod spojuje dva segmenty, změní se při jeho přemístění vždy oba segmenty</a:t>
            </a:r>
          </a:p>
          <a:p>
            <a:r>
              <a:rPr lang="cs-CZ" dirty="0" smtClean="0"/>
              <a:t>Při kreslení nástrojem pero můžete stisknutím klávesy </a:t>
            </a:r>
            <a:r>
              <a:rPr lang="cs-CZ" b="1" dirty="0" smtClean="0"/>
              <a:t>Ctrl</a:t>
            </a:r>
            <a:r>
              <a:rPr lang="cs-CZ" dirty="0" smtClean="0"/>
              <a:t> dočasně  aktivovat naposledy použitý </a:t>
            </a:r>
            <a:r>
              <a:rPr lang="cs-CZ" b="1" dirty="0" smtClean="0"/>
              <a:t>nástroj pro výběr </a:t>
            </a:r>
            <a:r>
              <a:rPr lang="cs-CZ" dirty="0" smtClean="0"/>
              <a:t>(</a:t>
            </a:r>
            <a:r>
              <a:rPr lang="cs-CZ" dirty="0" err="1" smtClean="0"/>
              <a:t>Illustrator</a:t>
            </a:r>
            <a:r>
              <a:rPr lang="cs-CZ" dirty="0" smtClean="0"/>
              <a:t>) nebo nástroj pro přímý výběr </a:t>
            </a:r>
            <a:r>
              <a:rPr lang="cs-CZ" dirty="0" err="1" smtClean="0"/>
              <a:t>Photoshop</a:t>
            </a:r>
            <a:r>
              <a:rPr lang="cs-CZ" dirty="0" smtClean="0"/>
              <a:t>), takže můžete upravit segmenty, které jste již nakreslili. </a:t>
            </a:r>
          </a:p>
          <a:p>
            <a:r>
              <a:rPr lang="cs-CZ" dirty="0" smtClean="0"/>
              <a:t>Když jste původně nakreslili hladký bod nástrojem pero, tažením směrového bodu se změní délka směrových úseček na obou stranách bodu. </a:t>
            </a:r>
          </a:p>
          <a:p>
            <a:r>
              <a:rPr lang="cs-CZ" dirty="0" smtClean="0"/>
              <a:t>Když upravujete existující hladký bod nástrojem pro přímý výběr, změníte délku směrové úsečky pouze na straně, na které táhnete.</a:t>
            </a:r>
          </a:p>
          <a:p>
            <a:r>
              <a:rPr lang="cs-CZ" dirty="0" smtClean="0"/>
              <a:t>Na segment nebo kotevní bod můžete také aplikovat transformace, jako je změna velikosti nebo otočení.</a:t>
            </a:r>
            <a:endParaRPr lang="cs-CZ"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Nastavení polohy nebo tvaru zakřivených segmentů</a:t>
            </a:r>
            <a:endParaRPr lang="cs-CZ" b="1" dirty="0"/>
          </a:p>
        </p:txBody>
      </p:sp>
      <p:sp>
        <p:nvSpPr>
          <p:cNvPr id="3" name="Zástupný symbol pro obsah 2"/>
          <p:cNvSpPr>
            <a:spLocks noGrp="1"/>
          </p:cNvSpPr>
          <p:nvPr>
            <p:ph idx="1"/>
          </p:nvPr>
        </p:nvSpPr>
        <p:spPr/>
        <p:txBody>
          <a:bodyPr>
            <a:normAutofit/>
          </a:bodyPr>
          <a:lstStyle/>
          <a:p>
            <a:r>
              <a:rPr lang="cs-CZ" sz="2400" dirty="0" smtClean="0"/>
              <a:t>Nástrojem pro přímý výběr vyberte zakřivený segment nebo kotevní bod na jenom z konců zakřiveného segmentu. </a:t>
            </a:r>
          </a:p>
          <a:p>
            <a:r>
              <a:rPr lang="cs-CZ" sz="2400" dirty="0" smtClean="0"/>
              <a:t>Objeví se směrové úsečky, pokud nějaké existují. (Některé zakřivené segmenty používají pouze jednu směrovou úsečku.)</a:t>
            </a:r>
          </a:p>
          <a:p>
            <a:r>
              <a:rPr lang="cs-CZ" sz="2400" dirty="0" smtClean="0"/>
              <a:t>Proveďte libovolný z následujících úkonů:</a:t>
            </a:r>
          </a:p>
          <a:p>
            <a:pPr lvl="1"/>
            <a:r>
              <a:rPr lang="cs-CZ" sz="2000" dirty="0" smtClean="0"/>
              <a:t>Chcete-li změnit polohu segmentu, přetáhněte ho. Tažením se stisknutou klávesou Shift omezíte přemístění na násobky 45°.</a:t>
            </a:r>
            <a:endParaRPr lang="cs-CZ" sz="2000" dirty="0"/>
          </a:p>
        </p:txBody>
      </p:sp>
      <p:pic>
        <p:nvPicPr>
          <p:cNvPr id="56321" name="Picture 1"/>
          <p:cNvPicPr>
            <a:picLocks noChangeAspect="1" noChangeArrowheads="1"/>
          </p:cNvPicPr>
          <p:nvPr/>
        </p:nvPicPr>
        <p:blipFill>
          <a:blip r:embed="rId2" cstate="print"/>
          <a:srcRect l="19881" t="39450" r="51375" b="37240"/>
          <a:stretch>
            <a:fillRect/>
          </a:stretch>
        </p:blipFill>
        <p:spPr bwMode="auto">
          <a:xfrm>
            <a:off x="971600" y="4293096"/>
            <a:ext cx="4824536" cy="2445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Nastavení polohy nebo tvaru zakřivených segmentů</a:t>
            </a:r>
            <a:endParaRPr lang="cs-CZ" b="1" dirty="0"/>
          </a:p>
        </p:txBody>
      </p:sp>
      <p:sp>
        <p:nvSpPr>
          <p:cNvPr id="3" name="Zástupný symbol pro obsah 2"/>
          <p:cNvSpPr>
            <a:spLocks noGrp="1"/>
          </p:cNvSpPr>
          <p:nvPr>
            <p:ph idx="1"/>
          </p:nvPr>
        </p:nvSpPr>
        <p:spPr/>
        <p:txBody>
          <a:bodyPr>
            <a:normAutofit/>
          </a:bodyPr>
          <a:lstStyle/>
          <a:p>
            <a:r>
              <a:rPr lang="cs-CZ" sz="2400" dirty="0" smtClean="0"/>
              <a:t>Chcete-li upravit tvar segmentu na obou stranách vybraného kotevního bodu, přetáhněte kotevní bod nebo směrový bod. </a:t>
            </a:r>
          </a:p>
          <a:p>
            <a:r>
              <a:rPr lang="cs-CZ" sz="2400" dirty="0" smtClean="0"/>
              <a:t>Tažením se stisknutou klávesou Shift omezíte pohyb na násobky 45°</a:t>
            </a:r>
            <a:endParaRPr lang="cs-CZ" sz="2000" dirty="0"/>
          </a:p>
        </p:txBody>
      </p:sp>
      <p:pic>
        <p:nvPicPr>
          <p:cNvPr id="60418" name="Picture 2"/>
          <p:cNvPicPr>
            <a:picLocks noChangeAspect="1" noChangeArrowheads="1"/>
          </p:cNvPicPr>
          <p:nvPr/>
        </p:nvPicPr>
        <p:blipFill>
          <a:blip r:embed="rId2" cstate="print"/>
          <a:srcRect l="19488" t="47640" r="52950" b="27790"/>
          <a:stretch>
            <a:fillRect/>
          </a:stretch>
        </p:blipFill>
        <p:spPr bwMode="auto">
          <a:xfrm>
            <a:off x="2051720" y="3356992"/>
            <a:ext cx="5040560"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sz="1500">
              <a:solidFill>
                <a:schemeClr val="accent1">
                  <a:lumMod val="50000"/>
                </a:schemeClr>
              </a:solidFill>
            </a:endParaRPr>
          </a:p>
        </p:txBody>
      </p:sp>
      <p:sp>
        <p:nvSpPr>
          <p:cNvPr id="3" name="Zástupný symbol pro obsah 2"/>
          <p:cNvSpPr>
            <a:spLocks noGrp="1"/>
          </p:cNvSpPr>
          <p:nvPr>
            <p:ph idx="1"/>
          </p:nvPr>
        </p:nvSpPr>
        <p:spPr/>
        <p:txBody>
          <a:bodyPr/>
          <a:lstStyle/>
          <a:p>
            <a:endParaRPr lang="cs-CZ" sz="1500">
              <a:solidFill>
                <a:schemeClr val="accent1">
                  <a:lumMod val="50000"/>
                </a:schemeClr>
              </a:solidFill>
            </a:endParaRPr>
          </a:p>
        </p:txBody>
      </p:sp>
      <p:pic>
        <p:nvPicPr>
          <p:cNvPr id="7170" name="Picture 2"/>
          <p:cNvPicPr>
            <a:picLocks noChangeAspect="1" noChangeArrowheads="1"/>
          </p:cNvPicPr>
          <p:nvPr/>
        </p:nvPicPr>
        <p:blipFill>
          <a:blip r:embed="rId2" cstate="print"/>
          <a:srcRect/>
          <a:stretch>
            <a:fillRect/>
          </a:stretch>
        </p:blipFill>
        <p:spPr bwMode="auto">
          <a:xfrm>
            <a:off x="323528" y="980728"/>
            <a:ext cx="8566920" cy="5175848"/>
          </a:xfrm>
          <a:prstGeom prst="rect">
            <a:avLst/>
          </a:prstGeom>
          <a:noFill/>
          <a:ln w="9525">
            <a:solidFill>
              <a:schemeClr val="tx1"/>
            </a:solidFill>
            <a:miter lim="800000"/>
            <a:headEnd/>
            <a:tailEnd/>
          </a:ln>
        </p:spPr>
      </p:pic>
      <p:sp>
        <p:nvSpPr>
          <p:cNvPr id="6" name="TextovéPole 5"/>
          <p:cNvSpPr txBox="1"/>
          <p:nvPr/>
        </p:nvSpPr>
        <p:spPr>
          <a:xfrm>
            <a:off x="251520" y="6577607"/>
            <a:ext cx="1265283" cy="323165"/>
          </a:xfrm>
          <a:prstGeom prst="rect">
            <a:avLst/>
          </a:prstGeom>
          <a:noFill/>
        </p:spPr>
        <p:txBody>
          <a:bodyPr wrap="none" rtlCol="0">
            <a:spAutoFit/>
          </a:bodyPr>
          <a:lstStyle/>
          <a:p>
            <a:r>
              <a:rPr lang="cs-CZ" sz="1500" dirty="0" smtClean="0">
                <a:solidFill>
                  <a:schemeClr val="accent1">
                    <a:lumMod val="50000"/>
                  </a:schemeClr>
                </a:solidFill>
              </a:rPr>
              <a:t>Stavový řádek</a:t>
            </a:r>
            <a:endParaRPr lang="cs-CZ" sz="1500" dirty="0">
              <a:solidFill>
                <a:schemeClr val="accent1">
                  <a:lumMod val="50000"/>
                </a:schemeClr>
              </a:solidFill>
            </a:endParaRPr>
          </a:p>
        </p:txBody>
      </p:sp>
      <p:sp>
        <p:nvSpPr>
          <p:cNvPr id="7" name="TextovéPole 6"/>
          <p:cNvSpPr txBox="1"/>
          <p:nvPr/>
        </p:nvSpPr>
        <p:spPr>
          <a:xfrm>
            <a:off x="0" y="548680"/>
            <a:ext cx="4161909" cy="323165"/>
          </a:xfrm>
          <a:prstGeom prst="rect">
            <a:avLst/>
          </a:prstGeom>
          <a:noFill/>
        </p:spPr>
        <p:txBody>
          <a:bodyPr wrap="none" rtlCol="0">
            <a:spAutoFit/>
          </a:bodyPr>
          <a:lstStyle/>
          <a:p>
            <a:r>
              <a:rPr lang="cs-CZ" sz="1500" dirty="0" smtClean="0">
                <a:solidFill>
                  <a:schemeClr val="accent1">
                    <a:lumMod val="50000"/>
                  </a:schemeClr>
                </a:solidFill>
              </a:rPr>
              <a:t>Panel nástrojů (související nástroje jsou seskupeny)</a:t>
            </a:r>
            <a:endParaRPr lang="cs-CZ" sz="1500" dirty="0">
              <a:solidFill>
                <a:schemeClr val="accent1">
                  <a:lumMod val="50000"/>
                </a:schemeClr>
              </a:solidFill>
            </a:endParaRPr>
          </a:p>
        </p:txBody>
      </p:sp>
      <p:cxnSp>
        <p:nvCxnSpPr>
          <p:cNvPr id="9" name="Přímá spojovací šipka 8"/>
          <p:cNvCxnSpPr/>
          <p:nvPr/>
        </p:nvCxnSpPr>
        <p:spPr>
          <a:xfrm>
            <a:off x="179512" y="764704"/>
            <a:ext cx="216024" cy="72008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V="1">
            <a:off x="755576" y="6165304"/>
            <a:ext cx="239355" cy="50405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8028384" y="764704"/>
            <a:ext cx="360040" cy="244827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a:off x="8028384" y="764704"/>
            <a:ext cx="720080" cy="1800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4427984" y="513547"/>
            <a:ext cx="4775603" cy="323165"/>
          </a:xfrm>
          <a:prstGeom prst="rect">
            <a:avLst/>
          </a:prstGeom>
          <a:noFill/>
        </p:spPr>
        <p:txBody>
          <a:bodyPr wrap="none" rtlCol="0">
            <a:spAutoFit/>
          </a:bodyPr>
          <a:lstStyle/>
          <a:p>
            <a:r>
              <a:rPr lang="cs-CZ" sz="1500" dirty="0" smtClean="0">
                <a:solidFill>
                  <a:schemeClr val="accent1">
                    <a:lumMod val="50000"/>
                  </a:schemeClr>
                </a:solidFill>
              </a:rPr>
              <a:t>Panely v plovoucích oknech ke sledování a provádění úprav</a:t>
            </a:r>
            <a:endParaRPr lang="cs-CZ" sz="1500" dirty="0">
              <a:solidFill>
                <a:schemeClr val="accent1">
                  <a:lumMod val="50000"/>
                </a:schemeClr>
              </a:solidFill>
            </a:endParaRPr>
          </a:p>
        </p:txBody>
      </p:sp>
      <p:sp>
        <p:nvSpPr>
          <p:cNvPr id="19" name="TextovéPole 18"/>
          <p:cNvSpPr txBox="1"/>
          <p:nvPr/>
        </p:nvSpPr>
        <p:spPr>
          <a:xfrm>
            <a:off x="539552" y="116632"/>
            <a:ext cx="3432863" cy="323165"/>
          </a:xfrm>
          <a:prstGeom prst="rect">
            <a:avLst/>
          </a:prstGeom>
          <a:noFill/>
        </p:spPr>
        <p:txBody>
          <a:bodyPr wrap="none" rtlCol="0">
            <a:spAutoFit/>
          </a:bodyPr>
          <a:lstStyle/>
          <a:p>
            <a:r>
              <a:rPr lang="cs-CZ" sz="1500" dirty="0" smtClean="0">
                <a:solidFill>
                  <a:schemeClr val="accent1">
                    <a:lumMod val="50000"/>
                  </a:schemeClr>
                </a:solidFill>
              </a:rPr>
              <a:t>Ovládací panel(právě vybraného nástroje)</a:t>
            </a:r>
            <a:endParaRPr lang="cs-CZ" sz="1500" dirty="0">
              <a:solidFill>
                <a:schemeClr val="accent1">
                  <a:lumMod val="50000"/>
                </a:schemeClr>
              </a:solidFill>
            </a:endParaRPr>
          </a:p>
        </p:txBody>
      </p:sp>
      <p:cxnSp>
        <p:nvCxnSpPr>
          <p:cNvPr id="20" name="Přímá spojovací šipka 19"/>
          <p:cNvCxnSpPr/>
          <p:nvPr/>
        </p:nvCxnSpPr>
        <p:spPr>
          <a:xfrm flipH="1">
            <a:off x="1475656" y="332656"/>
            <a:ext cx="1080120" cy="93610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a:off x="3563888" y="297523"/>
            <a:ext cx="5678414" cy="323165"/>
          </a:xfrm>
          <a:prstGeom prst="rect">
            <a:avLst/>
          </a:prstGeom>
          <a:noFill/>
        </p:spPr>
        <p:txBody>
          <a:bodyPr wrap="none" rtlCol="0">
            <a:spAutoFit/>
          </a:bodyPr>
          <a:lstStyle/>
          <a:p>
            <a:r>
              <a:rPr lang="cs-CZ" sz="1500" dirty="0" smtClean="0">
                <a:solidFill>
                  <a:schemeClr val="accent1">
                    <a:lumMod val="50000"/>
                  </a:schemeClr>
                </a:solidFill>
              </a:rPr>
              <a:t>Pruh Aplikace (nabídky, přepínač pracovní plochy a jiné ovládací prvky)</a:t>
            </a:r>
            <a:endParaRPr lang="cs-CZ" sz="1500" dirty="0">
              <a:solidFill>
                <a:schemeClr val="accent1">
                  <a:lumMod val="50000"/>
                </a:schemeClr>
              </a:solidFill>
            </a:endParaRPr>
          </a:p>
        </p:txBody>
      </p:sp>
      <p:cxnSp>
        <p:nvCxnSpPr>
          <p:cNvPr id="23" name="Přímá spojovací šipka 22"/>
          <p:cNvCxnSpPr/>
          <p:nvPr/>
        </p:nvCxnSpPr>
        <p:spPr>
          <a:xfrm flipH="1">
            <a:off x="2987824" y="404664"/>
            <a:ext cx="1296144" cy="72008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Odstranění segmentu</a:t>
            </a:r>
            <a:endParaRPr lang="cs-CZ" b="1" dirty="0"/>
          </a:p>
        </p:txBody>
      </p:sp>
      <p:sp>
        <p:nvSpPr>
          <p:cNvPr id="3" name="Zástupný symbol pro obsah 2"/>
          <p:cNvSpPr>
            <a:spLocks noGrp="1"/>
          </p:cNvSpPr>
          <p:nvPr>
            <p:ph idx="1"/>
          </p:nvPr>
        </p:nvSpPr>
        <p:spPr/>
        <p:txBody>
          <a:bodyPr/>
          <a:lstStyle/>
          <a:p>
            <a:r>
              <a:rPr lang="cs-CZ" dirty="0" smtClean="0"/>
              <a:t>Vyberte nástroj pro přímý výběr  a vyberte segment, který chcete odstranit.</a:t>
            </a:r>
          </a:p>
          <a:p>
            <a:r>
              <a:rPr lang="cs-CZ" dirty="0" smtClean="0"/>
              <a:t>Odstraňte vybraný segment stisknutím klávesy </a:t>
            </a:r>
            <a:r>
              <a:rPr lang="cs-CZ" dirty="0" err="1" smtClean="0"/>
              <a:t>Backspace</a:t>
            </a:r>
            <a:r>
              <a:rPr lang="cs-CZ" dirty="0" smtClean="0"/>
              <a:t> nebo </a:t>
            </a:r>
            <a:r>
              <a:rPr lang="cs-CZ" dirty="0" err="1" smtClean="0"/>
              <a:t>Delete</a:t>
            </a:r>
            <a:r>
              <a:rPr lang="cs-CZ" dirty="0" smtClean="0"/>
              <a:t>. </a:t>
            </a:r>
          </a:p>
          <a:p>
            <a:r>
              <a:rPr lang="cs-CZ" dirty="0" smtClean="0"/>
              <a:t>Dalším stisknutím klávesy </a:t>
            </a:r>
            <a:r>
              <a:rPr lang="cs-CZ" dirty="0" err="1" smtClean="0"/>
              <a:t>Backspace</a:t>
            </a:r>
            <a:r>
              <a:rPr lang="cs-CZ" dirty="0" smtClean="0"/>
              <a:t> nebo </a:t>
            </a:r>
            <a:r>
              <a:rPr lang="cs-CZ" dirty="0" err="1" smtClean="0"/>
              <a:t>Delete</a:t>
            </a:r>
            <a:r>
              <a:rPr lang="cs-CZ" dirty="0" smtClean="0"/>
              <a:t> odstraníte zbytek cesty.</a:t>
            </a:r>
            <a:endParaRPr lang="cs-CZ"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Prodloužení otevřené cesty</a:t>
            </a:r>
            <a:endParaRPr lang="cs-CZ" b="1" dirty="0"/>
          </a:p>
        </p:txBody>
      </p:sp>
      <p:sp>
        <p:nvSpPr>
          <p:cNvPr id="3" name="Zástupný symbol pro obsah 2"/>
          <p:cNvSpPr>
            <a:spLocks noGrp="1"/>
          </p:cNvSpPr>
          <p:nvPr>
            <p:ph idx="1"/>
          </p:nvPr>
        </p:nvSpPr>
        <p:spPr/>
        <p:txBody>
          <a:bodyPr>
            <a:normAutofit fontScale="77500" lnSpcReduction="20000"/>
          </a:bodyPr>
          <a:lstStyle/>
          <a:p>
            <a:r>
              <a:rPr lang="cs-CZ" dirty="0" smtClean="0"/>
              <a:t>S nástrojem pero umístěte ukazatel nad koncový bod otevřené cesty, kterou chcete prodloužit. Ukazatel se změní,  když je umístěn přesně nad koncovým bodem.</a:t>
            </a:r>
          </a:p>
          <a:p>
            <a:r>
              <a:rPr lang="cs-CZ" dirty="0" smtClean="0"/>
              <a:t>Klepněte na koncový bod.</a:t>
            </a:r>
          </a:p>
          <a:p>
            <a:r>
              <a:rPr lang="cs-CZ" dirty="0" smtClean="0"/>
              <a:t>Proveďte jeden z následujících úkonů:</a:t>
            </a:r>
          </a:p>
          <a:p>
            <a:pPr lvl="1"/>
            <a:r>
              <a:rPr lang="cs-CZ" dirty="0" smtClean="0"/>
              <a:t>Chcete-li vytvořit rohový bod, umístěte nástroj pero tam, kde chcete zakončit nový segment a klepněte. Pokud  prodlužujete cestu končící hladkým bodem, bude nový segment zakřivený podle existující směrové úsečky. </a:t>
            </a:r>
          </a:p>
          <a:p>
            <a:r>
              <a:rPr lang="cs-CZ" dirty="0" smtClean="0"/>
              <a:t>Poznámka:  Pokud v aplikaci </a:t>
            </a:r>
            <a:r>
              <a:rPr lang="cs-CZ" dirty="0" err="1" smtClean="0"/>
              <a:t>Illustrator</a:t>
            </a:r>
            <a:r>
              <a:rPr lang="cs-CZ" dirty="0" smtClean="0"/>
              <a:t> prodloužíte cestu, která končí hladkým bodem, nový segment bude přímý.</a:t>
            </a:r>
          </a:p>
          <a:p>
            <a:pPr lvl="1"/>
            <a:r>
              <a:rPr lang="cs-CZ" dirty="0" smtClean="0"/>
              <a:t> Chcete-li vytvořit hladký bod, umístěte nástroj pero tam, kde chcete zakončit nový segment, a táhněte</a:t>
            </a:r>
            <a:endParaRPr lang="cs-CZ"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Spojení dvou otevřených cest</a:t>
            </a:r>
            <a:endParaRPr lang="cs-CZ" b="1" dirty="0"/>
          </a:p>
        </p:txBody>
      </p:sp>
      <p:sp>
        <p:nvSpPr>
          <p:cNvPr id="3" name="Zástupný symbol pro obsah 2"/>
          <p:cNvSpPr>
            <a:spLocks noGrp="1"/>
          </p:cNvSpPr>
          <p:nvPr>
            <p:ph idx="1"/>
          </p:nvPr>
        </p:nvSpPr>
        <p:spPr/>
        <p:txBody>
          <a:bodyPr>
            <a:normAutofit fontScale="77500" lnSpcReduction="20000"/>
          </a:bodyPr>
          <a:lstStyle/>
          <a:p>
            <a:r>
              <a:rPr lang="cs-CZ" dirty="0" smtClean="0"/>
              <a:t>S nástrojem pero umístěte ukazatel nad koncový bod otevřené cesty, kterou chcete připojit k jiné cestě. Ukazatel se změní, když je umístěn přesně nad koncovým bodem.</a:t>
            </a:r>
          </a:p>
          <a:p>
            <a:r>
              <a:rPr lang="cs-CZ" dirty="0" smtClean="0"/>
              <a:t>Klepněte na koncový bod.</a:t>
            </a:r>
          </a:p>
          <a:p>
            <a:r>
              <a:rPr lang="cs-CZ" dirty="0" smtClean="0"/>
              <a:t>Proveďte jeden z následujících úkonů:</a:t>
            </a:r>
          </a:p>
          <a:p>
            <a:pPr lvl="1"/>
            <a:r>
              <a:rPr lang="cs-CZ" dirty="0" smtClean="0"/>
              <a:t>Chcete-li spojit cestu s jinou otevřenou cestou, klepněte na koncový bod druhé cesty. Když umístíte nástroj pero přesně nad koncový bod druhé cesty, objeví se vedle ukazatele malý symbol spojení .</a:t>
            </a:r>
          </a:p>
          <a:p>
            <a:pPr lvl="1"/>
            <a:r>
              <a:rPr lang="cs-CZ" dirty="0" smtClean="0"/>
              <a:t>Chcete-li připojit novou cestu ke stávající cestě, nakreslete novou cestu vedle stávající cesty a pak přesuňte nástroj pero ke koncovému bodu stávající cesty (nevybrané). Klepněte na tento koncový bod, až uvidíte malý symbol spojení, který se objeví vedle ukazatele.</a:t>
            </a:r>
            <a:endParaRPr lang="cs-CZ"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Spojení dvou koncových bodů</a:t>
            </a:r>
            <a:endParaRPr lang="cs-CZ" b="1" dirty="0"/>
          </a:p>
        </p:txBody>
      </p:sp>
      <p:sp>
        <p:nvSpPr>
          <p:cNvPr id="3" name="Zástupný symbol pro obsah 2"/>
          <p:cNvSpPr>
            <a:spLocks noGrp="1"/>
          </p:cNvSpPr>
          <p:nvPr>
            <p:ph idx="1"/>
          </p:nvPr>
        </p:nvSpPr>
        <p:spPr/>
        <p:txBody>
          <a:bodyPr>
            <a:normAutofit/>
          </a:bodyPr>
          <a:lstStyle/>
          <a:p>
            <a:r>
              <a:rPr lang="cs-CZ" sz="2000" dirty="0" smtClean="0"/>
              <a:t>Vyberte koncové body</a:t>
            </a:r>
          </a:p>
          <a:p>
            <a:r>
              <a:rPr lang="cs-CZ" sz="2000" dirty="0" smtClean="0"/>
              <a:t>V ovládacím panelu klepněte na tlačítko Spojit vybrané koncové body</a:t>
            </a:r>
          </a:p>
          <a:p>
            <a:r>
              <a:rPr lang="cs-CZ" sz="2000" dirty="0" smtClean="0"/>
              <a:t>Pokud jsou koncové body na sobě, objeví se dialogové okno, ve kterém můžete určit požadovaný typ spojení. </a:t>
            </a:r>
          </a:p>
          <a:p>
            <a:r>
              <a:rPr lang="cs-CZ" sz="2000" dirty="0" smtClean="0"/>
              <a:t>Vyberte volbu Rohový (výchozí) nebo volbu Hladký a klepněte na OK</a:t>
            </a:r>
            <a:endParaRPr lang="cs-CZ" sz="2000" dirty="0"/>
          </a:p>
        </p:txBody>
      </p:sp>
      <p:pic>
        <p:nvPicPr>
          <p:cNvPr id="61443" name="Picture 3"/>
          <p:cNvPicPr>
            <a:picLocks noChangeAspect="1" noChangeArrowheads="1"/>
          </p:cNvPicPr>
          <p:nvPr/>
        </p:nvPicPr>
        <p:blipFill>
          <a:blip r:embed="rId2" cstate="print"/>
          <a:srcRect l="68506" t="63230" r="28738" b="31730"/>
          <a:stretch>
            <a:fillRect/>
          </a:stretch>
        </p:blipFill>
        <p:spPr bwMode="auto">
          <a:xfrm>
            <a:off x="8172400" y="1844824"/>
            <a:ext cx="504056" cy="576064"/>
          </a:xfrm>
          <a:prstGeom prst="rect">
            <a:avLst/>
          </a:prstGeom>
          <a:noFill/>
          <a:ln w="9525">
            <a:noFill/>
            <a:miter lim="800000"/>
            <a:headEnd/>
            <a:tailEnd/>
          </a:ln>
        </p:spPr>
      </p:pic>
      <p:pic>
        <p:nvPicPr>
          <p:cNvPr id="61444" name="Picture 4"/>
          <p:cNvPicPr>
            <a:picLocks noChangeAspect="1" noChangeArrowheads="1"/>
          </p:cNvPicPr>
          <p:nvPr/>
        </p:nvPicPr>
        <p:blipFill>
          <a:blip r:embed="rId3" cstate="print"/>
          <a:srcRect r="59250" b="59290"/>
          <a:stretch>
            <a:fillRect/>
          </a:stretch>
        </p:blipFill>
        <p:spPr bwMode="auto">
          <a:xfrm>
            <a:off x="2195736" y="3501008"/>
            <a:ext cx="4644008" cy="2899661"/>
          </a:xfrm>
          <a:prstGeom prst="rect">
            <a:avLst/>
          </a:prstGeom>
          <a:noFill/>
          <a:ln w="9525">
            <a:noFill/>
            <a:miter lim="800000"/>
            <a:headEnd/>
            <a:tailEnd/>
          </a:ln>
        </p:spPr>
      </p:pic>
      <p:cxnSp>
        <p:nvCxnSpPr>
          <p:cNvPr id="8" name="Přímá spojovací šipka 7"/>
          <p:cNvCxnSpPr/>
          <p:nvPr/>
        </p:nvCxnSpPr>
        <p:spPr>
          <a:xfrm flipH="1">
            <a:off x="4499992" y="3645024"/>
            <a:ext cx="216024" cy="14401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Vyhlazení a zjednodušení cest</a:t>
            </a:r>
            <a:endParaRPr lang="cs-CZ" dirty="0"/>
          </a:p>
        </p:txBody>
      </p:sp>
      <p:sp>
        <p:nvSpPr>
          <p:cNvPr id="3" name="Zástupný symbol pro obsah 2"/>
          <p:cNvSpPr>
            <a:spLocks noGrp="1"/>
          </p:cNvSpPr>
          <p:nvPr>
            <p:ph idx="1"/>
          </p:nvPr>
        </p:nvSpPr>
        <p:spPr>
          <a:xfrm>
            <a:off x="179512" y="1268760"/>
            <a:ext cx="8784976" cy="5589240"/>
          </a:xfrm>
        </p:spPr>
        <p:txBody>
          <a:bodyPr>
            <a:normAutofit/>
          </a:bodyPr>
          <a:lstStyle/>
          <a:p>
            <a:r>
              <a:rPr lang="cs-CZ" sz="1800" dirty="0" smtClean="0"/>
              <a:t>Vyberte objekt.</a:t>
            </a:r>
          </a:p>
          <a:p>
            <a:r>
              <a:rPr lang="cs-CZ" sz="1800" dirty="0" smtClean="0"/>
              <a:t>Vyberte nástroj vyhlazení .</a:t>
            </a:r>
          </a:p>
          <a:p>
            <a:r>
              <a:rPr lang="cs-CZ" sz="1800" dirty="0" smtClean="0"/>
              <a:t>Táhněte nástrojem podél segmentu cesty, který chcete vyhladit. </a:t>
            </a:r>
          </a:p>
          <a:p>
            <a:r>
              <a:rPr lang="cs-CZ" sz="1800" dirty="0" smtClean="0"/>
              <a:t>Pokračujte ve vyhlazování, až je cesta požadovaným způsobem hladká</a:t>
            </a:r>
          </a:p>
          <a:p>
            <a:endParaRPr lang="cs-CZ" sz="1800" dirty="0"/>
          </a:p>
          <a:p>
            <a:endParaRPr lang="cs-CZ" sz="1800" dirty="0" smtClean="0"/>
          </a:p>
          <a:p>
            <a:endParaRPr lang="cs-CZ" sz="1800" dirty="0" smtClean="0"/>
          </a:p>
          <a:p>
            <a:endParaRPr lang="cs-CZ" sz="1800" dirty="0"/>
          </a:p>
          <a:p>
            <a:endParaRPr lang="cs-CZ" sz="1800" dirty="0" smtClean="0"/>
          </a:p>
          <a:p>
            <a:endParaRPr lang="cs-CZ" sz="1800" dirty="0" smtClean="0"/>
          </a:p>
          <a:p>
            <a:r>
              <a:rPr lang="cs-CZ" sz="1800" dirty="0" smtClean="0"/>
              <a:t>Chcete-li změnit míru vyhlazení, poklepejte na nástroj vyhlazení a nastavte následující volby:</a:t>
            </a:r>
          </a:p>
          <a:p>
            <a:pPr lvl="1"/>
            <a:r>
              <a:rPr lang="cs-CZ" sz="1600" b="1" dirty="0" smtClean="0"/>
              <a:t>Věrnost</a:t>
            </a:r>
            <a:r>
              <a:rPr lang="cs-CZ" sz="1600" dirty="0" smtClean="0"/>
              <a:t>  Určuje, jak daleko musíte posunout myš nebo pero, aby </a:t>
            </a:r>
            <a:r>
              <a:rPr lang="cs-CZ" sz="1600" dirty="0" err="1" smtClean="0"/>
              <a:t>Illustrator</a:t>
            </a:r>
            <a:r>
              <a:rPr lang="cs-CZ" sz="1600" dirty="0" smtClean="0"/>
              <a:t> přidal k cestě nový kotevní bod. Například hodnota věrnosti 2,5 znamená, že pohyby nástroje o méně než 2,5 obrazového bodu se nezaznamenají. Rozsah 0,5 až 20 obrazových bodů; čím vyšší hodnota, tím bude cesta hladší a jednodušší.</a:t>
            </a:r>
          </a:p>
          <a:p>
            <a:pPr lvl="1"/>
            <a:r>
              <a:rPr lang="cs-CZ" sz="1600" b="1" dirty="0" smtClean="0"/>
              <a:t>Hladkost</a:t>
            </a:r>
            <a:r>
              <a:rPr lang="cs-CZ" sz="1600" dirty="0" smtClean="0"/>
              <a:t>  Určuje míru vyhlazení, které </a:t>
            </a:r>
            <a:r>
              <a:rPr lang="cs-CZ" sz="1600" dirty="0" err="1" smtClean="0"/>
              <a:t>Illustrator</a:t>
            </a:r>
            <a:r>
              <a:rPr lang="cs-CZ" sz="1600" dirty="0" smtClean="0"/>
              <a:t> aplikuje při používání nástroje. Rozsah 0 % - 100 %; čím vyšší hodnota, tím bude cesta hladší.</a:t>
            </a:r>
            <a:endParaRPr lang="cs-CZ" sz="1600" dirty="0"/>
          </a:p>
        </p:txBody>
      </p:sp>
      <p:pic>
        <p:nvPicPr>
          <p:cNvPr id="62466" name="Picture 2"/>
          <p:cNvPicPr>
            <a:picLocks noChangeAspect="1" noChangeArrowheads="1"/>
          </p:cNvPicPr>
          <p:nvPr/>
        </p:nvPicPr>
        <p:blipFill>
          <a:blip r:embed="rId2" cstate="print"/>
          <a:srcRect l="19881" t="31260" r="46650" b="43540"/>
          <a:stretch>
            <a:fillRect/>
          </a:stretch>
        </p:blipFill>
        <p:spPr bwMode="auto">
          <a:xfrm>
            <a:off x="539552" y="2520280"/>
            <a:ext cx="4379302" cy="2060848"/>
          </a:xfrm>
          <a:prstGeom prst="rect">
            <a:avLst/>
          </a:prstGeom>
          <a:noFill/>
          <a:ln w="9525">
            <a:noFill/>
            <a:miter lim="800000"/>
            <a:headEnd/>
            <a:tailEnd/>
          </a:ln>
        </p:spPr>
      </p:pic>
      <p:pic>
        <p:nvPicPr>
          <p:cNvPr id="62467" name="Picture 3"/>
          <p:cNvPicPr>
            <a:picLocks noChangeAspect="1" noChangeArrowheads="1"/>
          </p:cNvPicPr>
          <p:nvPr/>
        </p:nvPicPr>
        <p:blipFill>
          <a:blip r:embed="rId3" cstate="print"/>
          <a:srcRect/>
          <a:stretch>
            <a:fillRect/>
          </a:stretch>
        </p:blipFill>
        <p:spPr bwMode="auto">
          <a:xfrm>
            <a:off x="5364088" y="2852936"/>
            <a:ext cx="352425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Vymazání kresby</a:t>
            </a:r>
            <a:endParaRPr lang="cs-CZ" b="1" dirty="0"/>
          </a:p>
        </p:txBody>
      </p:sp>
      <p:sp>
        <p:nvSpPr>
          <p:cNvPr id="3" name="Zástupný symbol pro obsah 2"/>
          <p:cNvSpPr>
            <a:spLocks noGrp="1"/>
          </p:cNvSpPr>
          <p:nvPr>
            <p:ph idx="1"/>
          </p:nvPr>
        </p:nvSpPr>
        <p:spPr/>
        <p:txBody>
          <a:bodyPr/>
          <a:lstStyle/>
          <a:p>
            <a:r>
              <a:rPr lang="cs-CZ" b="1" dirty="0" smtClean="0"/>
              <a:t>nástrojem pro mazání cest </a:t>
            </a:r>
            <a:r>
              <a:rPr lang="cs-CZ" dirty="0" smtClean="0"/>
              <a:t>(vymaže určitý segment cesty, například jednu stranu trojúhelníka)</a:t>
            </a:r>
          </a:p>
          <a:p>
            <a:r>
              <a:rPr lang="cs-CZ" dirty="0" smtClean="0"/>
              <a:t>nástrojem guma </a:t>
            </a:r>
          </a:p>
          <a:p>
            <a:r>
              <a:rPr lang="cs-CZ" dirty="0" smtClean="0"/>
              <a:t>gumou na peru tabletu </a:t>
            </a:r>
            <a:r>
              <a:rPr lang="cs-CZ" dirty="0" err="1" smtClean="0"/>
              <a:t>Wacom</a:t>
            </a:r>
            <a:endParaRPr lang="cs-CZ" dirty="0"/>
          </a:p>
        </p:txBody>
      </p:sp>
      <p:sp>
        <p:nvSpPr>
          <p:cNvPr id="4" name="Obdélník 3"/>
          <p:cNvSpPr/>
          <p:nvPr/>
        </p:nvSpPr>
        <p:spPr>
          <a:xfrm>
            <a:off x="6516216" y="3212976"/>
            <a:ext cx="2267744" cy="1200329"/>
          </a:xfrm>
          <a:prstGeom prst="rect">
            <a:avLst/>
          </a:prstGeom>
        </p:spPr>
        <p:txBody>
          <a:bodyPr wrap="square">
            <a:spAutoFit/>
          </a:bodyPr>
          <a:lstStyle/>
          <a:p>
            <a:r>
              <a:rPr lang="pl-PL" dirty="0" smtClean="0"/>
              <a:t>umožňuje vymazat jakoukoli oblast kresby bez ohledu na její strukturu</a:t>
            </a:r>
            <a:endParaRPr lang="cs-CZ" dirty="0"/>
          </a:p>
        </p:txBody>
      </p:sp>
      <p:sp>
        <p:nvSpPr>
          <p:cNvPr id="6" name="Dvojitá šipka 5"/>
          <p:cNvSpPr/>
          <p:nvPr/>
        </p:nvSpPr>
        <p:spPr>
          <a:xfrm>
            <a:off x="6012160" y="3284984"/>
            <a:ext cx="504056" cy="1152128"/>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pic>
        <p:nvPicPr>
          <p:cNvPr id="63490" name="Picture 2"/>
          <p:cNvPicPr>
            <a:picLocks noChangeAspect="1" noChangeArrowheads="1"/>
          </p:cNvPicPr>
          <p:nvPr/>
        </p:nvPicPr>
        <p:blipFill>
          <a:blip r:embed="rId2" cstate="print"/>
          <a:srcRect l="19488" t="43230" r="22632" b="27790"/>
          <a:stretch>
            <a:fillRect/>
          </a:stretch>
        </p:blipFill>
        <p:spPr bwMode="auto">
          <a:xfrm>
            <a:off x="899591" y="4581128"/>
            <a:ext cx="7276091" cy="22768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1266" name="Picture 2" descr="http://help.adobe.com/cs_CZ/Illustrator/14.0/images/swa_workarea_popup.png"/>
          <p:cNvPicPr>
            <a:picLocks noChangeAspect="1" noChangeArrowheads="1"/>
          </p:cNvPicPr>
          <p:nvPr/>
        </p:nvPicPr>
        <p:blipFill>
          <a:blip r:embed="rId3" cstate="print"/>
          <a:srcRect/>
          <a:stretch>
            <a:fillRect/>
          </a:stretch>
        </p:blipFill>
        <p:spPr bwMode="auto">
          <a:xfrm>
            <a:off x="683568" y="116632"/>
            <a:ext cx="7943850" cy="5829301"/>
          </a:xfrm>
          <a:prstGeom prst="rect">
            <a:avLst/>
          </a:prstGeom>
          <a:noFill/>
        </p:spPr>
      </p:pic>
      <p:sp>
        <p:nvSpPr>
          <p:cNvPr id="11267" name="Rectangle 3"/>
          <p:cNvSpPr>
            <a:spLocks noChangeArrowheads="1"/>
          </p:cNvSpPr>
          <p:nvPr/>
        </p:nvSpPr>
        <p:spPr bwMode="auto">
          <a:xfrm>
            <a:off x="179512" y="5996226"/>
            <a:ext cx="6552728" cy="861774"/>
          </a:xfrm>
          <a:prstGeom prst="rect">
            <a:avLst/>
          </a:prstGeom>
          <a:solidFill>
            <a:srgbClr val="FFFFFF"/>
          </a:solidFill>
          <a:ln w="9525">
            <a:noFill/>
            <a:miter lim="800000"/>
            <a:headEnd/>
            <a:tailEnd/>
          </a:ln>
          <a:effectLst/>
        </p:spPr>
        <p:txBody>
          <a:bodyPr vert="horz" wrap="square" lIns="0" tIns="0" rIns="19044"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sz="700" b="1" i="1" u="none" strike="noStrike" cap="none" normalizeH="0" baseline="0" dirty="0" smtClean="0">
                <a:ln>
                  <a:noFill/>
                </a:ln>
                <a:solidFill>
                  <a:srgbClr val="000000"/>
                </a:solidFill>
                <a:effectLst/>
                <a:latin typeface="Verdana" pitchFamily="34" charset="0"/>
                <a:cs typeface="Arial" pitchFamily="34" charset="0"/>
              </a:rPr>
              <a:t>A. </a:t>
            </a:r>
            <a:r>
              <a:rPr kumimoji="0" lang="cs-CZ" sz="700" b="0" i="1" u="none" strike="noStrike" cap="none" normalizeH="0" baseline="0" dirty="0" smtClean="0">
                <a:ln>
                  <a:noFill/>
                </a:ln>
                <a:solidFill>
                  <a:srgbClr val="000000"/>
                </a:solidFill>
                <a:effectLst/>
                <a:latin typeface="Verdana" pitchFamily="34" charset="0"/>
                <a:cs typeface="Arial" pitchFamily="34" charset="0"/>
              </a:rPr>
              <a:t> Okna dokumentu se záložkami</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700" b="1" i="1" u="none" strike="noStrike" cap="none" normalizeH="0" baseline="0" dirty="0" smtClean="0">
                <a:ln>
                  <a:noFill/>
                </a:ln>
                <a:solidFill>
                  <a:srgbClr val="000000"/>
                </a:solidFill>
                <a:effectLst/>
                <a:latin typeface="Verdana" pitchFamily="34" charset="0"/>
                <a:cs typeface="Arial" pitchFamily="34" charset="0"/>
              </a:rPr>
              <a:t>B. </a:t>
            </a:r>
            <a:r>
              <a:rPr kumimoji="0" lang="cs-CZ" sz="700" b="0" i="1" u="none" strike="noStrike" cap="none" normalizeH="0" baseline="0" dirty="0" smtClean="0">
                <a:ln>
                  <a:noFill/>
                </a:ln>
                <a:solidFill>
                  <a:srgbClr val="000000"/>
                </a:solidFill>
                <a:effectLst/>
                <a:latin typeface="Verdana" pitchFamily="34" charset="0"/>
                <a:cs typeface="Arial" pitchFamily="34" charset="0"/>
              </a:rPr>
              <a:t> Aplikační panel</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700" b="1" i="1" u="none" strike="noStrike" cap="none" normalizeH="0" baseline="0" dirty="0" smtClean="0">
                <a:ln>
                  <a:noFill/>
                </a:ln>
                <a:solidFill>
                  <a:srgbClr val="000000"/>
                </a:solidFill>
                <a:effectLst/>
                <a:latin typeface="Verdana" pitchFamily="34" charset="0"/>
                <a:cs typeface="Arial" pitchFamily="34" charset="0"/>
              </a:rPr>
              <a:t>C. </a:t>
            </a:r>
            <a:r>
              <a:rPr kumimoji="0" lang="cs-CZ" sz="700" b="0" i="1" u="none" strike="noStrike" cap="none" normalizeH="0" baseline="0" dirty="0" smtClean="0">
                <a:ln>
                  <a:noFill/>
                </a:ln>
                <a:solidFill>
                  <a:srgbClr val="000000"/>
                </a:solidFill>
                <a:effectLst/>
                <a:latin typeface="Verdana" pitchFamily="34" charset="0"/>
                <a:cs typeface="Arial" pitchFamily="34" charset="0"/>
              </a:rPr>
              <a:t> Přepínač pracovní plochy</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700" b="1" i="1" u="none" strike="noStrike" cap="none" normalizeH="0" baseline="0" dirty="0" smtClean="0">
                <a:ln>
                  <a:noFill/>
                </a:ln>
                <a:solidFill>
                  <a:srgbClr val="000000"/>
                </a:solidFill>
                <a:effectLst/>
                <a:latin typeface="Verdana" pitchFamily="34" charset="0"/>
                <a:cs typeface="Arial" pitchFamily="34" charset="0"/>
              </a:rPr>
              <a:t>D. </a:t>
            </a:r>
            <a:r>
              <a:rPr kumimoji="0" lang="cs-CZ" sz="700" b="0" i="1" u="none" strike="noStrike" cap="none" normalizeH="0" baseline="0" dirty="0" smtClean="0">
                <a:ln>
                  <a:noFill/>
                </a:ln>
                <a:solidFill>
                  <a:srgbClr val="000000"/>
                </a:solidFill>
                <a:effectLst/>
                <a:latin typeface="Verdana" pitchFamily="34" charset="0"/>
                <a:cs typeface="Arial" pitchFamily="34" charset="0"/>
              </a:rPr>
              <a:t> Titulní pruh panelu</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700" b="1" i="1" u="none" strike="noStrike" cap="none" normalizeH="0" baseline="0" dirty="0" smtClean="0">
                <a:ln>
                  <a:noFill/>
                </a:ln>
                <a:solidFill>
                  <a:srgbClr val="000000"/>
                </a:solidFill>
                <a:effectLst/>
                <a:latin typeface="Verdana" pitchFamily="34" charset="0"/>
                <a:cs typeface="Arial" pitchFamily="34" charset="0"/>
              </a:rPr>
              <a:t>E. </a:t>
            </a:r>
            <a:r>
              <a:rPr kumimoji="0" lang="cs-CZ" sz="700" b="0" i="1" u="none" strike="noStrike" cap="none" normalizeH="0" baseline="0" dirty="0" smtClean="0">
                <a:ln>
                  <a:noFill/>
                </a:ln>
                <a:solidFill>
                  <a:srgbClr val="000000"/>
                </a:solidFill>
                <a:effectLst/>
                <a:latin typeface="Verdana" pitchFamily="34" charset="0"/>
                <a:cs typeface="Arial" pitchFamily="34" charset="0"/>
              </a:rPr>
              <a:t> Ovládací panel</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700" b="1" i="1" u="none" strike="noStrike" cap="none" normalizeH="0" baseline="0" dirty="0" smtClean="0">
                <a:ln>
                  <a:noFill/>
                </a:ln>
                <a:solidFill>
                  <a:srgbClr val="000000"/>
                </a:solidFill>
                <a:effectLst/>
                <a:latin typeface="Verdana" pitchFamily="34" charset="0"/>
                <a:cs typeface="Arial" pitchFamily="34" charset="0"/>
              </a:rPr>
              <a:t>F. </a:t>
            </a:r>
            <a:r>
              <a:rPr kumimoji="0" lang="cs-CZ" sz="700" b="0" i="1" u="none" strike="noStrike" cap="none" normalizeH="0" baseline="0" dirty="0" smtClean="0">
                <a:ln>
                  <a:noFill/>
                </a:ln>
                <a:solidFill>
                  <a:srgbClr val="000000"/>
                </a:solidFill>
                <a:effectLst/>
                <a:latin typeface="Verdana" pitchFamily="34" charset="0"/>
                <a:cs typeface="Arial" pitchFamily="34" charset="0"/>
              </a:rPr>
              <a:t> Panel nástrojů</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700" b="1" i="1" u="none" strike="noStrike" cap="none" normalizeH="0" baseline="0" dirty="0" smtClean="0">
                <a:ln>
                  <a:noFill/>
                </a:ln>
                <a:solidFill>
                  <a:srgbClr val="000000"/>
                </a:solidFill>
                <a:effectLst/>
                <a:latin typeface="Verdana" pitchFamily="34" charset="0"/>
                <a:cs typeface="Arial" pitchFamily="34" charset="0"/>
              </a:rPr>
              <a:t>G. </a:t>
            </a:r>
            <a:r>
              <a:rPr kumimoji="0" lang="cs-CZ" sz="700" b="0" i="1" u="none" strike="noStrike" cap="none" normalizeH="0" baseline="0" dirty="0" smtClean="0">
                <a:ln>
                  <a:noFill/>
                </a:ln>
                <a:solidFill>
                  <a:srgbClr val="000000"/>
                </a:solidFill>
                <a:effectLst/>
                <a:latin typeface="Verdana" pitchFamily="34" charset="0"/>
                <a:cs typeface="Arial" pitchFamily="34" charset="0"/>
              </a:rPr>
              <a:t> Tlačítko Sbalit do ikon</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700" b="1" i="1" u="none" strike="noStrike" cap="none" normalizeH="0" baseline="0" dirty="0" smtClean="0">
                <a:ln>
                  <a:noFill/>
                </a:ln>
                <a:solidFill>
                  <a:srgbClr val="000000"/>
                </a:solidFill>
                <a:effectLst/>
                <a:latin typeface="Verdana" pitchFamily="34" charset="0"/>
                <a:cs typeface="Arial" pitchFamily="34" charset="0"/>
              </a:rPr>
              <a:t>H. </a:t>
            </a:r>
            <a:r>
              <a:rPr kumimoji="0" lang="cs-CZ" sz="700" b="0" i="1" u="none" strike="noStrike" cap="none" normalizeH="0" baseline="0" dirty="0" smtClean="0">
                <a:ln>
                  <a:noFill/>
                </a:ln>
                <a:solidFill>
                  <a:srgbClr val="000000"/>
                </a:solidFill>
                <a:effectLst/>
                <a:latin typeface="Verdana" pitchFamily="34" charset="0"/>
                <a:cs typeface="Arial" pitchFamily="34" charset="0"/>
              </a:rPr>
              <a:t>Skupiny čtyř panelů ve svislém ukotvení</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Panel nástrojů – přehled</a:t>
            </a:r>
            <a:endParaRPr lang="cs-CZ" dirty="0"/>
          </a:p>
        </p:txBody>
      </p:sp>
      <p:sp>
        <p:nvSpPr>
          <p:cNvPr id="3" name="Zástupný symbol pro obsah 2"/>
          <p:cNvSpPr>
            <a:spLocks noGrp="1"/>
          </p:cNvSpPr>
          <p:nvPr>
            <p:ph idx="1"/>
          </p:nvPr>
        </p:nvSpPr>
        <p:spPr/>
        <p:txBody>
          <a:bodyPr>
            <a:normAutofit/>
          </a:bodyPr>
          <a:lstStyle/>
          <a:p>
            <a:r>
              <a:rPr lang="cs-CZ" dirty="0" smtClean="0"/>
              <a:t>lze přesunout tažením za jeho titulní pruh</a:t>
            </a:r>
          </a:p>
          <a:p>
            <a:r>
              <a:rPr lang="cs-CZ" dirty="0" smtClean="0"/>
              <a:t>zobrazit nebo skrýt příkazem Okna &gt; Nástroje</a:t>
            </a:r>
          </a:p>
          <a:p>
            <a:endParaRPr lang="cs-CZ" dirty="0" smtClean="0"/>
          </a:p>
          <a:p>
            <a:r>
              <a:rPr lang="cs-CZ" dirty="0" smtClean="0"/>
              <a:t>některé nástroje lze rozbalit: skryté nástroje pod nimi</a:t>
            </a:r>
          </a:p>
          <a:p>
            <a:r>
              <a:rPr lang="cs-CZ" dirty="0" smtClean="0"/>
              <a:t>malý trojúhelník v pravém dolním rohu ikony nástroje signalizuje přítomnost skrytých nástrojů</a:t>
            </a:r>
            <a:endParaRPr lang="cs-CZ"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p:nvPr/>
        </p:nvPicPr>
        <p:blipFill>
          <a:blip r:embed="rId3" cstate="print"/>
          <a:srcRect l="27393" t="7008" r="27718" b="12103"/>
          <a:stretch>
            <a:fillRect/>
          </a:stretch>
        </p:blipFill>
        <p:spPr bwMode="auto">
          <a:xfrm>
            <a:off x="1115616" y="241706"/>
            <a:ext cx="6048672" cy="66162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TotalTime>
  <Words>3058</Words>
  <Application>Microsoft Office PowerPoint</Application>
  <PresentationFormat>Předvádění na obrazovce (4:3)</PresentationFormat>
  <Paragraphs>233</Paragraphs>
  <Slides>65</Slides>
  <Notes>5</Notes>
  <HiddenSlides>0</HiddenSlides>
  <MMClips>0</MMClips>
  <ScaleCrop>false</ScaleCrop>
  <HeadingPairs>
    <vt:vector size="4" baseType="variant">
      <vt:variant>
        <vt:lpstr>Motiv</vt:lpstr>
      </vt:variant>
      <vt:variant>
        <vt:i4>1</vt:i4>
      </vt:variant>
      <vt:variant>
        <vt:lpstr>Nadpisy snímků</vt:lpstr>
      </vt:variant>
      <vt:variant>
        <vt:i4>65</vt:i4>
      </vt:variant>
    </vt:vector>
  </HeadingPairs>
  <TitlesOfParts>
    <vt:vector size="66" baseType="lpstr">
      <vt:lpstr>Motiv sady Office</vt:lpstr>
      <vt:lpstr>Illustrator CS4</vt:lpstr>
      <vt:lpstr>Ps vs Il</vt:lpstr>
      <vt:lpstr>Vektorová grafika</vt:lpstr>
      <vt:lpstr>vektorové grafiky </vt:lpstr>
      <vt:lpstr>Pracovní plocha</vt:lpstr>
      <vt:lpstr>Snímek 6</vt:lpstr>
      <vt:lpstr>Snímek 7</vt:lpstr>
      <vt:lpstr>Panel nástrojů – přehled</vt:lpstr>
      <vt:lpstr>Snímek 9</vt:lpstr>
      <vt:lpstr>Nástroje pro výběr</vt:lpstr>
      <vt:lpstr>Snímek 11</vt:lpstr>
      <vt:lpstr>Galerie nástrojů pro kreslení</vt:lpstr>
      <vt:lpstr>Snímek 13</vt:lpstr>
      <vt:lpstr>Galerie textových nástrojů</vt:lpstr>
      <vt:lpstr>Galerie textových nástrojů</vt:lpstr>
      <vt:lpstr>Galerie nástrojů pro malování</vt:lpstr>
      <vt:lpstr>Snímek 17</vt:lpstr>
      <vt:lpstr>Galerie nástrojů pro změny tvarů</vt:lpstr>
      <vt:lpstr>Snímek 19</vt:lpstr>
      <vt:lpstr>Galerie nástrojů pro symboly</vt:lpstr>
      <vt:lpstr>Snímek 21</vt:lpstr>
      <vt:lpstr>Galerie nástrojů pro grafy</vt:lpstr>
      <vt:lpstr>Snímek 23</vt:lpstr>
      <vt:lpstr>Galerie nástrojů pro rozřezání</vt:lpstr>
      <vt:lpstr>Galerie nástrojů pro přesun a změnu zvětšení</vt:lpstr>
      <vt:lpstr>Tvorba nového dokumentu</vt:lpstr>
      <vt:lpstr>Profily dokumentů</vt:lpstr>
      <vt:lpstr>Vytvoření nového dokumentu</vt:lpstr>
      <vt:lpstr>Kreslení: pojmy</vt:lpstr>
      <vt:lpstr>Snímek 30</vt:lpstr>
      <vt:lpstr>typy kotevních bodů</vt:lpstr>
      <vt:lpstr>Snímek 32</vt:lpstr>
      <vt:lpstr>Snímek 33</vt:lpstr>
      <vt:lpstr>Směrové úsečky a body</vt:lpstr>
      <vt:lpstr>Hladký bod </vt:lpstr>
      <vt:lpstr>Rohový bod </vt:lpstr>
      <vt:lpstr>Směrové úsečky</vt:lpstr>
      <vt:lpstr>Zobrazení nebo skrytí směrových úseček pro vybrané kotevní body</vt:lpstr>
      <vt:lpstr>Kreslení nástrojem tužka</vt:lpstr>
      <vt:lpstr>Volby nástroje tužka </vt:lpstr>
      <vt:lpstr>Snímek 41</vt:lpstr>
      <vt:lpstr>Snímek 42</vt:lpstr>
      <vt:lpstr>Snímek 43</vt:lpstr>
      <vt:lpstr>Snímek 44</vt:lpstr>
      <vt:lpstr>Kreslení perem</vt:lpstr>
      <vt:lpstr>Kreslení křivek nástrojem pero</vt:lpstr>
      <vt:lpstr>Kreslení křivek nástrojem pero</vt:lpstr>
      <vt:lpstr>Kreslení křivek nástrojem pero</vt:lpstr>
      <vt:lpstr>Konec křivky</vt:lpstr>
      <vt:lpstr>Změna umístění kotevních bodů při kreslení</vt:lpstr>
      <vt:lpstr>Kreslení přímých čar následovaných křivkami</vt:lpstr>
      <vt:lpstr>Kreslení přímých čar následovaných křivkami</vt:lpstr>
      <vt:lpstr>Kreslení křivek následovaných přímými čarami </vt:lpstr>
      <vt:lpstr>Kreslení křivek následovaných přímými čarami</vt:lpstr>
      <vt:lpstr>Nakreslení dvou zakřivených segmentů spojených rohem</vt:lpstr>
      <vt:lpstr>Úpravy cest</vt:lpstr>
      <vt:lpstr>Úpravy segmentů cest – tipy:</vt:lpstr>
      <vt:lpstr>Nastavení polohy nebo tvaru zakřivených segmentů</vt:lpstr>
      <vt:lpstr>Nastavení polohy nebo tvaru zakřivených segmentů</vt:lpstr>
      <vt:lpstr>Odstranění segmentu</vt:lpstr>
      <vt:lpstr>Prodloužení otevřené cesty</vt:lpstr>
      <vt:lpstr>Spojení dvou otevřených cest</vt:lpstr>
      <vt:lpstr>Spojení dvou koncových bodů</vt:lpstr>
      <vt:lpstr>Vyhlazení a zjednodušení cest</vt:lpstr>
      <vt:lpstr>Vymazání kresby</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Illustrator CS4</dc:title>
  <dc:creator>Sarka Masova</dc:creator>
  <cp:lastModifiedBy>Sarka Masova</cp:lastModifiedBy>
  <cp:revision>88</cp:revision>
  <dcterms:created xsi:type="dcterms:W3CDTF">2012-12-11T11:50:17Z</dcterms:created>
  <dcterms:modified xsi:type="dcterms:W3CDTF">2013-12-09T19:43:59Z</dcterms:modified>
</cp:coreProperties>
</file>