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77" r:id="rId2"/>
    <p:sldId id="278" r:id="rId3"/>
    <p:sldId id="279" r:id="rId4"/>
    <p:sldId id="280" r:id="rId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20349A-41C4-4155-AE29-1EC4BB28CA9E}" type="datetimeFigureOut">
              <a:rPr lang="cs-CZ" smtClean="0"/>
              <a:pPr/>
              <a:t>5.11.2014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46019C4-F573-4693-893B-B91724ECFF79}" type="slidenum">
              <a:rPr lang="cs-CZ" smtClean="0"/>
              <a:pPr/>
              <a:t>‹#›</a:t>
            </a:fld>
            <a:endParaRPr lang="cs-CZ"/>
          </a:p>
        </p:txBody>
      </p:sp>
    </p:spTree>
    <p:extLst>
      <p:ext uri="{BB962C8B-B14F-4D97-AF65-F5344CB8AC3E}">
        <p14:creationId xmlns="" xmlns:p14="http://schemas.microsoft.com/office/powerpoint/2010/main" val="517089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normAutofit/>
          </a:bodyPr>
          <a:lstStyle>
            <a:lvl1pPr algn="ctr">
              <a:defRPr sz="4400"/>
            </a:lvl1p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r>
              <a:rPr lang="cs-CZ" smtClean="0">
                <a:solidFill>
                  <a:prstClr val="black">
                    <a:tint val="75000"/>
                  </a:prstClr>
                </a:solidFill>
              </a:rPr>
              <a:t>16.10.2012</a:t>
            </a:r>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6C9DE040-1CCA-4FD7-B417-9F7672C4260D}"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r>
              <a:rPr lang="cs-CZ" smtClean="0">
                <a:solidFill>
                  <a:prstClr val="black">
                    <a:tint val="75000"/>
                  </a:prstClr>
                </a:solidFill>
              </a:rPr>
              <a:t>16.10.2012</a:t>
            </a:r>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6C9DE040-1CCA-4FD7-B417-9F7672C4260D}"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r>
              <a:rPr lang="cs-CZ" smtClean="0">
                <a:solidFill>
                  <a:prstClr val="black">
                    <a:tint val="75000"/>
                  </a:prstClr>
                </a:solidFill>
              </a:rPr>
              <a:t>16.10.2012</a:t>
            </a:r>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6C9DE040-1CCA-4FD7-B417-9F7672C4260D}"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a:bodyPr>
          <a:lstStyle>
            <a:lvl1pPr algn="l">
              <a:defRPr sz="2400" b="1"/>
            </a:lvl1pPr>
          </a:lstStyle>
          <a:p>
            <a:r>
              <a:rPr lang="cs-CZ" dirty="0" smtClean="0"/>
              <a:t>Klepnutím lze upravit styl předlohy nadpisů.</a:t>
            </a:r>
            <a:endParaRPr lang="cs-CZ" dirty="0"/>
          </a:p>
        </p:txBody>
      </p:sp>
      <p:sp>
        <p:nvSpPr>
          <p:cNvPr id="3" name="Zástupný symbol pro obsah 2"/>
          <p:cNvSpPr>
            <a:spLocks noGrp="1"/>
          </p:cNvSpPr>
          <p:nvPr>
            <p:ph idx="1"/>
          </p:nvPr>
        </p:nvSpPr>
        <p:spPr>
          <a:xfrm>
            <a:off x="457200" y="1196752"/>
            <a:ext cx="8229600" cy="4929411"/>
          </a:xfrm>
        </p:spPr>
        <p:txBody>
          <a:bodyPr/>
          <a:lstStyle>
            <a:lvl1pPr>
              <a:defRPr sz="2000"/>
            </a:lvl1pPr>
            <a:lvl2pPr>
              <a:defRPr sz="1800"/>
            </a:lvl2pPr>
            <a:lvl3pPr>
              <a:buSzPct val="70000"/>
              <a:buFont typeface="Courier New" pitchFamily="49" charset="0"/>
              <a:buChar char="o"/>
              <a:defRPr sz="1600"/>
            </a:lvl3pPr>
            <a:lvl4pPr>
              <a:buSzPct val="70000"/>
              <a:buFont typeface="Calibri" pitchFamily="34" charset="0"/>
              <a:buChar char="→"/>
              <a:defRPr sz="1400"/>
            </a:lvl4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p:txBody>
      </p:sp>
      <p:sp>
        <p:nvSpPr>
          <p:cNvPr id="7" name="Zástupný symbol pro datum 6"/>
          <p:cNvSpPr>
            <a:spLocks noGrp="1"/>
          </p:cNvSpPr>
          <p:nvPr>
            <p:ph type="dt" sz="half" idx="10"/>
          </p:nvPr>
        </p:nvSpPr>
        <p:spPr/>
        <p:txBody>
          <a:bodyPr/>
          <a:lstStyle>
            <a:lvl1pPr>
              <a:defRPr sz="1200">
                <a:solidFill>
                  <a:schemeClr val="tx1"/>
                </a:solidFill>
              </a:defRPr>
            </a:lvl1pPr>
          </a:lstStyle>
          <a:p>
            <a:r>
              <a:rPr lang="cs-CZ" smtClean="0">
                <a:solidFill>
                  <a:prstClr val="black"/>
                </a:solidFill>
              </a:rPr>
              <a:t>16.10.2012</a:t>
            </a:r>
            <a:endParaRPr lang="cs-CZ" dirty="0">
              <a:solidFill>
                <a:prstClr val="black"/>
              </a:solidFill>
            </a:endParaRPr>
          </a:p>
        </p:txBody>
      </p:sp>
      <p:sp>
        <p:nvSpPr>
          <p:cNvPr id="8" name="Zástupný symbol pro číslo snímku 7"/>
          <p:cNvSpPr>
            <a:spLocks noGrp="1"/>
          </p:cNvSpPr>
          <p:nvPr>
            <p:ph type="sldNum" sz="quarter" idx="11"/>
          </p:nvPr>
        </p:nvSpPr>
        <p:spPr/>
        <p:txBody>
          <a:bodyPr/>
          <a:lstStyle>
            <a:lvl1pPr>
              <a:defRPr sz="1200">
                <a:solidFill>
                  <a:schemeClr val="tx1"/>
                </a:solidFill>
              </a:defRPr>
            </a:lvl1pPr>
          </a:lstStyle>
          <a:p>
            <a:fld id="{6C9DE040-1CCA-4FD7-B417-9F7672C4260D}" type="slidenum">
              <a:rPr lang="cs-CZ" smtClean="0">
                <a:solidFill>
                  <a:prstClr val="black"/>
                </a:solidFill>
              </a:rPr>
              <a:pPr/>
              <a:t>‹#›</a:t>
            </a:fld>
            <a:endParaRPr lang="cs-CZ" dirty="0">
              <a:solidFill>
                <a:prstClr val="black"/>
              </a:solidFill>
            </a:endParaRPr>
          </a:p>
        </p:txBody>
      </p:sp>
      <p:sp>
        <p:nvSpPr>
          <p:cNvPr id="9" name="Zástupný symbol pro zápatí 8"/>
          <p:cNvSpPr>
            <a:spLocks noGrp="1"/>
          </p:cNvSpPr>
          <p:nvPr>
            <p:ph type="ftr" sz="quarter" idx="12"/>
          </p:nvPr>
        </p:nvSpPr>
        <p:spPr/>
        <p:txBody>
          <a:bodyPr/>
          <a:lstStyle/>
          <a:p>
            <a:endParaRPr lang="cs-CZ" dirty="0">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r>
              <a:rPr lang="cs-CZ" smtClean="0">
                <a:solidFill>
                  <a:prstClr val="black">
                    <a:tint val="75000"/>
                  </a:prstClr>
                </a:solidFill>
              </a:rPr>
              <a:t>16.10.2012</a:t>
            </a:r>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6C9DE040-1CCA-4FD7-B417-9F7672C4260D}"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r>
              <a:rPr lang="cs-CZ" smtClean="0">
                <a:solidFill>
                  <a:prstClr val="black">
                    <a:tint val="75000"/>
                  </a:prstClr>
                </a:solidFill>
              </a:rPr>
              <a:t>16.10.2012</a:t>
            </a:r>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6C9DE040-1CCA-4FD7-B417-9F7672C4260D}"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r>
              <a:rPr lang="cs-CZ" smtClean="0">
                <a:solidFill>
                  <a:prstClr val="black">
                    <a:tint val="75000"/>
                  </a:prstClr>
                </a:solidFill>
              </a:rPr>
              <a:t>16.10.2012</a:t>
            </a:r>
            <a:endParaRPr lang="cs-CZ">
              <a:solidFill>
                <a:prstClr val="black">
                  <a:tint val="75000"/>
                </a:prstClr>
              </a:solidFill>
            </a:endParaRPr>
          </a:p>
        </p:txBody>
      </p:sp>
      <p:sp>
        <p:nvSpPr>
          <p:cNvPr id="8" name="Zástupný symbol pro zápatí 7"/>
          <p:cNvSpPr>
            <a:spLocks noGrp="1"/>
          </p:cNvSpPr>
          <p:nvPr>
            <p:ph type="ftr" sz="quarter" idx="11"/>
          </p:nvPr>
        </p:nvSpPr>
        <p:spPr/>
        <p:txBody>
          <a:bodyPr/>
          <a:lstStyle/>
          <a:p>
            <a:endParaRPr lang="cs-CZ">
              <a:solidFill>
                <a:prstClr val="black">
                  <a:tint val="75000"/>
                </a:prstClr>
              </a:solidFill>
            </a:endParaRPr>
          </a:p>
        </p:txBody>
      </p:sp>
      <p:sp>
        <p:nvSpPr>
          <p:cNvPr id="9" name="Zástupný symbol pro číslo snímku 8"/>
          <p:cNvSpPr>
            <a:spLocks noGrp="1"/>
          </p:cNvSpPr>
          <p:nvPr>
            <p:ph type="sldNum" sz="quarter" idx="12"/>
          </p:nvPr>
        </p:nvSpPr>
        <p:spPr/>
        <p:txBody>
          <a:bodyPr/>
          <a:lstStyle/>
          <a:p>
            <a:fld id="{6C9DE040-1CCA-4FD7-B417-9F7672C4260D}"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r>
              <a:rPr lang="cs-CZ" smtClean="0">
                <a:solidFill>
                  <a:prstClr val="black">
                    <a:tint val="75000"/>
                  </a:prstClr>
                </a:solidFill>
              </a:rPr>
              <a:t>16.10.2012</a:t>
            </a:r>
            <a:endParaRPr lang="cs-CZ">
              <a:solidFill>
                <a:prstClr val="black">
                  <a:tint val="75000"/>
                </a:prstClr>
              </a:solidFill>
            </a:endParaRPr>
          </a:p>
        </p:txBody>
      </p:sp>
      <p:sp>
        <p:nvSpPr>
          <p:cNvPr id="4" name="Zástupný symbol pro zápatí 3"/>
          <p:cNvSpPr>
            <a:spLocks noGrp="1"/>
          </p:cNvSpPr>
          <p:nvPr>
            <p:ph type="ftr" sz="quarter" idx="11"/>
          </p:nvPr>
        </p:nvSpPr>
        <p:spPr/>
        <p:txBody>
          <a:bodyPr/>
          <a:lstStyle/>
          <a:p>
            <a:endParaRPr lang="cs-CZ">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fld id="{6C9DE040-1CCA-4FD7-B417-9F7672C4260D}"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r>
              <a:rPr lang="cs-CZ" smtClean="0">
                <a:solidFill>
                  <a:prstClr val="black">
                    <a:tint val="75000"/>
                  </a:prstClr>
                </a:solidFill>
              </a:rPr>
              <a:t>16.10.2012</a:t>
            </a:r>
            <a:endParaRPr lang="cs-CZ">
              <a:solidFill>
                <a:prstClr val="black">
                  <a:tint val="75000"/>
                </a:prstClr>
              </a:solidFill>
            </a:endParaRPr>
          </a:p>
        </p:txBody>
      </p:sp>
      <p:sp>
        <p:nvSpPr>
          <p:cNvPr id="3" name="Zástupný symbol pro zápatí 2"/>
          <p:cNvSpPr>
            <a:spLocks noGrp="1"/>
          </p:cNvSpPr>
          <p:nvPr>
            <p:ph type="ftr" sz="quarter" idx="11"/>
          </p:nvPr>
        </p:nvSpPr>
        <p:spPr/>
        <p:txBody>
          <a:bodyPr/>
          <a:lstStyle/>
          <a:p>
            <a:endParaRPr lang="cs-CZ">
              <a:solidFill>
                <a:prstClr val="black">
                  <a:tint val="75000"/>
                </a:prstClr>
              </a:solidFill>
            </a:endParaRPr>
          </a:p>
        </p:txBody>
      </p:sp>
      <p:sp>
        <p:nvSpPr>
          <p:cNvPr id="4" name="Zástupný symbol pro číslo snímku 3"/>
          <p:cNvSpPr>
            <a:spLocks noGrp="1"/>
          </p:cNvSpPr>
          <p:nvPr>
            <p:ph type="sldNum" sz="quarter" idx="12"/>
          </p:nvPr>
        </p:nvSpPr>
        <p:spPr/>
        <p:txBody>
          <a:bodyPr/>
          <a:lstStyle/>
          <a:p>
            <a:fld id="{6C9DE040-1CCA-4FD7-B417-9F7672C4260D}"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r>
              <a:rPr lang="cs-CZ" smtClean="0">
                <a:solidFill>
                  <a:prstClr val="black">
                    <a:tint val="75000"/>
                  </a:prstClr>
                </a:solidFill>
              </a:rPr>
              <a:t>16.10.2012</a:t>
            </a:r>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6C9DE040-1CCA-4FD7-B417-9F7672C4260D}"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r>
              <a:rPr lang="cs-CZ" smtClean="0">
                <a:solidFill>
                  <a:prstClr val="black">
                    <a:tint val="75000"/>
                  </a:prstClr>
                </a:solidFill>
              </a:rPr>
              <a:t>16.10.2012</a:t>
            </a:r>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6C9DE040-1CCA-4FD7-B417-9F7672C4260D}" type="slidenum">
              <a:rPr lang="cs-CZ" smtClean="0">
                <a:solidFill>
                  <a:prstClr val="black">
                    <a:tint val="75000"/>
                  </a:prstClr>
                </a:solidFill>
              </a:rPr>
              <a:pPr/>
              <a:t>‹#›</a:t>
            </a:fld>
            <a:endParaRPr lang="cs-CZ">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562074"/>
          </a:xfrm>
          <a:prstGeom prst="rect">
            <a:avLst/>
          </a:prstGeom>
        </p:spPr>
        <p:txBody>
          <a:bodyPr vert="horz" lIns="91440" tIns="45720" rIns="91440" bIns="45720" rtlCol="0" anchor="ctr">
            <a:normAutofit/>
          </a:bodyPr>
          <a:lstStyle/>
          <a:p>
            <a:r>
              <a:rPr lang="cs-CZ" dirty="0" smtClean="0"/>
              <a:t>Klepnutím lze upravit styl předlohy nadpisů.</a:t>
            </a:r>
            <a:endParaRPr lang="cs-CZ" dirty="0"/>
          </a:p>
        </p:txBody>
      </p:sp>
      <p:sp>
        <p:nvSpPr>
          <p:cNvPr id="3" name="Zástupný symbol pro text 2"/>
          <p:cNvSpPr>
            <a:spLocks noGrp="1"/>
          </p:cNvSpPr>
          <p:nvPr>
            <p:ph type="body" idx="1"/>
          </p:nvPr>
        </p:nvSpPr>
        <p:spPr>
          <a:xfrm>
            <a:off x="457200" y="1124744"/>
            <a:ext cx="8229600" cy="5001419"/>
          </a:xfrm>
          <a:prstGeom prst="rect">
            <a:avLst/>
          </a:prstGeom>
        </p:spPr>
        <p:txBody>
          <a:bodyPr vert="horz" lIns="91440" tIns="45720" rIns="91440" bIns="45720" rtlCol="0">
            <a:normAutofit/>
          </a:body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dirty="0">
              <a:solidFill>
                <a:prstClr val="black">
                  <a:tint val="75000"/>
                </a:prstClr>
              </a:solidFill>
            </a:endParaRPr>
          </a:p>
        </p:txBody>
      </p:sp>
      <p:sp>
        <p:nvSpPr>
          <p:cNvPr id="4" name="Zástupný symbol pro datum 3"/>
          <p:cNvSpPr>
            <a:spLocks noGrp="1"/>
          </p:cNvSpPr>
          <p:nvPr>
            <p:ph type="dt" sz="half" idx="2"/>
          </p:nvPr>
        </p:nvSpPr>
        <p:spPr>
          <a:xfrm>
            <a:off x="611560" y="635824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cs-CZ" smtClean="0">
                <a:solidFill>
                  <a:prstClr val="black">
                    <a:tint val="75000"/>
                  </a:prstClr>
                </a:solidFill>
              </a:rPr>
              <a:t>16.10.2012</a:t>
            </a:r>
            <a:endParaRPr lang="cs-CZ" dirty="0">
              <a:solidFill>
                <a:prstClr val="black">
                  <a:tint val="75000"/>
                </a:prstClr>
              </a:solidFill>
            </a:endParaRPr>
          </a:p>
        </p:txBody>
      </p:sp>
      <p:sp>
        <p:nvSpPr>
          <p:cNvPr id="6" name="Zástupný symbol pro číslo snímku 5"/>
          <p:cNvSpPr>
            <a:spLocks noGrp="1"/>
          </p:cNvSpPr>
          <p:nvPr>
            <p:ph type="sldNum" sz="quarter" idx="4"/>
          </p:nvPr>
        </p:nvSpPr>
        <p:spPr>
          <a:xfrm>
            <a:off x="6553200" y="635824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cs-CZ" dirty="0" smtClean="0">
                <a:solidFill>
                  <a:prstClr val="black">
                    <a:tint val="75000"/>
                  </a:prstClr>
                </a:solidFill>
              </a:rPr>
              <a:t>Snímek </a:t>
            </a:r>
            <a:fld id="{6C9DE040-1CCA-4FD7-B417-9F7672C4260D}" type="slidenum">
              <a:rPr lang="cs-CZ" smtClean="0">
                <a:solidFill>
                  <a:prstClr val="black">
                    <a:tint val="75000"/>
                  </a:prstClr>
                </a:solidFill>
              </a:rPr>
              <a:pPr/>
              <a:t>‹#›</a:t>
            </a:fld>
            <a:endParaRPr lang="cs-CZ" dirty="0">
              <a:solidFill>
                <a:prstClr val="black">
                  <a:tint val="75000"/>
                </a:prstClr>
              </a:solidFill>
            </a:endParaRPr>
          </a:p>
        </p:txBody>
      </p:sp>
      <p:pic>
        <p:nvPicPr>
          <p:cNvPr id="7" name="Obrázek 6"/>
          <p:cNvPicPr>
            <a:picLocks noChangeAspect="1"/>
          </p:cNvPicPr>
          <p:nvPr/>
        </p:nvPicPr>
        <p:blipFill>
          <a:blip r:embed="rId13" cstate="print"/>
          <a:srcRect/>
          <a:stretch>
            <a:fillRect/>
          </a:stretch>
        </p:blipFill>
        <p:spPr bwMode="auto">
          <a:xfrm>
            <a:off x="4469180" y="6370725"/>
            <a:ext cx="360000" cy="34015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spcBef>
          <a:spcPct val="0"/>
        </a:spcBef>
        <a:buNone/>
        <a:defRPr sz="2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SzPct val="70000"/>
        <a:buFont typeface="Courier New" pitchFamily="49" charset="0"/>
        <a:buChar char="o"/>
        <a:defRPr sz="1600" kern="1200">
          <a:solidFill>
            <a:schemeClr val="tx1"/>
          </a:solidFill>
          <a:latin typeface="+mn-lt"/>
          <a:ea typeface="+mn-ea"/>
          <a:cs typeface="+mn-cs"/>
        </a:defRPr>
      </a:lvl3pPr>
      <a:lvl4pPr marL="1600200" indent="-228600" algn="l" defTabSz="914400" rtl="0" eaLnBrk="1" latinLnBrk="0" hangingPunct="1">
        <a:spcBef>
          <a:spcPct val="20000"/>
        </a:spcBef>
        <a:buSzPct val="70000"/>
        <a:buFont typeface="Calibri"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normAutofit/>
          </a:bodyPr>
          <a:lstStyle/>
          <a:p>
            <a:r>
              <a:rPr lang="cs-CZ"/>
              <a:t>Euklidovská vzdálenost</a:t>
            </a:r>
            <a:endParaRPr lang="en-GB"/>
          </a:p>
        </p:txBody>
      </p:sp>
      <p:sp>
        <p:nvSpPr>
          <p:cNvPr id="163843" name="Rectangle 3"/>
          <p:cNvSpPr>
            <a:spLocks noGrp="1" noChangeArrowheads="1"/>
          </p:cNvSpPr>
          <p:nvPr>
            <p:ph type="body" idx="1"/>
          </p:nvPr>
        </p:nvSpPr>
        <p:spPr/>
        <p:txBody>
          <a:bodyPr/>
          <a:lstStyle/>
          <a:p>
            <a:r>
              <a:rPr lang="en-GB" dirty="0" err="1"/>
              <a:t>Jde</a:t>
            </a:r>
            <a:r>
              <a:rPr lang="en-GB" dirty="0"/>
              <a:t> o </a:t>
            </a:r>
            <a:r>
              <a:rPr lang="en-GB" dirty="0" err="1"/>
              <a:t>základní</a:t>
            </a:r>
            <a:r>
              <a:rPr lang="en-GB" dirty="0"/>
              <a:t> </a:t>
            </a:r>
            <a:r>
              <a:rPr lang="en-GB" dirty="0" err="1"/>
              <a:t>metrické</a:t>
            </a:r>
            <a:r>
              <a:rPr lang="en-GB" dirty="0"/>
              <a:t> </a:t>
            </a:r>
            <a:r>
              <a:rPr lang="en-GB" dirty="0" err="1"/>
              <a:t>měřítko</a:t>
            </a:r>
            <a:r>
              <a:rPr lang="en-GB" dirty="0"/>
              <a:t> </a:t>
            </a:r>
            <a:r>
              <a:rPr lang="en-GB" dirty="0" err="1"/>
              <a:t>vzdálenosti</a:t>
            </a:r>
            <a:r>
              <a:rPr lang="en-GB" dirty="0"/>
              <a:t> a </a:t>
            </a:r>
            <a:r>
              <a:rPr lang="en-GB" dirty="0" err="1"/>
              <a:t>počítá</a:t>
            </a:r>
            <a:r>
              <a:rPr lang="en-GB" dirty="0"/>
              <a:t> </a:t>
            </a:r>
            <a:r>
              <a:rPr lang="en-GB" dirty="0" err="1"/>
              <a:t>vzdálenost</a:t>
            </a:r>
            <a:r>
              <a:rPr lang="en-GB" dirty="0"/>
              <a:t> </a:t>
            </a:r>
            <a:r>
              <a:rPr lang="en-GB" dirty="0" err="1"/>
              <a:t>objektů</a:t>
            </a:r>
            <a:r>
              <a:rPr lang="en-GB" dirty="0"/>
              <a:t> </a:t>
            </a:r>
            <a:r>
              <a:rPr lang="en-GB" dirty="0" err="1"/>
              <a:t>obdobně</a:t>
            </a:r>
            <a:r>
              <a:rPr lang="en-GB" dirty="0"/>
              <a:t> </a:t>
            </a:r>
            <a:r>
              <a:rPr lang="en-GB" dirty="0" err="1"/>
              <a:t>jako</a:t>
            </a:r>
            <a:r>
              <a:rPr lang="en-GB" dirty="0"/>
              <a:t> </a:t>
            </a:r>
            <a:r>
              <a:rPr lang="en-GB" dirty="0" err="1"/>
              <a:t>Pythagorova</a:t>
            </a:r>
            <a:r>
              <a:rPr lang="en-GB" dirty="0"/>
              <a:t> </a:t>
            </a:r>
            <a:r>
              <a:rPr lang="en-GB" dirty="0" err="1"/>
              <a:t>věta</a:t>
            </a:r>
            <a:r>
              <a:rPr lang="en-GB" dirty="0"/>
              <a:t> </a:t>
            </a:r>
            <a:r>
              <a:rPr lang="en-GB" dirty="0" err="1"/>
              <a:t>počítá</a:t>
            </a:r>
            <a:r>
              <a:rPr lang="en-GB" dirty="0"/>
              <a:t> </a:t>
            </a:r>
            <a:r>
              <a:rPr lang="en-GB" dirty="0" err="1"/>
              <a:t>přeponu</a:t>
            </a:r>
            <a:r>
              <a:rPr lang="en-GB" dirty="0"/>
              <a:t> </a:t>
            </a:r>
            <a:r>
              <a:rPr lang="en-GB" dirty="0" err="1"/>
              <a:t>pravoúhlého</a:t>
            </a:r>
            <a:r>
              <a:rPr lang="en-GB" dirty="0"/>
              <a:t> </a:t>
            </a:r>
            <a:r>
              <a:rPr lang="en-GB" dirty="0" err="1"/>
              <a:t>trojúhelníku</a:t>
            </a:r>
            <a:r>
              <a:rPr lang="en-GB" dirty="0"/>
              <a:t>. </a:t>
            </a:r>
            <a:r>
              <a:rPr lang="en-GB" dirty="0" err="1"/>
              <a:t>Metoda</a:t>
            </a:r>
            <a:r>
              <a:rPr lang="en-GB" dirty="0"/>
              <a:t> je </a:t>
            </a:r>
            <a:r>
              <a:rPr lang="en-GB" dirty="0" err="1"/>
              <a:t>citlivá</a:t>
            </a:r>
            <a:r>
              <a:rPr lang="en-GB" dirty="0"/>
              <a:t> </a:t>
            </a:r>
            <a:r>
              <a:rPr lang="en-GB" dirty="0" err="1"/>
              <a:t>na</a:t>
            </a:r>
            <a:r>
              <a:rPr lang="en-GB" dirty="0"/>
              <a:t> </a:t>
            </a:r>
            <a:r>
              <a:rPr lang="en-GB" dirty="0" err="1"/>
              <a:t>rozdílný</a:t>
            </a:r>
            <a:r>
              <a:rPr lang="en-GB" dirty="0"/>
              <a:t> </a:t>
            </a:r>
            <a:r>
              <a:rPr lang="en-GB" dirty="0" err="1"/>
              <a:t>rozsah</a:t>
            </a:r>
            <a:r>
              <a:rPr lang="en-GB" dirty="0"/>
              <a:t> </a:t>
            </a:r>
            <a:r>
              <a:rPr lang="en-GB" dirty="0" err="1"/>
              <a:t>hodnot</a:t>
            </a:r>
            <a:r>
              <a:rPr lang="en-GB" dirty="0"/>
              <a:t> </a:t>
            </a:r>
            <a:r>
              <a:rPr lang="en-GB" dirty="0" err="1"/>
              <a:t>vstupujících</a:t>
            </a:r>
            <a:r>
              <a:rPr lang="en-GB" dirty="0"/>
              <a:t> </a:t>
            </a:r>
            <a:r>
              <a:rPr lang="en-GB" dirty="0" err="1"/>
              <a:t>proměnných</a:t>
            </a:r>
            <a:r>
              <a:rPr lang="en-GB" dirty="0"/>
              <a:t> (</a:t>
            </a:r>
            <a:r>
              <a:rPr lang="en-GB" dirty="0" err="1"/>
              <a:t>vhodným</a:t>
            </a:r>
            <a:r>
              <a:rPr lang="en-GB" dirty="0"/>
              <a:t> </a:t>
            </a:r>
            <a:r>
              <a:rPr lang="en-GB" dirty="0" err="1"/>
              <a:t>řešením</a:t>
            </a:r>
            <a:r>
              <a:rPr lang="en-GB" dirty="0"/>
              <a:t> </a:t>
            </a:r>
            <a:r>
              <a:rPr lang="en-GB" dirty="0" err="1"/>
              <a:t>může</a:t>
            </a:r>
            <a:r>
              <a:rPr lang="en-GB" dirty="0"/>
              <a:t> </a:t>
            </a:r>
            <a:r>
              <a:rPr lang="en-GB" dirty="0" err="1"/>
              <a:t>být</a:t>
            </a:r>
            <a:r>
              <a:rPr lang="en-GB" dirty="0"/>
              <a:t> </a:t>
            </a:r>
            <a:r>
              <a:rPr lang="en-GB" dirty="0" err="1"/>
              <a:t>standardizace</a:t>
            </a:r>
            <a:r>
              <a:rPr lang="en-GB" dirty="0"/>
              <a:t>) a double zero </a:t>
            </a:r>
            <a:r>
              <a:rPr lang="en-GB" dirty="0" err="1"/>
              <a:t>problém</a:t>
            </a:r>
            <a:r>
              <a:rPr lang="en-GB" dirty="0"/>
              <a:t>. </a:t>
            </a:r>
            <a:r>
              <a:rPr lang="en-GB" dirty="0" err="1"/>
              <a:t>Nemá</a:t>
            </a:r>
            <a:r>
              <a:rPr lang="en-GB" dirty="0"/>
              <a:t> </a:t>
            </a:r>
            <a:r>
              <a:rPr lang="en-GB" dirty="0" err="1"/>
              <a:t>horní</a:t>
            </a:r>
            <a:r>
              <a:rPr lang="en-GB" dirty="0"/>
              <a:t> </a:t>
            </a:r>
            <a:r>
              <a:rPr lang="en-GB" dirty="0" err="1"/>
              <a:t>hranici</a:t>
            </a:r>
            <a:r>
              <a:rPr lang="en-GB" dirty="0"/>
              <a:t> </a:t>
            </a:r>
            <a:r>
              <a:rPr lang="en-GB" dirty="0" err="1"/>
              <a:t>hodnot</a:t>
            </a:r>
            <a:r>
              <a:rPr lang="en-GB" dirty="0"/>
              <a:t>.</a:t>
            </a:r>
            <a:endParaRPr lang="cs-CZ" dirty="0"/>
          </a:p>
          <a:p>
            <a:endParaRPr lang="cs-CZ" dirty="0"/>
          </a:p>
          <a:p>
            <a:endParaRPr lang="en-GB" dirty="0"/>
          </a:p>
          <a:p>
            <a:r>
              <a:rPr lang="en-GB" dirty="0"/>
              <a:t> </a:t>
            </a:r>
            <a:r>
              <a:rPr lang="en-GB" dirty="0" err="1"/>
              <a:t>Jako</a:t>
            </a:r>
            <a:r>
              <a:rPr lang="en-GB" dirty="0"/>
              <a:t> </a:t>
            </a:r>
            <a:r>
              <a:rPr lang="en-GB" dirty="0" err="1"/>
              <a:t>další</a:t>
            </a:r>
            <a:r>
              <a:rPr lang="en-GB" dirty="0"/>
              <a:t> </a:t>
            </a:r>
            <a:r>
              <a:rPr lang="en-GB" dirty="0" err="1"/>
              <a:t>měřítko</a:t>
            </a:r>
            <a:r>
              <a:rPr lang="en-GB" dirty="0"/>
              <a:t> se </a:t>
            </a:r>
            <a:r>
              <a:rPr lang="en-GB" dirty="0" err="1"/>
              <a:t>používá</a:t>
            </a:r>
            <a:r>
              <a:rPr lang="en-GB" dirty="0"/>
              <a:t> </a:t>
            </a:r>
            <a:r>
              <a:rPr lang="en-GB" dirty="0" err="1"/>
              <a:t>také</a:t>
            </a:r>
            <a:r>
              <a:rPr lang="en-GB" dirty="0"/>
              <a:t> </a:t>
            </a:r>
            <a:r>
              <a:rPr lang="en-GB" dirty="0" err="1"/>
              <a:t>čtverec</a:t>
            </a:r>
            <a:r>
              <a:rPr lang="en-GB" dirty="0"/>
              <a:t> </a:t>
            </a:r>
            <a:r>
              <a:rPr lang="en-GB" dirty="0" err="1"/>
              <a:t>této</a:t>
            </a:r>
            <a:r>
              <a:rPr lang="en-GB" dirty="0"/>
              <a:t> </a:t>
            </a:r>
            <a:r>
              <a:rPr lang="en-GB" dirty="0" err="1"/>
              <a:t>vzdálenosti</a:t>
            </a:r>
            <a:r>
              <a:rPr lang="en-GB" dirty="0"/>
              <a:t>.  . </a:t>
            </a:r>
            <a:r>
              <a:rPr lang="en-GB" dirty="0" err="1"/>
              <a:t>Jeho</a:t>
            </a:r>
            <a:r>
              <a:rPr lang="en-GB" dirty="0"/>
              <a:t> </a:t>
            </a:r>
            <a:r>
              <a:rPr lang="en-GB" dirty="0" err="1"/>
              <a:t>nevýhodou</a:t>
            </a:r>
            <a:r>
              <a:rPr lang="en-GB" dirty="0"/>
              <a:t> </a:t>
            </a:r>
            <a:r>
              <a:rPr lang="en-GB" dirty="0" err="1"/>
              <a:t>jsou</a:t>
            </a:r>
            <a:r>
              <a:rPr lang="en-GB" dirty="0"/>
              <a:t> </a:t>
            </a:r>
            <a:r>
              <a:rPr lang="en-GB" dirty="0" err="1"/>
              <a:t>semimetrické</a:t>
            </a:r>
            <a:r>
              <a:rPr lang="en-GB" dirty="0"/>
              <a:t> </a:t>
            </a:r>
            <a:r>
              <a:rPr lang="en-GB" dirty="0" err="1"/>
              <a:t>vlastnosti</a:t>
            </a:r>
            <a:r>
              <a:rPr lang="en-GB" dirty="0"/>
              <a:t>.</a:t>
            </a:r>
          </a:p>
        </p:txBody>
      </p:sp>
      <p:pic>
        <p:nvPicPr>
          <p:cNvPr id="163844" name="Picture 4"/>
          <p:cNvPicPr>
            <a:picLocks noChangeAspect="1" noChangeArrowheads="1"/>
          </p:cNvPicPr>
          <p:nvPr/>
        </p:nvPicPr>
        <p:blipFill>
          <a:blip r:embed="rId3" cstate="print"/>
          <a:srcRect/>
          <a:stretch>
            <a:fillRect/>
          </a:stretch>
        </p:blipFill>
        <p:spPr bwMode="auto">
          <a:xfrm>
            <a:off x="3132138" y="2492896"/>
            <a:ext cx="3744912" cy="573088"/>
          </a:xfrm>
          <a:prstGeom prst="rect">
            <a:avLst/>
          </a:prstGeom>
          <a:noFill/>
          <a:ln w="9525">
            <a:noFill/>
            <a:miter lim="800000"/>
            <a:headEnd/>
            <a:tailEnd/>
          </a:ln>
        </p:spPr>
      </p:pic>
      <p:pic>
        <p:nvPicPr>
          <p:cNvPr id="163845" name="Picture 5"/>
          <p:cNvPicPr>
            <a:picLocks noChangeAspect="1" noChangeArrowheads="1"/>
          </p:cNvPicPr>
          <p:nvPr/>
        </p:nvPicPr>
        <p:blipFill>
          <a:blip r:embed="rId4" cstate="print"/>
          <a:srcRect/>
          <a:stretch>
            <a:fillRect/>
          </a:stretch>
        </p:blipFill>
        <p:spPr bwMode="auto">
          <a:xfrm>
            <a:off x="4427984" y="4293096"/>
            <a:ext cx="3851275" cy="517525"/>
          </a:xfrm>
          <a:prstGeom prst="rect">
            <a:avLst/>
          </a:prstGeom>
          <a:noFill/>
          <a:ln w="9525">
            <a:noFill/>
            <a:miter lim="800000"/>
            <a:headEnd/>
            <a:tailEnd/>
          </a:ln>
        </p:spPr>
      </p:pic>
      <p:sp>
        <p:nvSpPr>
          <p:cNvPr id="163847" name="Rectangle 7"/>
          <p:cNvSpPr>
            <a:spLocks noChangeArrowheads="1"/>
          </p:cNvSpPr>
          <p:nvPr/>
        </p:nvSpPr>
        <p:spPr bwMode="auto">
          <a:xfrm>
            <a:off x="0" y="2405063"/>
            <a:ext cx="9144000" cy="0"/>
          </a:xfrm>
          <a:prstGeom prst="rect">
            <a:avLst/>
          </a:prstGeom>
          <a:noFill/>
          <a:ln w="9525">
            <a:noFill/>
            <a:miter lim="800000"/>
            <a:headEnd/>
            <a:tailEnd/>
          </a:ln>
          <a:effectLst/>
        </p:spPr>
        <p:txBody>
          <a:bodyPr wrap="none" anchor="ctr">
            <a:spAutoFit/>
          </a:bodyPr>
          <a:lstStyle/>
          <a:p>
            <a:endParaRPr lang="cs-CZ"/>
          </a:p>
        </p:txBody>
      </p:sp>
      <p:graphicFrame>
        <p:nvGraphicFramePr>
          <p:cNvPr id="163846" name="Object 6"/>
          <p:cNvGraphicFramePr>
            <a:graphicFrameLocks noChangeAspect="1"/>
          </p:cNvGraphicFramePr>
          <p:nvPr/>
        </p:nvGraphicFramePr>
        <p:xfrm>
          <a:off x="827088" y="4221163"/>
          <a:ext cx="2733675" cy="2047875"/>
        </p:xfrm>
        <a:graphic>
          <a:graphicData uri="http://schemas.openxmlformats.org/presentationml/2006/ole">
            <p:oleObj spid="_x0000_s3078" name="Graph" r:id="rId5" imgW="2736215" imgH="2052320" progId="STATISTICA.Graph">
              <p:embed/>
            </p:oleObj>
          </a:graphicData>
        </a:graphic>
      </p:graphicFrame>
      <p:sp>
        <p:nvSpPr>
          <p:cNvPr id="3" name="Zástupný symbol pro číslo snímku 2"/>
          <p:cNvSpPr>
            <a:spLocks noGrp="1"/>
          </p:cNvSpPr>
          <p:nvPr>
            <p:ph type="sldNum" sz="quarter" idx="11"/>
          </p:nvPr>
        </p:nvSpPr>
        <p:spPr/>
        <p:txBody>
          <a:bodyPr/>
          <a:lstStyle/>
          <a:p>
            <a:fld id="{6C9DE040-1CCA-4FD7-B417-9F7672C4260D}" type="slidenum">
              <a:rPr lang="cs-CZ" smtClean="0">
                <a:solidFill>
                  <a:prstClr val="black"/>
                </a:solidFill>
              </a:rPr>
              <a:pPr/>
              <a:t>1</a:t>
            </a:fld>
            <a:endParaRPr lang="cs-CZ" dirty="0">
              <a:solidFill>
                <a:prstClr val="black"/>
              </a:solidFil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normAutofit/>
          </a:bodyPr>
          <a:lstStyle/>
          <a:p>
            <a:r>
              <a:rPr lang="cs-CZ"/>
              <a:t>Průměrná vzdálenost</a:t>
            </a:r>
            <a:endParaRPr lang="en-GB"/>
          </a:p>
        </p:txBody>
      </p:sp>
      <p:sp>
        <p:nvSpPr>
          <p:cNvPr id="165891" name="Rectangle 3"/>
          <p:cNvSpPr>
            <a:spLocks noGrp="1" noChangeArrowheads="1"/>
          </p:cNvSpPr>
          <p:nvPr>
            <p:ph type="body" idx="1"/>
          </p:nvPr>
        </p:nvSpPr>
        <p:spPr/>
        <p:txBody>
          <a:bodyPr/>
          <a:lstStyle/>
          <a:p>
            <a:r>
              <a:rPr lang="en-GB"/>
              <a:t>Euklidovská vzdálenost je přepočítána na počet parametrů (druhů v případě vzdálenosti společenstev odběrů).</a:t>
            </a:r>
          </a:p>
        </p:txBody>
      </p:sp>
      <p:sp>
        <p:nvSpPr>
          <p:cNvPr id="165893" name="Rectangle 5"/>
          <p:cNvSpPr>
            <a:spLocks noChangeArrowheads="1"/>
          </p:cNvSpPr>
          <p:nvPr/>
        </p:nvSpPr>
        <p:spPr bwMode="auto">
          <a:xfrm>
            <a:off x="0" y="3214688"/>
            <a:ext cx="9144000" cy="0"/>
          </a:xfrm>
          <a:prstGeom prst="rect">
            <a:avLst/>
          </a:prstGeom>
          <a:noFill/>
          <a:ln w="9525">
            <a:noFill/>
            <a:miter lim="800000"/>
            <a:headEnd/>
            <a:tailEnd/>
          </a:ln>
          <a:effectLst/>
        </p:spPr>
        <p:txBody>
          <a:bodyPr wrap="none" anchor="ctr">
            <a:spAutoFit/>
          </a:bodyPr>
          <a:lstStyle/>
          <a:p>
            <a:endParaRPr lang="cs-CZ"/>
          </a:p>
        </p:txBody>
      </p:sp>
      <p:graphicFrame>
        <p:nvGraphicFramePr>
          <p:cNvPr id="165892" name="Object 4"/>
          <p:cNvGraphicFramePr>
            <a:graphicFrameLocks noChangeAspect="1"/>
          </p:cNvGraphicFramePr>
          <p:nvPr/>
        </p:nvGraphicFramePr>
        <p:xfrm>
          <a:off x="2268538" y="2781300"/>
          <a:ext cx="4032250" cy="868363"/>
        </p:xfrm>
        <a:graphic>
          <a:graphicData uri="http://schemas.openxmlformats.org/presentationml/2006/ole">
            <p:oleObj spid="_x0000_s4106" name="Rovnice" r:id="rId3" imgW="1993900" imgH="431800" progId="Equation.3">
              <p:embed/>
            </p:oleObj>
          </a:graphicData>
        </a:graphic>
      </p:graphicFrame>
      <p:sp>
        <p:nvSpPr>
          <p:cNvPr id="165895" name="Rectangle 7"/>
          <p:cNvSpPr>
            <a:spLocks noChangeArrowheads="1"/>
          </p:cNvSpPr>
          <p:nvPr/>
        </p:nvSpPr>
        <p:spPr bwMode="auto">
          <a:xfrm>
            <a:off x="0" y="3276600"/>
            <a:ext cx="9144000" cy="0"/>
          </a:xfrm>
          <a:prstGeom prst="rect">
            <a:avLst/>
          </a:prstGeom>
          <a:noFill/>
          <a:ln w="9525">
            <a:noFill/>
            <a:miter lim="800000"/>
            <a:headEnd/>
            <a:tailEnd/>
          </a:ln>
          <a:effectLst/>
        </p:spPr>
        <p:txBody>
          <a:bodyPr wrap="none" anchor="ctr">
            <a:spAutoFit/>
          </a:bodyPr>
          <a:lstStyle/>
          <a:p>
            <a:endParaRPr lang="cs-CZ"/>
          </a:p>
        </p:txBody>
      </p:sp>
      <p:graphicFrame>
        <p:nvGraphicFramePr>
          <p:cNvPr id="165894" name="Object 6"/>
          <p:cNvGraphicFramePr>
            <a:graphicFrameLocks noChangeAspect="1"/>
          </p:cNvGraphicFramePr>
          <p:nvPr/>
        </p:nvGraphicFramePr>
        <p:xfrm>
          <a:off x="3132138" y="4292600"/>
          <a:ext cx="2089150" cy="552450"/>
        </p:xfrm>
        <a:graphic>
          <a:graphicData uri="http://schemas.openxmlformats.org/presentationml/2006/ole">
            <p:oleObj spid="_x0000_s4107" name="Rovnice" r:id="rId4" imgW="1155199" imgH="304668" progId="Equation.3">
              <p:embed/>
            </p:oleObj>
          </a:graphicData>
        </a:graphic>
      </p:graphicFrame>
      <p:sp>
        <p:nvSpPr>
          <p:cNvPr id="3" name="Zástupný symbol pro číslo snímku 2"/>
          <p:cNvSpPr>
            <a:spLocks noGrp="1"/>
          </p:cNvSpPr>
          <p:nvPr>
            <p:ph type="sldNum" sz="quarter" idx="11"/>
          </p:nvPr>
        </p:nvSpPr>
        <p:spPr/>
        <p:txBody>
          <a:bodyPr/>
          <a:lstStyle/>
          <a:p>
            <a:fld id="{6C9DE040-1CCA-4FD7-B417-9F7672C4260D}" type="slidenum">
              <a:rPr lang="cs-CZ" smtClean="0">
                <a:solidFill>
                  <a:prstClr val="black"/>
                </a:solidFill>
              </a:rPr>
              <a:pPr/>
              <a:t>2</a:t>
            </a:fld>
            <a:endParaRPr lang="cs-CZ" dirty="0">
              <a:solidFill>
                <a:prstClr val="black"/>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normAutofit/>
          </a:bodyPr>
          <a:lstStyle/>
          <a:p>
            <a:r>
              <a:rPr lang="cs-CZ"/>
              <a:t>Chord distance (Orlóci, 1967)</a:t>
            </a:r>
            <a:r>
              <a:rPr lang="en-GB"/>
              <a:t> </a:t>
            </a:r>
          </a:p>
        </p:txBody>
      </p:sp>
      <p:sp>
        <p:nvSpPr>
          <p:cNvPr id="166915" name="Rectangle 3"/>
          <p:cNvSpPr>
            <a:spLocks noGrp="1" noChangeArrowheads="1"/>
          </p:cNvSpPr>
          <p:nvPr>
            <p:ph type="body" idx="1"/>
          </p:nvPr>
        </p:nvSpPr>
        <p:spPr/>
        <p:txBody>
          <a:bodyPr/>
          <a:lstStyle/>
          <a:p>
            <a:r>
              <a:rPr lang="en-GB"/>
              <a:t>Odstraňuje double zero problém a vliv rozdílného počtu jedinců druhů ve vzorcích při výpočtu Euklidovské vzdálenosti. Její maximální hodnota je</a:t>
            </a:r>
            <a:r>
              <a:rPr lang="cs-CZ"/>
              <a:t> druhá odmocnina ze dvou</a:t>
            </a:r>
            <a:r>
              <a:rPr lang="en-GB"/>
              <a:t>  a minimum 0. Při výpočtu počítá pouze s poměry druhů v rámci jednotlivých vzorků. Jde vlastně o Euklidovskou vzdálenost počítanou pro vektory vzorků standardizované na délku 1, nebo je možný přímý výpočet už zahrnující standardizaci. Vnitřní část výpočtu je vlastně cosinus úhlu svíraného vektory, zápis vzorce je možný i v této formě.</a:t>
            </a:r>
          </a:p>
        </p:txBody>
      </p:sp>
      <p:sp>
        <p:nvSpPr>
          <p:cNvPr id="166917" name="Rectangle 5"/>
          <p:cNvSpPr>
            <a:spLocks noChangeArrowheads="1"/>
          </p:cNvSpPr>
          <p:nvPr/>
        </p:nvSpPr>
        <p:spPr bwMode="auto">
          <a:xfrm>
            <a:off x="0" y="3076575"/>
            <a:ext cx="9144000" cy="0"/>
          </a:xfrm>
          <a:prstGeom prst="rect">
            <a:avLst/>
          </a:prstGeom>
          <a:noFill/>
          <a:ln w="9525">
            <a:noFill/>
            <a:miter lim="800000"/>
            <a:headEnd/>
            <a:tailEnd/>
          </a:ln>
          <a:effectLst/>
        </p:spPr>
        <p:txBody>
          <a:bodyPr wrap="none" anchor="ctr">
            <a:spAutoFit/>
          </a:bodyPr>
          <a:lstStyle/>
          <a:p>
            <a:endParaRPr lang="cs-CZ"/>
          </a:p>
        </p:txBody>
      </p:sp>
      <p:graphicFrame>
        <p:nvGraphicFramePr>
          <p:cNvPr id="166916" name="Object 4"/>
          <p:cNvGraphicFramePr>
            <a:graphicFrameLocks noChangeAspect="1"/>
          </p:cNvGraphicFramePr>
          <p:nvPr/>
        </p:nvGraphicFramePr>
        <p:xfrm>
          <a:off x="4716463" y="3644900"/>
          <a:ext cx="3527425" cy="977900"/>
        </p:xfrm>
        <a:graphic>
          <a:graphicData uri="http://schemas.openxmlformats.org/presentationml/2006/ole">
            <p:oleObj spid="_x0000_s5134" name="Rovnice" r:id="rId3" imgW="2413000" imgH="685800" progId="Equation.3">
              <p:embed/>
            </p:oleObj>
          </a:graphicData>
        </a:graphic>
      </p:graphicFrame>
      <p:sp>
        <p:nvSpPr>
          <p:cNvPr id="166919" name="Rectangle 7"/>
          <p:cNvSpPr>
            <a:spLocks noChangeArrowheads="1"/>
          </p:cNvSpPr>
          <p:nvPr/>
        </p:nvSpPr>
        <p:spPr bwMode="auto">
          <a:xfrm>
            <a:off x="0" y="3300413"/>
            <a:ext cx="9144000" cy="0"/>
          </a:xfrm>
          <a:prstGeom prst="rect">
            <a:avLst/>
          </a:prstGeom>
          <a:noFill/>
          <a:ln w="9525">
            <a:noFill/>
            <a:miter lim="800000"/>
            <a:headEnd/>
            <a:tailEnd/>
          </a:ln>
          <a:effectLst/>
        </p:spPr>
        <p:txBody>
          <a:bodyPr wrap="none" anchor="ctr">
            <a:spAutoFit/>
          </a:bodyPr>
          <a:lstStyle/>
          <a:p>
            <a:endParaRPr lang="cs-CZ"/>
          </a:p>
        </p:txBody>
      </p:sp>
      <p:graphicFrame>
        <p:nvGraphicFramePr>
          <p:cNvPr id="166918" name="Object 6"/>
          <p:cNvGraphicFramePr>
            <a:graphicFrameLocks noChangeAspect="1"/>
          </p:cNvGraphicFramePr>
          <p:nvPr/>
        </p:nvGraphicFramePr>
        <p:xfrm>
          <a:off x="5364163" y="5229225"/>
          <a:ext cx="2232025" cy="490538"/>
        </p:xfrm>
        <a:graphic>
          <a:graphicData uri="http://schemas.openxmlformats.org/presentationml/2006/ole">
            <p:oleObj spid="_x0000_s5135" name="Rovnice" r:id="rId4" imgW="1167893" imgH="253890" progId="Equation.3">
              <p:embed/>
            </p:oleObj>
          </a:graphicData>
        </a:graphic>
      </p:graphicFrame>
      <p:sp>
        <p:nvSpPr>
          <p:cNvPr id="166921" name="Rectangle 9"/>
          <p:cNvSpPr>
            <a:spLocks noChangeArrowheads="1"/>
          </p:cNvSpPr>
          <p:nvPr/>
        </p:nvSpPr>
        <p:spPr bwMode="auto">
          <a:xfrm>
            <a:off x="0" y="2843213"/>
            <a:ext cx="9144000" cy="0"/>
          </a:xfrm>
          <a:prstGeom prst="rect">
            <a:avLst/>
          </a:prstGeom>
          <a:noFill/>
          <a:ln w="9525">
            <a:noFill/>
            <a:miter lim="800000"/>
            <a:headEnd/>
            <a:tailEnd/>
          </a:ln>
          <a:effectLst/>
        </p:spPr>
        <p:txBody>
          <a:bodyPr wrap="none" anchor="ctr">
            <a:spAutoFit/>
          </a:bodyPr>
          <a:lstStyle/>
          <a:p>
            <a:endParaRPr lang="cs-CZ"/>
          </a:p>
        </p:txBody>
      </p:sp>
      <p:graphicFrame>
        <p:nvGraphicFramePr>
          <p:cNvPr id="166920" name="Object 8"/>
          <p:cNvGraphicFramePr>
            <a:graphicFrameLocks noChangeAspect="1"/>
          </p:cNvGraphicFramePr>
          <p:nvPr/>
        </p:nvGraphicFramePr>
        <p:xfrm>
          <a:off x="684213" y="3716338"/>
          <a:ext cx="2447925" cy="2333625"/>
        </p:xfrm>
        <a:graphic>
          <a:graphicData uri="http://schemas.openxmlformats.org/presentationml/2006/ole">
            <p:oleObj spid="_x0000_s5136" name="Artwork" r:id="rId5" imgW="2340000" imgH="2216250" progId="">
              <p:embed/>
            </p:oleObj>
          </a:graphicData>
        </a:graphic>
      </p:graphicFrame>
      <p:sp>
        <p:nvSpPr>
          <p:cNvPr id="3" name="Zástupný symbol pro číslo snímku 2"/>
          <p:cNvSpPr>
            <a:spLocks noGrp="1"/>
          </p:cNvSpPr>
          <p:nvPr>
            <p:ph type="sldNum" sz="quarter" idx="11"/>
          </p:nvPr>
        </p:nvSpPr>
        <p:spPr/>
        <p:txBody>
          <a:bodyPr/>
          <a:lstStyle/>
          <a:p>
            <a:fld id="{6C9DE040-1CCA-4FD7-B417-9F7672C4260D}" type="slidenum">
              <a:rPr lang="cs-CZ" smtClean="0">
                <a:solidFill>
                  <a:prstClr val="black"/>
                </a:solidFill>
              </a:rPr>
              <a:pPr/>
              <a:t>3</a:t>
            </a:fld>
            <a:endParaRPr lang="cs-CZ" dirty="0">
              <a:solidFill>
                <a:prstClr val="black"/>
              </a:solidFill>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normAutofit/>
          </a:bodyPr>
          <a:lstStyle/>
          <a:p>
            <a:r>
              <a:rPr lang="cs-CZ"/>
              <a:t>Geodetická metrika</a:t>
            </a:r>
            <a:endParaRPr lang="en-GB"/>
          </a:p>
        </p:txBody>
      </p:sp>
      <p:sp>
        <p:nvSpPr>
          <p:cNvPr id="167939" name="Rectangle 3"/>
          <p:cNvSpPr>
            <a:spLocks noGrp="1" noChangeArrowheads="1"/>
          </p:cNvSpPr>
          <p:nvPr>
            <p:ph type="body" idx="1"/>
          </p:nvPr>
        </p:nvSpPr>
        <p:spPr/>
        <p:txBody>
          <a:bodyPr/>
          <a:lstStyle/>
          <a:p>
            <a:r>
              <a:rPr lang="en-GB"/>
              <a:t>Počítá délku výseče jednotkové kružnice mezi normalizovanými vektory (viz. Chord distance).</a:t>
            </a:r>
          </a:p>
        </p:txBody>
      </p:sp>
      <p:sp>
        <p:nvSpPr>
          <p:cNvPr id="167941" name="Rectangle 5"/>
          <p:cNvSpPr>
            <a:spLocks noChangeArrowheads="1"/>
          </p:cNvSpPr>
          <p:nvPr/>
        </p:nvSpPr>
        <p:spPr bwMode="auto">
          <a:xfrm>
            <a:off x="0" y="3186113"/>
            <a:ext cx="9144000" cy="0"/>
          </a:xfrm>
          <a:prstGeom prst="rect">
            <a:avLst/>
          </a:prstGeom>
          <a:noFill/>
          <a:ln w="9525">
            <a:noFill/>
            <a:miter lim="800000"/>
            <a:headEnd/>
            <a:tailEnd/>
          </a:ln>
          <a:effectLst/>
        </p:spPr>
        <p:txBody>
          <a:bodyPr wrap="none" anchor="ctr">
            <a:spAutoFit/>
          </a:bodyPr>
          <a:lstStyle/>
          <a:p>
            <a:endParaRPr lang="cs-CZ"/>
          </a:p>
        </p:txBody>
      </p:sp>
      <p:graphicFrame>
        <p:nvGraphicFramePr>
          <p:cNvPr id="167940" name="Object 4"/>
          <p:cNvGraphicFramePr>
            <a:graphicFrameLocks noChangeAspect="1"/>
          </p:cNvGraphicFramePr>
          <p:nvPr/>
        </p:nvGraphicFramePr>
        <p:xfrm>
          <a:off x="3995738" y="2924175"/>
          <a:ext cx="3887787" cy="869950"/>
        </p:xfrm>
        <a:graphic>
          <a:graphicData uri="http://schemas.openxmlformats.org/presentationml/2006/ole">
            <p:oleObj spid="_x0000_s6154" name="Rovnice" r:id="rId3" imgW="2171700" imgH="482600" progId="Equation.3">
              <p:embed/>
            </p:oleObj>
          </a:graphicData>
        </a:graphic>
      </p:graphicFrame>
      <p:sp>
        <p:nvSpPr>
          <p:cNvPr id="167943" name="Rectangle 7"/>
          <p:cNvSpPr>
            <a:spLocks noChangeArrowheads="1"/>
          </p:cNvSpPr>
          <p:nvPr/>
        </p:nvSpPr>
        <p:spPr bwMode="auto">
          <a:xfrm>
            <a:off x="0" y="2843213"/>
            <a:ext cx="9144000" cy="0"/>
          </a:xfrm>
          <a:prstGeom prst="rect">
            <a:avLst/>
          </a:prstGeom>
          <a:noFill/>
          <a:ln w="9525">
            <a:noFill/>
            <a:miter lim="800000"/>
            <a:headEnd/>
            <a:tailEnd/>
          </a:ln>
          <a:effectLst/>
        </p:spPr>
        <p:txBody>
          <a:bodyPr wrap="none" anchor="ctr">
            <a:spAutoFit/>
          </a:bodyPr>
          <a:lstStyle/>
          <a:p>
            <a:endParaRPr lang="cs-CZ"/>
          </a:p>
        </p:txBody>
      </p:sp>
      <p:graphicFrame>
        <p:nvGraphicFramePr>
          <p:cNvPr id="167942" name="Object 6"/>
          <p:cNvGraphicFramePr>
            <a:graphicFrameLocks noChangeAspect="1"/>
          </p:cNvGraphicFramePr>
          <p:nvPr/>
        </p:nvGraphicFramePr>
        <p:xfrm>
          <a:off x="900113" y="2420938"/>
          <a:ext cx="2376487" cy="2265362"/>
        </p:xfrm>
        <a:graphic>
          <a:graphicData uri="http://schemas.openxmlformats.org/presentationml/2006/ole">
            <p:oleObj spid="_x0000_s6155" name="Artwork" r:id="rId4" imgW="2340000" imgH="2216250" progId="">
              <p:embed/>
            </p:oleObj>
          </a:graphicData>
        </a:graphic>
      </p:graphicFrame>
      <p:sp>
        <p:nvSpPr>
          <p:cNvPr id="3" name="Zástupný symbol pro číslo snímku 2"/>
          <p:cNvSpPr>
            <a:spLocks noGrp="1"/>
          </p:cNvSpPr>
          <p:nvPr>
            <p:ph type="sldNum" sz="quarter" idx="11"/>
          </p:nvPr>
        </p:nvSpPr>
        <p:spPr/>
        <p:txBody>
          <a:bodyPr/>
          <a:lstStyle/>
          <a:p>
            <a:fld id="{6C9DE040-1CCA-4FD7-B417-9F7672C4260D}" type="slidenum">
              <a:rPr lang="cs-CZ" smtClean="0">
                <a:solidFill>
                  <a:prstClr val="black"/>
                </a:solidFill>
              </a:rPr>
              <a:pPr/>
              <a:t>4</a:t>
            </a:fld>
            <a:endParaRPr lang="cs-CZ" dirty="0">
              <a:solidFill>
                <a:prstClr val="black"/>
              </a:solidFill>
            </a:endParaRPr>
          </a:p>
        </p:txBody>
      </p:sp>
    </p:spTree>
  </p:cSld>
  <p:clrMapOvr>
    <a:masterClrMapping/>
  </p:clrMapOvr>
  <p:transition/>
</p:sld>
</file>

<file path=ppt/theme/theme1.xml><?xml version="1.0" encoding="utf-8"?>
<a:theme xmlns:a="http://schemas.openxmlformats.org/drawingml/2006/main" name="1_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1234</TotalTime>
  <Words>138</Words>
  <Application>Microsoft Office PowerPoint</Application>
  <PresentationFormat>Předvádění na obrazovce (4:3)</PresentationFormat>
  <Paragraphs>15</Paragraphs>
  <Slides>4</Slides>
  <Notes>0</Notes>
  <HiddenSlides>0</HiddenSlides>
  <MMClips>0</MMClips>
  <ScaleCrop>false</ScaleCrop>
  <HeadingPairs>
    <vt:vector size="6" baseType="variant">
      <vt:variant>
        <vt:lpstr>Motiv</vt:lpstr>
      </vt:variant>
      <vt:variant>
        <vt:i4>1</vt:i4>
      </vt:variant>
      <vt:variant>
        <vt:lpstr>Vložené servery OLE</vt:lpstr>
      </vt:variant>
      <vt:variant>
        <vt:i4>3</vt:i4>
      </vt:variant>
      <vt:variant>
        <vt:lpstr>Nadpisy snímků</vt:lpstr>
      </vt:variant>
      <vt:variant>
        <vt:i4>4</vt:i4>
      </vt:variant>
    </vt:vector>
  </HeadingPairs>
  <TitlesOfParts>
    <vt:vector size="8" baseType="lpstr">
      <vt:lpstr>1_Motiv sady Office</vt:lpstr>
      <vt:lpstr>Graph</vt:lpstr>
      <vt:lpstr>Rovnice</vt:lpstr>
      <vt:lpstr>Artwork</vt:lpstr>
      <vt:lpstr>Euklidovská vzdálenost</vt:lpstr>
      <vt:lpstr>Průměrná vzdálenost</vt:lpstr>
      <vt:lpstr>Chord distance (Orlóci, 1967) </vt:lpstr>
      <vt:lpstr>Geodetická metrika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cvičení</dc:title>
  <dc:creator>littnerova</dc:creator>
  <cp:lastModifiedBy>Danka</cp:lastModifiedBy>
  <cp:revision>67</cp:revision>
  <dcterms:created xsi:type="dcterms:W3CDTF">2011-01-13T07:31:50Z</dcterms:created>
  <dcterms:modified xsi:type="dcterms:W3CDTF">2014-11-05T20:45:19Z</dcterms:modified>
</cp:coreProperties>
</file>