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1" r:id="rId2"/>
    <p:sldId id="434" r:id="rId3"/>
    <p:sldId id="445" r:id="rId4"/>
    <p:sldId id="444" r:id="rId5"/>
    <p:sldId id="435" r:id="rId6"/>
    <p:sldId id="436" r:id="rId7"/>
    <p:sldId id="437" r:id="rId8"/>
    <p:sldId id="438" r:id="rId9"/>
    <p:sldId id="440" r:id="rId10"/>
    <p:sldId id="441" r:id="rId11"/>
    <p:sldId id="447" r:id="rId12"/>
    <p:sldId id="448" r:id="rId13"/>
    <p:sldId id="442" r:id="rId14"/>
    <p:sldId id="450" r:id="rId15"/>
    <p:sldId id="449" r:id="rId16"/>
    <p:sldId id="446" r:id="rId17"/>
    <p:sldId id="443" r:id="rId18"/>
    <p:sldId id="451" r:id="rId19"/>
    <p:sldId id="452" r:id="rId2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100" d="100"/>
          <a:sy n="100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95FEF-5B47-4997-A8D6-F6B507E4AF91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A46B7-296F-456E-9A3A-808DAC7512F9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</a:t>
            </a:r>
            <a:r>
              <a:rPr lang="en-GB" sz="3600" b="1" dirty="0" smtClean="0">
                <a:solidFill>
                  <a:srgbClr val="FF3300"/>
                </a:solidFill>
              </a:rPr>
              <a:t>7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Oxidative stress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algn="ctr" eaLnBrk="1" hangingPunct="1"/>
            <a:r>
              <a:rPr lang="en-GB" sz="2800" dirty="0" err="1" smtClean="0">
                <a:solidFill>
                  <a:schemeClr val="tx1"/>
                </a:solidFill>
              </a:rPr>
              <a:t>Redox</a:t>
            </a:r>
            <a:r>
              <a:rPr lang="en-GB" sz="2800" dirty="0" smtClean="0">
                <a:solidFill>
                  <a:schemeClr val="tx1"/>
                </a:solidFill>
              </a:rPr>
              <a:t> cycling compounds and ROS production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22269" t="16997" r="23260" b="54237"/>
          <a:stretch>
            <a:fillRect/>
          </a:stretch>
        </p:blipFill>
        <p:spPr bwMode="auto">
          <a:xfrm>
            <a:off x="5940152" y="3501008"/>
            <a:ext cx="2825549" cy="13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736304" cy="25533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plantstress.com/articles/Oxidative%20Stress_files/IMG00031.gif"/>
          <p:cNvPicPr>
            <a:picLocks noChangeAspect="1" noChangeArrowheads="1"/>
          </p:cNvPicPr>
          <p:nvPr/>
        </p:nvPicPr>
        <p:blipFill>
          <a:blip r:embed="rId5" cstate="print"/>
          <a:srcRect t="15969"/>
          <a:stretch>
            <a:fillRect/>
          </a:stretch>
        </p:blipFill>
        <p:spPr bwMode="auto">
          <a:xfrm>
            <a:off x="3491880" y="5373216"/>
            <a:ext cx="5442912" cy="1136701"/>
          </a:xfrm>
          <a:prstGeom prst="rect">
            <a:avLst/>
          </a:prstGeom>
          <a:noFill/>
        </p:spPr>
      </p:pic>
      <p:pic>
        <p:nvPicPr>
          <p:cNvPr id="8196" name="Picture 4" descr="http://www.cse.emory.edu/sciencenet/undergrad/SURE/Posters/images/dave_fig1.gif"/>
          <p:cNvPicPr>
            <a:picLocks noChangeAspect="1" noChangeArrowheads="1"/>
          </p:cNvPicPr>
          <p:nvPr/>
        </p:nvPicPr>
        <p:blipFill>
          <a:blip r:embed="rId6" cstate="print"/>
          <a:srcRect b="21251"/>
          <a:stretch>
            <a:fillRect/>
          </a:stretch>
        </p:blipFill>
        <p:spPr bwMode="auto">
          <a:xfrm>
            <a:off x="0" y="1124744"/>
            <a:ext cx="5796136" cy="24142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19672" y="3717032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Natural cycling </a:t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b="1" dirty="0" err="1" smtClean="0">
                <a:solidFill>
                  <a:schemeClr val="tx2"/>
                </a:solidFill>
              </a:rPr>
              <a:t>quinone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sym typeface="Wingdings" pitchFamily="2" charset="2"/>
              </a:rPr>
              <a:t>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 err="1" smtClean="0">
                <a:solidFill>
                  <a:schemeClr val="tx2"/>
                </a:solidFill>
              </a:rPr>
              <a:t>semiquinone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74917" y="1556792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Toxicit</a:t>
            </a:r>
            <a:r>
              <a:rPr lang="en-GB" dirty="0" smtClean="0"/>
              <a:t>y =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Interference with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dirty="0" err="1" smtClean="0">
                <a:solidFill>
                  <a:schemeClr val="tx2"/>
                </a:solidFill>
              </a:rPr>
              <a:t>xeno”quinones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 similar compounds</a:t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212976"/>
            <a:ext cx="20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 1 – B</a:t>
            </a:r>
            <a:r>
              <a:rPr lang="cs-CZ" sz="1200" b="1" dirty="0" err="1" smtClean="0"/>
              <a:t>aP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quinone</a:t>
            </a:r>
            <a:r>
              <a:rPr lang="en-US" sz="1200" b="1" dirty="0" smtClean="0"/>
              <a:t> </a:t>
            </a:r>
            <a:endParaRPr lang="en-GB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5085184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 2 – </a:t>
            </a:r>
            <a:r>
              <a:rPr lang="en-US" sz="1200" b="1" dirty="0" err="1" smtClean="0"/>
              <a:t>Paraquate</a:t>
            </a:r>
            <a:r>
              <a:rPr lang="en-US" sz="1200" b="1" dirty="0" smtClean="0"/>
              <a:t> pesticide</a:t>
            </a:r>
            <a:endParaRPr lang="en-GB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899592" y="2492896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Metals and impacts on </a:t>
            </a:r>
            <a:r>
              <a:rPr lang="en-GB" sz="2800" dirty="0" err="1" smtClean="0">
                <a:solidFill>
                  <a:schemeClr val="tx1"/>
                </a:solidFill>
              </a:rPr>
              <a:t>redox</a:t>
            </a:r>
            <a:r>
              <a:rPr lang="en-GB" sz="2800" dirty="0" smtClean="0">
                <a:solidFill>
                  <a:schemeClr val="tx1"/>
                </a:solidFill>
              </a:rPr>
              <a:t> homeostasis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, Cr</a:t>
            </a:r>
            <a:endParaRPr lang="en-GB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+ H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O</a:t>
            </a:r>
            <a:r>
              <a:rPr lang="en-GB" sz="1400" b="1" baseline="-25000" dirty="0" smtClean="0"/>
              <a:t>2</a:t>
            </a:r>
          </a:p>
          <a:p>
            <a:r>
              <a:rPr lang="en-GB" sz="1400" b="1" dirty="0" smtClean="0"/>
              <a:t>(Fenton reaction)</a:t>
            </a:r>
            <a:endParaRPr lang="en-GB" sz="1400" b="1" dirty="0"/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99592" y="1340768"/>
            <a:ext cx="7200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chemeClr val="tx1"/>
                </a:solidFill>
              </a:rPr>
              <a:t>CYP450 as ROS source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 smtClean="0">
                <a:solidFill>
                  <a:schemeClr val="tx1"/>
                </a:solidFill>
              </a:rPr>
              <a:t>microsomal</a:t>
            </a:r>
            <a:r>
              <a:rPr lang="en-GB" sz="1800" dirty="0" smtClean="0">
                <a:solidFill>
                  <a:schemeClr val="tx1"/>
                </a:solidFill>
              </a:rPr>
              <a:t> ethanol oxidising system)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Antioxidant </a:t>
            </a:r>
            <a:r>
              <a:rPr lang="en-GB" sz="2800" dirty="0" smtClean="0">
                <a:solidFill>
                  <a:schemeClr val="tx1"/>
                </a:solidFill>
              </a:rPr>
              <a:t>responses 1 - enzymatic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408712" cy="26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383" y="2841823"/>
            <a:ext cx="4735097" cy="38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555776" y="17728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635896" y="14127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5076056" y="198884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4211960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5724128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a 15"/>
          <p:cNvSpPr/>
          <p:nvPr/>
        </p:nvSpPr>
        <p:spPr>
          <a:xfrm>
            <a:off x="7020272" y="278092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 GSH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pic>
        <p:nvPicPr>
          <p:cNvPr id="55298" name="Picture 2" descr="http://ajpgi.physiology.org/content/ajpgi/291/1/G1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786" y="2204864"/>
            <a:ext cx="6248206" cy="459097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779912" y="522920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5724128" y="3356992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6660232" y="393305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a 7"/>
          <p:cNvSpPr/>
          <p:nvPr/>
        </p:nvSpPr>
        <p:spPr>
          <a:xfrm>
            <a:off x="5796136" y="53732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2771800" cy="14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ovací šipka 11"/>
          <p:cNvCxnSpPr/>
          <p:nvPr/>
        </p:nvCxnSpPr>
        <p:spPr>
          <a:xfrm>
            <a:off x="755576" y="2708920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 dietary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antioxidants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2987824" y="2132856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851920" y="2708920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Ascorbate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84984"/>
            <a:ext cx="3024336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020272" y="10527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Carotenoids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6531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Flavonoids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255" name="Picture 7" descr="http://en.citizendium.org/images/5/54/Carotenoid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663476" cy="3044680"/>
          </a:xfrm>
          <a:prstGeom prst="rect">
            <a:avLst/>
          </a:prstGeom>
          <a:noFill/>
        </p:spPr>
      </p:pic>
      <p:pic>
        <p:nvPicPr>
          <p:cNvPr id="53257" name="Picture 9" descr="http://eng.ege.edu.tr/%7Eotles/antioxidants/pages/antioxidants_that_are_naturally_found_in_foods_dosyalar/image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4509120"/>
            <a:ext cx="4932040" cy="229955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251520" y="3923764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Flavonoids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D6"/>
              </a:clrFrom>
              <a:clrTo>
                <a:srgbClr val="EFEFD6">
                  <a:alpha val="0"/>
                </a:srgbClr>
              </a:clrTo>
            </a:clrChange>
          </a:blip>
          <a:srcRect l="9367" t="4524" r="13936" b="20510"/>
          <a:stretch>
            <a:fillRect/>
          </a:stretch>
        </p:blipFill>
        <p:spPr bwMode="auto">
          <a:xfrm>
            <a:off x="1187624" y="188640"/>
            <a:ext cx="7702624" cy="65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83568" y="1340768"/>
            <a:ext cx="3240360" cy="35283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16632"/>
            <a:ext cx="36295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EFFECTS</a:t>
            </a:r>
            <a:r>
              <a:rPr lang="en-GB" sz="1400" smtClean="0"/>
              <a:t>	Enzymes </a:t>
            </a:r>
            <a:r>
              <a:rPr lang="en-US" sz="1400" dirty="0" smtClean="0"/>
              <a:t>&amp;</a:t>
            </a:r>
            <a:r>
              <a:rPr lang="en-GB" sz="1400" dirty="0" smtClean="0"/>
              <a:t> DNA</a:t>
            </a:r>
          </a:p>
          <a:p>
            <a:pPr lvl="4">
              <a:buFont typeface="Wingdings"/>
              <a:buChar char="à"/>
            </a:pPr>
            <a:r>
              <a:rPr lang="en-US" sz="1400" dirty="0" smtClean="0">
                <a:sym typeface="Wingdings" pitchFamily="2" charset="2"/>
              </a:rPr>
              <a:t>Other lectures</a:t>
            </a:r>
          </a:p>
          <a:p>
            <a:pPr>
              <a:buFont typeface="Wingdings"/>
              <a:buChar char="à"/>
            </a:pPr>
            <a:endParaRPr lang="en-US" sz="1400" dirty="0" smtClean="0">
              <a:sym typeface="Wingdings" pitchFamily="2" charset="2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sym typeface="Wingdings" pitchFamily="2" charset="2"/>
              </a:rPr>
              <a:t>		Lipid </a:t>
            </a:r>
            <a:r>
              <a:rPr lang="en-US" sz="1400" b="1" dirty="0" err="1" smtClean="0">
                <a:solidFill>
                  <a:schemeClr val="tx2"/>
                </a:solidFill>
                <a:sym typeface="Wingdings" pitchFamily="2" charset="2"/>
              </a:rPr>
              <a:t>peroxidation</a:t>
            </a:r>
            <a:r>
              <a:rPr lang="en-US" sz="1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r>
              <a:rPr lang="en-GB" sz="1400" dirty="0" smtClean="0">
                <a:sym typeface="Wingdings" pitchFamily="2" charset="2"/>
              </a:rPr>
              <a:t>		 Following slide</a:t>
            </a:r>
            <a:endParaRPr lang="en-GB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ysrev.physiology.org/content/physrev/88/4/1243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6804248" cy="56018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2916" y="188640"/>
            <a:ext cx="63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Lipid </a:t>
            </a:r>
            <a:r>
              <a:rPr lang="en-GB" b="1" dirty="0" err="1" smtClean="0">
                <a:solidFill>
                  <a:schemeClr val="tx2"/>
                </a:solidFill>
              </a:rPr>
              <a:t>peroxidation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= radical reaction  fast propagation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267744" y="161256"/>
            <a:ext cx="108012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3707904" y="33569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3923928" y="3933056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923928" y="443711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2915816" y="51571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7236296" y="5301208"/>
            <a:ext cx="1512168" cy="129614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6617434" y="4941168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MDA as a biomarker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Biomarkers of oxidative damage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will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discussed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later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Health effects of oxidative stress </a:t>
            </a:r>
            <a:r>
              <a:rPr lang="en-US" sz="2000" b="1" smtClean="0">
                <a:solidFill>
                  <a:schemeClr val="tx1"/>
                </a:solidFill>
              </a:rPr>
              <a:t>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e.g. acute </a:t>
            </a:r>
            <a:r>
              <a:rPr lang="en-US" sz="1100" dirty="0" err="1" smtClean="0"/>
              <a:t>coronar</a:t>
            </a:r>
            <a:r>
              <a:rPr lang="en-GB" sz="1100" dirty="0" smtClean="0"/>
              <a:t>y syndrome (ACS) </a:t>
            </a:r>
            <a:r>
              <a:rPr lang="en-GB" sz="1100" dirty="0" smtClean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2" name="Picture 4" descr="http://www.mdpi.com/cancers/cancers-03-01285/article_deploy/html/images/cancers-03-01285f1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22406"/>
            <a:ext cx="6744866" cy="464952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51520" y="1178168"/>
            <a:ext cx="7382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Traditional view – “</a:t>
            </a:r>
            <a:r>
              <a:rPr lang="en-GB" sz="2400" b="1" dirty="0" smtClean="0">
                <a:solidFill>
                  <a:srgbClr val="FF0000"/>
                </a:solidFill>
              </a:rPr>
              <a:t>too much oxidants</a:t>
            </a:r>
            <a:r>
              <a:rPr lang="en-GB" sz="2400" b="1" dirty="0" smtClean="0">
                <a:solidFill>
                  <a:schemeClr val="tx2"/>
                </a:solidFill>
              </a:rPr>
              <a:t>” is bad </a:t>
            </a:r>
          </a:p>
          <a:p>
            <a:r>
              <a:rPr lang="en-GB" dirty="0" err="1" smtClean="0">
                <a:sym typeface="Wingdings" pitchFamily="2" charset="2"/>
              </a:rPr>
              <a:t>Prooxidants</a:t>
            </a:r>
            <a:r>
              <a:rPr lang="en-GB" dirty="0" smtClean="0">
                <a:sym typeface="Wingdings" pitchFamily="2" charset="2"/>
              </a:rPr>
              <a:t> (Oxidative stress)  damage to macromolecules  death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0" name="Picture 2" descr="The potential beneficial and harmful roles of antioxidants in tumorigenesis."/>
          <p:cNvPicPr>
            <a:picLocks noChangeAspect="1" noChangeArrowheads="1"/>
          </p:cNvPicPr>
          <p:nvPr/>
        </p:nvPicPr>
        <p:blipFill>
          <a:blip r:embed="rId3" cstate="print"/>
          <a:srcRect b="10796"/>
          <a:stretch>
            <a:fillRect/>
          </a:stretch>
        </p:blipFill>
        <p:spPr bwMode="auto">
          <a:xfrm>
            <a:off x="1691680" y="1484784"/>
            <a:ext cx="7128792" cy="48965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19450" y="6392361"/>
            <a:ext cx="447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http://www.nature.com/nrm/journal/v15/n6/full/nrm3801.html</a:t>
            </a:r>
            <a:endParaRPr lang="en-GB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Modified view (2014) – “</a:t>
            </a:r>
            <a:r>
              <a:rPr lang="en-GB" sz="2400" b="1" dirty="0" smtClean="0">
                <a:solidFill>
                  <a:srgbClr val="FF0000"/>
                </a:solidFill>
              </a:rPr>
              <a:t>too much of anything is </a:t>
            </a:r>
            <a:r>
              <a:rPr lang="en-GB" sz="2400" b="1" dirty="0" smtClean="0">
                <a:solidFill>
                  <a:schemeClr val="tx2"/>
                </a:solidFill>
              </a:rPr>
              <a:t>bad”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2924944"/>
            <a:ext cx="28083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 smtClean="0"/>
              <a:t>Redox</a:t>
            </a:r>
            <a:r>
              <a:rPr lang="en-GB" sz="2800" dirty="0" smtClean="0"/>
              <a:t> </a:t>
            </a:r>
            <a:r>
              <a:rPr lang="en-GB" sz="2800" dirty="0" smtClean="0"/>
              <a:t>homeostasis</a:t>
            </a:r>
          </a:p>
          <a:p>
            <a:pPr lvl="1"/>
            <a:r>
              <a:rPr lang="en-GB" sz="2000" dirty="0" smtClean="0"/>
              <a:t>natural homeostatic levels </a:t>
            </a:r>
            <a:r>
              <a:rPr lang="en-GB" sz="2000" dirty="0" smtClean="0"/>
              <a:t>of </a:t>
            </a:r>
            <a:r>
              <a:rPr lang="en-GB" sz="2000" dirty="0" err="1" smtClean="0"/>
              <a:t>prooxidants</a:t>
            </a:r>
            <a:r>
              <a:rPr lang="en-GB" sz="2000" dirty="0" smtClean="0"/>
              <a:t> and antioxidants</a:t>
            </a:r>
          </a:p>
          <a:p>
            <a:pPr lvl="1"/>
            <a:r>
              <a:rPr lang="en-GB" sz="2000" dirty="0" smtClean="0"/>
              <a:t>keeping cell metabolism and signalling balanced</a:t>
            </a:r>
          </a:p>
          <a:p>
            <a:pPr lvl="1"/>
            <a:endParaRPr lang="en-GB" sz="2000" dirty="0" smtClean="0"/>
          </a:p>
          <a:p>
            <a:r>
              <a:rPr lang="en-GB" sz="2800" dirty="0" smtClean="0"/>
              <a:t>Disruptions of homeostasis</a:t>
            </a:r>
          </a:p>
          <a:p>
            <a:pPr lvl="1">
              <a:buNone/>
            </a:pPr>
            <a:r>
              <a:rPr lang="cs-CZ" sz="2400" b="1" dirty="0" smtClean="0">
                <a:sym typeface="Wingdings" pitchFamily="2" charset="2"/>
              </a:rPr>
              <a:t>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GB" sz="2400" b="1" dirty="0" smtClean="0"/>
              <a:t>depletion </a:t>
            </a:r>
            <a:r>
              <a:rPr lang="en-GB" sz="2400" b="1" dirty="0" smtClean="0"/>
              <a:t>of </a:t>
            </a:r>
            <a:r>
              <a:rPr lang="en-GB" sz="2400" b="1" dirty="0" smtClean="0"/>
              <a:t>oxygen</a:t>
            </a:r>
          </a:p>
          <a:p>
            <a:pPr lvl="2"/>
            <a:r>
              <a:rPr lang="en-GB" sz="1600" dirty="0" smtClean="0"/>
              <a:t>Change in metabolism, </a:t>
            </a:r>
            <a:r>
              <a:rPr lang="en-GB" sz="1600" dirty="0" smtClean="0"/>
              <a:t>acidosis in </a:t>
            </a:r>
            <a:r>
              <a:rPr lang="en-GB" sz="1600" dirty="0" smtClean="0"/>
              <a:t>tissues, signalling  (e.g. TUMORS)</a:t>
            </a:r>
          </a:p>
          <a:p>
            <a:pPr lvl="2"/>
            <a:r>
              <a:rPr lang="en-US" sz="1600" dirty="0" smtClean="0"/>
              <a:t>Less studied – new field – REDOX SIGNALLING</a:t>
            </a:r>
            <a:endParaRPr lang="en-GB" sz="1600" dirty="0" smtClean="0"/>
          </a:p>
          <a:p>
            <a:pPr lvl="1">
              <a:buFont typeface="Wingdings"/>
              <a:buChar char="à"/>
            </a:pPr>
            <a:r>
              <a:rPr lang="en-GB" sz="2400" b="1" dirty="0" smtClean="0"/>
              <a:t> overproduction of </a:t>
            </a:r>
            <a:r>
              <a:rPr lang="en-GB" sz="2400" b="1" dirty="0" err="1" smtClean="0"/>
              <a:t>prooxidants</a:t>
            </a:r>
            <a:r>
              <a:rPr lang="en-GB" sz="2400" b="1" dirty="0" smtClean="0"/>
              <a:t>  </a:t>
            </a:r>
            <a:r>
              <a:rPr lang="en-GB" sz="2400" b="1" dirty="0" smtClean="0"/>
              <a:t>= oxidative stress </a:t>
            </a:r>
            <a:endParaRPr lang="en-GB" sz="2400" b="1" dirty="0" smtClean="0"/>
          </a:p>
          <a:p>
            <a:pPr lvl="2"/>
            <a:r>
              <a:rPr lang="en-GB" sz="1400" dirty="0" smtClean="0">
                <a:solidFill>
                  <a:srgbClr val="FF0000"/>
                </a:solidFill>
              </a:rPr>
              <a:t>GENERAL </a:t>
            </a:r>
            <a:r>
              <a:rPr lang="en-GB" sz="1400" dirty="0" smtClean="0">
                <a:solidFill>
                  <a:srgbClr val="FF0000"/>
                </a:solidFill>
              </a:rPr>
              <a:t>MECHANISM OF </a:t>
            </a:r>
            <a:r>
              <a:rPr lang="en-GB" sz="1400" dirty="0" smtClean="0">
                <a:solidFill>
                  <a:srgbClr val="FF0000"/>
                </a:solidFill>
              </a:rPr>
              <a:t>TOXICITY AND AGING</a:t>
            </a:r>
            <a:endParaRPr lang="en-GB" sz="1400" dirty="0" smtClean="0">
              <a:solidFill>
                <a:srgbClr val="FF0000"/>
              </a:solidFill>
            </a:endParaRP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19200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 smtClean="0"/>
              <a:t>Oxygen </a:t>
            </a:r>
            <a:r>
              <a:rPr lang="en-GB" b="1" dirty="0" smtClean="0"/>
              <a:t>(O2) </a:t>
            </a:r>
          </a:p>
          <a:p>
            <a:pPr marL="933450" lvl="1" indent="-533400" eaLnBrk="1" hangingPunct="1"/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molecule</a:t>
            </a:r>
            <a:r>
              <a:rPr lang="cs-CZ" dirty="0" smtClean="0"/>
              <a:t> in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organisms</a:t>
            </a:r>
            <a:r>
              <a:rPr lang="en-GB" dirty="0" smtClean="0"/>
              <a:t> </a:t>
            </a:r>
          </a:p>
          <a:p>
            <a:pPr marL="1333500" lvl="2" indent="-533400" eaLnBrk="1" hangingPunct="1"/>
            <a:r>
              <a:rPr lang="en-GB" dirty="0" smtClean="0"/>
              <a:t>terminal acceptor of </a:t>
            </a:r>
            <a:r>
              <a:rPr lang="en-GB" dirty="0" err="1" smtClean="0"/>
              <a:t>electones</a:t>
            </a:r>
            <a:r>
              <a:rPr lang="en-GB" dirty="0" smtClean="0"/>
              <a:t>)</a:t>
            </a:r>
          </a:p>
          <a:p>
            <a:pPr marL="933450" lvl="1" indent="-533400" eaLnBrk="1" hangingPunct="1"/>
            <a:r>
              <a:rPr lang="en-GB" dirty="0" smtClean="0"/>
              <a:t>highly reactive molecule </a:t>
            </a:r>
          </a:p>
          <a:p>
            <a:pPr marL="1333500" lvl="2" indent="-533400" eaLnBrk="1" hangingPunct="1"/>
            <a:r>
              <a:rPr lang="en-GB" dirty="0" smtClean="0"/>
              <a:t>Formation of </a:t>
            </a:r>
            <a:r>
              <a:rPr lang="en-US" dirty="0" smtClean="0"/>
              <a:t>reactive </a:t>
            </a:r>
            <a:r>
              <a:rPr lang="cs-CZ" dirty="0" err="1" smtClean="0"/>
              <a:t>derivatives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ROS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533400" indent="-533400" eaLnBrk="1" hangingPunct="1"/>
            <a:endParaRPr lang="en-US" b="1" dirty="0" smtClean="0"/>
          </a:p>
          <a:p>
            <a:pPr marL="533400" indent="-533400" eaLnBrk="1" hangingPunct="1"/>
            <a:r>
              <a:rPr lang="en-US" b="1" dirty="0" smtClean="0"/>
              <a:t>Other reactive molecules and ROS sources</a:t>
            </a:r>
          </a:p>
          <a:p>
            <a:pPr marL="933450" lvl="1" indent="-533400" eaLnBrk="1" hangingPunct="1"/>
            <a:r>
              <a:rPr lang="en-GB" dirty="0" smtClean="0"/>
              <a:t>(details follow)</a:t>
            </a:r>
          </a:p>
          <a:p>
            <a:pPr marL="1333500" lvl="2" indent="-533400" eaLnBrk="1" hangingPunct="1"/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mitochondria</a:t>
            </a:r>
            <a:r>
              <a:rPr lang="cs-CZ" dirty="0" smtClean="0"/>
              <a:t> (</a:t>
            </a:r>
            <a:r>
              <a:rPr lang="cs-CZ" dirty="0" err="1" smtClean="0"/>
              <a:t>byproducts</a:t>
            </a:r>
            <a:r>
              <a:rPr lang="en-US" dirty="0" smtClean="0"/>
              <a:t> of metabolism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redox</a:t>
            </a:r>
            <a:r>
              <a:rPr lang="cs-CZ" dirty="0" smtClean="0"/>
              <a:t>-</a:t>
            </a:r>
            <a:r>
              <a:rPr lang="cs-CZ" dirty="0" err="1" smtClean="0"/>
              <a:t>cycling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quinones</a:t>
            </a:r>
            <a:r>
              <a:rPr lang="cs-CZ" dirty="0" smtClean="0"/>
              <a:t> of </a:t>
            </a:r>
            <a:r>
              <a:rPr lang="cs-CZ" dirty="0" err="1" smtClean="0"/>
              <a:t>xenobiotics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Fenton</a:t>
            </a:r>
            <a:r>
              <a:rPr lang="cs-CZ" dirty="0" smtClean="0"/>
              <a:t>-</a:t>
            </a:r>
            <a:r>
              <a:rPr lang="cs-CZ" dirty="0" err="1" smtClean="0"/>
              <a:t>reaction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smtClean="0"/>
              <a:t>metals)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oxidations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via </a:t>
            </a:r>
            <a:r>
              <a:rPr lang="cs-CZ" dirty="0" smtClean="0"/>
              <a:t>MFO</a:t>
            </a:r>
            <a:r>
              <a:rPr lang="en-US" dirty="0" smtClean="0"/>
              <a:t>s </a:t>
            </a:r>
            <a:r>
              <a:rPr lang="cs-CZ" dirty="0" smtClean="0"/>
              <a:t>(CYP</a:t>
            </a:r>
            <a:r>
              <a:rPr lang="en-US" dirty="0" smtClean="0"/>
              <a:t>s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depletion</a:t>
            </a:r>
            <a:r>
              <a:rPr lang="cs-CZ" dirty="0" smtClean="0"/>
              <a:t> </a:t>
            </a:r>
            <a:r>
              <a:rPr lang="cs-CZ" dirty="0" smtClean="0"/>
              <a:t>of </a:t>
            </a:r>
            <a:r>
              <a:rPr lang="cs-CZ" dirty="0" err="1" smtClean="0"/>
              <a:t>antioxidants</a:t>
            </a:r>
            <a:r>
              <a:rPr lang="cs-CZ" dirty="0" smtClean="0"/>
              <a:t> (</a:t>
            </a:r>
            <a:r>
              <a:rPr lang="cs-CZ" dirty="0" err="1" smtClean="0"/>
              <a:t>reactive</a:t>
            </a:r>
            <a:r>
              <a:rPr lang="cs-CZ" dirty="0" smtClean="0"/>
              <a:t> </a:t>
            </a:r>
            <a:r>
              <a:rPr lang="cs-CZ" dirty="0" err="1" smtClean="0"/>
              <a:t>molecules</a:t>
            </a:r>
            <a:r>
              <a:rPr lang="cs-CZ" dirty="0" smtClean="0"/>
              <a:t>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 oxidants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charset="0"/>
              </a:rPr>
              <a:t>Ke</a:t>
            </a:r>
            <a:r>
              <a:rPr lang="en-GB" sz="3200" b="1" dirty="0" smtClean="0">
                <a:latin typeface="Arial" charset="0"/>
              </a:rPr>
              <a:t>y </a:t>
            </a:r>
            <a:r>
              <a:rPr lang="cs-CZ" sz="3200" b="1" dirty="0" err="1" smtClean="0">
                <a:latin typeface="Arial" charset="0"/>
              </a:rPr>
              <a:t>Reactive</a:t>
            </a:r>
            <a:r>
              <a:rPr lang="cs-CZ" sz="3200" b="1" dirty="0" smtClean="0">
                <a:latin typeface="Arial" charset="0"/>
              </a:rPr>
              <a:t> </a:t>
            </a:r>
            <a:r>
              <a:rPr lang="cs-CZ" sz="3200" b="1" dirty="0">
                <a:latin typeface="Arial" charset="0"/>
              </a:rPr>
              <a:t>Oxygen Species (ROS) 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968"/>
            <a:ext cx="48275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63528"/>
            <a:ext cx="3581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0" y="2709168"/>
            <a:ext cx="3506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Fenton</a:t>
            </a:r>
            <a:r>
              <a:rPr lang="cs-CZ" b="1" dirty="0"/>
              <a:t> </a:t>
            </a:r>
            <a:r>
              <a:rPr lang="cs-CZ" b="1" dirty="0" err="1" smtClean="0"/>
              <a:t>reaction</a:t>
            </a:r>
            <a:endParaRPr lang="en-GB" b="1" dirty="0" smtClean="0"/>
          </a:p>
          <a:p>
            <a:r>
              <a:rPr lang="en-GB" i="1" dirty="0" smtClean="0"/>
              <a:t>(from organic chemistry classes)</a:t>
            </a:r>
            <a:endParaRPr lang="cs-CZ" i="1" dirty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4869160"/>
            <a:ext cx="318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Fe3+/2+ </a:t>
            </a:r>
          </a:p>
          <a:p>
            <a:r>
              <a:rPr lang="en-GB" dirty="0" smtClean="0"/>
              <a:t>But also </a:t>
            </a:r>
            <a:r>
              <a:rPr lang="en-GB" b="1" dirty="0" smtClean="0"/>
              <a:t>OTHER METALS (!)</a:t>
            </a:r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4152" y="32336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TERMS, NAMES, REACTIONS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Reactivity of ROS (short rate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Mitochondria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Superoxide production in oxidative respiration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360</Words>
  <Application>Microsoft Office PowerPoint</Application>
  <PresentationFormat>Předvádění na obrazovce (4:3)</PresentationFormat>
  <Paragraphs>91</Paragraphs>
  <Slides>19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Importance of redox (oxido-reduction) homeostasis</vt:lpstr>
      <vt:lpstr>Importance of redox (oxido-reduction) homeostasis</vt:lpstr>
      <vt:lpstr>Importance of redox (oxido-reduction) homeostasis</vt:lpstr>
      <vt:lpstr>Pro oxidants</vt:lpstr>
      <vt:lpstr>Snímek 6</vt:lpstr>
      <vt:lpstr>Snímek 7</vt:lpstr>
      <vt:lpstr>Reactivity of ROS (short rate  instability = reactivity)</vt:lpstr>
      <vt:lpstr>Mitochondria Superoxide production in oxidative respiration</vt:lpstr>
      <vt:lpstr>Redox cycling compounds and ROS production</vt:lpstr>
      <vt:lpstr>Metals and impacts on redox homeostasis  (* direct ROS production / * binding to proteins)</vt:lpstr>
      <vt:lpstr>CYP450 as ROS source  (example CYP2E1, MEOS – microsomal ethanol oxidising system) </vt:lpstr>
      <vt:lpstr>Antioxidant responses 1 - enzymatic</vt:lpstr>
      <vt:lpstr>Snímek 14</vt:lpstr>
      <vt:lpstr>Snímek 15</vt:lpstr>
      <vt:lpstr>Snímek 16</vt:lpstr>
      <vt:lpstr>Snímek 17</vt:lpstr>
      <vt:lpstr>Biomarkers of oxidative damage (will be discussed later)</vt:lpstr>
      <vt:lpstr>Health effects of oxidative stress … multiple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153</cp:revision>
  <dcterms:created xsi:type="dcterms:W3CDTF">2010-05-17T15:27:49Z</dcterms:created>
  <dcterms:modified xsi:type="dcterms:W3CDTF">2014-10-07T13:20:54Z</dcterms:modified>
</cp:coreProperties>
</file>