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31" r:id="rId2"/>
    <p:sldId id="435" r:id="rId3"/>
    <p:sldId id="444" r:id="rId4"/>
    <p:sldId id="445" r:id="rId5"/>
    <p:sldId id="446" r:id="rId6"/>
    <p:sldId id="447" r:id="rId7"/>
    <p:sldId id="437" r:id="rId8"/>
    <p:sldId id="438" r:id="rId9"/>
    <p:sldId id="461" r:id="rId10"/>
    <p:sldId id="439" r:id="rId11"/>
    <p:sldId id="440" r:id="rId12"/>
    <p:sldId id="441" r:id="rId13"/>
    <p:sldId id="442" r:id="rId14"/>
    <p:sldId id="443" r:id="rId15"/>
    <p:sldId id="448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457" r:id="rId25"/>
    <p:sldId id="458" r:id="rId26"/>
    <p:sldId id="459" r:id="rId27"/>
    <p:sldId id="460" r:id="rId28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1.12.2014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1.12.2014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BFD237-7FAC-4A66-B98B-CF765C7CB9D3}" type="slidenum">
              <a:rPr lang="cs-CZ" smtClean="0"/>
              <a:pPr/>
              <a:t>10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7D5EDC-0576-42DC-A32C-2771AA1D5A0F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84A9F0-C114-4B55-930D-0484188DB50F}" type="slidenum">
              <a:rPr lang="cs-CZ" smtClean="0"/>
              <a:pPr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4259A0-F8CA-43AD-82A9-CBCF603C61A7}" type="slidenum">
              <a:rPr lang="cs-CZ" smtClean="0"/>
              <a:pPr/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410BA-B43E-497E-AEFD-9B38EC40580F}" type="slidenum">
              <a:rPr lang="cs-CZ" smtClean="0"/>
              <a:pPr/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B5DBAF-ADB2-440F-A534-6E6A7FA28DD5}" type="slidenum">
              <a:rPr lang="cs-CZ" smtClean="0"/>
              <a:pPr/>
              <a:t>15</a:t>
            </a:fld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FE1074-E12A-46E8-9549-1F0C87F1B2AC}" type="slidenum">
              <a:rPr lang="cs-CZ" smtClean="0"/>
              <a:pPr/>
              <a:t>16</a:t>
            </a:fld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0ABD0C-7A3F-499F-8C8E-B8BCC932D0F3}" type="slidenum">
              <a:rPr lang="cs-CZ" smtClean="0"/>
              <a:pPr/>
              <a:t>17</a:t>
            </a:fld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DA52-9F62-457B-BDA0-54D53132F697}" type="slidenum">
              <a:rPr lang="cs-CZ" smtClean="0"/>
              <a:pPr/>
              <a:t>18</a:t>
            </a:fld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8E95A3-E89E-4548-8DE1-4CE4A4C7A59C}" type="slidenum">
              <a:rPr lang="cs-CZ" smtClean="0"/>
              <a:pPr/>
              <a:t>19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BE585F-281B-4BD4-AC5C-C542F85FD124}" type="slidenum">
              <a:rPr lang="cs-CZ" smtClean="0"/>
              <a:pPr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F99E3A-D6C4-4E67-970A-3E2CCCF19352}" type="slidenum">
              <a:rPr lang="cs-CZ" smtClean="0"/>
              <a:pPr/>
              <a:t>20</a:t>
            </a:fld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22ED70-4176-464B-BF81-EDB062AF202D}" type="slidenum">
              <a:rPr lang="cs-CZ" smtClean="0"/>
              <a:pPr/>
              <a:t>21</a:t>
            </a:fld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E76065-C25E-4104-9A0A-943968989678}" type="slidenum">
              <a:rPr lang="cs-CZ" smtClean="0"/>
              <a:pPr/>
              <a:t>22</a:t>
            </a:fld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4F33B5-2CCF-4FE1-95CE-A2FCCB1F9D8E}" type="slidenum">
              <a:rPr lang="cs-CZ" smtClean="0"/>
              <a:pPr/>
              <a:t>23</a:t>
            </a:fld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AFAFC5-A8EA-42C2-AF8A-963EB91DF78B}" type="slidenum">
              <a:rPr lang="cs-CZ" smtClean="0"/>
              <a:pPr/>
              <a:t>24</a:t>
            </a:fld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27EF12-5831-449E-AC4E-44B704E6E10E}" type="slidenum">
              <a:rPr lang="cs-CZ" smtClean="0"/>
              <a:pPr/>
              <a:t>25</a:t>
            </a:fld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F36405-7CBA-4F8A-8223-4C79FBC24963}" type="slidenum">
              <a:rPr lang="cs-CZ" smtClean="0"/>
              <a:pPr/>
              <a:t>26</a:t>
            </a:fld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BB55F9-BD49-408D-9E70-9DF1DA3C3838}" type="slidenum">
              <a:rPr lang="cs-CZ" smtClean="0"/>
              <a:pPr/>
              <a:t>27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5D553D-80BB-41F2-875C-B7D682D723AF}" type="slidenum">
              <a:rPr lang="cs-CZ" smtClean="0"/>
              <a:pPr/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4F8CDF-93AF-402D-ABB4-AFC2F55E1A38}" type="slidenum">
              <a:rPr lang="cs-CZ" smtClean="0"/>
              <a:pPr/>
              <a:t>4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85DB63-2971-4DEF-9F13-3532B49E2481}" type="slidenum">
              <a:rPr lang="cs-CZ" smtClean="0"/>
              <a:pPr/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79D26C-F6C4-459F-AA3D-7E88AC4425BA}" type="slidenum">
              <a:rPr lang="cs-CZ" smtClean="0"/>
              <a:pPr/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7FA0A9-1A7D-41F0-A159-3F3CEBAD21DA}" type="slidenum">
              <a:rPr lang="cs-CZ" smtClean="0"/>
              <a:pPr/>
              <a:t>7</a:t>
            </a:fld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8CB697-FA16-471A-BC51-96149434BA3E}" type="slidenum">
              <a:rPr lang="cs-CZ" smtClean="0"/>
              <a:pPr/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71C2EF-BF74-428D-8D78-D31A661D7C28}" type="slidenum">
              <a:rPr lang="cs-CZ" smtClean="0"/>
              <a:pPr/>
              <a:t>9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 smtClean="0">
                <a:solidFill>
                  <a:srgbClr val="FF3300"/>
                </a:solidFill>
              </a:rPr>
              <a:t>08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en-GB" sz="3600" b="1" dirty="0" smtClean="0">
                <a:solidFill>
                  <a:srgbClr val="FF3300"/>
                </a:solidFill>
              </a:rPr>
              <a:t>Mechanisms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</a:p>
          <a:p>
            <a:pPr algn="ctr" eaLnBrk="0" hangingPunct="0"/>
            <a:r>
              <a:rPr lang="cs-CZ" sz="3600" b="1" dirty="0" err="1" smtClean="0">
                <a:solidFill>
                  <a:srgbClr val="FF3300"/>
                </a:solidFill>
              </a:rPr>
              <a:t>Signalling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  <a:r>
              <a:rPr lang="cs-CZ" sz="3600" b="1" dirty="0" err="1" smtClean="0">
                <a:solidFill>
                  <a:srgbClr val="FF3300"/>
                </a:solidFill>
              </a:rPr>
              <a:t>and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  <a:r>
              <a:rPr lang="cs-CZ" sz="3600" b="1" dirty="0" err="1" smtClean="0">
                <a:solidFill>
                  <a:srgbClr val="FF3300"/>
                </a:solidFill>
              </a:rPr>
              <a:t>regulation</a:t>
            </a:r>
            <a:endParaRPr lang="en-GB" sz="3600" b="1" dirty="0" smtClean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" y="1124744"/>
            <a:ext cx="781496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tx2"/>
                </a:solidFill>
                <a:latin typeface="Arial" charset="0"/>
              </a:rPr>
              <a:t>ED </a:t>
            </a:r>
            <a:r>
              <a:rPr lang="en-US" b="1" dirty="0">
                <a:solidFill>
                  <a:schemeClr val="tx2"/>
                </a:solidFill>
                <a:latin typeface="Arial" charset="0"/>
              </a:rPr>
              <a:t>&amp; EDCs 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</a:rPr>
              <a:t>(endocrine disrupting compounds)</a:t>
            </a:r>
          </a:p>
          <a:p>
            <a:r>
              <a:rPr lang="en-US" dirty="0" smtClean="0"/>
              <a:t>	=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major </a:t>
            </a:r>
            <a:r>
              <a:rPr lang="cs-CZ" dirty="0" err="1">
                <a:latin typeface="Arial" charset="0"/>
              </a:rPr>
              <a:t>problem</a:t>
            </a:r>
            <a:r>
              <a:rPr lang="cs-CZ" dirty="0">
                <a:latin typeface="Arial" charset="0"/>
              </a:rPr>
              <a:t> in </a:t>
            </a:r>
            <a:r>
              <a:rPr lang="cs-CZ" dirty="0" err="1">
                <a:latin typeface="Arial" charset="0"/>
              </a:rPr>
              <a:t>environmental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toxicology</a:t>
            </a:r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cs-CZ" dirty="0" err="1" smtClean="0">
                <a:latin typeface="Arial" charset="0"/>
              </a:rPr>
              <a:t>Effects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at </a:t>
            </a:r>
            <a:r>
              <a:rPr lang="cs-CZ" b="1" dirty="0" err="1">
                <a:latin typeface="Arial" charset="0"/>
              </a:rPr>
              <a:t>all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levels</a:t>
            </a:r>
            <a:r>
              <a:rPr lang="cs-CZ" b="1" dirty="0">
                <a:latin typeface="Arial" charset="0"/>
              </a:rPr>
              <a:t> of </a:t>
            </a:r>
            <a:r>
              <a:rPr lang="cs-CZ" b="1" dirty="0" err="1">
                <a:latin typeface="Arial" charset="0"/>
              </a:rPr>
              <a:t>hormonal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 smtClean="0">
                <a:latin typeface="Arial" charset="0"/>
              </a:rPr>
              <a:t>action</a:t>
            </a:r>
            <a:r>
              <a:rPr lang="en-GB" dirty="0" smtClean="0">
                <a:latin typeface="Arial" charset="0"/>
              </a:rPr>
              <a:t> have been demonstrated</a:t>
            </a:r>
            <a:endParaRPr lang="cs-CZ" b="1" u="sng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	</a:t>
            </a:r>
            <a:r>
              <a:rPr lang="en-GB" dirty="0" smtClean="0">
                <a:latin typeface="Arial" charset="0"/>
                <a:sym typeface="Wingdings" pitchFamily="2" charset="2"/>
              </a:rPr>
              <a:t> </a:t>
            </a:r>
            <a:r>
              <a:rPr lang="cs-CZ" i="1" dirty="0" err="1" smtClean="0">
                <a:latin typeface="Arial" charset="0"/>
              </a:rPr>
              <a:t>synthesis</a:t>
            </a:r>
            <a:r>
              <a:rPr lang="cs-CZ" i="1" dirty="0">
                <a:latin typeface="Arial" charset="0"/>
              </a:rPr>
              <a:t>, transport, </a:t>
            </a:r>
            <a:r>
              <a:rPr lang="en-US" i="1" dirty="0" smtClean="0">
                <a:latin typeface="Arial" charset="0"/>
              </a:rPr>
              <a:t>site of </a:t>
            </a:r>
            <a:r>
              <a:rPr lang="cs-CZ" i="1" dirty="0" err="1" smtClean="0">
                <a:latin typeface="Arial" charset="0"/>
              </a:rPr>
              <a:t>action</a:t>
            </a:r>
            <a:r>
              <a:rPr lang="cs-CZ" i="1" dirty="0" smtClean="0">
                <a:latin typeface="Arial" charset="0"/>
              </a:rPr>
              <a:t> ….</a:t>
            </a:r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- </a:t>
            </a:r>
            <a:r>
              <a:rPr lang="cs-CZ" b="1" dirty="0">
                <a:latin typeface="Arial" charset="0"/>
              </a:rPr>
              <a:t>Multiple </a:t>
            </a:r>
            <a:r>
              <a:rPr lang="cs-CZ" b="1" dirty="0" err="1">
                <a:latin typeface="Arial" charset="0"/>
              </a:rPr>
              <a:t>effects</a:t>
            </a:r>
            <a:r>
              <a:rPr lang="cs-CZ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due to ED </a:t>
            </a:r>
            <a:r>
              <a:rPr lang="cs-CZ" dirty="0" smtClean="0">
                <a:latin typeface="Arial" charset="0"/>
              </a:rPr>
              <a:t>(! </a:t>
            </a:r>
            <a:r>
              <a:rPr lang="cs-CZ" dirty="0">
                <a:latin typeface="Arial" charset="0"/>
              </a:rPr>
              <a:t>Not </a:t>
            </a:r>
            <a:r>
              <a:rPr lang="cs-CZ" dirty="0" err="1">
                <a:latin typeface="Arial" charset="0"/>
              </a:rPr>
              <a:t>only</a:t>
            </a:r>
            <a:r>
              <a:rPr lang="cs-CZ" dirty="0">
                <a:latin typeface="Arial" charset="0"/>
              </a:rPr>
              <a:t> „</a:t>
            </a:r>
            <a:r>
              <a:rPr lang="cs-CZ" dirty="0" err="1">
                <a:latin typeface="Arial" charset="0"/>
              </a:rPr>
              <a:t>xenoestrogenicity</a:t>
            </a:r>
            <a:r>
              <a:rPr lang="cs-CZ" dirty="0">
                <a:latin typeface="Arial" charset="0"/>
              </a:rPr>
              <a:t>“ </a:t>
            </a:r>
            <a:r>
              <a:rPr lang="en-US" dirty="0">
                <a:latin typeface="Arial" charset="0"/>
              </a:rPr>
              <a:t>&amp; </a:t>
            </a:r>
            <a:r>
              <a:rPr lang="en-US" dirty="0" err="1">
                <a:latin typeface="Arial" charset="0"/>
              </a:rPr>
              <a:t>femini</a:t>
            </a:r>
            <a:r>
              <a:rPr lang="cs-CZ" dirty="0" err="1">
                <a:latin typeface="Arial" charset="0"/>
              </a:rPr>
              <a:t>zation</a:t>
            </a:r>
            <a:r>
              <a:rPr lang="cs-CZ" dirty="0">
                <a:latin typeface="Arial" charset="0"/>
              </a:rPr>
              <a:t>)</a:t>
            </a:r>
          </a:p>
          <a:p>
            <a:r>
              <a:rPr lang="cs-CZ" dirty="0">
                <a:latin typeface="Arial" charset="0"/>
              </a:rPr>
              <a:t>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cs-CZ" i="1" dirty="0" err="1" smtClean="0">
                <a:latin typeface="Arial" charset="0"/>
              </a:rPr>
              <a:t>immunotoxicity</a:t>
            </a:r>
            <a:r>
              <a:rPr lang="cs-CZ" i="1" dirty="0">
                <a:latin typeface="Arial" charset="0"/>
              </a:rPr>
              <a:t>, </a:t>
            </a:r>
            <a:r>
              <a:rPr lang="en-US" i="1" dirty="0" smtClean="0">
                <a:latin typeface="Arial" charset="0"/>
              </a:rPr>
              <a:t>developmental </a:t>
            </a:r>
            <a:r>
              <a:rPr lang="en-US" i="1" dirty="0" err="1" smtClean="0">
                <a:latin typeface="Arial" charset="0"/>
              </a:rPr>
              <a:t>toxicit</a:t>
            </a:r>
            <a:r>
              <a:rPr lang="en-GB" i="1" dirty="0" smtClean="0">
                <a:latin typeface="Arial" charset="0"/>
              </a:rPr>
              <a:t>y</a:t>
            </a:r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cs-CZ" i="1" dirty="0" smtClean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GB" i="1" dirty="0" smtClean="0">
                <a:solidFill>
                  <a:srgbClr val="FF0000"/>
                </a:solidFill>
                <a:latin typeface="Arial" charset="0"/>
              </a:rPr>
              <a:t>ED </a:t>
            </a:r>
            <a:r>
              <a:rPr lang="en-GB" i="1" dirty="0" smtClean="0">
                <a:solidFill>
                  <a:srgbClr val="FF0000"/>
                </a:solidFill>
                <a:latin typeface="Arial" charset="0"/>
              </a:rPr>
              <a:t>- </a:t>
            </a:r>
            <a:r>
              <a:rPr lang="cs-CZ" i="1" dirty="0" smtClean="0">
                <a:solidFill>
                  <a:srgbClr val="FF0000"/>
                </a:solidFill>
                <a:latin typeface="Arial" charset="0"/>
              </a:rPr>
              <a:t>WILL </a:t>
            </a:r>
            <a:r>
              <a:rPr lang="en-GB" i="1" dirty="0" smtClean="0">
                <a:solidFill>
                  <a:srgbClr val="FF0000"/>
                </a:solidFill>
                <a:latin typeface="Arial" charset="0"/>
              </a:rPr>
              <a:t>ALSO </a:t>
            </a:r>
            <a:r>
              <a:rPr lang="cs-CZ" i="1" dirty="0" smtClean="0">
                <a:solidFill>
                  <a:srgbClr val="FF0000"/>
                </a:solidFill>
                <a:latin typeface="Arial" charset="0"/>
              </a:rPr>
              <a:t>BE </a:t>
            </a:r>
            <a:r>
              <a:rPr lang="cs-CZ" i="1" dirty="0">
                <a:solidFill>
                  <a:srgbClr val="FF0000"/>
                </a:solidFill>
                <a:latin typeface="Arial" charset="0"/>
              </a:rPr>
              <a:t>DISCUSSED FURTHER)</a:t>
            </a:r>
          </a:p>
          <a:p>
            <a:endParaRPr lang="cs-CZ" i="1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en-GB" sz="1800" u="sng" dirty="0" smtClean="0">
                <a:latin typeface="Arial" charset="0"/>
              </a:rPr>
              <a:t>Example of ED - </a:t>
            </a:r>
            <a:r>
              <a:rPr lang="cs-CZ" sz="1800" u="sng" dirty="0" err="1" smtClean="0">
                <a:latin typeface="Arial" charset="0"/>
              </a:rPr>
              <a:t>Intersex</a:t>
            </a:r>
            <a:r>
              <a:rPr lang="cs-CZ" sz="1800" u="sng" dirty="0" smtClean="0">
                <a:latin typeface="Arial" charset="0"/>
              </a:rPr>
              <a:t> </a:t>
            </a:r>
            <a:r>
              <a:rPr lang="cs-CZ" sz="1800" u="sng" dirty="0" err="1">
                <a:latin typeface="Arial" charset="0"/>
              </a:rPr>
              <a:t>roach</a:t>
            </a:r>
            <a:r>
              <a:rPr lang="cs-CZ" sz="1800" u="sng" dirty="0">
                <a:latin typeface="Arial" charset="0"/>
              </a:rPr>
              <a:t> </a:t>
            </a:r>
            <a:r>
              <a:rPr lang="cs-CZ" sz="1800" u="sng" dirty="0" err="1">
                <a:latin typeface="Arial" charset="0"/>
              </a:rPr>
              <a:t>testis</a:t>
            </a:r>
            <a:r>
              <a:rPr lang="cs-CZ" sz="1800" dirty="0">
                <a:latin typeface="Arial" charset="0"/>
              </a:rPr>
              <a:t>  </a:t>
            </a:r>
            <a:br>
              <a:rPr lang="cs-CZ" sz="1800" dirty="0">
                <a:latin typeface="Arial" charset="0"/>
              </a:rPr>
            </a:br>
            <a:r>
              <a:rPr lang="cs-CZ" sz="1200" dirty="0" err="1">
                <a:latin typeface="Arial" charset="0"/>
              </a:rPr>
              <a:t>containing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both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oocytes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and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spermatozoa</a:t>
            </a:r>
            <a:r>
              <a:rPr lang="cs-CZ" sz="1200" dirty="0">
                <a:latin typeface="Arial" charset="0"/>
              </a:rPr>
              <a:t>,</a:t>
            </a:r>
            <a:br>
              <a:rPr lang="cs-CZ" sz="1200" dirty="0">
                <a:latin typeface="Arial" charset="0"/>
              </a:rPr>
            </a:br>
            <a:r>
              <a:rPr lang="cs-CZ" sz="1200" dirty="0" err="1">
                <a:latin typeface="Arial" charset="0"/>
              </a:rPr>
              <a:t>caused</a:t>
            </a:r>
            <a:r>
              <a:rPr lang="cs-CZ" sz="1200" dirty="0">
                <a:latin typeface="Arial" charset="0"/>
              </a:rPr>
              <a:t> by </a:t>
            </a:r>
            <a:r>
              <a:rPr lang="cs-CZ" sz="1200" dirty="0" err="1">
                <a:latin typeface="Arial" charset="0"/>
              </a:rPr>
              <a:t>exposure</a:t>
            </a:r>
            <a:r>
              <a:rPr lang="cs-CZ" sz="1200" dirty="0">
                <a:latin typeface="Arial" charset="0"/>
              </a:rPr>
              <a:t> to </a:t>
            </a:r>
            <a:r>
              <a:rPr lang="cs-CZ" sz="1200" dirty="0" err="1">
                <a:latin typeface="Arial" charset="0"/>
              </a:rPr>
              <a:t>environmental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oestrogens</a:t>
            </a:r>
            <a:r>
              <a:rPr lang="cs-CZ" sz="1200" dirty="0">
                <a:latin typeface="Arial" charset="0"/>
              </a:rPr>
              <a:t> </a:t>
            </a:r>
          </a:p>
          <a:p>
            <a:endParaRPr lang="cs-CZ" sz="1200" dirty="0">
              <a:latin typeface="Arial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3075" y="4438650"/>
            <a:ext cx="35147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Toxicity to hormone regulation = ENDOCRINE DISRUPTION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8229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 smtClean="0">
                <a:solidFill>
                  <a:schemeClr val="tx2"/>
                </a:solidFill>
                <a:latin typeface="Arial" charset="0"/>
              </a:rPr>
              <a:t>Amine-</a:t>
            </a:r>
            <a:r>
              <a:rPr lang="cs-CZ" sz="2000" b="1" dirty="0" err="1" smtClean="0">
                <a:solidFill>
                  <a:schemeClr val="tx2"/>
                </a:solidFill>
                <a:latin typeface="Arial" charset="0"/>
              </a:rPr>
              <a:t>derived</a:t>
            </a:r>
            <a:r>
              <a:rPr lang="cs-CZ" sz="20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hormones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 dirty="0" smtClean="0">
                <a:latin typeface="Arial" charset="0"/>
              </a:rPr>
              <a:t/>
            </a:r>
            <a:br>
              <a:rPr lang="en-GB" sz="2000" dirty="0" smtClean="0">
                <a:latin typeface="Arial" charset="0"/>
              </a:rPr>
            </a:br>
            <a:r>
              <a:rPr lang="cs-CZ" sz="2000" dirty="0" err="1" smtClean="0">
                <a:latin typeface="Arial" charset="0"/>
              </a:rPr>
              <a:t>structure</a:t>
            </a:r>
            <a:r>
              <a:rPr lang="cs-CZ" sz="2000" dirty="0" smtClean="0">
                <a:latin typeface="Arial" charset="0"/>
              </a:rPr>
              <a:t>: </a:t>
            </a:r>
            <a:r>
              <a:rPr lang="cs-CZ" sz="2000" dirty="0" err="1" smtClean="0">
                <a:latin typeface="Arial" charset="0"/>
              </a:rPr>
              <a:t>derivatives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of </a:t>
            </a:r>
            <a:r>
              <a:rPr lang="cs-CZ" sz="2000" dirty="0" err="1">
                <a:latin typeface="Arial" charset="0"/>
              </a:rPr>
              <a:t>the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amino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acids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tyrosine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tryptophan</a:t>
            </a:r>
            <a:r>
              <a:rPr lang="cs-CZ" sz="2000" dirty="0">
                <a:latin typeface="Arial" charset="0"/>
              </a:rPr>
              <a:t>. </a:t>
            </a:r>
            <a:r>
              <a:rPr lang="en-GB" sz="2000" dirty="0" smtClean="0">
                <a:latin typeface="Arial" charset="0"/>
              </a:rPr>
              <a:t/>
            </a:r>
            <a:br>
              <a:rPr lang="en-GB" sz="2000" dirty="0" smtClean="0">
                <a:latin typeface="Arial" charset="0"/>
              </a:rPr>
            </a:br>
            <a:r>
              <a:rPr lang="cs-CZ" sz="2000" dirty="0" err="1" smtClean="0">
                <a:latin typeface="Arial" charset="0"/>
              </a:rPr>
              <a:t>Examples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en-GB" sz="2000" dirty="0" smtClean="0">
                <a:latin typeface="Arial" charset="0"/>
              </a:rPr>
              <a:t>- </a:t>
            </a:r>
            <a:r>
              <a:rPr lang="cs-CZ" sz="2000" dirty="0" err="1" smtClean="0">
                <a:latin typeface="Arial" charset="0"/>
              </a:rPr>
              <a:t>catecholamines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thyroxine</a:t>
            </a:r>
            <a:r>
              <a:rPr lang="cs-CZ" sz="2000" dirty="0">
                <a:latin typeface="Arial" charset="0"/>
              </a:rPr>
              <a:t>.</a:t>
            </a:r>
            <a:endParaRPr lang="en-US" sz="2000" dirty="0">
              <a:latin typeface="Arial" charset="0"/>
            </a:endParaRPr>
          </a:p>
          <a:p>
            <a:endParaRPr lang="cs-CZ" sz="2000" i="1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(</a:t>
            </a:r>
            <a:r>
              <a:rPr lang="cs-CZ" sz="2000" dirty="0" err="1">
                <a:latin typeface="Arial" charset="0"/>
              </a:rPr>
              <a:t>small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molecules</a:t>
            </a:r>
            <a:r>
              <a:rPr lang="cs-CZ" sz="2000" dirty="0">
                <a:latin typeface="Arial" charset="0"/>
              </a:rPr>
              <a:t> - </a:t>
            </a:r>
            <a:r>
              <a:rPr lang="cs-CZ" sz="2000" dirty="0" err="1">
                <a:solidFill>
                  <a:srgbClr val="FF0000"/>
                </a:solidFill>
                <a:latin typeface="Arial" charset="0"/>
              </a:rPr>
              <a:t>similar</a:t>
            </a:r>
            <a:r>
              <a:rPr lang="cs-CZ" sz="2000" dirty="0">
                <a:solidFill>
                  <a:srgbClr val="FF0000"/>
                </a:solidFill>
                <a:latin typeface="Arial" charset="0"/>
              </a:rPr>
              <a:t> to </a:t>
            </a:r>
            <a:r>
              <a:rPr lang="cs-CZ" sz="2000" dirty="0" err="1">
                <a:solidFill>
                  <a:srgbClr val="FF0000"/>
                </a:solidFill>
                <a:latin typeface="Arial" charset="0"/>
              </a:rPr>
              <a:t>organic</a:t>
            </a:r>
            <a:r>
              <a:rPr lang="cs-CZ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000" dirty="0" err="1">
                <a:solidFill>
                  <a:srgbClr val="FF0000"/>
                </a:solidFill>
                <a:latin typeface="Arial" charset="0"/>
              </a:rPr>
              <a:t>toxicants</a:t>
            </a:r>
            <a:r>
              <a:rPr lang="cs-CZ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000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cs-CZ" sz="2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rgbClr val="FF0000"/>
                </a:solidFill>
                <a:latin typeface="Arial" charset="0"/>
              </a:rPr>
              <a:t>TOXIC EFFECTS</a:t>
            </a:r>
            <a:r>
              <a:rPr lang="cs-CZ" sz="2000" dirty="0">
                <a:latin typeface="Arial" charset="0"/>
              </a:rPr>
              <a:t>)</a:t>
            </a: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 r="54494" b="20322"/>
          <a:stretch>
            <a:fillRect/>
          </a:stretch>
        </p:blipFill>
        <p:spPr bwMode="auto">
          <a:xfrm>
            <a:off x="923999" y="3496692"/>
            <a:ext cx="1905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356992"/>
            <a:ext cx="1335087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8213" y="2702768"/>
            <a:ext cx="289718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11"/>
          <p:cNvSpPr txBox="1">
            <a:spLocks noChangeArrowheads="1"/>
          </p:cNvSpPr>
          <p:nvPr/>
        </p:nvSpPr>
        <p:spPr bwMode="auto">
          <a:xfrm>
            <a:off x="808112" y="2852936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Adrenalin</a:t>
            </a:r>
            <a:endParaRPr lang="cs-CZ" dirty="0">
              <a:latin typeface="Arial" charset="0"/>
            </a:endParaRPr>
          </a:p>
        </p:txBody>
      </p:sp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3779912" y="2852936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Th</a:t>
            </a:r>
            <a:r>
              <a:rPr lang="cs-CZ">
                <a:latin typeface="Arial" charset="0"/>
              </a:rPr>
              <a:t>yroxin</a:t>
            </a: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Types of hormones in vertebrates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1196752"/>
            <a:ext cx="82296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 smtClean="0">
                <a:solidFill>
                  <a:schemeClr val="tx2"/>
                </a:solidFill>
                <a:latin typeface="Arial" charset="0"/>
              </a:rPr>
              <a:t>Peptide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hormones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en-GB" sz="2000" dirty="0" smtClean="0">
                <a:solidFill>
                  <a:schemeClr val="tx2"/>
                </a:solidFill>
                <a:latin typeface="Arial" charset="0"/>
              </a:rPr>
            </a:br>
            <a:r>
              <a:rPr lang="cs-CZ" sz="2000" dirty="0" err="1" smtClean="0"/>
              <a:t>structure</a:t>
            </a:r>
            <a:r>
              <a:rPr lang="cs-CZ" sz="2000" dirty="0" smtClean="0"/>
              <a:t>: </a:t>
            </a:r>
            <a:r>
              <a:rPr lang="cs-CZ" sz="2000" dirty="0" err="1" smtClean="0"/>
              <a:t>c</a:t>
            </a:r>
            <a:r>
              <a:rPr lang="cs-CZ" sz="2000" dirty="0" err="1" smtClean="0">
                <a:latin typeface="Arial" charset="0"/>
              </a:rPr>
              <a:t>hains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of </a:t>
            </a:r>
            <a:r>
              <a:rPr lang="cs-CZ" sz="2000" dirty="0" err="1">
                <a:latin typeface="Arial" charset="0"/>
              </a:rPr>
              <a:t>amino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acids</a:t>
            </a:r>
            <a:r>
              <a:rPr lang="cs-CZ" sz="2000" dirty="0">
                <a:latin typeface="Arial" charset="0"/>
              </a:rPr>
              <a:t>. </a:t>
            </a:r>
            <a:r>
              <a:rPr lang="en-GB" sz="2000" dirty="0" smtClean="0">
                <a:latin typeface="Arial" charset="0"/>
              </a:rPr>
              <a:t/>
            </a:r>
            <a:br>
              <a:rPr lang="en-GB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- </a:t>
            </a:r>
            <a:r>
              <a:rPr lang="cs-CZ" sz="2000" u="sng" dirty="0" err="1" smtClean="0">
                <a:latin typeface="Arial" charset="0"/>
              </a:rPr>
              <a:t>small</a:t>
            </a:r>
            <a:r>
              <a:rPr lang="en-GB" sz="2000" u="sng" dirty="0" smtClean="0">
                <a:latin typeface="Arial" charset="0"/>
              </a:rPr>
              <a:t> peptides</a:t>
            </a:r>
            <a:r>
              <a:rPr lang="cs-CZ" sz="2000" dirty="0" smtClean="0">
                <a:latin typeface="Arial" charset="0"/>
              </a:rPr>
              <a:t>: </a:t>
            </a:r>
            <a:r>
              <a:rPr lang="cs-CZ" sz="2000" dirty="0">
                <a:latin typeface="Arial" charset="0"/>
              </a:rPr>
              <a:t>TRH </a:t>
            </a:r>
            <a:r>
              <a:rPr lang="cs-CZ" sz="2000" dirty="0" err="1">
                <a:latin typeface="Arial" charset="0"/>
              </a:rPr>
              <a:t>and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vasopressin</a:t>
            </a:r>
            <a:r>
              <a:rPr lang="en-US" sz="2000" dirty="0">
                <a:latin typeface="Arial" charset="0"/>
              </a:rPr>
              <a:t>; </a:t>
            </a:r>
            <a:r>
              <a:rPr lang="en-US" sz="2000" dirty="0" smtClean="0">
                <a:latin typeface="Arial" charset="0"/>
              </a:rPr>
              <a:t/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- </a:t>
            </a:r>
            <a:r>
              <a:rPr lang="en-US" sz="2000" u="sng" dirty="0" smtClean="0">
                <a:latin typeface="Arial" charset="0"/>
              </a:rPr>
              <a:t>large proteins</a:t>
            </a:r>
            <a:r>
              <a:rPr lang="en-US" sz="2000" dirty="0">
                <a:latin typeface="Arial" charset="0"/>
              </a:rPr>
              <a:t>:</a:t>
            </a:r>
            <a:r>
              <a:rPr lang="cs-CZ" sz="2000" dirty="0">
                <a:latin typeface="Arial" charset="0"/>
              </a:rPr>
              <a:t> insulin, </a:t>
            </a:r>
            <a:r>
              <a:rPr lang="cs-CZ" sz="2000" dirty="0" err="1">
                <a:latin typeface="Arial" charset="0"/>
              </a:rPr>
              <a:t>growth</a:t>
            </a:r>
            <a:r>
              <a:rPr lang="cs-CZ" sz="2000" dirty="0">
                <a:latin typeface="Arial" charset="0"/>
              </a:rPr>
              <a:t> hormone, </a:t>
            </a:r>
            <a:r>
              <a:rPr lang="cs-CZ" sz="2000" dirty="0" err="1">
                <a:latin typeface="Arial" charset="0"/>
              </a:rPr>
              <a:t>luteinizing</a:t>
            </a:r>
            <a:r>
              <a:rPr lang="cs-CZ" sz="2000" dirty="0">
                <a:latin typeface="Arial" charset="0"/>
              </a:rPr>
              <a:t> hormone, </a:t>
            </a:r>
            <a:r>
              <a:rPr lang="cs-CZ" sz="2000" dirty="0" err="1">
                <a:latin typeface="Arial" charset="0"/>
              </a:rPr>
              <a:t>follicle</a:t>
            </a:r>
            <a:r>
              <a:rPr lang="cs-CZ" sz="2000" dirty="0">
                <a:latin typeface="Arial" charset="0"/>
              </a:rPr>
              <a:t>-</a:t>
            </a:r>
            <a:r>
              <a:rPr lang="cs-CZ" sz="2000" dirty="0" err="1">
                <a:latin typeface="Arial" charset="0"/>
              </a:rPr>
              <a:t>stimulating</a:t>
            </a:r>
            <a:r>
              <a:rPr lang="cs-CZ" sz="2000" dirty="0">
                <a:latin typeface="Arial" charset="0"/>
              </a:rPr>
              <a:t> hormone </a:t>
            </a:r>
            <a:r>
              <a:rPr lang="cs-CZ" sz="2000" dirty="0" err="1">
                <a:latin typeface="Arial" charset="0"/>
              </a:rPr>
              <a:t>and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thyroid</a:t>
            </a:r>
            <a:r>
              <a:rPr lang="cs-CZ" sz="2000" dirty="0">
                <a:latin typeface="Arial" charset="0"/>
              </a:rPr>
              <a:t>-</a:t>
            </a:r>
            <a:r>
              <a:rPr lang="cs-CZ" sz="2000" dirty="0" err="1">
                <a:latin typeface="Arial" charset="0"/>
              </a:rPr>
              <a:t>stimulating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smtClean="0">
                <a:latin typeface="Arial" charset="0"/>
              </a:rPr>
              <a:t>hormone</a:t>
            </a:r>
            <a:r>
              <a:rPr lang="en-GB" sz="2000" dirty="0" smtClean="0">
                <a:latin typeface="Arial" charset="0"/>
              </a:rPr>
              <a:t> etc.</a:t>
            </a:r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r>
              <a:rPr lang="cs-CZ" i="1" dirty="0" err="1">
                <a:latin typeface="Arial" charset="0"/>
              </a:rPr>
              <a:t>Large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molecules</a:t>
            </a:r>
            <a:r>
              <a:rPr lang="en-US" i="1" dirty="0">
                <a:latin typeface="Arial" charset="0"/>
              </a:rPr>
              <a:t>; </a:t>
            </a:r>
            <a:r>
              <a:rPr lang="en-US" i="1" dirty="0" smtClean="0">
                <a:latin typeface="Arial" charset="0"/>
              </a:rPr>
              <a:t/>
            </a:r>
            <a:br>
              <a:rPr lang="en-US" i="1" dirty="0" smtClean="0">
                <a:latin typeface="Arial" charset="0"/>
              </a:rPr>
            </a:br>
            <a:r>
              <a:rPr lang="en-US" i="1" dirty="0" smtClean="0">
                <a:latin typeface="Arial" charset="0"/>
              </a:rPr>
              <a:t>receptors </a:t>
            </a:r>
            <a:r>
              <a:rPr lang="en-US" i="1" dirty="0">
                <a:latin typeface="Arial" charset="0"/>
              </a:rPr>
              <a:t>on surfaces of the cells</a:t>
            </a:r>
          </a:p>
          <a:p>
            <a:r>
              <a:rPr lang="cs-CZ" i="1" dirty="0">
                <a:latin typeface="Arial" charset="0"/>
              </a:rPr>
              <a:t>(</a:t>
            </a:r>
            <a:r>
              <a:rPr lang="cs-CZ" i="1" dirty="0" err="1">
                <a:latin typeface="Arial" charset="0"/>
              </a:rPr>
              <a:t>Interactions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with</a:t>
            </a:r>
            <a:r>
              <a:rPr lang="cs-CZ" i="1" dirty="0">
                <a:latin typeface="Arial" charset="0"/>
              </a:rPr>
              <a:t> t</a:t>
            </a:r>
            <a:r>
              <a:rPr lang="en-US" i="1" dirty="0" err="1">
                <a:latin typeface="Arial" charset="0"/>
              </a:rPr>
              <a:t>oxi</a:t>
            </a:r>
            <a:r>
              <a:rPr lang="cs-CZ" i="1" dirty="0">
                <a:latin typeface="Arial" charset="0"/>
              </a:rPr>
              <a:t>c </a:t>
            </a:r>
            <a:r>
              <a:rPr lang="cs-CZ" i="1" dirty="0" err="1">
                <a:latin typeface="Arial" charset="0"/>
              </a:rPr>
              <a:t>chemicals</a:t>
            </a:r>
            <a:r>
              <a:rPr lang="cs-CZ" i="1" dirty="0">
                <a:latin typeface="Arial" charset="0"/>
              </a:rPr>
              <a:t> </a:t>
            </a:r>
            <a:r>
              <a:rPr lang="cs-CZ" b="1" i="1" u="sng" dirty="0" err="1">
                <a:latin typeface="Arial" charset="0"/>
              </a:rPr>
              <a:t>less</a:t>
            </a:r>
            <a:r>
              <a:rPr lang="cs-CZ" b="1" i="1" u="sng" dirty="0">
                <a:latin typeface="Arial" charset="0"/>
              </a:rPr>
              <a:t> </a:t>
            </a:r>
            <a:r>
              <a:rPr lang="cs-CZ" b="1" i="1" u="sng" dirty="0" err="1">
                <a:latin typeface="Arial" charset="0"/>
              </a:rPr>
              <a:t>likely</a:t>
            </a:r>
            <a:r>
              <a:rPr lang="cs-CZ" i="1" dirty="0">
                <a:latin typeface="Arial" charset="0"/>
              </a:rPr>
              <a:t>)</a:t>
            </a:r>
            <a:endParaRPr lang="en-US" i="1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GB" dirty="0" smtClean="0">
              <a:latin typeface="Arial" charset="0"/>
            </a:endParaRPr>
          </a:p>
          <a:p>
            <a:r>
              <a:rPr lang="cs-CZ" sz="2000" dirty="0" smtClean="0">
                <a:latin typeface="Arial" charset="0"/>
              </a:rPr>
              <a:t>                                         </a:t>
            </a:r>
            <a:r>
              <a:rPr lang="en-US" sz="2000" dirty="0">
                <a:latin typeface="Arial" charset="0"/>
              </a:rPr>
              <a:t>Example </a:t>
            </a:r>
            <a:r>
              <a:rPr lang="cs-CZ" sz="2000" dirty="0">
                <a:latin typeface="Arial" charset="0"/>
              </a:rPr>
              <a:t>- in</a:t>
            </a:r>
            <a:r>
              <a:rPr lang="en-US" sz="2000" dirty="0" err="1">
                <a:latin typeface="Arial" charset="0"/>
              </a:rPr>
              <a:t>sulin</a:t>
            </a:r>
            <a:endParaRPr lang="cs-CZ" sz="2000" dirty="0">
              <a:latin typeface="Arial" charset="0"/>
            </a:endParaRP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4050" y="3209925"/>
            <a:ext cx="33337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Types of hormones in vertebrates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7504" y="1196752"/>
            <a:ext cx="868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Lipid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derived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  <a:latin typeface="Arial" charset="0"/>
              </a:rPr>
              <a:t>“</a:t>
            </a:r>
            <a:r>
              <a:rPr lang="cs-CZ" sz="2000" b="1" dirty="0" err="1" smtClean="0">
                <a:solidFill>
                  <a:schemeClr val="tx2"/>
                </a:solidFill>
                <a:latin typeface="Arial" charset="0"/>
              </a:rPr>
              <a:t>hormones</a:t>
            </a:r>
            <a:r>
              <a:rPr lang="en-GB" sz="2000" b="1" dirty="0" smtClean="0">
                <a:solidFill>
                  <a:schemeClr val="tx2"/>
                </a:solidFill>
                <a:latin typeface="Arial" charset="0"/>
              </a:rPr>
              <a:t>”</a:t>
            </a:r>
            <a:r>
              <a:rPr lang="cs-CZ" sz="20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(1) </a:t>
            </a:r>
            <a:r>
              <a:rPr lang="en-GB" sz="2000" b="1" dirty="0" smtClean="0">
                <a:solidFill>
                  <a:schemeClr val="tx2"/>
                </a:solidFill>
              </a:rPr>
              <a:t>- </a:t>
            </a:r>
            <a:r>
              <a:rPr lang="cs-CZ" sz="2000" dirty="0" err="1" smtClean="0">
                <a:solidFill>
                  <a:schemeClr val="tx2"/>
                </a:solidFill>
                <a:latin typeface="Arial" charset="0"/>
              </a:rPr>
              <a:t>from</a:t>
            </a:r>
            <a:r>
              <a:rPr lang="cs-CZ" sz="20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latin typeface="Arial" charset="0"/>
              </a:rPr>
              <a:t>linoleic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latin typeface="Arial" charset="0"/>
              </a:rPr>
              <a:t>acid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, </a:t>
            </a:r>
            <a:r>
              <a:rPr lang="cs-CZ" sz="2000" dirty="0" err="1">
                <a:solidFill>
                  <a:schemeClr val="tx2"/>
                </a:solidFill>
                <a:latin typeface="Arial" charset="0"/>
              </a:rPr>
              <a:t>arachidonic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dirty="0" err="1" smtClean="0">
                <a:solidFill>
                  <a:schemeClr val="tx2"/>
                </a:solidFill>
                <a:latin typeface="Arial" charset="0"/>
              </a:rPr>
              <a:t>acid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	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prostaglandins</a:t>
            </a:r>
            <a:endParaRPr lang="cs-CZ" sz="2000" b="1" dirty="0">
              <a:solidFill>
                <a:schemeClr val="tx2"/>
              </a:solidFill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print"/>
          <a:srcRect t="15625" r="53751" b="13542"/>
          <a:stretch>
            <a:fillRect/>
          </a:stretch>
        </p:blipFill>
        <p:spPr bwMode="auto">
          <a:xfrm>
            <a:off x="3886200" y="2209800"/>
            <a:ext cx="48768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362200"/>
            <a:ext cx="2382838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Types of hormones in vertebrates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229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Lipid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derived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Arial" charset="0"/>
              </a:rPr>
              <a:t>hormones</a:t>
            </a:r>
            <a:r>
              <a:rPr lang="en-GB" sz="2000" b="1" dirty="0" smtClean="0">
                <a:solidFill>
                  <a:schemeClr val="tx2"/>
                </a:solidFill>
              </a:rPr>
              <a:t> 2 - </a:t>
            </a:r>
            <a:r>
              <a:rPr lang="cs-CZ" sz="2000" b="1" dirty="0" smtClean="0">
                <a:solidFill>
                  <a:schemeClr val="tx2"/>
                </a:solidFill>
              </a:rPr>
              <a:t> steroid </a:t>
            </a:r>
            <a:r>
              <a:rPr lang="cs-CZ" sz="2000" b="1" dirty="0" err="1" smtClean="0">
                <a:solidFill>
                  <a:schemeClr val="tx2"/>
                </a:solidFill>
              </a:rPr>
              <a:t>hormones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endParaRPr lang="cs-CZ" sz="2000" b="1" dirty="0">
              <a:solidFill>
                <a:schemeClr val="tx2"/>
              </a:solidFill>
              <a:latin typeface="Arial" charset="0"/>
            </a:endParaRPr>
          </a:p>
          <a:p>
            <a:r>
              <a:rPr lang="cs-CZ" sz="2000" dirty="0" smtClean="0">
                <a:latin typeface="Arial" charset="0"/>
              </a:rPr>
              <a:t>* </a:t>
            </a:r>
            <a:r>
              <a:rPr lang="cs-CZ" sz="2000" dirty="0" err="1" smtClean="0">
                <a:latin typeface="Arial" charset="0"/>
              </a:rPr>
              <a:t>Small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molecules</a:t>
            </a:r>
            <a:r>
              <a:rPr lang="cs-CZ" sz="2000" dirty="0">
                <a:latin typeface="Arial" charset="0"/>
              </a:rPr>
              <a:t> - </a:t>
            </a:r>
            <a:r>
              <a:rPr lang="cs-CZ" sz="2000" dirty="0" err="1">
                <a:latin typeface="Arial" charset="0"/>
              </a:rPr>
              <a:t>similar</a:t>
            </a:r>
            <a:r>
              <a:rPr lang="cs-CZ" sz="2000" dirty="0">
                <a:latin typeface="Arial" charset="0"/>
              </a:rPr>
              <a:t> to </a:t>
            </a:r>
            <a:r>
              <a:rPr lang="cs-CZ" sz="2000" dirty="0" err="1">
                <a:latin typeface="Arial" charset="0"/>
              </a:rPr>
              <a:t>organic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 smtClean="0">
                <a:latin typeface="Arial" charset="0"/>
              </a:rPr>
              <a:t>toxicants</a:t>
            </a:r>
            <a:r>
              <a:rPr lang="cs-CZ" sz="2000" dirty="0" smtClean="0"/>
              <a:t>: </a:t>
            </a:r>
            <a:br>
              <a:rPr lang="cs-CZ" sz="2000" dirty="0" smtClean="0"/>
            </a:br>
            <a:r>
              <a:rPr lang="cs-CZ" sz="2000" dirty="0" smtClean="0">
                <a:sym typeface="Wingdings" pitchFamily="2" charset="2"/>
              </a:rPr>
              <a:t>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cs-CZ" sz="2000" dirty="0" err="1" smtClean="0"/>
              <a:t>several</a:t>
            </a:r>
            <a:r>
              <a:rPr lang="cs-CZ" sz="2000" dirty="0" smtClean="0"/>
              <a:t> </a:t>
            </a:r>
            <a:r>
              <a:rPr lang="en-US" sz="2000" dirty="0" smtClean="0"/>
              <a:t>compounds </a:t>
            </a:r>
            <a:r>
              <a:rPr lang="en-US" sz="2000" b="1" dirty="0" smtClean="0">
                <a:solidFill>
                  <a:srgbClr val="FF0000"/>
                </a:solidFill>
              </a:rPr>
              <a:t>interfere with steroid hormones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000" b="1" dirty="0" err="1" smtClean="0">
                <a:solidFill>
                  <a:srgbClr val="FF0000"/>
                </a:solidFill>
                <a:sym typeface="Wingdings" pitchFamily="2" charset="2"/>
              </a:rPr>
              <a:t>toxicit</a:t>
            </a:r>
            <a:r>
              <a:rPr lang="en-GB" sz="2000" b="1" dirty="0" smtClean="0">
                <a:solidFill>
                  <a:srgbClr val="FF0000"/>
                </a:solidFill>
                <a:sym typeface="Wingdings" pitchFamily="2" charset="2"/>
              </a:rPr>
              <a:t>y !!!</a:t>
            </a:r>
            <a:endParaRPr lang="cs-CZ" sz="2000" b="1" dirty="0">
              <a:solidFill>
                <a:srgbClr val="FF0000"/>
              </a:solidFill>
              <a:latin typeface="Arial" charset="0"/>
            </a:endParaRPr>
          </a:p>
          <a:p>
            <a:endParaRPr lang="cs-CZ" sz="2000" b="1" u="sng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r>
              <a:rPr lang="en-GB" sz="2000" dirty="0" smtClean="0">
                <a:latin typeface="Arial" charset="0"/>
              </a:rPr>
              <a:t>Derived</a:t>
            </a:r>
            <a:br>
              <a:rPr lang="en-GB" sz="2000" dirty="0" smtClean="0">
                <a:latin typeface="Arial" charset="0"/>
              </a:rPr>
            </a:br>
            <a:r>
              <a:rPr lang="cs-CZ" sz="2000" dirty="0" err="1" smtClean="0">
                <a:latin typeface="Arial" charset="0"/>
              </a:rPr>
              <a:t>from</a:t>
            </a:r>
            <a:r>
              <a:rPr lang="cs-CZ" sz="2000" dirty="0" smtClean="0">
                <a:latin typeface="Arial" charset="0"/>
              </a:rPr>
              <a:t> cholesterol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en-GB" sz="2000" dirty="0" smtClean="0">
                <a:latin typeface="Arial" charset="0"/>
              </a:rPr>
              <a:t>Examples:</a:t>
            </a:r>
            <a:br>
              <a:rPr lang="en-GB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testosterone</a:t>
            </a:r>
            <a:r>
              <a:rPr lang="cs-CZ" sz="2000" dirty="0">
                <a:latin typeface="Arial" charset="0"/>
              </a:rPr>
              <a:t>, </a:t>
            </a:r>
            <a:br>
              <a:rPr lang="cs-CZ" sz="2000" dirty="0">
                <a:latin typeface="Arial" charset="0"/>
              </a:rPr>
            </a:br>
            <a:r>
              <a:rPr lang="cs-CZ" sz="2000" dirty="0" err="1">
                <a:latin typeface="Arial" charset="0"/>
              </a:rPr>
              <a:t>cortisol</a:t>
            </a:r>
            <a:r>
              <a:rPr lang="cs-CZ" sz="2000" dirty="0">
                <a:latin typeface="Arial" charset="0"/>
              </a:rPr>
              <a:t>, 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estradiol …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19325"/>
            <a:ext cx="57912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Types of hormones in vertebrates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8080"/>
            <a:ext cx="8458200" cy="75064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Intracellular signal </a:t>
            </a:r>
            <a:r>
              <a:rPr lang="cs-CZ" sz="2800" dirty="0" err="1" smtClean="0">
                <a:solidFill>
                  <a:schemeClr val="tx1"/>
                </a:solidFill>
              </a:rPr>
              <a:t>transduction</a:t>
            </a:r>
            <a:r>
              <a:rPr lang="en-GB" sz="2800" dirty="0" smtClean="0">
                <a:solidFill>
                  <a:schemeClr val="tx1"/>
                </a:solidFill>
              </a:rPr>
              <a:t>: </a:t>
            </a:r>
            <a:r>
              <a:rPr lang="cs-CZ" sz="2800" dirty="0" err="1" smtClean="0">
                <a:solidFill>
                  <a:schemeClr val="tx1"/>
                </a:solidFill>
              </a:rPr>
              <a:t>target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of </a:t>
            </a:r>
            <a:r>
              <a:rPr lang="cs-CZ" sz="2800" dirty="0" err="1" smtClean="0">
                <a:solidFill>
                  <a:schemeClr val="tx1"/>
                </a:solidFill>
              </a:rPr>
              <a:t>toxicants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smtClean="0"/>
              <a:t>- </a:t>
            </a:r>
            <a:r>
              <a:rPr lang="cs-CZ" sz="2400" b="1" dirty="0" err="1" smtClean="0"/>
              <a:t>Regulation</a:t>
            </a:r>
            <a:r>
              <a:rPr lang="cs-CZ" sz="2400" b="1" dirty="0" smtClean="0"/>
              <a:t> of cell </a:t>
            </a:r>
            <a:r>
              <a:rPr lang="cs-CZ" sz="2400" b="1" dirty="0" err="1" smtClean="0"/>
              <a:t>life</a:t>
            </a:r>
            <a:r>
              <a:rPr lang="cs-CZ" sz="2400" b="1" dirty="0" smtClean="0"/>
              <a:t> </a:t>
            </a:r>
            <a:r>
              <a:rPr lang="en-GB" sz="2400" b="1" dirty="0" smtClean="0"/>
              <a:t>= control of major cell functions</a:t>
            </a:r>
            <a:endParaRPr lang="cs-CZ" sz="24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 smtClean="0"/>
              <a:t>	- </a:t>
            </a:r>
            <a:r>
              <a:rPr lang="cs-CZ" sz="2400" dirty="0" err="1" smtClean="0"/>
              <a:t>metabolism</a:t>
            </a:r>
            <a:endParaRPr lang="cs-CZ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 smtClean="0"/>
              <a:t>	- </a:t>
            </a:r>
            <a:r>
              <a:rPr lang="cs-CZ" sz="2400" dirty="0" err="1" smtClean="0"/>
              <a:t>proliferation</a:t>
            </a:r>
            <a:endParaRPr lang="cs-CZ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 smtClean="0"/>
              <a:t>	- </a:t>
            </a:r>
            <a:r>
              <a:rPr lang="cs-CZ" sz="2400" dirty="0" err="1" smtClean="0"/>
              <a:t>differentiation</a:t>
            </a:r>
            <a:endParaRPr lang="cs-CZ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 smtClean="0"/>
              <a:t>	- </a:t>
            </a:r>
            <a:r>
              <a:rPr lang="cs-CZ" sz="2400" dirty="0" err="1" smtClean="0"/>
              <a:t>death</a:t>
            </a:r>
            <a:r>
              <a:rPr lang="en-US" sz="2400" dirty="0" smtClean="0"/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apoptosis</a:t>
            </a:r>
            <a:r>
              <a:rPr lang="cs-CZ" sz="2400" dirty="0" smtClean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b="1" dirty="0" smtClean="0"/>
          </a:p>
          <a:p>
            <a:pPr marL="533400" indent="-533400" eaLnBrk="1" hangingPunct="1">
              <a:buFontTx/>
              <a:buNone/>
            </a:pPr>
            <a:r>
              <a:rPr lang="cs-CZ" sz="2400" b="1" dirty="0" smtClean="0"/>
              <a:t>- </a:t>
            </a:r>
            <a:r>
              <a:rPr lang="en-GB" sz="2400" b="1" dirty="0" smtClean="0"/>
              <a:t>Regulation controlled by complex s</a:t>
            </a:r>
            <a:r>
              <a:rPr lang="cs-CZ" sz="2400" b="1" dirty="0" err="1" smtClean="0"/>
              <a:t>ignalling</a:t>
            </a:r>
            <a:r>
              <a:rPr lang="cs-CZ" sz="2400" b="1" dirty="0" smtClean="0"/>
              <a:t> </a:t>
            </a:r>
            <a:endParaRPr lang="cs-CZ" sz="2400" b="1" dirty="0" smtClean="0"/>
          </a:p>
          <a:p>
            <a:pPr marL="533400" indent="-533400" eaLnBrk="1" hangingPunct="1">
              <a:buFontTx/>
              <a:buNone/>
            </a:pPr>
            <a:r>
              <a:rPr lang="cs-CZ" sz="2400" dirty="0" smtClean="0"/>
              <a:t>	- "network" of </a:t>
            </a:r>
            <a:r>
              <a:rPr lang="cs-CZ" sz="2400" dirty="0" err="1" smtClean="0"/>
              <a:t>general</a:t>
            </a:r>
            <a:r>
              <a:rPr lang="cs-CZ" sz="2400" dirty="0" smtClean="0"/>
              <a:t> </a:t>
            </a:r>
            <a:r>
              <a:rPr lang="cs-CZ" sz="2400" dirty="0" err="1" smtClean="0"/>
              <a:t>pathways</a:t>
            </a:r>
            <a:endParaRPr lang="cs-CZ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 smtClean="0"/>
              <a:t>	- </a:t>
            </a:r>
            <a:r>
              <a:rPr lang="cs-CZ" sz="2400" dirty="0" err="1" smtClean="0"/>
              <a:t>similar</a:t>
            </a:r>
            <a:r>
              <a:rPr lang="cs-CZ" sz="2400" dirty="0" smtClean="0"/>
              <a:t> in </a:t>
            </a:r>
            <a:r>
              <a:rPr lang="cs-CZ" sz="2400" dirty="0" err="1" smtClean="0"/>
              <a:t>all</a:t>
            </a:r>
            <a:r>
              <a:rPr lang="cs-CZ" sz="2400" dirty="0" smtClean="0"/>
              <a:t> </a:t>
            </a:r>
            <a:r>
              <a:rPr lang="cs-CZ" sz="2400" dirty="0" err="1" smtClean="0"/>
              <a:t>cells</a:t>
            </a:r>
            <a:r>
              <a:rPr lang="cs-CZ" sz="2400" dirty="0" smtClean="0"/>
              <a:t> / </a:t>
            </a:r>
            <a:r>
              <a:rPr lang="cs-CZ" sz="2400" dirty="0" err="1" smtClean="0"/>
              <a:t>different</a:t>
            </a:r>
            <a:r>
              <a:rPr lang="cs-CZ" sz="2400" dirty="0" smtClean="0"/>
              <a:t> cell-</a:t>
            </a:r>
            <a:r>
              <a:rPr lang="cs-CZ" sz="2400" dirty="0" err="1" smtClean="0"/>
              <a:t>specific</a:t>
            </a:r>
            <a:r>
              <a:rPr lang="cs-CZ" sz="2400" dirty="0" smtClean="0"/>
              <a:t> </a:t>
            </a:r>
            <a:r>
              <a:rPr lang="cs-CZ" sz="2400" dirty="0" err="1" smtClean="0"/>
              <a:t>effects</a:t>
            </a:r>
            <a:r>
              <a:rPr lang="cs-CZ" sz="2400" dirty="0" smtClean="0"/>
              <a:t> 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 smtClean="0"/>
              <a:t>- </a:t>
            </a:r>
            <a:r>
              <a:rPr lang="cs-CZ" sz="2400" b="1" dirty="0" err="1" smtClean="0"/>
              <a:t>Con</a:t>
            </a:r>
            <a:r>
              <a:rPr lang="en-US" sz="2400" b="1" dirty="0" smtClean="0"/>
              <a:t>sequences of s</a:t>
            </a:r>
            <a:r>
              <a:rPr lang="cs-CZ" sz="2400" b="1" dirty="0" err="1" smtClean="0"/>
              <a:t>ignalling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disruption</a:t>
            </a:r>
            <a:endParaRPr lang="cs-CZ" sz="24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 smtClean="0"/>
              <a:t>	- </a:t>
            </a:r>
            <a:r>
              <a:rPr lang="en-US" sz="2400" dirty="0" smtClean="0"/>
              <a:t>unwanted changes in </a:t>
            </a:r>
            <a:r>
              <a:rPr lang="cs-CZ" sz="2400" dirty="0" smtClean="0"/>
              <a:t>„</a:t>
            </a:r>
            <a:r>
              <a:rPr lang="cs-CZ" sz="2400" dirty="0" err="1" smtClean="0"/>
              <a:t>homeostatic</a:t>
            </a:r>
            <a:r>
              <a:rPr lang="cs-CZ" sz="2400" dirty="0" smtClean="0"/>
              <a:t>“ </a:t>
            </a:r>
            <a:r>
              <a:rPr lang="cs-CZ" sz="2400" dirty="0" err="1" smtClean="0"/>
              <a:t>rates</a:t>
            </a:r>
            <a:r>
              <a:rPr lang="cs-CZ" sz="2400" dirty="0" smtClean="0"/>
              <a:t> </a:t>
            </a:r>
            <a:r>
              <a:rPr lang="cs-CZ" sz="2400" dirty="0" err="1" smtClean="0"/>
              <a:t>among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   </a:t>
            </a:r>
            <a:r>
              <a:rPr lang="en-US" sz="2400" dirty="0" smtClean="0"/>
              <a:t>proliferation</a:t>
            </a:r>
            <a:r>
              <a:rPr lang="cs-CZ" sz="2400" dirty="0" smtClean="0"/>
              <a:t> </a:t>
            </a:r>
            <a:r>
              <a:rPr lang="en-US" sz="2400" dirty="0" smtClean="0"/>
              <a:t>/</a:t>
            </a:r>
            <a:r>
              <a:rPr lang="cs-CZ" sz="2400" dirty="0" smtClean="0"/>
              <a:t> </a:t>
            </a:r>
            <a:r>
              <a:rPr lang="en-US" sz="2400" dirty="0" smtClean="0"/>
              <a:t>differentiation</a:t>
            </a:r>
            <a:r>
              <a:rPr lang="cs-CZ" sz="2400" dirty="0" smtClean="0"/>
              <a:t> </a:t>
            </a:r>
            <a:r>
              <a:rPr lang="en-US" sz="2400" dirty="0" smtClean="0"/>
              <a:t>/</a:t>
            </a:r>
            <a:r>
              <a:rPr lang="cs-CZ" sz="2400" dirty="0" smtClean="0"/>
              <a:t> </a:t>
            </a:r>
            <a:r>
              <a:rPr lang="en-US" sz="2400" dirty="0" smtClean="0"/>
              <a:t>apoptosis</a:t>
            </a:r>
            <a:br>
              <a:rPr lang="en-US" sz="2400" dirty="0" smtClean="0"/>
            </a:br>
            <a:endParaRPr lang="en-US" sz="2400" dirty="0" smtClean="0"/>
          </a:p>
          <a:p>
            <a:pPr marL="914400" lvl="1" indent="-457200" eaLnBrk="1" hangingPunct="1">
              <a:buFontTx/>
              <a:buNone/>
            </a:pPr>
            <a:r>
              <a:rPr lang="en-US" sz="2000" dirty="0" smtClean="0">
                <a:sym typeface="Wingdings" pitchFamily="2" charset="2"/>
              </a:rPr>
              <a:t></a:t>
            </a:r>
            <a:r>
              <a:rPr lang="cs-CZ" sz="2000" dirty="0" smtClean="0"/>
              <a:t> cell </a:t>
            </a:r>
            <a:r>
              <a:rPr lang="cs-CZ" sz="2000" dirty="0" err="1" smtClean="0"/>
              <a:t>transformation</a:t>
            </a:r>
            <a:r>
              <a:rPr lang="cs-CZ" sz="2000" dirty="0" smtClean="0"/>
              <a:t> (</a:t>
            </a:r>
            <a:r>
              <a:rPr lang="cs-CZ" sz="2000" dirty="0" err="1" smtClean="0"/>
              <a:t>carcinogenicity</a:t>
            </a:r>
            <a:r>
              <a:rPr lang="cs-CZ" sz="2000" dirty="0" smtClean="0"/>
              <a:t>)</a:t>
            </a:r>
            <a:endParaRPr lang="en-US" sz="2000" dirty="0" smtClean="0"/>
          </a:p>
          <a:p>
            <a:pPr marL="914400" lvl="1" indent="-457200" eaLnBrk="1" hangingPunct="1">
              <a:buFontTx/>
              <a:buNone/>
            </a:pP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cs-CZ" sz="2000" dirty="0" err="1" smtClean="0"/>
              <a:t>embryotoxicity</a:t>
            </a:r>
            <a:endParaRPr lang="en-US" sz="2000" dirty="0" smtClean="0"/>
          </a:p>
          <a:p>
            <a:pPr marL="914400" lvl="1" indent="-457200" eaLnBrk="1" hangingPunct="1">
              <a:buFontTx/>
              <a:buNone/>
            </a:pP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 err="1" smtClean="0"/>
              <a:t>immunotoxicit</a:t>
            </a:r>
            <a:r>
              <a:rPr lang="cs-CZ" sz="2000" dirty="0" smtClean="0"/>
              <a:t>y</a:t>
            </a:r>
          </a:p>
          <a:p>
            <a:pPr marL="914400" lvl="1" indent="-457200" eaLnBrk="1" hangingPunct="1">
              <a:buFontTx/>
              <a:buNone/>
            </a:pP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 smtClean="0"/>
              <a:t>reproduction </a:t>
            </a:r>
            <a:r>
              <a:rPr lang="en-US" sz="2000" dirty="0" err="1" smtClean="0"/>
              <a:t>toxicit</a:t>
            </a:r>
            <a:r>
              <a:rPr lang="cs-CZ" sz="2000" dirty="0" smtClean="0"/>
              <a:t>y</a:t>
            </a:r>
          </a:p>
          <a:p>
            <a:pPr marL="914400" lvl="1" indent="-457200" eaLnBrk="1" hangingPunct="1">
              <a:buFontTx/>
              <a:buNone/>
            </a:pPr>
            <a:r>
              <a:rPr lang="en-US" sz="2000" i="1" dirty="0" smtClean="0"/>
              <a:t>	</a:t>
            </a:r>
            <a:r>
              <a:rPr lang="cs-CZ" sz="2000" i="1" dirty="0" smtClean="0"/>
              <a:t>.... </a:t>
            </a:r>
            <a:r>
              <a:rPr lang="en-US" sz="2000" i="1" dirty="0" smtClean="0"/>
              <a:t>and </a:t>
            </a:r>
            <a:r>
              <a:rPr lang="cs-CZ" sz="2000" i="1" dirty="0" err="1" smtClean="0"/>
              <a:t>other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chro</a:t>
            </a:r>
            <a:r>
              <a:rPr lang="en-US" sz="2000" i="1" dirty="0" err="1" smtClean="0"/>
              <a:t>nic</a:t>
            </a:r>
            <a:r>
              <a:rPr lang="en-US" sz="2000" i="1" dirty="0" smtClean="0"/>
              <a:t> t</a:t>
            </a:r>
            <a:r>
              <a:rPr lang="cs-CZ" sz="2000" i="1" dirty="0" err="1" smtClean="0"/>
              <a:t>ypes</a:t>
            </a:r>
            <a:r>
              <a:rPr lang="cs-CZ" sz="2000" i="1" dirty="0" smtClean="0"/>
              <a:t> of toxicity</a:t>
            </a:r>
            <a:endParaRPr lang="cs-CZ" sz="20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8080"/>
            <a:ext cx="8458200" cy="75064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Intracellular signal </a:t>
            </a:r>
            <a:r>
              <a:rPr lang="cs-CZ" sz="2800" dirty="0" err="1" smtClean="0">
                <a:solidFill>
                  <a:schemeClr val="tx1"/>
                </a:solidFill>
              </a:rPr>
              <a:t>transduction</a:t>
            </a:r>
            <a:r>
              <a:rPr lang="en-GB" sz="2800" dirty="0" smtClean="0">
                <a:solidFill>
                  <a:schemeClr val="tx1"/>
                </a:solidFill>
              </a:rPr>
              <a:t>: </a:t>
            </a:r>
            <a:r>
              <a:rPr lang="cs-CZ" sz="2800" dirty="0" err="1" smtClean="0">
                <a:solidFill>
                  <a:schemeClr val="tx1"/>
                </a:solidFill>
              </a:rPr>
              <a:t>target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of </a:t>
            </a:r>
            <a:r>
              <a:rPr lang="cs-CZ" sz="2800" dirty="0" err="1" smtClean="0">
                <a:solidFill>
                  <a:schemeClr val="tx1"/>
                </a:solidFill>
              </a:rPr>
              <a:t>toxicants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8080"/>
            <a:ext cx="8458200" cy="750640"/>
          </a:xfrm>
        </p:spPr>
        <p:txBody>
          <a:bodyPr/>
          <a:lstStyle/>
          <a:p>
            <a:pPr algn="ctr" eaLnBrk="1" hangingPunct="1"/>
            <a:r>
              <a:rPr lang="cs-CZ" sz="2800" dirty="0" err="1" smtClean="0">
                <a:solidFill>
                  <a:schemeClr val="tx1"/>
                </a:solidFill>
              </a:rPr>
              <a:t>Signal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transduction</a:t>
            </a:r>
            <a:r>
              <a:rPr lang="cs-CZ" sz="2800" dirty="0" smtClean="0">
                <a:solidFill>
                  <a:schemeClr val="tx1"/>
                </a:solidFill>
              </a:rPr>
              <a:t> - </a:t>
            </a:r>
            <a:r>
              <a:rPr lang="cs-CZ" sz="2800" dirty="0" err="1" smtClean="0">
                <a:solidFill>
                  <a:schemeClr val="tx1"/>
                </a:solidFill>
              </a:rPr>
              <a:t>principles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304" y="980728"/>
            <a:ext cx="8839200" cy="5410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Two major </a:t>
            </a:r>
            <a:r>
              <a:rPr lang="en-US" sz="2400" b="1" dirty="0" err="1" smtClean="0">
                <a:solidFill>
                  <a:schemeClr val="tx2"/>
                </a:solidFill>
              </a:rPr>
              <a:t>signalling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</a:rPr>
              <a:t>processes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1800" dirty="0" smtClean="0"/>
              <a:t>– </a:t>
            </a:r>
            <a:r>
              <a:rPr lang="cs-CZ" sz="1800" b="1" dirty="0" smtClean="0">
                <a:solidFill>
                  <a:srgbClr val="FF0000"/>
                </a:solidFill>
              </a:rPr>
              <a:t>protein-(de)</a:t>
            </a:r>
            <a:r>
              <a:rPr lang="cs-CZ" sz="1800" b="1" dirty="0" err="1" smtClean="0">
                <a:solidFill>
                  <a:srgbClr val="FF0000"/>
                </a:solidFill>
              </a:rPr>
              <a:t>phosphorylation</a:t>
            </a:r>
            <a:r>
              <a:rPr lang="cs-CZ" sz="1800" b="1" dirty="0" smtClean="0">
                <a:solidFill>
                  <a:srgbClr val="FF0000"/>
                </a:solidFill>
              </a:rPr>
              <a:t> </a:t>
            </a:r>
            <a:endParaRPr lang="en-GB" sz="18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1800" dirty="0" smtClean="0"/>
              <a:t>	</a:t>
            </a:r>
            <a:r>
              <a:rPr lang="en-GB" sz="1800" dirty="0" smtClean="0"/>
              <a:t>	</a:t>
            </a:r>
            <a:r>
              <a:rPr lang="cs-CZ" sz="1800" dirty="0" smtClean="0"/>
              <a:t>P</a:t>
            </a:r>
            <a:r>
              <a:rPr lang="en-GB" sz="1800" dirty="0" err="1" smtClean="0"/>
              <a:t>rotein</a:t>
            </a:r>
            <a:r>
              <a:rPr lang="cs-CZ" sz="1800" dirty="0" err="1" smtClean="0"/>
              <a:t>Kinases</a:t>
            </a:r>
            <a:r>
              <a:rPr lang="en-GB" sz="1800" dirty="0" smtClean="0"/>
              <a:t> - PKs</a:t>
            </a:r>
            <a:r>
              <a:rPr lang="cs-CZ" sz="1800" dirty="0" smtClean="0"/>
              <a:t>, P</a:t>
            </a:r>
            <a:r>
              <a:rPr lang="en-GB" sz="1800" dirty="0" err="1" smtClean="0"/>
              <a:t>roteinPhosphatases</a:t>
            </a:r>
            <a:r>
              <a:rPr lang="en-GB" sz="1800" dirty="0" smtClean="0"/>
              <a:t> - P</a:t>
            </a:r>
            <a:r>
              <a:rPr lang="cs-CZ" sz="1800" dirty="0" err="1" smtClean="0"/>
              <a:t>Pases</a:t>
            </a:r>
            <a:endParaRPr lang="cs-CZ" sz="18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dirty="0" smtClean="0"/>
              <a:t>	- </a:t>
            </a:r>
            <a:r>
              <a:rPr lang="cs-CZ" sz="1800" b="1" dirty="0" err="1" smtClean="0">
                <a:solidFill>
                  <a:srgbClr val="FF3300"/>
                </a:solidFill>
              </a:rPr>
              <a:t>secondary</a:t>
            </a:r>
            <a:r>
              <a:rPr lang="cs-CZ" sz="1800" b="1" dirty="0" smtClean="0">
                <a:solidFill>
                  <a:srgbClr val="FF3300"/>
                </a:solidFill>
              </a:rPr>
              <a:t> </a:t>
            </a:r>
            <a:r>
              <a:rPr lang="cs-CZ" sz="1800" b="1" dirty="0" err="1" smtClean="0">
                <a:solidFill>
                  <a:srgbClr val="FF3300"/>
                </a:solidFill>
              </a:rPr>
              <a:t>messengers</a:t>
            </a:r>
            <a:r>
              <a:rPr lang="cs-CZ" sz="1800" dirty="0" smtClean="0"/>
              <a:t> </a:t>
            </a:r>
            <a:endParaRPr lang="en-GB" sz="18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1800" dirty="0" smtClean="0"/>
              <a:t>	</a:t>
            </a:r>
            <a:r>
              <a:rPr lang="en-GB" sz="1800" dirty="0" smtClean="0"/>
              <a:t>	</a:t>
            </a:r>
            <a:r>
              <a:rPr lang="cs-CZ" sz="1800" dirty="0" err="1" smtClean="0"/>
              <a:t>cAMP</a:t>
            </a:r>
            <a:r>
              <a:rPr lang="cs-CZ" sz="1800" dirty="0" smtClean="0"/>
              <a:t> </a:t>
            </a:r>
            <a:r>
              <a:rPr lang="cs-CZ" sz="1800" dirty="0" smtClean="0"/>
              <a:t>/ IP3, PIP2, DAG, Ca2+, </a:t>
            </a:r>
            <a:r>
              <a:rPr lang="cs-CZ" sz="1800" dirty="0" smtClean="0"/>
              <a:t>AA</a:t>
            </a:r>
            <a:endParaRPr lang="cs-CZ" sz="18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18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Three major types of </a:t>
            </a:r>
            <a:r>
              <a:rPr lang="en-US" sz="2400" b="1" dirty="0" err="1" smtClean="0">
                <a:solidFill>
                  <a:schemeClr val="tx2"/>
                </a:solidFill>
              </a:rPr>
              <a:t>signalling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endParaRPr lang="cs-CZ" sz="2400" b="1" dirty="0" smtClean="0">
              <a:solidFill>
                <a:schemeClr val="tx2"/>
              </a:solidFill>
            </a:endParaRPr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cs-CZ" sz="1800" dirty="0" smtClean="0"/>
              <a:t>1: </a:t>
            </a:r>
            <a:r>
              <a:rPr lang="cs-CZ" sz="1800" dirty="0" err="1" smtClean="0"/>
              <a:t>Membrane</a:t>
            </a:r>
            <a:r>
              <a:rPr lang="cs-CZ" sz="1800" dirty="0" smtClean="0"/>
              <a:t> </a:t>
            </a:r>
            <a:r>
              <a:rPr lang="cs-CZ" sz="1800" dirty="0" err="1" smtClean="0"/>
              <a:t>receptors</a:t>
            </a:r>
            <a:r>
              <a:rPr lang="cs-CZ" sz="1800" dirty="0" smtClean="0"/>
              <a:t> (G-protein, </a:t>
            </a:r>
            <a:r>
              <a:rPr lang="cs-CZ" sz="1800" dirty="0" err="1" smtClean="0"/>
              <a:t>kinases</a:t>
            </a:r>
            <a:r>
              <a:rPr lang="cs-CZ" sz="1800" dirty="0" smtClean="0"/>
              <a:t>) </a:t>
            </a:r>
            <a:br>
              <a:rPr lang="cs-CZ" sz="1800" dirty="0" smtClean="0"/>
            </a:br>
            <a:r>
              <a:rPr lang="en-GB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activation of protein </a:t>
            </a:r>
            <a:r>
              <a:rPr lang="en-US" sz="1800" dirty="0" err="1" smtClean="0">
                <a:solidFill>
                  <a:schemeClr val="tx2"/>
                </a:solidFill>
              </a:rPr>
              <a:t>kinase</a:t>
            </a:r>
            <a:r>
              <a:rPr lang="en-US" sz="1800" dirty="0" smtClean="0">
                <a:solidFill>
                  <a:schemeClr val="tx2"/>
                </a:solidFill>
              </a:rPr>
              <a:t> A </a:t>
            </a:r>
            <a:r>
              <a:rPr lang="en-GB" sz="1800" dirty="0" smtClean="0">
                <a:solidFill>
                  <a:schemeClr val="tx2"/>
                </a:solidFill>
              </a:rPr>
              <a:t>(PKA)</a:t>
            </a:r>
            <a:r>
              <a:rPr lang="cs-CZ" sz="1800" dirty="0" smtClean="0">
                <a:solidFill>
                  <a:schemeClr val="tx2"/>
                </a:solidFill>
              </a:rPr>
              <a:t>: </a:t>
            </a:r>
            <a:r>
              <a:rPr lang="cs-CZ" sz="1800" dirty="0" smtClean="0"/>
              <a:t>	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GB" sz="1800" dirty="0" smtClean="0"/>
              <a:t>major messenger: </a:t>
            </a:r>
            <a:r>
              <a:rPr lang="cs-CZ" sz="1800" dirty="0" err="1" smtClean="0"/>
              <a:t>cAMP</a:t>
            </a:r>
            <a:endParaRPr lang="cs-CZ" sz="1800" dirty="0" smtClean="0"/>
          </a:p>
          <a:p>
            <a:pPr marL="933450" lvl="1" indent="-533400" eaLnBrk="1" hangingPunct="1">
              <a:buFont typeface="Wingdings" pitchFamily="2" charset="2"/>
              <a:buNone/>
            </a:pPr>
            <a:endParaRPr lang="cs-CZ" sz="1800" dirty="0" smtClean="0"/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cs-CZ" sz="1800" dirty="0" smtClean="0"/>
              <a:t>2: </a:t>
            </a:r>
            <a:r>
              <a:rPr lang="cs-CZ" sz="1800" dirty="0" err="1" smtClean="0"/>
              <a:t>Membrane</a:t>
            </a:r>
            <a:r>
              <a:rPr lang="cs-CZ" sz="1800" dirty="0" smtClean="0"/>
              <a:t> </a:t>
            </a:r>
            <a:r>
              <a:rPr lang="cs-CZ" sz="1800" dirty="0" err="1" smtClean="0"/>
              <a:t>receptors</a:t>
            </a:r>
            <a:r>
              <a:rPr lang="en-US" sz="1800" dirty="0" smtClean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activation of membrane lipases </a:t>
            </a:r>
            <a:r>
              <a:rPr lang="en-US" sz="1800" dirty="0" smtClean="0">
                <a:solidFill>
                  <a:schemeClr val="tx2"/>
                </a:solidFill>
                <a:sym typeface="Wingdings" pitchFamily="2" charset="2"/>
              </a:rPr>
              <a:t> and later </a:t>
            </a:r>
            <a:r>
              <a:rPr lang="en-US" sz="1800" dirty="0" err="1" smtClean="0">
                <a:solidFill>
                  <a:schemeClr val="tx2"/>
                </a:solidFill>
              </a:rPr>
              <a:t>proteinkinase</a:t>
            </a:r>
            <a:r>
              <a:rPr lang="en-US" sz="1800" dirty="0" smtClean="0">
                <a:solidFill>
                  <a:schemeClr val="tx2"/>
                </a:solidFill>
              </a:rPr>
              <a:t> C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cs-CZ" sz="1800" dirty="0" smtClean="0"/>
              <a:t> </a:t>
            </a:r>
            <a:r>
              <a:rPr lang="cs-CZ" sz="1800" dirty="0" smtClean="0"/>
              <a:t>IP3, PIP2, DAG, Ca2+, AA</a:t>
            </a:r>
          </a:p>
          <a:p>
            <a:pPr marL="933450" lvl="1" indent="-533400" eaLnBrk="1" hangingPunct="1">
              <a:buFont typeface="Wingdings" pitchFamily="2" charset="2"/>
              <a:buNone/>
            </a:pPr>
            <a:endParaRPr lang="cs-CZ" sz="1800" dirty="0" smtClean="0"/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en-US" sz="1800" dirty="0" smtClean="0"/>
              <a:t>3</a:t>
            </a:r>
            <a:r>
              <a:rPr lang="cs-CZ" sz="1800" dirty="0" smtClean="0"/>
              <a:t>: </a:t>
            </a:r>
            <a:r>
              <a:rPr lang="cs-CZ" sz="1800" dirty="0" err="1" smtClean="0"/>
              <a:t>Cytoplasmic</a:t>
            </a:r>
            <a:r>
              <a:rPr lang="cs-CZ" sz="1800" dirty="0" smtClean="0"/>
              <a:t> (</a:t>
            </a:r>
            <a:r>
              <a:rPr lang="cs-CZ" sz="1800" dirty="0" err="1" smtClean="0"/>
              <a:t>nuclear</a:t>
            </a:r>
            <a:r>
              <a:rPr lang="cs-CZ" sz="1800" dirty="0" smtClean="0"/>
              <a:t>) </a:t>
            </a:r>
            <a:r>
              <a:rPr lang="cs-CZ" sz="1800" dirty="0" err="1" smtClean="0"/>
              <a:t>receptors</a:t>
            </a:r>
            <a:r>
              <a:rPr lang="en-US" sz="1800" dirty="0" smtClean="0"/>
              <a:t> </a:t>
            </a:r>
            <a:r>
              <a:rPr lang="en-GB" sz="1800" dirty="0" smtClean="0"/>
              <a:t>(discussed in detail in other sections)</a:t>
            </a:r>
            <a:endParaRPr lang="en-US" sz="1800" dirty="0" smtClean="0"/>
          </a:p>
          <a:p>
            <a:pPr marL="933450" lvl="1" indent="-533400" eaLnBrk="1" hangingPunct="1">
              <a:buFont typeface="Wingdings" pitchFamily="2" charset="2"/>
              <a:buNone/>
            </a:pPr>
            <a:endParaRPr lang="en-US" sz="1800" b="1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err="1" smtClean="0"/>
              <a:t>Membrane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receptors</a:t>
            </a:r>
            <a:r>
              <a:rPr lang="cs-CZ" sz="2400" b="1" dirty="0" smtClean="0"/>
              <a:t> </a:t>
            </a:r>
            <a:r>
              <a:rPr lang="en-GB" sz="2400" b="1" dirty="0" smtClean="0"/>
              <a:t>acting as </a:t>
            </a:r>
            <a:r>
              <a:rPr lang="en-GB" sz="2400" b="1" dirty="0" err="1" smtClean="0"/>
              <a:t>ProteinKinases</a:t>
            </a:r>
            <a:r>
              <a:rPr lang="cs-CZ" sz="2400" b="1" dirty="0" smtClean="0"/>
              <a:t>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dirty="0" smtClean="0"/>
              <a:t>   G-</a:t>
            </a:r>
            <a:r>
              <a:rPr lang="cs-CZ" sz="2400" dirty="0" err="1" smtClean="0"/>
              <a:t>proteins</a:t>
            </a:r>
            <a:r>
              <a:rPr lang="cs-CZ" sz="2400" dirty="0" smtClean="0"/>
              <a:t> </a:t>
            </a:r>
            <a:r>
              <a:rPr lang="en-US" sz="2400" dirty="0" smtClean="0"/>
              <a:t>&amp; G-protein coupled receptors - </a:t>
            </a:r>
            <a:r>
              <a:rPr lang="cs-CZ" sz="2400" dirty="0" err="1" smtClean="0"/>
              <a:t>GPCRs</a:t>
            </a:r>
            <a:endParaRPr lang="en-US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b="1" dirty="0" smtClean="0"/>
          </a:p>
        </p:txBody>
      </p:sp>
      <p:pic>
        <p:nvPicPr>
          <p:cNvPr id="19459" name="Picture 8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04938"/>
            <a:ext cx="8153400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tx2"/>
                </a:solidFill>
              </a:rPr>
              <a:t>Signalling</a:t>
            </a:r>
            <a:r>
              <a:rPr lang="en-US" b="1" dirty="0" smtClean="0">
                <a:solidFill>
                  <a:schemeClr val="tx2"/>
                </a:solidFill>
              </a:rPr>
              <a:t> mechanism 1</a:t>
            </a:r>
            <a:endParaRPr lang="en-US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dirty="0" smtClean="0">
                <a:sym typeface="Wingdings" pitchFamily="2" charset="2"/>
              </a:rPr>
              <a:t></a:t>
            </a:r>
            <a:r>
              <a:rPr lang="cs-CZ" sz="2400" dirty="0" smtClean="0"/>
              <a:t> </a:t>
            </a:r>
            <a:r>
              <a:rPr lang="en-US" sz="2400" dirty="0" smtClean="0"/>
              <a:t>Activation of a</a:t>
            </a:r>
            <a:r>
              <a:rPr lang="cs-CZ" sz="2400" dirty="0" err="1" smtClean="0"/>
              <a:t>denylate</a:t>
            </a:r>
            <a:r>
              <a:rPr lang="cs-CZ" sz="2400" dirty="0" smtClean="0"/>
              <a:t> </a:t>
            </a:r>
            <a:r>
              <a:rPr lang="cs-CZ" sz="2400" dirty="0" err="1" smtClean="0"/>
              <a:t>cyclase</a:t>
            </a:r>
            <a:r>
              <a:rPr lang="cs-CZ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/>
              <a:t>cAMP</a:t>
            </a:r>
            <a:r>
              <a:rPr lang="cs-CZ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PKA</a:t>
            </a:r>
            <a:endParaRPr lang="cs-CZ" sz="2400" dirty="0" smtClean="0"/>
          </a:p>
        </p:txBody>
      </p:sp>
      <p:pic>
        <p:nvPicPr>
          <p:cNvPr id="20483" name="Picture 6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 t="9795"/>
          <a:stretch>
            <a:fillRect/>
          </a:stretch>
        </p:blipFill>
        <p:spPr bwMode="auto">
          <a:xfrm>
            <a:off x="323528" y="1569169"/>
            <a:ext cx="868680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20200" cy="576064"/>
          </a:xfrm>
        </p:spPr>
        <p:txBody>
          <a:bodyPr/>
          <a:lstStyle/>
          <a:p>
            <a:pPr algn="ctr" eaLnBrk="1" hangingPunct="1"/>
            <a:r>
              <a:rPr lang="cs-CZ" sz="2000" dirty="0" smtClean="0">
                <a:solidFill>
                  <a:schemeClr val="tx1"/>
                </a:solidFill>
              </a:rPr>
              <a:t>Cell </a:t>
            </a:r>
            <a:r>
              <a:rPr lang="cs-CZ" sz="2000" dirty="0" err="1" smtClean="0">
                <a:solidFill>
                  <a:schemeClr val="tx1"/>
                </a:solidFill>
              </a:rPr>
              <a:t>communication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&amp; regulation</a:t>
            </a:r>
            <a:r>
              <a:rPr lang="cs-CZ" sz="2000" dirty="0" smtClean="0">
                <a:solidFill>
                  <a:schemeClr val="tx1"/>
                </a:solidFill>
              </a:rPr>
              <a:t>: a </a:t>
            </a:r>
            <a:r>
              <a:rPr lang="cs-CZ" sz="2000" dirty="0" err="1" smtClean="0">
                <a:solidFill>
                  <a:schemeClr val="tx1"/>
                </a:solidFill>
              </a:rPr>
              <a:t>target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for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toxicants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33388" y="1124744"/>
            <a:ext cx="827662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/>
              <a:t>… </a:t>
            </a:r>
            <a:r>
              <a:rPr lang="cs-CZ" dirty="0" err="1" smtClean="0"/>
              <a:t>especially</a:t>
            </a:r>
            <a:r>
              <a:rPr lang="cs-CZ" dirty="0" smtClean="0"/>
              <a:t> </a:t>
            </a:r>
            <a:r>
              <a:rPr lang="cs-CZ" dirty="0" err="1" smtClean="0">
                <a:latin typeface="Arial" charset="0"/>
              </a:rPr>
              <a:t>sensitively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regulated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 smtClean="0">
                <a:latin typeface="Arial" charset="0"/>
              </a:rPr>
              <a:t>processes</a:t>
            </a:r>
            <a:r>
              <a:rPr lang="cs-CZ" dirty="0" smtClean="0">
                <a:latin typeface="Arial" charset="0"/>
              </a:rPr>
              <a:t> are </a:t>
            </a:r>
            <a:r>
              <a:rPr lang="cs-CZ" dirty="0" err="1" smtClean="0">
                <a:latin typeface="Arial" charset="0"/>
              </a:rPr>
              <a:t>highly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err="1" smtClean="0">
                <a:latin typeface="Arial" charset="0"/>
              </a:rPr>
              <a:t>susceptible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to </a:t>
            </a:r>
            <a:r>
              <a:rPr lang="cs-CZ" dirty="0" err="1">
                <a:latin typeface="Arial" charset="0"/>
              </a:rPr>
              <a:t>toxicants</a:t>
            </a:r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en-US" dirty="0" smtClean="0">
                <a:latin typeface="Arial" charset="0"/>
                <a:sym typeface="Wingdings" pitchFamily="2" charset="2"/>
              </a:rPr>
              <a:t>	</a:t>
            </a:r>
            <a:r>
              <a:rPr lang="cs-CZ" dirty="0" smtClean="0">
                <a:latin typeface="Arial" charset="0"/>
                <a:sym typeface="Wingdings" pitchFamily="2" charset="2"/>
              </a:rPr>
              <a:t></a:t>
            </a:r>
            <a:r>
              <a:rPr lang="en-US" dirty="0" smtClean="0">
                <a:latin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sym typeface="Wingdings" pitchFamily="2" charset="2"/>
              </a:rPr>
              <a:t>toxicit</a:t>
            </a:r>
            <a:r>
              <a:rPr lang="en-GB" dirty="0" smtClean="0">
                <a:latin typeface="Arial" charset="0"/>
                <a:sym typeface="Wingdings" pitchFamily="2" charset="2"/>
              </a:rPr>
              <a:t>y to </a:t>
            </a:r>
            <a:r>
              <a:rPr lang="cs-CZ" dirty="0" smtClean="0">
                <a:latin typeface="Arial" charset="0"/>
              </a:rPr>
              <a:t>REGULATIONS </a:t>
            </a:r>
            <a:r>
              <a:rPr lang="en-US" dirty="0">
                <a:latin typeface="Arial" charset="0"/>
              </a:rPr>
              <a:t>&amp; SIGNALLING</a:t>
            </a:r>
            <a:endParaRPr lang="cs-CZ" dirty="0">
              <a:latin typeface="Arial" charset="0"/>
            </a:endParaRPr>
          </a:p>
          <a:p>
            <a:endParaRPr lang="en-GB" dirty="0" smtClean="0">
              <a:latin typeface="Arial" charset="0"/>
            </a:endParaRPr>
          </a:p>
          <a:p>
            <a:endParaRPr lang="en-GB" dirty="0" smtClean="0"/>
          </a:p>
          <a:p>
            <a:r>
              <a:rPr lang="cs-CZ" dirty="0">
                <a:latin typeface="Arial" charset="0"/>
              </a:rPr>
              <a:t>	</a:t>
            </a:r>
          </a:p>
          <a:p>
            <a:r>
              <a:rPr lang="en-US" u="sng" dirty="0">
                <a:latin typeface="Arial" charset="0"/>
              </a:rPr>
              <a:t>H</a:t>
            </a:r>
            <a:r>
              <a:rPr lang="cs-CZ" u="sng" dirty="0" err="1" smtClean="0">
                <a:latin typeface="Arial" charset="0"/>
              </a:rPr>
              <a:t>ierarchy</a:t>
            </a:r>
            <a:r>
              <a:rPr lang="en-GB" u="sng" dirty="0" smtClean="0">
                <a:latin typeface="Arial" charset="0"/>
              </a:rPr>
              <a:t> in </a:t>
            </a:r>
            <a:r>
              <a:rPr lang="en-GB" u="sng" dirty="0" smtClean="0">
                <a:latin typeface="Arial" charset="0"/>
              </a:rPr>
              <a:t>signalling</a:t>
            </a:r>
            <a:endParaRPr lang="en-GB" u="sng" dirty="0" smtClean="0">
              <a:latin typeface="Arial" charset="0"/>
            </a:endParaRPr>
          </a:p>
          <a:p>
            <a:endParaRPr lang="cs-CZ" u="sng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	</a:t>
            </a:r>
            <a:r>
              <a:rPr lang="cs-CZ" dirty="0">
                <a:latin typeface="Arial" charset="0"/>
              </a:rPr>
              <a:t>-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systems</a:t>
            </a:r>
            <a:r>
              <a:rPr lang="cs-CZ" dirty="0">
                <a:latin typeface="Arial" charset="0"/>
              </a:rPr>
              <a:t>: </a:t>
            </a:r>
            <a:r>
              <a:rPr lang="cs-CZ" dirty="0" err="1">
                <a:latin typeface="Arial" charset="0"/>
              </a:rPr>
              <a:t>neuronal</a:t>
            </a:r>
            <a:r>
              <a:rPr lang="cs-CZ" dirty="0">
                <a:latin typeface="Arial" charset="0"/>
              </a:rPr>
              <a:t> </a:t>
            </a:r>
            <a:r>
              <a:rPr lang="en-US" dirty="0">
                <a:latin typeface="Arial" charset="0"/>
                <a:sym typeface="Wingdings" pitchFamily="2" charset="2"/>
              </a:rPr>
              <a:t></a:t>
            </a:r>
            <a:r>
              <a:rPr lang="cs-CZ" dirty="0">
                <a:latin typeface="Arial" charset="0"/>
                <a:sym typeface="Wingdings" pitchFamily="2" charset="2"/>
              </a:rPr>
              <a:t></a:t>
            </a:r>
            <a:r>
              <a:rPr lang="en-US" dirty="0">
                <a:latin typeface="Arial" charset="0"/>
                <a:sym typeface="Wingdings" pitchFamily="2" charset="2"/>
              </a:rPr>
              <a:t> </a:t>
            </a:r>
            <a:r>
              <a:rPr lang="en-US" dirty="0">
                <a:latin typeface="Arial" charset="0"/>
              </a:rPr>
              <a:t>endocrine </a:t>
            </a:r>
          </a:p>
          <a:p>
            <a:endParaRPr lang="en-US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	- 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cell-to-cell</a:t>
            </a:r>
          </a:p>
          <a:p>
            <a:r>
              <a:rPr lang="cs-CZ" dirty="0">
                <a:latin typeface="Arial" charset="0"/>
              </a:rPr>
              <a:t>		</a:t>
            </a:r>
            <a:r>
              <a:rPr lang="cs-CZ" dirty="0" err="1">
                <a:latin typeface="Arial" charset="0"/>
              </a:rPr>
              <a:t>hormonal</a:t>
            </a:r>
            <a:r>
              <a:rPr lang="en-US" dirty="0">
                <a:latin typeface="Arial" charset="0"/>
              </a:rPr>
              <a:t> &amp;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neur</a:t>
            </a:r>
            <a:r>
              <a:rPr lang="en-US" dirty="0" err="1">
                <a:latin typeface="Arial" charset="0"/>
              </a:rPr>
              <a:t>onal</a:t>
            </a:r>
            <a:r>
              <a:rPr lang="en-US" dirty="0">
                <a:latin typeface="Arial" charset="0"/>
              </a:rPr>
              <a:t> signal transmission</a:t>
            </a:r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		</a:t>
            </a:r>
            <a:r>
              <a:rPr lang="cs-CZ" dirty="0" err="1">
                <a:latin typeface="Arial" charset="0"/>
              </a:rPr>
              <a:t>contact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channels</a:t>
            </a:r>
            <a:endParaRPr lang="cs-CZ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	</a:t>
            </a:r>
            <a:r>
              <a:rPr lang="cs-CZ" dirty="0">
                <a:latin typeface="Arial" charset="0"/>
              </a:rPr>
              <a:t>-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intracellular</a:t>
            </a:r>
            <a:r>
              <a:rPr lang="en-US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signal transduction</a:t>
            </a:r>
            <a:endParaRPr lang="cs-CZ" dirty="0"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99592" y="0"/>
            <a:ext cx="6400800" cy="6858000"/>
            <a:chOff x="1872" y="480"/>
            <a:chExt cx="3126" cy="3504"/>
          </a:xfrm>
        </p:grpSpPr>
        <p:pic>
          <p:nvPicPr>
            <p:cNvPr id="21507" name="Picture 4" descr="C:\Documents and Settings\Ludek Blaha\Obrázky\1.jpg"/>
            <p:cNvPicPr>
              <a:picLocks noChangeAspect="1" noChangeArrowheads="1"/>
            </p:cNvPicPr>
            <p:nvPr/>
          </p:nvPicPr>
          <p:blipFill>
            <a:blip r:embed="rId3" cstate="print"/>
            <a:srcRect t="7230"/>
            <a:stretch>
              <a:fillRect/>
            </a:stretch>
          </p:blipFill>
          <p:spPr bwMode="auto">
            <a:xfrm>
              <a:off x="1872" y="480"/>
              <a:ext cx="3126" cy="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8" name="Oval 5"/>
            <p:cNvSpPr>
              <a:spLocks noChangeArrowheads="1"/>
            </p:cNvSpPr>
            <p:nvPr/>
          </p:nvSpPr>
          <p:spPr bwMode="auto">
            <a:xfrm>
              <a:off x="3360" y="1296"/>
              <a:ext cx="545" cy="270"/>
            </a:xfrm>
            <a:prstGeom prst="ellipse">
              <a:avLst/>
            </a:prstGeom>
            <a:noFill/>
            <a:ln w="508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6516216" y="1685707"/>
            <a:ext cx="259077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</a:t>
            </a:r>
            <a:r>
              <a:rPr lang="en-US" dirty="0" smtClean="0"/>
              <a:t>PKA is central to </a:t>
            </a:r>
            <a:br>
              <a:rPr lang="en-US" dirty="0" smtClean="0"/>
            </a:br>
            <a:r>
              <a:rPr lang="en-US" dirty="0" smtClean="0"/>
              <a:t>a number of </a:t>
            </a:r>
            <a:r>
              <a:rPr lang="en-US" dirty="0" err="1" smtClean="0"/>
              <a:t>signalling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events and following</a:t>
            </a:r>
            <a:br>
              <a:rPr lang="en-US" dirty="0" smtClean="0"/>
            </a:br>
            <a:r>
              <a:rPr lang="en-US" dirty="0" smtClean="0"/>
              <a:t>effects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</a:t>
            </a:r>
            <a:r>
              <a:rPr lang="en-US" dirty="0" smtClean="0"/>
              <a:t>Including modulation 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GB" dirty="0" smtClean="0"/>
              <a:t>“MAPKs” </a:t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6888"/>
            <a:ext cx="8458200" cy="1027856"/>
          </a:xfrm>
        </p:spPr>
        <p:txBody>
          <a:bodyPr/>
          <a:lstStyle/>
          <a:p>
            <a:pPr algn="ctr" eaLnBrk="1" hangingPunct="1"/>
            <a:r>
              <a:rPr lang="cs-CZ" dirty="0" smtClean="0">
                <a:solidFill>
                  <a:schemeClr val="tx1"/>
                </a:solidFill>
              </a:rPr>
              <a:t>Mitogen </a:t>
            </a:r>
            <a:r>
              <a:rPr lang="cs-CZ" dirty="0" err="1" smtClean="0">
                <a:solidFill>
                  <a:schemeClr val="tx1"/>
                </a:solidFill>
              </a:rPr>
              <a:t>Activated</a:t>
            </a:r>
            <a:r>
              <a:rPr lang="cs-CZ" dirty="0" smtClean="0">
                <a:solidFill>
                  <a:schemeClr val="tx1"/>
                </a:solidFill>
              </a:rPr>
              <a:t> Protein </a:t>
            </a:r>
            <a:r>
              <a:rPr lang="cs-CZ" dirty="0" err="1" smtClean="0">
                <a:solidFill>
                  <a:schemeClr val="tx1"/>
                </a:solidFill>
              </a:rPr>
              <a:t>Kinases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(MAPK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&amp;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dependent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effects</a:t>
            </a: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22531" name="Picture 5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7800"/>
            <a:ext cx="7315200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5410200"/>
          </a:xfrm>
        </p:spPr>
        <p:txBody>
          <a:bodyPr/>
          <a:lstStyle/>
          <a:p>
            <a:pPr marL="533400" indent="-533400" eaLnBrk="1" hangingPunct="1">
              <a:buNone/>
            </a:pPr>
            <a:r>
              <a:rPr lang="en-US" sz="2400" b="1" dirty="0" err="1" smtClean="0">
                <a:solidFill>
                  <a:schemeClr val="tx2"/>
                </a:solidFill>
              </a:rPr>
              <a:t>Signalling</a:t>
            </a:r>
            <a:r>
              <a:rPr lang="en-US" sz="2400" b="1" dirty="0" smtClean="0">
                <a:solidFill>
                  <a:schemeClr val="tx2"/>
                </a:solidFill>
              </a:rPr>
              <a:t> mechanism </a:t>
            </a:r>
            <a:r>
              <a:rPr lang="en-US" sz="2400" b="1" dirty="0" smtClean="0">
                <a:solidFill>
                  <a:schemeClr val="tx2"/>
                </a:solidFill>
              </a:rPr>
              <a:t>2 </a:t>
            </a:r>
          </a:p>
          <a:p>
            <a:pPr marL="533400" indent="-533400" eaLnBrk="1" hangingPunct="1">
              <a:buNone/>
            </a:pPr>
            <a:r>
              <a:rPr lang="en-US" sz="2300" dirty="0" smtClean="0"/>
              <a:t>Activation of </a:t>
            </a:r>
            <a:r>
              <a:rPr lang="en-GB" sz="2300" dirty="0" smtClean="0"/>
              <a:t>P</a:t>
            </a:r>
            <a:r>
              <a:rPr lang="cs-CZ" sz="2300" dirty="0" err="1" smtClean="0"/>
              <a:t>hospholipase</a:t>
            </a:r>
            <a:r>
              <a:rPr lang="cs-CZ" sz="2300" dirty="0" smtClean="0"/>
              <a:t> C</a:t>
            </a:r>
            <a:r>
              <a:rPr lang="en-GB" sz="2300" dirty="0" smtClean="0"/>
              <a:t> </a:t>
            </a:r>
            <a:r>
              <a:rPr lang="en-GB" sz="2300" dirty="0" smtClean="0"/>
              <a:t/>
            </a:r>
            <a:br>
              <a:rPr lang="en-GB" sz="2300" dirty="0" smtClean="0"/>
            </a:br>
            <a:r>
              <a:rPr lang="en-GB" sz="2300" dirty="0" smtClean="0">
                <a:sym typeface="Wingdings" pitchFamily="2" charset="2"/>
              </a:rPr>
              <a:t> release of PIPs </a:t>
            </a:r>
            <a:r>
              <a:rPr lang="cs-CZ" sz="2300" dirty="0" smtClean="0">
                <a:sym typeface="Wingdings" pitchFamily="2" charset="2"/>
              </a:rPr>
              <a:t></a:t>
            </a:r>
            <a:r>
              <a:rPr lang="en-US" sz="2300" dirty="0" smtClean="0">
                <a:sym typeface="Wingdings" pitchFamily="2" charset="2"/>
              </a:rPr>
              <a:t> </a:t>
            </a:r>
            <a:r>
              <a:rPr lang="en-US" sz="2300" dirty="0" smtClean="0"/>
              <a:t>DAG </a:t>
            </a:r>
            <a:r>
              <a:rPr lang="en-US" sz="2300" dirty="0" smtClean="0">
                <a:sym typeface="Wingdings" pitchFamily="2" charset="2"/>
              </a:rPr>
              <a:t> </a:t>
            </a:r>
            <a:r>
              <a:rPr lang="en-US" sz="2300" dirty="0" smtClean="0"/>
              <a:t>PKC </a:t>
            </a:r>
            <a:r>
              <a:rPr lang="en-US" sz="2300" dirty="0" smtClean="0"/>
              <a:t>/ </a:t>
            </a:r>
            <a:r>
              <a:rPr lang="en-US" sz="2300" dirty="0" err="1" smtClean="0"/>
              <a:t>arachidonic</a:t>
            </a:r>
            <a:r>
              <a:rPr lang="en-US" sz="2300" dirty="0" smtClean="0"/>
              <a:t> acid </a:t>
            </a:r>
            <a:r>
              <a:rPr lang="cs-CZ" sz="2300" dirty="0" smtClean="0"/>
              <a:t/>
            </a:r>
            <a:br>
              <a:rPr lang="cs-CZ" sz="2300" dirty="0" smtClean="0"/>
            </a:br>
            <a:r>
              <a:rPr lang="en-US" sz="2300" dirty="0" smtClean="0"/>
              <a:t>+ </a:t>
            </a:r>
            <a:r>
              <a:rPr lang="en-US" sz="2300" dirty="0" smtClean="0"/>
              <a:t>IP3 </a:t>
            </a:r>
            <a:r>
              <a:rPr lang="en-GB" sz="2300" dirty="0" smtClean="0">
                <a:sym typeface="Wingdings" pitchFamily="2" charset="2"/>
              </a:rPr>
              <a:t> activation of</a:t>
            </a:r>
            <a:r>
              <a:rPr lang="en-US" sz="2300" dirty="0" smtClean="0"/>
              <a:t> Ca</a:t>
            </a:r>
            <a:r>
              <a:rPr lang="en-US" sz="2300" baseline="30000" dirty="0" smtClean="0"/>
              <a:t>2+</a:t>
            </a:r>
            <a:r>
              <a:rPr lang="en-US" sz="2300" dirty="0" smtClean="0"/>
              <a:t> </a:t>
            </a:r>
            <a:r>
              <a:rPr lang="en-US" sz="2300" dirty="0" err="1" smtClean="0"/>
              <a:t>signalling</a:t>
            </a:r>
            <a:endParaRPr lang="cs-CZ" sz="2300" dirty="0" smtClean="0"/>
          </a:p>
        </p:txBody>
      </p:sp>
      <p:pic>
        <p:nvPicPr>
          <p:cNvPr id="23555" name="Picture 5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7150" y="2027238"/>
            <a:ext cx="527685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C:\Documents and Settings\Ludek Blaha\Obrázky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38862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485775"/>
            <a:ext cx="7704137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86106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Different “types” of </a:t>
            </a:r>
            <a:r>
              <a:rPr lang="en-US" dirty="0" err="1" smtClean="0">
                <a:solidFill>
                  <a:schemeClr val="tx1"/>
                </a:solidFill>
              </a:rPr>
              <a:t>signalling</a:t>
            </a:r>
            <a:r>
              <a:rPr lang="en-US" dirty="0" smtClean="0">
                <a:solidFill>
                  <a:schemeClr val="tx1"/>
                </a:solidFill>
              </a:rPr>
              <a:t> crosstalk and form networks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68012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Examples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4864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GB" sz="2400" b="1" dirty="0" err="1" smtClean="0"/>
              <a:t>Estrogenicity</a:t>
            </a:r>
            <a:r>
              <a:rPr lang="en-GB" sz="2400" b="1" dirty="0" smtClean="0"/>
              <a:t> of PAHs </a:t>
            </a:r>
            <a:r>
              <a:rPr lang="en-US" sz="2400" b="1" dirty="0" smtClean="0"/>
              <a:t>in</a:t>
            </a:r>
            <a:r>
              <a:rPr lang="cs-CZ" sz="2400" b="1" dirty="0" err="1" smtClean="0"/>
              <a:t>dependent</a:t>
            </a:r>
            <a:r>
              <a:rPr lang="cs-CZ" sz="2400" b="1" dirty="0" smtClean="0"/>
              <a:t> </a:t>
            </a:r>
            <a:r>
              <a:rPr lang="en-GB" sz="2400" b="1" dirty="0" smtClean="0"/>
              <a:t>on activation of </a:t>
            </a:r>
            <a:r>
              <a:rPr lang="en-GB" sz="2400" b="1" dirty="0" err="1" smtClean="0"/>
              <a:t>e</a:t>
            </a:r>
            <a:r>
              <a:rPr lang="en-GB" sz="2400" b="1" dirty="0" err="1" smtClean="0"/>
              <a:t>strogen</a:t>
            </a:r>
            <a:r>
              <a:rPr lang="en-GB" sz="2400" b="1" dirty="0" smtClean="0"/>
              <a:t> </a:t>
            </a:r>
            <a:r>
              <a:rPr lang="en-GB" sz="2400" b="1" dirty="0" smtClean="0"/>
              <a:t>receptor </a:t>
            </a:r>
            <a:endParaRPr lang="cs-CZ" sz="24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dirty="0" smtClean="0"/>
              <a:t>PAHs 	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cs-CZ" sz="2400" dirty="0" err="1" smtClean="0"/>
              <a:t>modulation</a:t>
            </a:r>
            <a:r>
              <a:rPr lang="cs-CZ" sz="2400" dirty="0" smtClean="0"/>
              <a:t> </a:t>
            </a:r>
            <a:r>
              <a:rPr lang="cs-CZ" sz="2400" dirty="0" smtClean="0"/>
              <a:t>of </a:t>
            </a:r>
            <a:r>
              <a:rPr lang="cs-CZ" sz="2400" dirty="0" err="1" smtClean="0"/>
              <a:t>PKs</a:t>
            </a:r>
            <a:r>
              <a:rPr lang="cs-CZ" sz="2400" dirty="0" smtClean="0"/>
              <a:t>/</a:t>
            </a:r>
            <a:r>
              <a:rPr lang="cs-CZ" sz="2400" dirty="0" err="1" smtClean="0"/>
              <a:t>PPases</a:t>
            </a:r>
            <a:r>
              <a:rPr lang="cs-CZ" sz="2400" dirty="0" smtClean="0"/>
              <a:t>: </a:t>
            </a:r>
            <a:r>
              <a:rPr lang="cs-CZ" sz="2400" dirty="0" err="1" smtClean="0"/>
              <a:t>phosphorylation</a:t>
            </a:r>
            <a:r>
              <a:rPr lang="cs-CZ" sz="2400" dirty="0" smtClean="0"/>
              <a:t> </a:t>
            </a:r>
            <a:r>
              <a:rPr lang="en-US" sz="2400" dirty="0" smtClean="0"/>
              <a:t>events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GB" sz="2400" dirty="0" smtClean="0">
                <a:sym typeface="Wingdings" pitchFamily="2" charset="2"/>
              </a:rPr>
              <a:t> </a:t>
            </a:r>
            <a:r>
              <a:rPr lang="en-GB" sz="2400" dirty="0" err="1" smtClean="0">
                <a:sym typeface="Wingdings" pitchFamily="2" charset="2"/>
              </a:rPr>
              <a:t>ligand</a:t>
            </a:r>
            <a:r>
              <a:rPr lang="en-GB" sz="2400" dirty="0" smtClean="0">
                <a:sym typeface="Wingdings" pitchFamily="2" charset="2"/>
              </a:rPr>
              <a:t> independent activation of ER</a:t>
            </a:r>
            <a:endParaRPr lang="cs-CZ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28600" y="1447800"/>
            <a:ext cx="868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23528" y="2675384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dirty="0" err="1">
                <a:solidFill>
                  <a:schemeClr val="tx2"/>
                </a:solidFill>
                <a:latin typeface="Arial" charset="0"/>
              </a:rPr>
              <a:t>PAHs</a:t>
            </a:r>
            <a:r>
              <a:rPr lang="cs-CZ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charset="0"/>
              </a:rPr>
              <a:t>significantly</a:t>
            </a:r>
            <a:r>
              <a:rPr lang="cs-CZ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charset="0"/>
              </a:rPr>
              <a:t>potentiate</a:t>
            </a:r>
            <a:r>
              <a:rPr lang="cs-CZ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charset="0"/>
              </a:rPr>
              <a:t>the</a:t>
            </a:r>
            <a:r>
              <a:rPr lang="cs-CZ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charset="0"/>
              </a:rPr>
              <a:t>effect</a:t>
            </a:r>
            <a:r>
              <a:rPr lang="cs-CZ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dirty="0">
                <a:solidFill>
                  <a:schemeClr val="tx2"/>
                </a:solidFill>
                <a:latin typeface="Arial" charset="0"/>
              </a:rPr>
            </a:br>
            <a:r>
              <a:rPr lang="cs-CZ" dirty="0">
                <a:solidFill>
                  <a:schemeClr val="tx2"/>
                </a:solidFill>
                <a:latin typeface="Arial" charset="0"/>
              </a:rPr>
              <a:t>of 17</a:t>
            </a:r>
            <a:r>
              <a:rPr lang="cs-CZ" dirty="0">
                <a:solidFill>
                  <a:schemeClr val="tx2"/>
                </a:solidFill>
                <a:latin typeface="Symbol" pitchFamily="18" charset="2"/>
              </a:rPr>
              <a:t>b</a:t>
            </a:r>
            <a:r>
              <a:rPr lang="cs-CZ" dirty="0">
                <a:solidFill>
                  <a:schemeClr val="tx2"/>
                </a:solidFill>
                <a:latin typeface="Arial" charset="0"/>
              </a:rPr>
              <a:t>-estradiol (</a:t>
            </a:r>
            <a:r>
              <a:rPr lang="en-US" i="1" dirty="0">
                <a:solidFill>
                  <a:schemeClr val="tx2"/>
                </a:solidFill>
                <a:latin typeface="Arial" charset="0"/>
              </a:rPr>
              <a:t>via </a:t>
            </a:r>
            <a:r>
              <a:rPr lang="cs-CZ" i="1" dirty="0" err="1">
                <a:solidFill>
                  <a:schemeClr val="tx2"/>
                </a:solidFill>
                <a:latin typeface="Arial" charset="0"/>
              </a:rPr>
              <a:t>increased</a:t>
            </a:r>
            <a:r>
              <a:rPr lang="cs-CZ" i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Arial" charset="0"/>
              </a:rPr>
              <a:t>phosp</a:t>
            </a:r>
            <a:r>
              <a:rPr lang="cs-CZ" i="1" dirty="0" err="1">
                <a:solidFill>
                  <a:schemeClr val="tx2"/>
                </a:solidFill>
                <a:latin typeface="Arial" charset="0"/>
              </a:rPr>
              <a:t>orylation</a:t>
            </a:r>
            <a:r>
              <a:rPr lang="cs-CZ" i="1" dirty="0">
                <a:solidFill>
                  <a:schemeClr val="tx2"/>
                </a:solidFill>
                <a:latin typeface="Arial" charset="0"/>
              </a:rPr>
              <a:t> of ER)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580063" y="6400800"/>
            <a:ext cx="333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1">
                <a:solidFill>
                  <a:schemeClr val="tx2"/>
                </a:solidFill>
              </a:rPr>
              <a:t>Vondráček et al. 2002 </a:t>
            </a:r>
            <a:r>
              <a:rPr lang="cs-CZ" sz="1400" i="1" u="sng">
                <a:solidFill>
                  <a:schemeClr val="tx2"/>
                </a:solidFill>
              </a:rPr>
              <a:t>Toxicol Sci</a:t>
            </a:r>
            <a:r>
              <a:rPr lang="cs-CZ" sz="1400" i="1">
                <a:solidFill>
                  <a:schemeClr val="tx2"/>
                </a:solidFill>
              </a:rPr>
              <a:t> 70(2) 193</a:t>
            </a:r>
            <a:endParaRPr lang="cs-CZ" sz="1400" b="1" i="1">
              <a:solidFill>
                <a:schemeClr val="hlink"/>
              </a:solidFill>
            </a:endParaRP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 cstate="print"/>
          <a:srcRect l="2000" t="1997" r="2000" b="1997"/>
          <a:stretch>
            <a:fillRect/>
          </a:stretch>
        </p:blipFill>
        <p:spPr bwMode="auto">
          <a:xfrm>
            <a:off x="1524000" y="3181350"/>
            <a:ext cx="61722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9512" y="116632"/>
            <a:ext cx="8458200" cy="54864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dirty="0" smtClean="0"/>
              <a:t>Example </a:t>
            </a:r>
            <a:r>
              <a:rPr lang="en-GB" sz="2400" b="1" dirty="0" smtClean="0"/>
              <a:t>- </a:t>
            </a:r>
            <a:r>
              <a:rPr lang="en-US" sz="2400" b="1" dirty="0" smtClean="0"/>
              <a:t>cholera toxin: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dirty="0" smtClean="0"/>
              <a:t>CT acts as </a:t>
            </a:r>
            <a:r>
              <a:rPr lang="cs-CZ" sz="2400" dirty="0" err="1" smtClean="0"/>
              <a:t>adenylate</a:t>
            </a:r>
            <a:r>
              <a:rPr lang="cs-CZ" sz="2400" dirty="0" smtClean="0"/>
              <a:t> </a:t>
            </a:r>
            <a:r>
              <a:rPr lang="cs-CZ" sz="2400" dirty="0" err="1" smtClean="0"/>
              <a:t>cyclase</a:t>
            </a:r>
            <a:r>
              <a:rPr lang="en-GB" sz="2400" dirty="0" smtClean="0"/>
              <a:t> </a:t>
            </a:r>
            <a:br>
              <a:rPr lang="en-GB" sz="2400" dirty="0" smtClean="0"/>
            </a:br>
            <a:r>
              <a:rPr lang="en-GB" sz="2400" dirty="0" smtClean="0">
                <a:sym typeface="Wingdings" pitchFamily="2" charset="2"/>
              </a:rPr>
              <a:t> increasing </a:t>
            </a:r>
            <a:r>
              <a:rPr lang="en-GB" sz="2400" dirty="0" err="1" smtClean="0">
                <a:sym typeface="Wingdings" pitchFamily="2" charset="2"/>
              </a:rPr>
              <a:t>cAMP</a:t>
            </a:r>
            <a:r>
              <a:rPr lang="en-GB" sz="2400" dirty="0" smtClean="0">
                <a:sym typeface="Wingdings" pitchFamily="2" charset="2"/>
              </a:rPr>
              <a:t> levels  TOXICITY</a:t>
            </a:r>
            <a:endParaRPr lang="cs-CZ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2765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524000"/>
            <a:ext cx="4795838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260648"/>
            <a:ext cx="8458200" cy="5486400"/>
          </a:xfrm>
          <a:noFill/>
        </p:spPr>
        <p:txBody>
          <a:bodyPr/>
          <a:lstStyle/>
          <a:p>
            <a:pPr marL="533400" indent="-533400" eaLnBrk="1" hangingPunct="1">
              <a:buNone/>
            </a:pPr>
            <a:r>
              <a:rPr lang="en-US" sz="2400" b="1" dirty="0" smtClean="0"/>
              <a:t>Example</a:t>
            </a:r>
            <a:r>
              <a:rPr lang="en-GB" sz="2400" b="1" dirty="0" smtClean="0"/>
              <a:t>:</a:t>
            </a:r>
            <a:r>
              <a:rPr lang="en-US" sz="2400" b="1" dirty="0" smtClean="0"/>
              <a:t> </a:t>
            </a:r>
            <a:r>
              <a:rPr lang="cs-CZ" sz="2400" dirty="0" err="1" smtClean="0"/>
              <a:t>Lipopolysaccharide</a:t>
            </a:r>
            <a:r>
              <a:rPr lang="en-GB" sz="2400" dirty="0" smtClean="0"/>
              <a:t>s (LPS) from cell walls</a:t>
            </a:r>
            <a:endParaRPr lang="en-GB" sz="2400" dirty="0" smtClean="0"/>
          </a:p>
          <a:p>
            <a:pPr marL="533400" indent="-533400" eaLnBrk="1" hangingPunct="1">
              <a:buNone/>
            </a:pPr>
            <a:r>
              <a:rPr lang="en-GB" sz="2400" dirty="0" smtClean="0"/>
              <a:t>	</a:t>
            </a:r>
            <a:r>
              <a:rPr lang="cs-CZ" sz="1800" dirty="0" smtClean="0">
                <a:sym typeface="Wingdings" pitchFamily="2" charset="2"/>
              </a:rPr>
              <a:t></a:t>
            </a:r>
            <a:r>
              <a:rPr lang="en-US" sz="1800" dirty="0" smtClean="0">
                <a:sym typeface="Wingdings" pitchFamily="2" charset="2"/>
              </a:rPr>
              <a:t> h</a:t>
            </a:r>
            <a:r>
              <a:rPr lang="en-GB" sz="1800" dirty="0" err="1" smtClean="0">
                <a:sym typeface="Wingdings" pitchFamily="2" charset="2"/>
              </a:rPr>
              <a:t>yper</a:t>
            </a:r>
            <a:r>
              <a:rPr lang="en-US" sz="1800" dirty="0" smtClean="0">
                <a:sym typeface="Wingdings" pitchFamily="2" charset="2"/>
              </a:rPr>
              <a:t>activation </a:t>
            </a:r>
            <a:r>
              <a:rPr lang="cs-CZ" sz="1800" dirty="0" smtClean="0"/>
              <a:t> </a:t>
            </a:r>
            <a:r>
              <a:rPr lang="en-GB" sz="1800" dirty="0" smtClean="0"/>
              <a:t>of intracellular signals </a:t>
            </a:r>
            <a:r>
              <a:rPr lang="en-GB" sz="1800" dirty="0" smtClean="0">
                <a:sym typeface="Wingdings" pitchFamily="2" charset="2"/>
              </a:rPr>
              <a:t> </a:t>
            </a:r>
            <a:r>
              <a:rPr lang="cs-CZ" sz="1800" dirty="0" err="1" smtClean="0"/>
              <a:t>immunotoxicity</a:t>
            </a:r>
            <a:endParaRPr lang="cs-CZ" sz="18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3463" y="1457325"/>
            <a:ext cx="4097337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458200" cy="792088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chemeClr val="tx1"/>
                </a:solidFill>
              </a:rPr>
              <a:t>Cell </a:t>
            </a:r>
            <a:r>
              <a:rPr lang="cs-CZ" dirty="0" err="1" smtClean="0">
                <a:solidFill>
                  <a:schemeClr val="tx1"/>
                </a:solidFill>
              </a:rPr>
              <a:t>communication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&amp; regulation</a:t>
            </a:r>
            <a:r>
              <a:rPr lang="cs-CZ" dirty="0" smtClean="0">
                <a:solidFill>
                  <a:schemeClr val="tx1"/>
                </a:solidFill>
              </a:rPr>
              <a:t>: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dirty="0" err="1" smtClean="0">
                <a:solidFill>
                  <a:schemeClr val="tx1"/>
                </a:solidFill>
              </a:rPr>
              <a:t>target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for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toxicants</a:t>
            </a: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12291" name="Picture 3" descr="C:\Documents and Settings\Ludek Blaha\Obrázky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0825"/>
            <a:ext cx="77724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38472"/>
            <a:ext cx="8945760" cy="742256"/>
          </a:xfrm>
        </p:spPr>
        <p:txBody>
          <a:bodyPr/>
          <a:lstStyle/>
          <a:p>
            <a:pPr algn="ctr" eaLnBrk="1" hangingPunct="1"/>
            <a:r>
              <a:rPr lang="cs-CZ" sz="2800" dirty="0" smtClean="0">
                <a:solidFill>
                  <a:schemeClr val="tx1"/>
                </a:solidFill>
              </a:rPr>
              <a:t>Cell </a:t>
            </a:r>
            <a:r>
              <a:rPr lang="cs-CZ" sz="2800" dirty="0" err="1" smtClean="0">
                <a:solidFill>
                  <a:schemeClr val="tx1"/>
                </a:solidFill>
              </a:rPr>
              <a:t>communication</a:t>
            </a:r>
            <a:r>
              <a:rPr lang="cs-CZ" sz="2800" dirty="0" smtClean="0">
                <a:solidFill>
                  <a:schemeClr val="tx1"/>
                </a:solidFill>
              </a:rPr>
              <a:t> (1)</a:t>
            </a:r>
          </a:p>
        </p:txBody>
      </p:sp>
      <p:pic>
        <p:nvPicPr>
          <p:cNvPr id="13315" name="Picture 4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125663"/>
            <a:ext cx="8077200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Documents and Settings\Ludek Blaha\Obrázky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28850"/>
            <a:ext cx="89154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38472"/>
            <a:ext cx="8945760" cy="742256"/>
          </a:xfrm>
        </p:spPr>
        <p:txBody>
          <a:bodyPr/>
          <a:lstStyle/>
          <a:p>
            <a:pPr algn="ctr" eaLnBrk="1" hangingPunct="1"/>
            <a:r>
              <a:rPr lang="cs-CZ" sz="2800" dirty="0" smtClean="0">
                <a:solidFill>
                  <a:schemeClr val="tx1"/>
                </a:solidFill>
              </a:rPr>
              <a:t>Cell </a:t>
            </a:r>
            <a:r>
              <a:rPr lang="cs-CZ" sz="2800" dirty="0" err="1" smtClean="0">
                <a:solidFill>
                  <a:schemeClr val="tx1"/>
                </a:solidFill>
              </a:rPr>
              <a:t>communication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(</a:t>
            </a:r>
            <a:r>
              <a:rPr lang="en-GB" sz="2800" dirty="0" smtClean="0">
                <a:solidFill>
                  <a:schemeClr val="tx1"/>
                </a:solidFill>
              </a:rPr>
              <a:t>2</a:t>
            </a:r>
            <a:r>
              <a:rPr lang="cs-CZ" sz="2800" dirty="0" smtClean="0">
                <a:solidFill>
                  <a:schemeClr val="tx1"/>
                </a:solidFill>
              </a:rPr>
              <a:t>)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Documents and Settings\Ludek Blaha\Obrázky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6172200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C:\Documents and Settings\Ludek Blaha\Obrázky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819400"/>
            <a:ext cx="24034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38472"/>
            <a:ext cx="8945760" cy="742256"/>
          </a:xfrm>
        </p:spPr>
        <p:txBody>
          <a:bodyPr/>
          <a:lstStyle/>
          <a:p>
            <a:pPr algn="ctr" eaLnBrk="1" hangingPunct="1"/>
            <a:r>
              <a:rPr lang="cs-CZ" sz="2800" dirty="0" smtClean="0">
                <a:solidFill>
                  <a:schemeClr val="tx1"/>
                </a:solidFill>
              </a:rPr>
              <a:t>Cell </a:t>
            </a:r>
            <a:r>
              <a:rPr lang="cs-CZ" sz="2800" dirty="0" err="1" smtClean="0">
                <a:solidFill>
                  <a:schemeClr val="tx1"/>
                </a:solidFill>
              </a:rPr>
              <a:t>communication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(</a:t>
            </a:r>
            <a:r>
              <a:rPr lang="en-GB" sz="2800" dirty="0" smtClean="0">
                <a:solidFill>
                  <a:schemeClr val="tx1"/>
                </a:solidFill>
              </a:rPr>
              <a:t>3</a:t>
            </a:r>
            <a:r>
              <a:rPr lang="cs-CZ" sz="2800" dirty="0" smtClean="0">
                <a:solidFill>
                  <a:schemeClr val="tx1"/>
                </a:solidFill>
              </a:rPr>
              <a:t>)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0213" y="2667000"/>
            <a:ext cx="32527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57200"/>
            <a:ext cx="3733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4632325" y="346075"/>
            <a:ext cx="42068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u="sng">
                <a:latin typeface="Arial" charset="0"/>
              </a:rPr>
              <a:t>Endocrine system:</a:t>
            </a:r>
            <a:r>
              <a:rPr lang="cs-CZ">
                <a:latin typeface="Arial" charset="0"/>
              </a:rPr>
              <a:t> </a:t>
            </a: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cs-CZ">
                <a:latin typeface="Arial" charset="0"/>
              </a:rPr>
              <a:t>1. Pineal gland, 2. Pituitary gland, 3. Thyroid gland, 4. Thymus, 5. Adrenal gland, 6. Pancreas, 7. Ovary, 8.Testis 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4648200" y="6096000"/>
            <a:ext cx="420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b="1" u="sng">
                <a:latin typeface="Arial" charset="0"/>
              </a:rPr>
              <a:t>Example:</a:t>
            </a:r>
            <a:r>
              <a:rPr lang="cs-CZ">
                <a:latin typeface="Arial" charset="0"/>
              </a:rPr>
              <a:t> feedback loop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79512" y="1124744"/>
            <a:ext cx="871296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stimulation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inhibition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growth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mood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swings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induction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suppression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apoptosis</a:t>
            </a:r>
            <a:r>
              <a:rPr lang="cs-CZ" sz="2400" dirty="0">
                <a:latin typeface="Arial" charset="0"/>
              </a:rPr>
              <a:t> </a:t>
            </a:r>
            <a:r>
              <a:rPr lang="en-GB" sz="2400" dirty="0" smtClean="0">
                <a:latin typeface="Arial" charset="0"/>
              </a:rPr>
              <a:t/>
            </a:r>
            <a:br>
              <a:rPr lang="en-GB" sz="2400" dirty="0" smtClean="0">
                <a:latin typeface="Arial" charset="0"/>
              </a:rPr>
            </a:br>
            <a:r>
              <a:rPr lang="en-GB" sz="2400" dirty="0" smtClean="0">
                <a:latin typeface="Arial" charset="0"/>
              </a:rPr>
              <a:t>	</a:t>
            </a:r>
            <a:r>
              <a:rPr lang="cs-CZ" sz="2400" dirty="0" smtClean="0">
                <a:latin typeface="Arial" charset="0"/>
              </a:rPr>
              <a:t>(</a:t>
            </a:r>
            <a:r>
              <a:rPr lang="cs-CZ" sz="2400" dirty="0" err="1">
                <a:latin typeface="Arial" charset="0"/>
              </a:rPr>
              <a:t>programmed</a:t>
            </a:r>
            <a:r>
              <a:rPr lang="cs-CZ" sz="2400" dirty="0">
                <a:latin typeface="Arial" charset="0"/>
              </a:rPr>
              <a:t> cell </a:t>
            </a:r>
            <a:r>
              <a:rPr lang="cs-CZ" sz="2400" dirty="0" err="1">
                <a:latin typeface="Arial" charset="0"/>
              </a:rPr>
              <a:t>death</a:t>
            </a:r>
            <a:r>
              <a:rPr lang="cs-CZ" sz="2400" dirty="0">
                <a:latin typeface="Arial" charset="0"/>
              </a:rPr>
              <a:t>)</a:t>
            </a: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activation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inhibition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the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immune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system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regulation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metabolism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preparation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for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fighting</a:t>
            </a:r>
            <a:r>
              <a:rPr lang="cs-CZ" sz="2400" dirty="0">
                <a:latin typeface="Arial" charset="0"/>
              </a:rPr>
              <a:t>, </a:t>
            </a:r>
            <a:r>
              <a:rPr lang="cs-CZ" sz="2400" dirty="0" err="1">
                <a:latin typeface="Arial" charset="0"/>
              </a:rPr>
              <a:t>fleeing</a:t>
            </a:r>
            <a:r>
              <a:rPr lang="cs-CZ" sz="2400" dirty="0">
                <a:latin typeface="Arial" charset="0"/>
              </a:rPr>
              <a:t>, </a:t>
            </a:r>
            <a:r>
              <a:rPr lang="cs-CZ" sz="2400" dirty="0" err="1">
                <a:latin typeface="Arial" charset="0"/>
              </a:rPr>
              <a:t>mating</a:t>
            </a:r>
            <a:r>
              <a:rPr lang="en-US" sz="2400" dirty="0">
                <a:latin typeface="Arial" charset="0"/>
              </a:rPr>
              <a:t> …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preparation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for</a:t>
            </a:r>
            <a:r>
              <a:rPr lang="cs-CZ" sz="2400" dirty="0">
                <a:latin typeface="Arial" charset="0"/>
              </a:rPr>
              <a:t> a </a:t>
            </a:r>
            <a:r>
              <a:rPr lang="cs-CZ" sz="2400" dirty="0" err="1">
                <a:latin typeface="Arial" charset="0"/>
              </a:rPr>
              <a:t>new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phase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life</a:t>
            </a:r>
            <a:r>
              <a:rPr lang="en-US" sz="2400" dirty="0">
                <a:latin typeface="Arial" charset="0"/>
              </a:rPr>
              <a:t> </a:t>
            </a:r>
            <a:endParaRPr lang="en-US" sz="2400" dirty="0" smtClean="0">
              <a:latin typeface="Arial" charset="0"/>
            </a:endParaRPr>
          </a:p>
          <a:p>
            <a:pPr lvl="1"/>
            <a:r>
              <a:rPr lang="en-GB" sz="2400" dirty="0" smtClean="0">
                <a:latin typeface="Arial" charset="0"/>
              </a:rPr>
              <a:t>	(</a:t>
            </a:r>
            <a:r>
              <a:rPr lang="cs-CZ" sz="2400" dirty="0" smtClean="0">
                <a:latin typeface="Arial" charset="0"/>
              </a:rPr>
              <a:t>puberty</a:t>
            </a:r>
            <a:r>
              <a:rPr lang="cs-CZ" sz="2400" dirty="0">
                <a:latin typeface="Arial" charset="0"/>
              </a:rPr>
              <a:t>, </a:t>
            </a:r>
            <a:r>
              <a:rPr lang="cs-CZ" sz="2400" dirty="0" err="1">
                <a:latin typeface="Arial" charset="0"/>
              </a:rPr>
              <a:t>caring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for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offspring</a:t>
            </a:r>
            <a:r>
              <a:rPr lang="cs-CZ" sz="2400" dirty="0">
                <a:latin typeface="Arial" charset="0"/>
              </a:rPr>
              <a:t>, </a:t>
            </a:r>
            <a:r>
              <a:rPr lang="cs-CZ" sz="2400" dirty="0" err="1">
                <a:latin typeface="Arial" charset="0"/>
              </a:rPr>
              <a:t>and</a:t>
            </a:r>
            <a:r>
              <a:rPr lang="cs-CZ" sz="2400" dirty="0">
                <a:latin typeface="Arial" charset="0"/>
              </a:rPr>
              <a:t> menopause)</a:t>
            </a: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control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the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reproductive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 smtClean="0">
                <a:latin typeface="Arial" charset="0"/>
              </a:rPr>
              <a:t>cycle</a:t>
            </a:r>
            <a:endParaRPr lang="cs-CZ" sz="2400" dirty="0" smtClean="0">
              <a:latin typeface="Arial" charset="0"/>
            </a:endParaRPr>
          </a:p>
          <a:p>
            <a:r>
              <a:rPr lang="cs-CZ" sz="2400" dirty="0" smtClean="0"/>
              <a:t>	 …. </a:t>
            </a:r>
            <a:r>
              <a:rPr lang="cs-CZ" sz="2400" dirty="0" err="1" smtClean="0"/>
              <a:t>etc</a:t>
            </a:r>
            <a:r>
              <a:rPr lang="cs-CZ" sz="2400" dirty="0" smtClean="0"/>
              <a:t>.</a:t>
            </a:r>
            <a:endParaRPr lang="cs-CZ" sz="2400" dirty="0"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20200" cy="576064"/>
          </a:xfrm>
        </p:spPr>
        <p:txBody>
          <a:bodyPr/>
          <a:lstStyle/>
          <a:p>
            <a:pPr algn="ctr" eaLnBrk="1" hangingPunct="1"/>
            <a:r>
              <a:rPr lang="en-GB" sz="2000" dirty="0" smtClean="0">
                <a:solidFill>
                  <a:schemeClr val="tx1"/>
                </a:solidFill>
              </a:rPr>
              <a:t>FUNCTIONS OF HORMONES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57200" y="1052736"/>
            <a:ext cx="8229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  <a:latin typeface="Arial" charset="0"/>
              </a:rPr>
              <a:t>FATE OF </a:t>
            </a:r>
            <a:r>
              <a:rPr lang="en-GB" sz="2400" b="1" dirty="0" smtClean="0">
                <a:solidFill>
                  <a:schemeClr val="tx2"/>
                </a:solidFill>
                <a:latin typeface="Arial" charset="0"/>
              </a:rPr>
              <a:t>HORMONES: target for toxicants</a:t>
            </a:r>
            <a:endParaRPr lang="en-GB" sz="2400" b="1" dirty="0" smtClean="0">
              <a:solidFill>
                <a:schemeClr val="tx2"/>
              </a:solidFill>
              <a:latin typeface="Arial" charset="0"/>
            </a:endParaRPr>
          </a:p>
          <a:p>
            <a:r>
              <a:rPr lang="en-GB" sz="1600" dirty="0" smtClean="0">
                <a:latin typeface="Arial" charset="0"/>
              </a:rPr>
              <a:t>Toxic compounds can affect “hormone signalling” at  various levels (</a:t>
            </a:r>
            <a:r>
              <a:rPr lang="en-GB" sz="1600" b="1" u="sng" dirty="0" err="1" smtClean="0">
                <a:latin typeface="Arial" charset="0"/>
              </a:rPr>
              <a:t>highligted</a:t>
            </a:r>
            <a:r>
              <a:rPr lang="en-GB" sz="1600" dirty="0" smtClean="0">
                <a:latin typeface="Arial" charset="0"/>
              </a:rPr>
              <a:t>):</a:t>
            </a:r>
            <a:endParaRPr lang="en-GB" sz="1600" dirty="0" smtClean="0">
              <a:latin typeface="Arial" charset="0"/>
            </a:endParaRPr>
          </a:p>
          <a:p>
            <a:endParaRPr lang="en-GB" sz="1600" dirty="0" smtClean="0">
              <a:latin typeface="Arial" charset="0"/>
            </a:endParaRPr>
          </a:p>
          <a:p>
            <a:r>
              <a:rPr lang="cs-CZ" sz="1600" dirty="0" smtClean="0">
                <a:latin typeface="Arial" charset="0"/>
              </a:rPr>
              <a:t>   </a:t>
            </a:r>
            <a:r>
              <a:rPr lang="cs-CZ" sz="1600" dirty="0">
                <a:latin typeface="Arial" charset="0"/>
              </a:rPr>
              <a:t>1. </a:t>
            </a:r>
            <a:r>
              <a:rPr lang="cs-CZ" sz="1600" b="1" u="sng" dirty="0" err="1">
                <a:latin typeface="Arial" charset="0"/>
              </a:rPr>
              <a:t>Biosynthesis</a:t>
            </a:r>
            <a:r>
              <a:rPr lang="cs-CZ" sz="1600" b="1" dirty="0">
                <a:latin typeface="Arial" charset="0"/>
              </a:rPr>
              <a:t> </a:t>
            </a:r>
            <a:r>
              <a:rPr lang="cs-CZ" sz="1600" dirty="0">
                <a:latin typeface="Arial" charset="0"/>
              </a:rPr>
              <a:t>of a </a:t>
            </a:r>
            <a:r>
              <a:rPr lang="cs-CZ" sz="1600" dirty="0" err="1">
                <a:latin typeface="Arial" charset="0"/>
              </a:rPr>
              <a:t>particular</a:t>
            </a:r>
            <a:r>
              <a:rPr lang="cs-CZ" sz="1600" dirty="0">
                <a:latin typeface="Arial" charset="0"/>
              </a:rPr>
              <a:t> hormone in a </a:t>
            </a:r>
            <a:r>
              <a:rPr lang="cs-CZ" sz="1600" dirty="0" err="1">
                <a:latin typeface="Arial" charset="0"/>
              </a:rPr>
              <a:t>particular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tissue</a:t>
            </a:r>
            <a:endParaRPr lang="cs-CZ" sz="1600" dirty="0">
              <a:latin typeface="Arial" charset="0"/>
            </a:endParaRP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2. </a:t>
            </a:r>
            <a:r>
              <a:rPr lang="cs-CZ" sz="1600" dirty="0" err="1">
                <a:latin typeface="Arial" charset="0"/>
              </a:rPr>
              <a:t>Storage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and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secretion</a:t>
            </a:r>
            <a:r>
              <a:rPr lang="cs-CZ" sz="1600" dirty="0">
                <a:latin typeface="Arial" charset="0"/>
              </a:rPr>
              <a:t> of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hormone</a:t>
            </a: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3. </a:t>
            </a:r>
            <a:r>
              <a:rPr lang="cs-CZ" sz="1600" b="1" u="sng" dirty="0">
                <a:latin typeface="Arial" charset="0"/>
              </a:rPr>
              <a:t>Transport</a:t>
            </a:r>
            <a:r>
              <a:rPr lang="cs-CZ" sz="1600" dirty="0">
                <a:latin typeface="Arial" charset="0"/>
              </a:rPr>
              <a:t> of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hormone to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target</a:t>
            </a:r>
            <a:r>
              <a:rPr lang="cs-CZ" sz="1600" dirty="0">
                <a:latin typeface="Arial" charset="0"/>
              </a:rPr>
              <a:t> cell(s)</a:t>
            </a: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4. </a:t>
            </a:r>
            <a:r>
              <a:rPr lang="cs-CZ" sz="1600" b="1" u="sng" dirty="0" err="1">
                <a:latin typeface="Arial" charset="0"/>
              </a:rPr>
              <a:t>Recognition</a:t>
            </a:r>
            <a:r>
              <a:rPr lang="cs-CZ" sz="1600" b="1" u="sng" dirty="0">
                <a:latin typeface="Arial" charset="0"/>
              </a:rPr>
              <a:t> of </a:t>
            </a:r>
            <a:r>
              <a:rPr lang="cs-CZ" sz="1600" b="1" u="sng" dirty="0" err="1">
                <a:latin typeface="Arial" charset="0"/>
              </a:rPr>
              <a:t>the</a:t>
            </a:r>
            <a:r>
              <a:rPr lang="cs-CZ" sz="1600" b="1" u="sng" dirty="0">
                <a:latin typeface="Arial" charset="0"/>
              </a:rPr>
              <a:t> hormone</a:t>
            </a:r>
            <a:r>
              <a:rPr lang="cs-CZ" sz="1600" dirty="0">
                <a:latin typeface="Arial" charset="0"/>
              </a:rPr>
              <a:t> by </a:t>
            </a:r>
            <a:r>
              <a:rPr lang="cs-CZ" sz="1600" dirty="0" err="1">
                <a:latin typeface="Arial" charset="0"/>
              </a:rPr>
              <a:t>an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associated</a:t>
            </a:r>
            <a:r>
              <a:rPr lang="cs-CZ" sz="1600" dirty="0">
                <a:latin typeface="Arial" charset="0"/>
              </a:rPr>
              <a:t> cell </a:t>
            </a:r>
            <a:r>
              <a:rPr lang="cs-CZ" sz="1600" dirty="0" err="1">
                <a:latin typeface="Arial" charset="0"/>
              </a:rPr>
              <a:t>membrane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or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intracellular</a:t>
            </a:r>
            <a:r>
              <a:rPr lang="cs-CZ" sz="1600" dirty="0">
                <a:latin typeface="Arial" charset="0"/>
              </a:rPr>
              <a:t> receptor protein.</a:t>
            </a: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5. </a:t>
            </a:r>
            <a:r>
              <a:rPr lang="cs-CZ" sz="1600" dirty="0" err="1">
                <a:latin typeface="Arial" charset="0"/>
              </a:rPr>
              <a:t>Relay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and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amplification</a:t>
            </a:r>
            <a:r>
              <a:rPr lang="cs-CZ" sz="1600" b="1" u="sng" dirty="0">
                <a:latin typeface="Arial" charset="0"/>
              </a:rPr>
              <a:t> of </a:t>
            </a:r>
            <a:r>
              <a:rPr lang="cs-CZ" sz="1600" b="1" u="sng" dirty="0" err="1">
                <a:latin typeface="Arial" charset="0"/>
              </a:rPr>
              <a:t>the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received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hormonal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signal</a:t>
            </a:r>
            <a:r>
              <a:rPr lang="cs-CZ" sz="1600" dirty="0">
                <a:latin typeface="Arial" charset="0"/>
              </a:rPr>
              <a:t> via a </a:t>
            </a:r>
            <a:r>
              <a:rPr lang="cs-CZ" sz="1600" dirty="0" err="1">
                <a:latin typeface="Arial" charset="0"/>
              </a:rPr>
              <a:t>signal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transduction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process</a:t>
            </a:r>
            <a:r>
              <a:rPr lang="cs-CZ" sz="1600" dirty="0">
                <a:latin typeface="Arial" charset="0"/>
              </a:rPr>
              <a:t> -</a:t>
            </a:r>
            <a:r>
              <a:rPr lang="en-US" sz="1600" dirty="0">
                <a:latin typeface="Arial" charset="0"/>
              </a:rPr>
              <a:t>&gt; </a:t>
            </a:r>
            <a:r>
              <a:rPr lang="cs-CZ" sz="1600" dirty="0" err="1">
                <a:latin typeface="Arial" charset="0"/>
              </a:rPr>
              <a:t>cellular</a:t>
            </a:r>
            <a:r>
              <a:rPr lang="cs-CZ" sz="1600" dirty="0">
                <a:latin typeface="Arial" charset="0"/>
              </a:rPr>
              <a:t> response. </a:t>
            </a:r>
          </a:p>
          <a:p>
            <a:endParaRPr lang="en-US" sz="1600" dirty="0">
              <a:latin typeface="Arial" charset="0"/>
            </a:endParaRPr>
          </a:p>
          <a:p>
            <a:r>
              <a:rPr lang="en-US" sz="1600" dirty="0">
                <a:latin typeface="Arial" charset="0"/>
              </a:rPr>
              <a:t>   6. The reaction of the t</a:t>
            </a:r>
            <a:r>
              <a:rPr lang="cs-CZ" sz="1600" dirty="0" err="1">
                <a:latin typeface="Arial" charset="0"/>
              </a:rPr>
              <a:t>arget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cells</a:t>
            </a:r>
            <a:r>
              <a:rPr lang="cs-CZ" sz="1600" dirty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is </a:t>
            </a:r>
            <a:r>
              <a:rPr lang="cs-CZ" sz="1600" dirty="0" err="1">
                <a:latin typeface="Arial" charset="0"/>
              </a:rPr>
              <a:t>recognized</a:t>
            </a:r>
            <a:r>
              <a:rPr lang="cs-CZ" sz="1600" dirty="0">
                <a:latin typeface="Arial" charset="0"/>
              </a:rPr>
              <a:t> by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original</a:t>
            </a:r>
            <a:r>
              <a:rPr lang="cs-CZ" sz="1600" dirty="0">
                <a:latin typeface="Arial" charset="0"/>
              </a:rPr>
              <a:t>           hormone-</a:t>
            </a:r>
            <a:r>
              <a:rPr lang="cs-CZ" sz="1600" dirty="0" err="1">
                <a:latin typeface="Arial" charset="0"/>
              </a:rPr>
              <a:t>producing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cells</a:t>
            </a:r>
            <a:r>
              <a:rPr lang="cs-CZ" sz="1600" dirty="0">
                <a:latin typeface="Arial" charset="0"/>
              </a:rPr>
              <a:t> (</a:t>
            </a:r>
            <a:r>
              <a:rPr lang="cs-CZ" sz="1600" b="1" u="sng" dirty="0">
                <a:latin typeface="Arial" charset="0"/>
              </a:rPr>
              <a:t>negative feedback </a:t>
            </a:r>
            <a:r>
              <a:rPr lang="cs-CZ" sz="1600" b="1" u="sng" dirty="0" err="1">
                <a:latin typeface="Arial" charset="0"/>
              </a:rPr>
              <a:t>loop</a:t>
            </a:r>
            <a:r>
              <a:rPr lang="cs-CZ" sz="1600" dirty="0">
                <a:latin typeface="Arial" charset="0"/>
              </a:rPr>
              <a:t>)</a:t>
            </a: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7. </a:t>
            </a:r>
            <a:r>
              <a:rPr lang="cs-CZ" sz="1600" b="1" u="sng" dirty="0" err="1">
                <a:latin typeface="Arial" charset="0"/>
              </a:rPr>
              <a:t>Degradation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and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metabolism</a:t>
            </a:r>
            <a:r>
              <a:rPr lang="cs-CZ" sz="1600" dirty="0">
                <a:latin typeface="Arial" charset="0"/>
              </a:rPr>
              <a:t> of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hormone</a:t>
            </a:r>
            <a:endParaRPr lang="cs-CZ" dirty="0"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20200" cy="576064"/>
          </a:xfrm>
        </p:spPr>
        <p:txBody>
          <a:bodyPr/>
          <a:lstStyle/>
          <a:p>
            <a:pPr algn="ctr" eaLnBrk="1" hangingPunct="1"/>
            <a:r>
              <a:rPr lang="en-GB" sz="2000" dirty="0" smtClean="0">
                <a:solidFill>
                  <a:schemeClr val="tx1"/>
                </a:solidFill>
              </a:rPr>
              <a:t>System regulation = HORMONES </a:t>
            </a:r>
            <a:r>
              <a:rPr lang="en-US" sz="2000" dirty="0" smtClean="0">
                <a:solidFill>
                  <a:schemeClr val="tx1"/>
                </a:solidFill>
              </a:rPr>
              <a:t>&amp; ENDOCRINE S</a:t>
            </a:r>
            <a:r>
              <a:rPr lang="en-GB" sz="2000" dirty="0" smtClean="0">
                <a:solidFill>
                  <a:schemeClr val="tx1"/>
                </a:solidFill>
              </a:rPr>
              <a:t>YSTEM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2990</TotalTime>
  <Words>447</Words>
  <Application>Microsoft Office PowerPoint</Application>
  <PresentationFormat>Předvádění na obrazovce (4:3)</PresentationFormat>
  <Paragraphs>177</Paragraphs>
  <Slides>27</Slides>
  <Notes>27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sady Office</vt:lpstr>
      <vt:lpstr>Snímek 1</vt:lpstr>
      <vt:lpstr>Cell communication &amp; regulation: a target for toxicants</vt:lpstr>
      <vt:lpstr>Cell communication &amp; regulation: a target for toxicants</vt:lpstr>
      <vt:lpstr>Cell communication (1)</vt:lpstr>
      <vt:lpstr>Cell communication (2)</vt:lpstr>
      <vt:lpstr>Cell communication (3)</vt:lpstr>
      <vt:lpstr>Snímek 7</vt:lpstr>
      <vt:lpstr>FUNCTIONS OF HORMONES</vt:lpstr>
      <vt:lpstr>System regulation = HORMONES &amp; ENDOCRINE SYSTEM</vt:lpstr>
      <vt:lpstr>Toxicity to hormone regulation = ENDOCRINE DISRUPTION</vt:lpstr>
      <vt:lpstr>Types of hormones in vertebrates</vt:lpstr>
      <vt:lpstr>Types of hormones in vertebrates</vt:lpstr>
      <vt:lpstr>Types of hormones in vertebrates</vt:lpstr>
      <vt:lpstr>Types of hormones in vertebrates</vt:lpstr>
      <vt:lpstr>Intracellular signal transduction: target of toxicants</vt:lpstr>
      <vt:lpstr>Intracellular signal transduction: target of toxicants</vt:lpstr>
      <vt:lpstr>Signal transduction - principles</vt:lpstr>
      <vt:lpstr>Snímek 18</vt:lpstr>
      <vt:lpstr>Snímek 19</vt:lpstr>
      <vt:lpstr>Snímek 20</vt:lpstr>
      <vt:lpstr>Mitogen Activated Protein Kinases (MAPKs)  &amp; dependent effects</vt:lpstr>
      <vt:lpstr>Snímek 22</vt:lpstr>
      <vt:lpstr>Snímek 23</vt:lpstr>
      <vt:lpstr>Different “types” of signalling crosstalk and form networks</vt:lpstr>
      <vt:lpstr>Examples</vt:lpstr>
      <vt:lpstr>Snímek 26</vt:lpstr>
      <vt:lpstr>Snímek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183</cp:revision>
  <dcterms:created xsi:type="dcterms:W3CDTF">2010-05-17T15:27:49Z</dcterms:created>
  <dcterms:modified xsi:type="dcterms:W3CDTF">2014-12-01T18:49:57Z</dcterms:modified>
</cp:coreProperties>
</file>