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431" r:id="rId2"/>
    <p:sldId id="532" r:id="rId3"/>
    <p:sldId id="533" r:id="rId4"/>
    <p:sldId id="590" r:id="rId5"/>
    <p:sldId id="534" r:id="rId6"/>
    <p:sldId id="536" r:id="rId7"/>
    <p:sldId id="537" r:id="rId8"/>
    <p:sldId id="538" r:id="rId9"/>
    <p:sldId id="539" r:id="rId10"/>
    <p:sldId id="591" r:id="rId11"/>
    <p:sldId id="540" r:id="rId12"/>
    <p:sldId id="541" r:id="rId13"/>
    <p:sldId id="542" r:id="rId14"/>
    <p:sldId id="543" r:id="rId15"/>
    <p:sldId id="544" r:id="rId16"/>
    <p:sldId id="545" r:id="rId17"/>
    <p:sldId id="546" r:id="rId18"/>
    <p:sldId id="547" r:id="rId19"/>
    <p:sldId id="548" r:id="rId20"/>
    <p:sldId id="549" r:id="rId21"/>
    <p:sldId id="550" r:id="rId22"/>
    <p:sldId id="551" r:id="rId23"/>
    <p:sldId id="552" r:id="rId24"/>
    <p:sldId id="553" r:id="rId25"/>
    <p:sldId id="554" r:id="rId26"/>
    <p:sldId id="555" r:id="rId27"/>
    <p:sldId id="556" r:id="rId28"/>
    <p:sldId id="557" r:id="rId29"/>
    <p:sldId id="558" r:id="rId30"/>
    <p:sldId id="559" r:id="rId31"/>
    <p:sldId id="560" r:id="rId32"/>
    <p:sldId id="561" r:id="rId33"/>
    <p:sldId id="562" r:id="rId34"/>
    <p:sldId id="563" r:id="rId35"/>
    <p:sldId id="564" r:id="rId36"/>
    <p:sldId id="565" r:id="rId37"/>
    <p:sldId id="566" r:id="rId38"/>
    <p:sldId id="567" r:id="rId39"/>
    <p:sldId id="568" r:id="rId40"/>
    <p:sldId id="569" r:id="rId41"/>
    <p:sldId id="570" r:id="rId42"/>
    <p:sldId id="571" r:id="rId43"/>
    <p:sldId id="572" r:id="rId44"/>
    <p:sldId id="573" r:id="rId45"/>
    <p:sldId id="574" r:id="rId46"/>
    <p:sldId id="575" r:id="rId47"/>
    <p:sldId id="576" r:id="rId48"/>
    <p:sldId id="577" r:id="rId49"/>
    <p:sldId id="578" r:id="rId50"/>
    <p:sldId id="579" r:id="rId51"/>
    <p:sldId id="580" r:id="rId52"/>
    <p:sldId id="581" r:id="rId53"/>
    <p:sldId id="582" r:id="rId54"/>
    <p:sldId id="583" r:id="rId55"/>
    <p:sldId id="584" r:id="rId56"/>
    <p:sldId id="585" r:id="rId57"/>
    <p:sldId id="592" r:id="rId58"/>
    <p:sldId id="586" r:id="rId59"/>
    <p:sldId id="587" r:id="rId60"/>
    <p:sldId id="588" r:id="rId61"/>
    <p:sldId id="589" r:id="rId62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07" autoAdjust="0"/>
  </p:normalViewPr>
  <p:slideViewPr>
    <p:cSldViewPr>
      <p:cViewPr>
        <p:scale>
          <a:sx n="50" d="100"/>
          <a:sy n="50" d="100"/>
        </p:scale>
        <p:origin x="-2346" y="-11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06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2DB209-CE3B-44D8-AA8E-DC01340C431A}" type="datetimeFigureOut">
              <a:rPr lang="cs-CZ"/>
              <a:pPr>
                <a:defRPr/>
              </a:pPr>
              <a:t>19.11.2014</a:t>
            </a:fld>
            <a:endParaRPr lang="cs-CZ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70E509-2310-4A73-BC9C-E8275F25BF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7224B5-C6C1-45CC-B0F8-B01F6A68CD5A}" type="datetimeFigureOut">
              <a:rPr lang="cs-CZ"/>
              <a:pPr>
                <a:defRPr/>
              </a:pPr>
              <a:t>19.11.2014</a:t>
            </a:fld>
            <a:endParaRPr lang="cs-CZ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FEA0E6-8A63-47F3-A152-8F11A64829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09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8E62169-EF4A-4468-BBAE-30202F236447}" type="slidenum">
              <a:rPr lang="cs-CZ" smtClean="0">
                <a:latin typeface="Times New Roman" charset="0"/>
              </a:rPr>
              <a:pPr/>
              <a:t>10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8FD327-F372-47BF-A31A-378FFABDAE1E}" type="slidenum">
              <a:rPr lang="cs-CZ" smtClean="0">
                <a:latin typeface="Times New Roman" charset="0"/>
              </a:rPr>
              <a:pPr/>
              <a:t>11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29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2D422B-A3E3-499A-B0FC-527E5AF8A853}" type="slidenum">
              <a:rPr lang="cs-CZ" smtClean="0">
                <a:latin typeface="Times New Roman" charset="0"/>
              </a:rPr>
              <a:pPr/>
              <a:t>12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39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4B6E59-162A-419C-922B-7A2E63AFB24D}" type="slidenum">
              <a:rPr lang="cs-CZ" smtClean="0">
                <a:latin typeface="Times New Roman" charset="0"/>
              </a:rPr>
              <a:pPr/>
              <a:t>13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49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44E32F-E7A6-418F-B266-3B9248127641}" type="slidenum">
              <a:rPr lang="cs-CZ" smtClean="0">
                <a:latin typeface="Times New Roman" charset="0"/>
              </a:rPr>
              <a:pPr/>
              <a:t>14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60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DBCB6E-2353-424E-9626-59D14000DBB8}" type="slidenum">
              <a:rPr lang="cs-CZ" smtClean="0">
                <a:latin typeface="Times New Roman" charset="0"/>
              </a:rPr>
              <a:pPr/>
              <a:t>15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70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BB0569-CBCD-495B-8BC4-1134C5C654D5}" type="slidenum">
              <a:rPr lang="cs-CZ" smtClean="0">
                <a:latin typeface="Times New Roman" charset="0"/>
              </a:rPr>
              <a:pPr/>
              <a:t>16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80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8EB2F2-D2C4-4B56-910C-30EE7ED17DD6}" type="slidenum">
              <a:rPr lang="cs-CZ" smtClean="0">
                <a:latin typeface="Times New Roman" charset="0"/>
              </a:rPr>
              <a:pPr/>
              <a:t>17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90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D284C7-14A6-4AFA-A047-60E2F352A14E}" type="slidenum">
              <a:rPr lang="cs-CZ" smtClean="0">
                <a:latin typeface="Times New Roman" charset="0"/>
              </a:rPr>
              <a:pPr/>
              <a:t>18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01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4CC0DA-064D-4A79-BEC5-0305AB4A3037}" type="slidenum">
              <a:rPr lang="cs-CZ" smtClean="0">
                <a:latin typeface="Times New Roman" charset="0"/>
              </a:rPr>
              <a:pPr/>
              <a:t>19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37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FBD922-5BF9-4F95-A01C-31E7153C6B56}" type="slidenum">
              <a:rPr lang="cs-CZ" smtClean="0">
                <a:latin typeface="Times New Roman" charset="0"/>
              </a:rPr>
              <a:pPr/>
              <a:t>2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11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DA2CCD-6713-4748-AF6A-A7BAEBB4352F}" type="slidenum">
              <a:rPr lang="cs-CZ" smtClean="0">
                <a:latin typeface="Times New Roman" charset="0"/>
              </a:rPr>
              <a:pPr/>
              <a:t>20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21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BA9EB22-7DC3-43E9-8FBF-874DBE958AE1}" type="slidenum">
              <a:rPr lang="cs-CZ" smtClean="0">
                <a:latin typeface="Times New Roman" charset="0"/>
              </a:rPr>
              <a:pPr/>
              <a:t>21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31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25892A0-FC65-47F1-99C8-EBD5B7B0DBA6}" type="slidenum">
              <a:rPr lang="cs-CZ" smtClean="0">
                <a:latin typeface="Times New Roman" charset="0"/>
              </a:rPr>
              <a:pPr/>
              <a:t>22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42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61D429-1B8F-4524-A07F-3F80D42B28FA}" type="slidenum">
              <a:rPr lang="cs-CZ" smtClean="0">
                <a:latin typeface="Times New Roman" charset="0"/>
              </a:rPr>
              <a:pPr/>
              <a:t>23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52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5569A5-F0B6-4A35-862A-063005CCA1DD}" type="slidenum">
              <a:rPr lang="cs-CZ" smtClean="0">
                <a:latin typeface="Times New Roman" charset="0"/>
              </a:rPr>
              <a:pPr/>
              <a:t>24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62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8FC071-463E-4D6B-8A43-E9544D6630A7}" type="slidenum">
              <a:rPr lang="cs-CZ" smtClean="0">
                <a:latin typeface="Times New Roman" charset="0"/>
              </a:rPr>
              <a:pPr/>
              <a:t>25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72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2118C5-59FB-4A76-A6AB-CD6E353C8223}" type="slidenum">
              <a:rPr lang="cs-CZ" smtClean="0">
                <a:latin typeface="Times New Roman" charset="0"/>
              </a:rPr>
              <a:pPr/>
              <a:t>26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83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E8D578-5C39-48E1-AD19-922F8A921937}" type="slidenum">
              <a:rPr lang="cs-CZ" smtClean="0">
                <a:latin typeface="Times New Roman" charset="0"/>
              </a:rPr>
              <a:pPr/>
              <a:t>27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93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3EF531-A3E4-49D8-8B22-04BC879B90F6}" type="slidenum">
              <a:rPr lang="cs-CZ" smtClean="0">
                <a:latin typeface="Times New Roman" charset="0"/>
              </a:rPr>
              <a:pPr/>
              <a:t>28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03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BF0CC0-94F7-45AD-A5B3-3B0239869861}" type="slidenum">
              <a:rPr lang="cs-CZ" smtClean="0">
                <a:latin typeface="Times New Roman" charset="0"/>
              </a:rPr>
              <a:pPr/>
              <a:t>29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47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E22B26-B218-40C9-A13F-24107362C349}" type="slidenum">
              <a:rPr lang="cs-CZ" smtClean="0">
                <a:latin typeface="Times New Roman" charset="0"/>
              </a:rPr>
              <a:pPr/>
              <a:t>3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13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8FAC74-6969-4DCA-A333-8A5ECE593673}" type="slidenum">
              <a:rPr lang="cs-CZ" smtClean="0">
                <a:latin typeface="Times New Roman" charset="0"/>
              </a:rPr>
              <a:pPr/>
              <a:t>30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9D816F1-45FA-494A-80E0-77936C6E7233}" type="slidenum">
              <a:rPr lang="cs-CZ" smtClean="0">
                <a:latin typeface="Times New Roman" charset="0"/>
              </a:rPr>
              <a:pPr/>
              <a:t>31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B42BD8-329C-4AC9-952A-4C92164C13A0}" type="slidenum">
              <a:rPr lang="cs-CZ" smtClean="0">
                <a:latin typeface="Times New Roman" charset="0"/>
              </a:rPr>
              <a:pPr/>
              <a:t>32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44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E67FB4-C3FF-4B02-AA1D-3EDAC4ABBA87}" type="slidenum">
              <a:rPr lang="cs-CZ" smtClean="0">
                <a:latin typeface="Times New Roman" charset="0"/>
              </a:rPr>
              <a:pPr/>
              <a:t>33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54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4918BE-7007-4EA8-93BF-1B3E4CF5A2EE}" type="slidenum">
              <a:rPr lang="cs-CZ" smtClean="0">
                <a:latin typeface="Times New Roman" charset="0"/>
              </a:rPr>
              <a:pPr/>
              <a:t>34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65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A699C7-58F0-4C4C-A036-0CCE7D2938A1}" type="slidenum">
              <a:rPr lang="cs-CZ" smtClean="0">
                <a:latin typeface="Times New Roman" charset="0"/>
              </a:rPr>
              <a:pPr/>
              <a:t>35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75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B49D945-670A-4CE1-894B-E2C10CE7972A}" type="slidenum">
              <a:rPr lang="cs-CZ" smtClean="0">
                <a:latin typeface="Times New Roman" charset="0"/>
              </a:rPr>
              <a:pPr/>
              <a:t>36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85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6BED07-EACA-4984-938F-60720111170F}" type="slidenum">
              <a:rPr lang="cs-CZ" smtClean="0">
                <a:latin typeface="Times New Roman" charset="0"/>
              </a:rPr>
              <a:pPr/>
              <a:t>37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95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ABDF022-A368-4D79-8ED6-C073F13BAD16}" type="slidenum">
              <a:rPr lang="cs-CZ" smtClean="0">
                <a:latin typeface="Times New Roman" charset="0"/>
              </a:rPr>
              <a:pPr/>
              <a:t>38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05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D6EDACC-FA3F-4AA0-B918-B5F95B1115D8}" type="slidenum">
              <a:rPr lang="cs-CZ" smtClean="0">
                <a:latin typeface="Times New Roman" charset="0"/>
              </a:rPr>
              <a:pPr/>
              <a:t>39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68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6BBE70-D20D-48E3-A53A-8ABF50E78EDF}" type="slidenum">
              <a:rPr lang="cs-CZ" smtClean="0">
                <a:latin typeface="Times New Roman" charset="0"/>
              </a:rPr>
              <a:pPr/>
              <a:t>4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16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B85042-2606-47D7-99CF-EFEEBA089ECF}" type="slidenum">
              <a:rPr lang="cs-CZ" smtClean="0">
                <a:latin typeface="Times New Roman" charset="0"/>
              </a:rPr>
              <a:pPr/>
              <a:t>40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26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C0C5D95-5A46-4B8A-BF62-223B7925F302}" type="slidenum">
              <a:rPr lang="cs-CZ" smtClean="0">
                <a:latin typeface="Times New Roman" charset="0"/>
              </a:rPr>
              <a:pPr/>
              <a:t>41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36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FDB95BA-6412-4437-86E4-1C94E1F0A3F5}" type="slidenum">
              <a:rPr lang="cs-CZ" smtClean="0">
                <a:latin typeface="Times New Roman" charset="0"/>
              </a:rPr>
              <a:pPr/>
              <a:t>42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46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ADF656-0A56-40D5-895F-15B72B3C72CE}" type="slidenum">
              <a:rPr lang="cs-CZ" smtClean="0">
                <a:latin typeface="Times New Roman" charset="0"/>
              </a:rPr>
              <a:pPr/>
              <a:t>43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57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7A7ECB-6E41-47D7-A649-E5C6F7C7A1C7}" type="slidenum">
              <a:rPr lang="cs-CZ" smtClean="0">
                <a:latin typeface="Times New Roman" charset="0"/>
              </a:rPr>
              <a:pPr/>
              <a:t>44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67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C43C59-CEAD-4B2C-803C-64ED72C0EDD4}" type="slidenum">
              <a:rPr lang="cs-CZ" smtClean="0">
                <a:latin typeface="Times New Roman" charset="0"/>
              </a:rPr>
              <a:pPr/>
              <a:t>45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77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F91EA7-DB41-4E65-91CA-6D1C0CB4726B}" type="slidenum">
              <a:rPr lang="cs-CZ" smtClean="0">
                <a:latin typeface="Times New Roman" charset="0"/>
              </a:rPr>
              <a:pPr/>
              <a:t>46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87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2554C7-2214-46F8-A2DB-C35367DD21A8}" type="slidenum">
              <a:rPr lang="cs-CZ" smtClean="0">
                <a:latin typeface="Times New Roman" charset="0"/>
              </a:rPr>
              <a:pPr/>
              <a:t>47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6E4BF4-AD29-4478-BFCB-111A6BB71F05}" type="slidenum">
              <a:rPr lang="cs-CZ" smtClean="0">
                <a:latin typeface="Times New Roman" charset="0"/>
              </a:rPr>
              <a:pPr/>
              <a:t>48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08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0438610-BD5C-4C79-8D18-0F812B9E08CE}" type="slidenum">
              <a:rPr lang="cs-CZ" smtClean="0">
                <a:latin typeface="Times New Roman" charset="0"/>
              </a:rPr>
              <a:pPr/>
              <a:t>49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57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D3243CB-C537-4885-AE98-22D91B7E09BB}" type="slidenum">
              <a:rPr lang="cs-CZ" smtClean="0">
                <a:latin typeface="Times New Roman" charset="0"/>
              </a:rPr>
              <a:pPr/>
              <a:t>5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18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F953A0-D7FF-4E44-A2EA-AD7B664B9253}" type="slidenum">
              <a:rPr lang="cs-CZ" smtClean="0">
                <a:latin typeface="Times New Roman" charset="0"/>
              </a:rPr>
              <a:pPr/>
              <a:t>50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8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C83018F-F83F-4208-B675-8C5A28640BE9}" type="slidenum">
              <a:rPr lang="cs-CZ" smtClean="0">
                <a:latin typeface="Times New Roman" charset="0"/>
              </a:rPr>
              <a:pPr/>
              <a:t>51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39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29B14D-4500-4AE0-BC6A-B7683A076C0B}" type="slidenum">
              <a:rPr lang="cs-CZ" smtClean="0">
                <a:latin typeface="Times New Roman" charset="0"/>
              </a:rPr>
              <a:pPr/>
              <a:t>52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49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B3ADED-D5AA-4115-80F3-0AB7520ABC02}" type="slidenum">
              <a:rPr lang="cs-CZ" smtClean="0">
                <a:latin typeface="Times New Roman" charset="0"/>
              </a:rPr>
              <a:pPr/>
              <a:t>53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59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EEA9AE-EB83-40D4-8B95-5BCC4810F946}" type="slidenum">
              <a:rPr lang="cs-CZ" smtClean="0">
                <a:latin typeface="Times New Roman" charset="0"/>
              </a:rPr>
              <a:pPr/>
              <a:t>54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69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5B8AD6-6E07-45D2-A051-CD8AFBEDB2B3}" type="slidenum">
              <a:rPr lang="cs-CZ" smtClean="0">
                <a:latin typeface="Times New Roman" charset="0"/>
              </a:rPr>
              <a:pPr/>
              <a:t>55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80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FD94828-EB89-4557-9640-130D359E6521}" type="slidenum">
              <a:rPr lang="cs-CZ" smtClean="0">
                <a:latin typeface="Times New Roman" charset="0"/>
              </a:rPr>
              <a:pPr/>
              <a:t>56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21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3BF56C-9751-496F-B54A-851D7011F86A}" type="slidenum">
              <a:rPr lang="cs-CZ" smtClean="0">
                <a:latin typeface="Times New Roman" charset="0"/>
              </a:rPr>
              <a:pPr/>
              <a:t>57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90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1666D4-3B2C-45C1-85F3-6C276118BF3B}" type="slidenum">
              <a:rPr lang="cs-CZ" smtClean="0">
                <a:latin typeface="Times New Roman" charset="0"/>
              </a:rPr>
              <a:pPr/>
              <a:t>58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00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F038CD-F104-47C2-8084-118A321196EB}" type="slidenum">
              <a:rPr lang="cs-CZ" smtClean="0">
                <a:latin typeface="Times New Roman" charset="0"/>
              </a:rPr>
              <a:pPr/>
              <a:t>59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78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D3A45F-B302-4435-A9C6-9B4F874891BB}" type="slidenum">
              <a:rPr lang="cs-CZ" smtClean="0">
                <a:latin typeface="Times New Roman" charset="0"/>
              </a:rPr>
              <a:pPr/>
              <a:t>6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10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007C05-B842-472C-8DFA-944248FFCD47}" type="slidenum">
              <a:rPr lang="cs-CZ" smtClean="0">
                <a:latin typeface="Times New Roman" charset="0"/>
              </a:rPr>
              <a:pPr/>
              <a:t>60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21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3BF56C-9751-496F-B54A-851D7011F86A}" type="slidenum">
              <a:rPr lang="cs-CZ" smtClean="0">
                <a:latin typeface="Times New Roman" charset="0"/>
              </a:rPr>
              <a:pPr/>
              <a:t>61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BB7775-D426-498C-9A5D-C9EA0F16F88B}" type="slidenum">
              <a:rPr lang="cs-CZ" smtClean="0">
                <a:latin typeface="Times New Roman" charset="0"/>
              </a:rPr>
              <a:pPr/>
              <a:t>7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98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E1C0EC-B86B-48F3-AF57-8F098E17976E}" type="slidenum">
              <a:rPr lang="cs-CZ" smtClean="0">
                <a:latin typeface="Times New Roman" charset="0"/>
              </a:rPr>
              <a:pPr/>
              <a:t>8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09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8E62169-EF4A-4468-BBAE-30202F236447}" type="slidenum">
              <a:rPr lang="cs-CZ" smtClean="0">
                <a:latin typeface="Times New Roman" charset="0"/>
              </a:rPr>
              <a:pPr/>
              <a:t>9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C494E-6413-4D07-9001-F87B297528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0A2C-E34E-4194-8B9F-2828A9CE09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3B3C9-86E0-47B8-B570-25D4CC3E60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A284B-2CD9-44BA-9DA7-ACC55AA29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F367F-5CD2-435A-8CA4-1932E60B51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CC82B-F7F1-4D38-8B17-29EC0256CD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6DFA-F56E-4004-9B38-6B8B0690ED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39172-2349-4A4B-B60D-89403753C8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F0F8A-36F4-405B-8429-F4B1F13614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53C7-E785-4839-BB67-9CA1366879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AA2ED-B296-454B-B8B2-C24DCCDC74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BB0C0-826C-4F34-9CDD-6FC0A348BB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B4670F-B1B7-4809-8F8A-E37A6D0538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Obrázek 9" descr="logo_mu_cerne.gif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0" r:id="rId2"/>
    <p:sldLayoutId id="214748381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odnadpis 2"/>
          <p:cNvSpPr>
            <a:spLocks/>
          </p:cNvSpPr>
          <p:nvPr/>
        </p:nvSpPr>
        <p:spPr bwMode="auto">
          <a:xfrm>
            <a:off x="1331640" y="4221088"/>
            <a:ext cx="64008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cs-CZ" sz="2000" b="1" dirty="0">
                <a:solidFill>
                  <a:srgbClr val="000066"/>
                </a:solidFill>
                <a:latin typeface="Tahoma" pitchFamily="34" charset="0"/>
              </a:rPr>
              <a:t/>
            </a:r>
            <a:br>
              <a:rPr lang="cs-CZ" sz="2000" b="1" dirty="0">
                <a:solidFill>
                  <a:srgbClr val="000066"/>
                </a:solidFill>
                <a:latin typeface="Tahoma" pitchFamily="34" charset="0"/>
              </a:rPr>
            </a:b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Luděk Bláha, </a:t>
            </a:r>
            <a:r>
              <a:rPr lang="cs-CZ" sz="2000" dirty="0" err="1">
                <a:solidFill>
                  <a:srgbClr val="000066"/>
                </a:solidFill>
                <a:latin typeface="Tahoma" pitchFamily="34" charset="0"/>
              </a:rPr>
              <a:t>PřF</a:t>
            </a: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MU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, RECETOX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www.recetox.cz</a:t>
            </a:r>
            <a:endParaRPr lang="cs-CZ" sz="2000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457200" y="2384425"/>
            <a:ext cx="838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sz="2800" dirty="0">
                <a:solidFill>
                  <a:srgbClr val="FF3300"/>
                </a:solidFill>
              </a:rPr>
              <a:t>BIOMARKERS AND TOXICITY MECHANISMS</a:t>
            </a:r>
          </a:p>
          <a:p>
            <a:pPr algn="ctr" eaLnBrk="0" hangingPunct="0"/>
            <a:r>
              <a:rPr lang="cs-CZ" sz="3600" b="1" dirty="0" smtClean="0">
                <a:solidFill>
                  <a:srgbClr val="FF3300"/>
                </a:solidFill>
              </a:rPr>
              <a:t>1</a:t>
            </a:r>
            <a:r>
              <a:rPr lang="en-GB" sz="3600" b="1" dirty="0" smtClean="0">
                <a:solidFill>
                  <a:srgbClr val="FF3300"/>
                </a:solidFill>
              </a:rPr>
              <a:t>2</a:t>
            </a:r>
            <a:r>
              <a:rPr lang="cs-CZ" sz="3600" b="1" dirty="0" smtClean="0">
                <a:solidFill>
                  <a:srgbClr val="FF3300"/>
                </a:solidFill>
              </a:rPr>
              <a:t> </a:t>
            </a:r>
            <a:r>
              <a:rPr lang="cs-CZ" sz="3600" b="1" dirty="0">
                <a:solidFill>
                  <a:srgbClr val="FF3300"/>
                </a:solidFill>
              </a:rPr>
              <a:t>– </a:t>
            </a:r>
            <a:r>
              <a:rPr lang="cs-CZ" sz="3600" b="1" dirty="0" smtClean="0">
                <a:solidFill>
                  <a:srgbClr val="FF3300"/>
                </a:solidFill>
              </a:rPr>
              <a:t>BIOMARKERS</a:t>
            </a:r>
          </a:p>
          <a:p>
            <a:pPr algn="ctr" eaLnBrk="0" hangingPunct="0"/>
            <a:r>
              <a:rPr lang="en-GB" sz="3600" b="1" dirty="0" smtClean="0">
                <a:solidFill>
                  <a:srgbClr val="FF3300"/>
                </a:solidFill>
              </a:rPr>
              <a:t>of EFFECTS</a:t>
            </a:r>
          </a:p>
          <a:p>
            <a:pPr algn="ctr" eaLnBrk="0" hangingPunct="0"/>
            <a:endParaRPr lang="cs-CZ" sz="4000" dirty="0"/>
          </a:p>
        </p:txBody>
      </p:sp>
      <p:pic>
        <p:nvPicPr>
          <p:cNvPr id="4100" name="Picture 7" descr="OPVK_MU_stred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5487988"/>
            <a:ext cx="4537075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76672"/>
            <a:ext cx="8686800" cy="41148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cs-CZ" sz="2000" b="1" dirty="0" smtClean="0">
                <a:solidFill>
                  <a:schemeClr val="tx2"/>
                </a:solidFill>
              </a:rPr>
              <a:t>2) </a:t>
            </a:r>
            <a:r>
              <a:rPr lang="cs-CZ" sz="2000" b="1" dirty="0" err="1" smtClean="0">
                <a:solidFill>
                  <a:schemeClr val="tx2"/>
                </a:solidFill>
              </a:rPr>
              <a:t>immunohistochemistry</a:t>
            </a:r>
            <a:r>
              <a:rPr lang="cs-CZ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</a:rPr>
              <a:t>&amp; </a:t>
            </a:r>
            <a:r>
              <a:rPr lang="en-US" sz="2000" b="1" dirty="0" err="1" smtClean="0">
                <a:solidFill>
                  <a:schemeClr val="tx2"/>
                </a:solidFill>
              </a:rPr>
              <a:t>microscop</a:t>
            </a:r>
            <a:r>
              <a:rPr lang="cs-CZ" sz="2000" b="1" dirty="0" smtClean="0">
                <a:solidFill>
                  <a:schemeClr val="tx2"/>
                </a:solidFill>
              </a:rPr>
              <a:t>y</a:t>
            </a:r>
          </a:p>
          <a:p>
            <a:pPr marL="533400" indent="-533400" eaLnBrk="1" hangingPunct="1">
              <a:buFontTx/>
              <a:buNone/>
            </a:pPr>
            <a:r>
              <a:rPr lang="en-US" sz="2000" dirty="0" smtClean="0"/>
              <a:t>	</a:t>
            </a:r>
            <a:r>
              <a:rPr lang="cs-CZ" sz="2000" b="1" dirty="0" err="1" smtClean="0">
                <a:solidFill>
                  <a:srgbClr val="00B050"/>
                </a:solidFill>
              </a:rPr>
              <a:t>anti</a:t>
            </a:r>
            <a:r>
              <a:rPr lang="cs-CZ" sz="2000" b="1" dirty="0" smtClean="0">
                <a:solidFill>
                  <a:srgbClr val="00B050"/>
                </a:solidFill>
              </a:rPr>
              <a:t>-</a:t>
            </a:r>
            <a:r>
              <a:rPr lang="cs-CZ" sz="2000" b="1" dirty="0" err="1" smtClean="0">
                <a:solidFill>
                  <a:srgbClr val="00B050"/>
                </a:solidFill>
              </a:rPr>
              <a:t>nuclear</a:t>
            </a:r>
            <a:r>
              <a:rPr lang="cs-CZ" sz="2000" b="1" dirty="0" smtClean="0">
                <a:solidFill>
                  <a:srgbClr val="00B050"/>
                </a:solidFill>
              </a:rPr>
              <a:t> Ab</a:t>
            </a:r>
            <a:r>
              <a:rPr lang="en-US" sz="2000" b="1" dirty="0" smtClean="0">
                <a:solidFill>
                  <a:srgbClr val="00B050"/>
                </a:solidFill>
              </a:rPr>
              <a:t> (</a:t>
            </a:r>
            <a:r>
              <a:rPr lang="cs-CZ" sz="2000" b="1" dirty="0" smtClean="0">
                <a:solidFill>
                  <a:srgbClr val="00B050"/>
                </a:solidFill>
              </a:rPr>
              <a:t>ANA</a:t>
            </a:r>
            <a:r>
              <a:rPr lang="en-GB" sz="2000" b="1" dirty="0" smtClean="0">
                <a:solidFill>
                  <a:srgbClr val="00B050"/>
                </a:solidFill>
              </a:rPr>
              <a:t> test)</a:t>
            </a:r>
            <a:endParaRPr lang="cs-CZ" sz="2000" b="1" dirty="0" smtClean="0">
              <a:solidFill>
                <a:srgbClr val="00B05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67544" y="1412776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Systemic lupus</a:t>
            </a:r>
            <a:endParaRPr lang="en-GB" dirty="0"/>
          </a:p>
        </p:txBody>
      </p:sp>
      <p:pic>
        <p:nvPicPr>
          <p:cNvPr id="234498" name="Picture 2" descr="http://what-when-how.com/wp-content/uploads/2012/05/tmpa83a1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16832"/>
            <a:ext cx="6065437" cy="3841652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1979712" y="4437112"/>
            <a:ext cx="1152128" cy="1800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Přímá spojovací šipka 8"/>
          <p:cNvCxnSpPr/>
          <p:nvPr/>
        </p:nvCxnSpPr>
        <p:spPr>
          <a:xfrm>
            <a:off x="3275856" y="6021288"/>
            <a:ext cx="331236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4725144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6407697" y="692696"/>
            <a:ext cx="27363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ANA test</a:t>
            </a:r>
          </a:p>
          <a:p>
            <a:r>
              <a:rPr lang="en-GB" sz="1400" dirty="0" smtClean="0"/>
              <a:t>* Determination of antibodies in patient blood acting against “nuclei” proteins (ANA)</a:t>
            </a:r>
          </a:p>
          <a:p>
            <a:endParaRPr lang="en-GB" sz="1400" dirty="0" smtClean="0"/>
          </a:p>
          <a:p>
            <a:r>
              <a:rPr lang="en-GB" sz="1400" dirty="0" smtClean="0"/>
              <a:t>: target: permeated liver cells on slide</a:t>
            </a:r>
          </a:p>
          <a:p>
            <a:r>
              <a:rPr lang="en-GB" sz="1400" dirty="0" smtClean="0"/>
              <a:t>: application of blood (</a:t>
            </a:r>
            <a:r>
              <a:rPr lang="en-GB" sz="1400" dirty="0" err="1" smtClean="0"/>
              <a:t>Ab</a:t>
            </a:r>
            <a:r>
              <a:rPr lang="en-GB" sz="1400" dirty="0" smtClean="0"/>
              <a:t>)</a:t>
            </a:r>
          </a:p>
          <a:p>
            <a:r>
              <a:rPr lang="en-GB" sz="1400" dirty="0" smtClean="0"/>
              <a:t>: visualization (secondary </a:t>
            </a:r>
            <a:r>
              <a:rPr lang="en-GB" sz="1400" dirty="0" err="1" smtClean="0"/>
              <a:t>Ab</a:t>
            </a:r>
            <a:r>
              <a:rPr lang="en-GB" sz="1400" dirty="0" smtClean="0"/>
              <a:t>)</a:t>
            </a:r>
            <a:endParaRPr lang="en-GB" sz="1400" dirty="0"/>
          </a:p>
        </p:txBody>
      </p:sp>
      <p:pic>
        <p:nvPicPr>
          <p:cNvPr id="234500" name="Picture 4" descr="http://www.euroimmun.com/uploads/pics/IFT_PRIN_11_engl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53438" y="2780928"/>
            <a:ext cx="1234986" cy="18782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458200" cy="457200"/>
          </a:xfrm>
        </p:spPr>
        <p:txBody>
          <a:bodyPr/>
          <a:lstStyle/>
          <a:p>
            <a:pPr algn="ctr" eaLnBrk="1" hangingPunct="1"/>
            <a:r>
              <a:rPr lang="en-US" sz="2800" dirty="0" err="1" smtClean="0">
                <a:solidFill>
                  <a:schemeClr val="tx1"/>
                </a:solidFill>
              </a:rPr>
              <a:t>Patholog</a:t>
            </a:r>
            <a:r>
              <a:rPr lang="cs-CZ" sz="2800" dirty="0" smtClean="0">
                <a:solidFill>
                  <a:schemeClr val="tx1"/>
                </a:solidFill>
              </a:rPr>
              <a:t>y</a:t>
            </a:r>
            <a:endParaRPr lang="cs-CZ" sz="2800" b="0" dirty="0" smtClean="0">
              <a:solidFill>
                <a:schemeClr val="tx1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86800" cy="41148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cs-CZ" sz="2000" b="1" dirty="0" smtClean="0">
                <a:solidFill>
                  <a:schemeClr val="tx2"/>
                </a:solidFill>
              </a:rPr>
              <a:t>3) </a:t>
            </a:r>
            <a:r>
              <a:rPr lang="cs-CZ" sz="2000" b="1" dirty="0" err="1" smtClean="0">
                <a:solidFill>
                  <a:schemeClr val="tx2"/>
                </a:solidFill>
              </a:rPr>
              <a:t>Nuclear</a:t>
            </a:r>
            <a:r>
              <a:rPr lang="cs-CZ" sz="2000" b="1" dirty="0" smtClean="0">
                <a:solidFill>
                  <a:schemeClr val="tx2"/>
                </a:solidFill>
              </a:rPr>
              <a:t> DNA </a:t>
            </a:r>
            <a:r>
              <a:rPr lang="en-GB" sz="2000" b="1" dirty="0" smtClean="0">
                <a:solidFill>
                  <a:schemeClr val="tx2"/>
                </a:solidFill>
              </a:rPr>
              <a:t>damage </a:t>
            </a:r>
            <a:r>
              <a:rPr lang="cs-CZ" sz="2000" b="1" dirty="0" err="1" smtClean="0">
                <a:solidFill>
                  <a:schemeClr val="tx2"/>
                </a:solidFill>
              </a:rPr>
              <a:t>characterization</a:t>
            </a:r>
            <a:r>
              <a:rPr lang="cs-CZ" sz="2000" b="1" dirty="0" smtClean="0">
                <a:solidFill>
                  <a:schemeClr val="tx2"/>
                </a:solidFill>
              </a:rPr>
              <a:t> </a:t>
            </a: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dirty="0" smtClean="0">
                <a:solidFill>
                  <a:srgbClr val="00B050"/>
                </a:solidFill>
              </a:rPr>
              <a:t>- </a:t>
            </a:r>
            <a:r>
              <a:rPr lang="cs-CZ" sz="2000" b="1" dirty="0" err="1" smtClean="0">
                <a:solidFill>
                  <a:srgbClr val="00B050"/>
                </a:solidFill>
              </a:rPr>
              <a:t>micronuclei</a:t>
            </a:r>
            <a:r>
              <a:rPr lang="cs-CZ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smtClean="0">
                <a:solidFill>
                  <a:srgbClr val="00B050"/>
                </a:solidFill>
              </a:rPr>
              <a:t>evaluation by microscopy</a:t>
            </a:r>
          </a:p>
          <a:p>
            <a:pPr marL="533400" indent="-533400" eaLnBrk="1" hangingPunct="1">
              <a:buFontTx/>
              <a:buNone/>
            </a:pPr>
            <a:r>
              <a:rPr lang="en-US" sz="2000" dirty="0" smtClean="0">
                <a:solidFill>
                  <a:srgbClr val="00B050"/>
                </a:solidFill>
              </a:rPr>
              <a:t>	</a:t>
            </a:r>
            <a:r>
              <a:rPr lang="cs-CZ" sz="2000" i="1" dirty="0" smtClean="0">
                <a:solidFill>
                  <a:srgbClr val="00B050"/>
                </a:solidFill>
              </a:rPr>
              <a:t>- </a:t>
            </a:r>
            <a:r>
              <a:rPr lang="cs-CZ" sz="2000" b="1" dirty="0" err="1" smtClean="0">
                <a:solidFill>
                  <a:srgbClr val="00B050"/>
                </a:solidFill>
              </a:rPr>
              <a:t>chromosomal</a:t>
            </a:r>
            <a:r>
              <a:rPr lang="cs-CZ" sz="2000" b="1" dirty="0" smtClean="0">
                <a:solidFill>
                  <a:srgbClr val="00B050"/>
                </a:solidFill>
              </a:rPr>
              <a:t> </a:t>
            </a:r>
            <a:r>
              <a:rPr lang="cs-CZ" sz="2000" b="1" dirty="0" err="1" smtClean="0">
                <a:solidFill>
                  <a:srgbClr val="00B050"/>
                </a:solidFill>
              </a:rPr>
              <a:t>abnormalities</a:t>
            </a:r>
            <a:r>
              <a:rPr lang="cs-CZ" sz="2000" b="1" dirty="0" smtClean="0">
                <a:solidFill>
                  <a:srgbClr val="00B050"/>
                </a:solidFill>
              </a:rPr>
              <a:t>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         </a:t>
            </a:r>
            <a:r>
              <a:rPr lang="cs-CZ" sz="2000" dirty="0" err="1" smtClean="0"/>
              <a:t>karyotype</a:t>
            </a:r>
            <a:r>
              <a:rPr lang="cs-CZ" sz="2000" dirty="0" smtClean="0"/>
              <a:t> </a:t>
            </a:r>
            <a:r>
              <a:rPr lang="cs-CZ" sz="2000" dirty="0" err="1" smtClean="0"/>
              <a:t>biomarkers</a:t>
            </a:r>
            <a:r>
              <a:rPr lang="cs-CZ" sz="2000" dirty="0" smtClean="0"/>
              <a:t> (</a:t>
            </a:r>
            <a:r>
              <a:rPr lang="cs-CZ" sz="2000" i="1" dirty="0" err="1" smtClean="0"/>
              <a:t>human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genetic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disorders</a:t>
            </a:r>
            <a:r>
              <a:rPr lang="cs-CZ" sz="2000" i="1" dirty="0" smtClean="0"/>
              <a:t>)</a:t>
            </a:r>
          </a:p>
          <a:p>
            <a:pPr marL="533400" indent="-533400" eaLnBrk="1" hangingPunct="1">
              <a:buFontTx/>
              <a:buNone/>
            </a:pPr>
            <a:endParaRPr lang="cs-CZ" sz="2000" dirty="0" smtClean="0"/>
          </a:p>
        </p:txBody>
      </p:sp>
      <p:pic>
        <p:nvPicPr>
          <p:cNvPr id="21508" name="Picture 4" descr="1"/>
          <p:cNvPicPr>
            <a:picLocks noChangeAspect="1" noChangeArrowheads="1"/>
          </p:cNvPicPr>
          <p:nvPr/>
        </p:nvPicPr>
        <p:blipFill>
          <a:blip r:embed="rId3" cstate="print"/>
          <a:srcRect t="24107" r="3847" b="11607"/>
          <a:stretch>
            <a:fillRect/>
          </a:stretch>
        </p:blipFill>
        <p:spPr bwMode="auto">
          <a:xfrm>
            <a:off x="251520" y="2420888"/>
            <a:ext cx="3810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4133850"/>
            <a:ext cx="2819400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1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4122738"/>
            <a:ext cx="2819400" cy="265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32856"/>
            <a:ext cx="8458200" cy="2287488"/>
          </a:xfrm>
        </p:spPr>
        <p:txBody>
          <a:bodyPr/>
          <a:lstStyle/>
          <a:p>
            <a:pPr algn="ctr" eaLnBrk="1" hangingPunct="1"/>
            <a:r>
              <a:rPr lang="en-GB" sz="3200" b="1" dirty="0" smtClean="0">
                <a:solidFill>
                  <a:schemeClr val="tx1"/>
                </a:solidFill>
              </a:rPr>
              <a:t>Standard c</a:t>
            </a:r>
            <a:r>
              <a:rPr lang="cs-CZ" sz="3200" b="1" dirty="0" err="1" smtClean="0">
                <a:solidFill>
                  <a:schemeClr val="tx1"/>
                </a:solidFill>
              </a:rPr>
              <a:t>linical</a:t>
            </a:r>
            <a:r>
              <a:rPr lang="cs-CZ" sz="3200" b="1" dirty="0" smtClean="0">
                <a:solidFill>
                  <a:schemeClr val="tx1"/>
                </a:solidFill>
              </a:rPr>
              <a:t> </a:t>
            </a:r>
            <a:r>
              <a:rPr lang="cs-CZ" sz="3200" b="1" dirty="0" err="1" smtClean="0">
                <a:solidFill>
                  <a:schemeClr val="tx1"/>
                </a:solidFill>
              </a:rPr>
              <a:t>chemistry</a:t>
            </a:r>
            <a:r>
              <a:rPr lang="cs-CZ" sz="3200" b="1" dirty="0" smtClean="0">
                <a:solidFill>
                  <a:schemeClr val="tx1"/>
                </a:solidFill>
              </a:rPr>
              <a:t> </a:t>
            </a:r>
            <a:br>
              <a:rPr lang="cs-CZ" sz="3200" b="1" dirty="0" smtClean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>&amp; </a:t>
            </a:r>
            <a:r>
              <a:rPr lang="en-US" sz="3200" b="1" dirty="0" err="1" smtClean="0">
                <a:solidFill>
                  <a:schemeClr val="tx1"/>
                </a:solidFill>
              </a:rPr>
              <a:t>hematolog</a:t>
            </a:r>
            <a:r>
              <a:rPr lang="cs-CZ" sz="3200" b="1" dirty="0" smtClean="0">
                <a:solidFill>
                  <a:schemeClr val="tx1"/>
                </a:solidFill>
              </a:rPr>
              <a:t>y</a:t>
            </a:r>
            <a:r>
              <a:rPr lang="en-GB" sz="3200" b="1" dirty="0" smtClean="0">
                <a:solidFill>
                  <a:schemeClr val="tx1"/>
                </a:solidFill>
              </a:rPr>
              <a:t> </a:t>
            </a:r>
            <a:r>
              <a:rPr lang="cs-CZ" sz="3200" b="1" dirty="0" err="1" smtClean="0">
                <a:solidFill>
                  <a:schemeClr val="tx1"/>
                </a:solidFill>
              </a:rPr>
              <a:t>biomarkers</a:t>
            </a:r>
            <a:endParaRPr lang="cs-CZ" sz="32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458200" cy="608112"/>
          </a:xfrm>
        </p:spPr>
        <p:txBody>
          <a:bodyPr/>
          <a:lstStyle/>
          <a:p>
            <a:pPr algn="ctr" eaLnBrk="1" hangingPunct="1"/>
            <a:r>
              <a:rPr lang="cs-CZ" sz="2800" smtClean="0">
                <a:solidFill>
                  <a:schemeClr val="tx1"/>
                </a:solidFill>
              </a:rPr>
              <a:t>Clinical chemistry </a:t>
            </a:r>
            <a:r>
              <a:rPr lang="en-US" sz="2800" smtClean="0">
                <a:solidFill>
                  <a:schemeClr val="tx1"/>
                </a:solidFill>
              </a:rPr>
              <a:t>&amp; hematolog</a:t>
            </a:r>
            <a:r>
              <a:rPr lang="cs-CZ" sz="2800" smtClean="0">
                <a:solidFill>
                  <a:schemeClr val="tx1"/>
                </a:solidFill>
              </a:rPr>
              <a:t>y</a:t>
            </a:r>
            <a:endParaRPr lang="cs-CZ" sz="2800" b="0" smtClean="0">
              <a:solidFill>
                <a:schemeClr val="tx1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63000" cy="56388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cs-CZ" sz="2400" b="1" dirty="0" smtClean="0"/>
              <a:t>Non-</a:t>
            </a:r>
            <a:r>
              <a:rPr lang="cs-CZ" sz="2400" b="1" dirty="0" err="1" smtClean="0"/>
              <a:t>destructive</a:t>
            </a:r>
            <a:r>
              <a:rPr lang="cs-CZ" sz="2400" b="1" dirty="0" smtClean="0"/>
              <a:t> (BLOOD, URINE </a:t>
            </a:r>
            <a:r>
              <a:rPr lang="cs-CZ" sz="2400" b="1" dirty="0" err="1" smtClean="0"/>
              <a:t>sampling</a:t>
            </a:r>
            <a:r>
              <a:rPr lang="cs-CZ" sz="2400" b="1" dirty="0" smtClean="0"/>
              <a:t>)</a:t>
            </a:r>
          </a:p>
          <a:p>
            <a:pPr marL="533400" indent="-533400" eaLnBrk="1" hangingPunct="1">
              <a:buFontTx/>
              <a:buNone/>
            </a:pPr>
            <a:endParaRPr lang="cs-CZ" sz="2400" b="1" dirty="0" smtClean="0"/>
          </a:p>
          <a:p>
            <a:pPr marL="533400" indent="-533400" eaLnBrk="1" hangingPunct="1">
              <a:buFontTx/>
              <a:buNone/>
            </a:pPr>
            <a:r>
              <a:rPr lang="cs-CZ" sz="2400" b="1" dirty="0" err="1" smtClean="0"/>
              <a:t>Multipe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parameters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can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be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measured</a:t>
            </a:r>
            <a:endParaRPr lang="cs-CZ" sz="2400" b="1" dirty="0" smtClean="0"/>
          </a:p>
          <a:p>
            <a:pPr marL="533400" indent="-533400" eaLnBrk="1" hangingPunct="1">
              <a:buFontTx/>
              <a:buNone/>
            </a:pPr>
            <a:r>
              <a:rPr lang="cs-CZ" sz="2400" dirty="0" smtClean="0"/>
              <a:t>	</a:t>
            </a:r>
            <a:r>
              <a:rPr lang="cs-CZ" sz="2000" dirty="0" smtClean="0"/>
              <a:t>- </a:t>
            </a:r>
            <a:r>
              <a:rPr lang="cs-CZ" sz="2000" dirty="0" err="1" smtClean="0"/>
              <a:t>responses</a:t>
            </a:r>
            <a:r>
              <a:rPr lang="cs-CZ" sz="2000" dirty="0" smtClean="0"/>
              <a:t> to </a:t>
            </a:r>
            <a:r>
              <a:rPr lang="cs-CZ" sz="2000" dirty="0" err="1" smtClean="0"/>
              <a:t>various</a:t>
            </a:r>
            <a:r>
              <a:rPr lang="cs-CZ" sz="2000" dirty="0" smtClean="0"/>
              <a:t> </a:t>
            </a:r>
            <a:r>
              <a:rPr lang="cs-CZ" sz="2000" dirty="0" err="1" smtClean="0"/>
              <a:t>types</a:t>
            </a:r>
            <a:r>
              <a:rPr lang="cs-CZ" sz="2000" dirty="0" smtClean="0"/>
              <a:t> of </a:t>
            </a:r>
            <a:r>
              <a:rPr lang="cs-CZ" sz="2000" dirty="0" err="1" smtClean="0"/>
              <a:t>stresses</a:t>
            </a:r>
            <a:r>
              <a:rPr lang="cs-CZ" sz="2000" dirty="0" smtClean="0"/>
              <a:t> (</a:t>
            </a:r>
            <a:r>
              <a:rPr lang="cs-CZ" sz="2000" dirty="0" err="1" smtClean="0"/>
              <a:t>including</a:t>
            </a:r>
            <a:r>
              <a:rPr lang="cs-CZ" sz="2000" dirty="0" smtClean="0"/>
              <a:t> </a:t>
            </a:r>
            <a:r>
              <a:rPr lang="cs-CZ" sz="2000" dirty="0" err="1" smtClean="0"/>
              <a:t>toxic</a:t>
            </a:r>
            <a:r>
              <a:rPr lang="cs-CZ" sz="2000" dirty="0" smtClean="0"/>
              <a:t> stress)</a:t>
            </a:r>
          </a:p>
          <a:p>
            <a:pPr marL="533400" indent="-533400" eaLnBrk="1" hangingPunct="1">
              <a:buFontTx/>
              <a:buNone/>
            </a:pPr>
            <a:r>
              <a:rPr lang="cs-CZ" sz="2000" dirty="0" smtClean="0"/>
              <a:t>	- „</a:t>
            </a:r>
            <a:r>
              <a:rPr lang="cs-CZ" sz="2000" dirty="0" err="1" smtClean="0"/>
              <a:t>normal</a:t>
            </a:r>
            <a:r>
              <a:rPr lang="cs-CZ" sz="2000" dirty="0" smtClean="0"/>
              <a:t>“ </a:t>
            </a:r>
            <a:r>
              <a:rPr lang="cs-CZ" sz="2000" dirty="0" err="1" smtClean="0"/>
              <a:t>value</a:t>
            </a:r>
            <a:r>
              <a:rPr lang="cs-CZ" sz="2000" dirty="0" smtClean="0"/>
              <a:t> </a:t>
            </a:r>
            <a:r>
              <a:rPr lang="cs-CZ" sz="2000" dirty="0" err="1" smtClean="0"/>
              <a:t>ranges</a:t>
            </a:r>
            <a:r>
              <a:rPr lang="cs-CZ" sz="2000" dirty="0" smtClean="0"/>
              <a:t> </a:t>
            </a:r>
            <a:r>
              <a:rPr lang="cs-CZ" sz="2000" dirty="0" err="1" smtClean="0"/>
              <a:t>known</a:t>
            </a:r>
            <a:r>
              <a:rPr lang="cs-CZ" sz="2000" dirty="0" smtClean="0"/>
              <a:t> </a:t>
            </a:r>
            <a:r>
              <a:rPr lang="cs-CZ" sz="2000" dirty="0" err="1" smtClean="0"/>
              <a:t>for</a:t>
            </a:r>
            <a:r>
              <a:rPr lang="cs-CZ" sz="2000" dirty="0" smtClean="0"/>
              <a:t> </a:t>
            </a:r>
            <a:r>
              <a:rPr lang="cs-CZ" sz="2000" dirty="0" err="1" smtClean="0"/>
              <a:t>humans</a:t>
            </a:r>
            <a:r>
              <a:rPr lang="cs-CZ" sz="2000" dirty="0" smtClean="0"/>
              <a:t>, </a:t>
            </a:r>
            <a:r>
              <a:rPr lang="cs-CZ" sz="2000" dirty="0" err="1" smtClean="0"/>
              <a:t>rats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few</a:t>
            </a:r>
            <a:r>
              <a:rPr lang="cs-CZ" sz="2000" dirty="0" smtClean="0"/>
              <a:t> </a:t>
            </a:r>
            <a:r>
              <a:rPr lang="cs-CZ" sz="2000" dirty="0" err="1" smtClean="0"/>
              <a:t>other</a:t>
            </a:r>
            <a:r>
              <a:rPr lang="cs-CZ" sz="2000" dirty="0" smtClean="0"/>
              <a:t> species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   </a:t>
            </a:r>
            <a:r>
              <a:rPr lang="cs-CZ" sz="2000" dirty="0" smtClean="0"/>
              <a:t>(</a:t>
            </a:r>
            <a:r>
              <a:rPr lang="cs-CZ" sz="2000" i="1" dirty="0" smtClean="0"/>
              <a:t>limited use as </a:t>
            </a:r>
            <a:r>
              <a:rPr lang="cs-CZ" sz="2000" i="1" dirty="0" err="1" smtClean="0"/>
              <a:t>biomarkers</a:t>
            </a:r>
            <a:r>
              <a:rPr lang="cs-CZ" sz="2000" i="1" dirty="0" smtClean="0"/>
              <a:t> in </a:t>
            </a:r>
            <a:r>
              <a:rPr lang="cs-CZ" sz="2000" i="1" dirty="0" err="1" smtClean="0"/>
              <a:t>other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organisms</a:t>
            </a:r>
            <a:r>
              <a:rPr lang="cs-CZ" sz="2000" i="1" dirty="0" smtClean="0"/>
              <a:t>)</a:t>
            </a:r>
            <a:endParaRPr lang="en-GB" sz="2000" i="1" dirty="0" smtClean="0"/>
          </a:p>
          <a:p>
            <a:pPr marL="533400" indent="-533400" eaLnBrk="1" hangingPunct="1">
              <a:buFontTx/>
              <a:buNone/>
            </a:pPr>
            <a:endParaRPr lang="en-GB" sz="2000" i="1" dirty="0" smtClean="0"/>
          </a:p>
          <a:p>
            <a:pPr marL="533400" indent="-533400" eaLnBrk="1" hangingPunct="1">
              <a:buFontTx/>
              <a:buNone/>
            </a:pPr>
            <a:r>
              <a:rPr lang="en-GB" sz="2000" b="1" dirty="0" smtClean="0">
                <a:solidFill>
                  <a:srgbClr val="FF0000"/>
                </a:solidFill>
              </a:rPr>
              <a:t>Blood analyses</a:t>
            </a:r>
          </a:p>
          <a:p>
            <a:pPr marL="533400" indent="-533400" eaLnBrk="1" hangingPunct="1">
              <a:buFontTx/>
              <a:buNone/>
            </a:pPr>
            <a:r>
              <a:rPr lang="en-GB" sz="2000" b="1" dirty="0" smtClean="0">
                <a:solidFill>
                  <a:schemeClr val="tx2"/>
                </a:solidFill>
              </a:rPr>
              <a:t>	- chemistry and biochemistry</a:t>
            </a:r>
          </a:p>
          <a:p>
            <a:pPr marL="533400" indent="-533400" eaLnBrk="1" hangingPunct="1">
              <a:buFontTx/>
              <a:buNone/>
            </a:pPr>
            <a:r>
              <a:rPr lang="en-GB" sz="2000" b="1" dirty="0" smtClean="0">
                <a:solidFill>
                  <a:schemeClr val="tx2"/>
                </a:solidFill>
              </a:rPr>
              <a:t>	- cells (</a:t>
            </a:r>
            <a:r>
              <a:rPr lang="en-GB" sz="2000" b="1" dirty="0" err="1" smtClean="0">
                <a:solidFill>
                  <a:schemeClr val="tx2"/>
                </a:solidFill>
              </a:rPr>
              <a:t>hemogram</a:t>
            </a:r>
            <a:r>
              <a:rPr lang="en-GB" sz="2000" b="1" dirty="0" smtClean="0">
                <a:solidFill>
                  <a:schemeClr val="tx2"/>
                </a:solidFill>
              </a:rPr>
              <a:t>)</a:t>
            </a:r>
          </a:p>
          <a:p>
            <a:pPr marL="533400" indent="-533400" eaLnBrk="1" hangingPunct="1">
              <a:buFontTx/>
              <a:buNone/>
            </a:pPr>
            <a:r>
              <a:rPr lang="en-GB" sz="2000" b="1" dirty="0" smtClean="0">
                <a:solidFill>
                  <a:srgbClr val="FF0000"/>
                </a:solidFill>
              </a:rPr>
              <a:t>Urine analyses</a:t>
            </a:r>
          </a:p>
          <a:p>
            <a:pPr marL="533400" indent="-533400" eaLnBrk="1" hangingPunct="1">
              <a:buFontTx/>
              <a:buNone/>
            </a:pPr>
            <a:r>
              <a:rPr lang="en-GB" sz="2000" b="1" dirty="0" smtClean="0">
                <a:solidFill>
                  <a:schemeClr val="tx2"/>
                </a:solidFill>
              </a:rPr>
              <a:t>	- chemistry, cells, bacteria etc. </a:t>
            </a:r>
            <a:endParaRPr lang="cs-CZ" sz="2000" b="1" dirty="0" smtClean="0">
              <a:solidFill>
                <a:schemeClr val="tx2"/>
              </a:solidFill>
            </a:endParaRPr>
          </a:p>
          <a:p>
            <a:pPr marL="533400" indent="-533400" eaLnBrk="1" hangingPunct="1">
              <a:buFontTx/>
              <a:buNone/>
            </a:pPr>
            <a:endParaRPr lang="cs-CZ" sz="2400" b="1" dirty="0" smtClean="0"/>
          </a:p>
        </p:txBody>
      </p:sp>
      <p:pic>
        <p:nvPicPr>
          <p:cNvPr id="214018" name="Picture 2" descr="https://www.innocentive.com/projectImages/challenge/ic9701396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4941168"/>
            <a:ext cx="1333500" cy="1333501"/>
          </a:xfrm>
          <a:prstGeom prst="rect">
            <a:avLst/>
          </a:prstGeom>
          <a:noFill/>
        </p:spPr>
      </p:pic>
      <p:pic>
        <p:nvPicPr>
          <p:cNvPr id="214020" name="Picture 4" descr="http://www.hivandhepatitis.com/0_2010_images/blood-biomark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997487"/>
            <a:ext cx="1632967" cy="1277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3" cstate="print"/>
          <a:srcRect l="4007" t="34114" r="11673" b="9149"/>
          <a:stretch>
            <a:fillRect/>
          </a:stretch>
        </p:blipFill>
        <p:spPr bwMode="auto">
          <a:xfrm>
            <a:off x="838200" y="228600"/>
            <a:ext cx="7772400" cy="642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3753186" y="4725144"/>
            <a:ext cx="4995278" cy="7386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00B050"/>
                </a:solidFill>
              </a:rPr>
              <a:t>Example: intoxication </a:t>
            </a:r>
            <a:r>
              <a:rPr lang="en-US" sz="1400" b="1" dirty="0" smtClean="0">
                <a:solidFill>
                  <a:srgbClr val="00B050"/>
                </a:solidFill>
              </a:rPr>
              <a:t>&amp; </a:t>
            </a:r>
            <a:r>
              <a:rPr lang="en-GB" sz="1400" b="1" dirty="0" smtClean="0">
                <a:solidFill>
                  <a:srgbClr val="00B050"/>
                </a:solidFill>
              </a:rPr>
              <a:t>liver damage </a:t>
            </a:r>
            <a:br>
              <a:rPr lang="en-GB" sz="1400" b="1" dirty="0" smtClean="0">
                <a:solidFill>
                  <a:srgbClr val="00B050"/>
                </a:solidFill>
              </a:rPr>
            </a:br>
            <a:r>
              <a:rPr lang="en-GB" sz="1400" dirty="0" smtClean="0">
                <a:solidFill>
                  <a:srgbClr val="00B050"/>
                </a:solidFill>
                <a:sym typeface="Wingdings" pitchFamily="2" charset="2"/>
              </a:rPr>
              <a:t> change in </a:t>
            </a:r>
            <a:r>
              <a:rPr lang="en-GB" sz="1400" dirty="0" smtClean="0">
                <a:solidFill>
                  <a:srgbClr val="00B050"/>
                </a:solidFill>
              </a:rPr>
              <a:t>biomarker profiles  in blood chemistry and urine</a:t>
            </a:r>
          </a:p>
          <a:p>
            <a:r>
              <a:rPr lang="en-GB" sz="1400" dirty="0" smtClean="0">
                <a:solidFill>
                  <a:srgbClr val="00B050"/>
                </a:solidFill>
                <a:sym typeface="Wingdings" pitchFamily="2" charset="2"/>
              </a:rPr>
              <a:t> Further assays possible:</a:t>
            </a:r>
            <a:endParaRPr lang="en-GB" sz="1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2074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Methods in clinical chemistry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4744"/>
            <a:ext cx="8229600" cy="4525963"/>
          </a:xfrm>
          <a:noFill/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cs-CZ" sz="1800" b="1" dirty="0" smtClean="0"/>
              <a:t>Methods:</a:t>
            </a:r>
            <a:br>
              <a:rPr lang="cs-CZ" sz="1800" b="1" dirty="0" smtClean="0"/>
            </a:br>
            <a:r>
              <a:rPr lang="cs-CZ" sz="1800" dirty="0" smtClean="0"/>
              <a:t>- </a:t>
            </a:r>
            <a:r>
              <a:rPr lang="cs-CZ" sz="1800" dirty="0" err="1" smtClean="0"/>
              <a:t>automatic</a:t>
            </a:r>
            <a:r>
              <a:rPr lang="cs-CZ" sz="1800" dirty="0" smtClean="0"/>
              <a:t> </a:t>
            </a:r>
            <a:r>
              <a:rPr lang="cs-CZ" sz="1800" dirty="0" err="1" smtClean="0"/>
              <a:t>biochemical</a:t>
            </a:r>
            <a:r>
              <a:rPr lang="cs-CZ" sz="1800" dirty="0" smtClean="0"/>
              <a:t> </a:t>
            </a:r>
            <a:r>
              <a:rPr lang="cs-CZ" sz="1800" dirty="0" err="1" smtClean="0"/>
              <a:t>and</a:t>
            </a:r>
            <a:r>
              <a:rPr lang="cs-CZ" sz="1800" dirty="0" smtClean="0"/>
              <a:t> </a:t>
            </a:r>
            <a:r>
              <a:rPr lang="cs-CZ" sz="1800" dirty="0" err="1" smtClean="0"/>
              <a:t>hematological</a:t>
            </a:r>
            <a:r>
              <a:rPr lang="cs-CZ" sz="1800" dirty="0" smtClean="0"/>
              <a:t> </a:t>
            </a:r>
            <a:r>
              <a:rPr lang="cs-CZ" sz="1800" dirty="0" err="1" smtClean="0"/>
              <a:t>analyzers</a:t>
            </a:r>
            <a:endParaRPr lang="cs-CZ" sz="1800" dirty="0" smtClean="0"/>
          </a:p>
          <a:p>
            <a:pPr marL="533400" indent="-533400" eaLnBrk="1" hangingPunct="1">
              <a:buFontTx/>
              <a:buNone/>
            </a:pPr>
            <a:r>
              <a:rPr lang="cs-CZ" sz="1800" dirty="0" smtClean="0"/>
              <a:t>	- </a:t>
            </a:r>
            <a:r>
              <a:rPr lang="cs-CZ" sz="1800" dirty="0" err="1" smtClean="0"/>
              <a:t>different</a:t>
            </a:r>
            <a:r>
              <a:rPr lang="cs-CZ" sz="1800" dirty="0" smtClean="0"/>
              <a:t> „</a:t>
            </a:r>
            <a:r>
              <a:rPr lang="cs-CZ" sz="1800" dirty="0" err="1" smtClean="0"/>
              <a:t>analytes</a:t>
            </a:r>
            <a:r>
              <a:rPr lang="en-GB" sz="1800" dirty="0" smtClean="0"/>
              <a:t>”: </a:t>
            </a:r>
            <a:r>
              <a:rPr lang="cs-CZ" sz="1800" dirty="0" err="1" smtClean="0"/>
              <a:t>various</a:t>
            </a:r>
            <a:r>
              <a:rPr lang="cs-CZ" sz="1800" dirty="0" smtClean="0"/>
              <a:t> </a:t>
            </a:r>
            <a:r>
              <a:rPr lang="cs-CZ" sz="1800" dirty="0" err="1" smtClean="0"/>
              <a:t>principles</a:t>
            </a:r>
            <a:r>
              <a:rPr lang="cs-CZ" sz="1800" dirty="0" smtClean="0"/>
              <a:t> of methods </a:t>
            </a:r>
            <a:r>
              <a:rPr lang="en-GB" sz="1800" dirty="0" smtClean="0"/>
              <a:t>(see example </a:t>
            </a:r>
            <a:r>
              <a:rPr lang="en-GB" sz="1800" dirty="0" smtClean="0">
                <a:sym typeface="Wingdings" pitchFamily="2" charset="2"/>
              </a:rPr>
              <a:t>)</a:t>
            </a:r>
            <a:endParaRPr lang="cs-CZ" sz="1800" i="1" dirty="0" smtClean="0"/>
          </a:p>
        </p:txBody>
      </p:sp>
      <p:pic>
        <p:nvPicPr>
          <p:cNvPr id="25604" name="Picture 6"/>
          <p:cNvPicPr>
            <a:picLocks noChangeAspect="1" noChangeArrowheads="1"/>
          </p:cNvPicPr>
          <p:nvPr/>
        </p:nvPicPr>
        <p:blipFill>
          <a:blip r:embed="rId3" cstate="print"/>
          <a:srcRect b="12238"/>
          <a:stretch>
            <a:fillRect/>
          </a:stretch>
        </p:blipFill>
        <p:spPr bwMode="auto">
          <a:xfrm>
            <a:off x="755576" y="2486025"/>
            <a:ext cx="74676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763000" cy="56388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GB" sz="2400" b="1" dirty="0" smtClean="0"/>
              <a:t>Example </a:t>
            </a:r>
          </a:p>
          <a:p>
            <a:pPr marL="533400" indent="-533400" eaLnBrk="1" hangingPunct="1">
              <a:buFontTx/>
              <a:buNone/>
            </a:pPr>
            <a:r>
              <a:rPr lang="en-GB" sz="2400" b="1" dirty="0" smtClean="0"/>
              <a:t>	- </a:t>
            </a:r>
            <a:r>
              <a:rPr lang="cs-CZ" sz="2400" b="1" dirty="0" err="1" smtClean="0"/>
              <a:t>determination</a:t>
            </a:r>
            <a:r>
              <a:rPr lang="cs-CZ" sz="2400" b="1" dirty="0" smtClean="0"/>
              <a:t> of </a:t>
            </a:r>
            <a:r>
              <a:rPr lang="cs-CZ" sz="2400" b="1" dirty="0" err="1" smtClean="0"/>
              <a:t>enzymatic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activities</a:t>
            </a:r>
            <a:r>
              <a:rPr lang="en-US" sz="2400" b="1" dirty="0" smtClean="0"/>
              <a:t> in blood</a:t>
            </a:r>
          </a:p>
          <a:p>
            <a:pPr marL="533400" indent="-533400" eaLnBrk="1" hangingPunct="1">
              <a:buFontTx/>
              <a:buNone/>
            </a:pPr>
            <a:r>
              <a:rPr lang="en-US" sz="2400" b="1" dirty="0" smtClean="0"/>
              <a:t>	</a:t>
            </a:r>
            <a:r>
              <a:rPr lang="cs-CZ" sz="2400" b="1" dirty="0" smtClean="0"/>
              <a:t>- </a:t>
            </a:r>
            <a:r>
              <a:rPr lang="en-GB" sz="2400" b="1" dirty="0" smtClean="0"/>
              <a:t>interpretation: </a:t>
            </a:r>
            <a:r>
              <a:rPr lang="cs-CZ" sz="2400" b="1" dirty="0" err="1" smtClean="0"/>
              <a:t>tissue</a:t>
            </a:r>
            <a:r>
              <a:rPr lang="cs-CZ" sz="2400" b="1" dirty="0" smtClean="0"/>
              <a:t>/organ-</a:t>
            </a:r>
            <a:r>
              <a:rPr lang="cs-CZ" sz="2400" b="1" dirty="0" err="1" smtClean="0"/>
              <a:t>specific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damage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damage</a:t>
            </a:r>
            <a:r>
              <a:rPr lang="cs-CZ" sz="2400" b="1" dirty="0" smtClean="0"/>
              <a:t> </a:t>
            </a:r>
          </a:p>
          <a:p>
            <a:pPr marL="533400" indent="-533400" eaLnBrk="1" hangingPunct="1">
              <a:buFontTx/>
              <a:buNone/>
            </a:pP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cs-CZ" sz="2400" dirty="0" err="1" smtClean="0"/>
              <a:t>Examples</a:t>
            </a:r>
            <a:r>
              <a:rPr lang="cs-CZ" sz="2400" dirty="0" smtClean="0"/>
              <a:t> </a:t>
            </a:r>
            <a:r>
              <a:rPr lang="cs-CZ" sz="2400" i="1" dirty="0" smtClean="0"/>
              <a:t>(</a:t>
            </a:r>
            <a:r>
              <a:rPr lang="cs-CZ" sz="2400" i="1" dirty="0" err="1" smtClean="0"/>
              <a:t>toxicological</a:t>
            </a:r>
            <a:r>
              <a:rPr lang="cs-CZ" sz="2400" i="1" dirty="0" smtClean="0"/>
              <a:t> studies)</a:t>
            </a:r>
          </a:p>
          <a:p>
            <a:pPr marL="933450" lvl="1" indent="-533400" eaLnBrk="1" hangingPunct="1">
              <a:buFontTx/>
              <a:buChar char="-"/>
            </a:pPr>
            <a:r>
              <a:rPr lang="en-GB" sz="2000" dirty="0" smtClean="0"/>
              <a:t>L</a:t>
            </a:r>
            <a:r>
              <a:rPr lang="cs-CZ" sz="2000" dirty="0" err="1" smtClean="0"/>
              <a:t>iver</a:t>
            </a:r>
            <a:r>
              <a:rPr lang="cs-CZ" sz="2000" dirty="0" smtClean="0"/>
              <a:t> </a:t>
            </a:r>
            <a:r>
              <a:rPr lang="cs-CZ" sz="2000" dirty="0" err="1" smtClean="0"/>
              <a:t>damage</a:t>
            </a:r>
            <a:r>
              <a:rPr lang="cs-CZ" sz="2000" dirty="0" smtClean="0"/>
              <a:t> </a:t>
            </a:r>
            <a:r>
              <a:rPr lang="en-GB" sz="2000" dirty="0" smtClean="0"/>
              <a:t>(toxicants, POPs, alcohol)</a:t>
            </a:r>
          </a:p>
          <a:p>
            <a:pPr marL="1333500" lvl="2" indent="-533400" eaLnBrk="1" hangingPunct="1">
              <a:buFontTx/>
              <a:buChar char="-"/>
            </a:pPr>
            <a:r>
              <a:rPr lang="cs-CZ" sz="1600" b="1" dirty="0" smtClean="0">
                <a:solidFill>
                  <a:schemeClr val="tx2"/>
                </a:solidFill>
              </a:rPr>
              <a:t>AST</a:t>
            </a:r>
            <a:r>
              <a:rPr lang="cs-CZ" sz="1600" b="1" dirty="0" smtClean="0"/>
              <a:t> </a:t>
            </a:r>
            <a:r>
              <a:rPr lang="cs-CZ" sz="1600" dirty="0" smtClean="0"/>
              <a:t>(</a:t>
            </a:r>
            <a:r>
              <a:rPr lang="cs-CZ" sz="1600" dirty="0" err="1" smtClean="0"/>
              <a:t>Aspartate</a:t>
            </a:r>
            <a:r>
              <a:rPr lang="cs-CZ" sz="1600" dirty="0" smtClean="0"/>
              <a:t> </a:t>
            </a:r>
            <a:r>
              <a:rPr lang="cs-CZ" sz="1600" dirty="0" err="1" smtClean="0"/>
              <a:t>aminotransferase</a:t>
            </a:r>
            <a:r>
              <a:rPr lang="cs-CZ" sz="1600" dirty="0" smtClean="0"/>
              <a:t>), </a:t>
            </a:r>
            <a:endParaRPr lang="en-GB" sz="1600" dirty="0" smtClean="0"/>
          </a:p>
          <a:p>
            <a:pPr marL="1333500" lvl="2" indent="-533400" eaLnBrk="1" hangingPunct="1">
              <a:buFontTx/>
              <a:buChar char="-"/>
            </a:pPr>
            <a:r>
              <a:rPr lang="cs-CZ" sz="1600" b="1" dirty="0" smtClean="0">
                <a:solidFill>
                  <a:schemeClr val="tx2"/>
                </a:solidFill>
              </a:rPr>
              <a:t>ALT</a:t>
            </a:r>
            <a:r>
              <a:rPr lang="cs-CZ" sz="1600" b="1" dirty="0" smtClean="0"/>
              <a:t> </a:t>
            </a:r>
            <a:r>
              <a:rPr lang="cs-CZ" sz="1600" dirty="0" smtClean="0"/>
              <a:t>(Alanine </a:t>
            </a:r>
            <a:r>
              <a:rPr lang="cs-CZ" sz="1600" dirty="0" err="1" smtClean="0"/>
              <a:t>aminotransferase</a:t>
            </a:r>
            <a:r>
              <a:rPr lang="cs-CZ" sz="1600" dirty="0" smtClean="0"/>
              <a:t>) in </a:t>
            </a:r>
            <a:r>
              <a:rPr lang="cs-CZ" sz="1600" dirty="0" err="1" smtClean="0"/>
              <a:t>bloo</a:t>
            </a:r>
            <a:r>
              <a:rPr lang="en-GB" sz="1600" dirty="0" smtClean="0"/>
              <a:t>d</a:t>
            </a:r>
          </a:p>
          <a:p>
            <a:pPr marL="933450" lvl="1" indent="-533400" eaLnBrk="1" hangingPunct="1">
              <a:buFontTx/>
              <a:buChar char="-"/>
            </a:pPr>
            <a:r>
              <a:rPr lang="en-GB" sz="2000" dirty="0" smtClean="0"/>
              <a:t>General damage in cell (tissue non-specific)</a:t>
            </a:r>
          </a:p>
          <a:p>
            <a:pPr marL="1333500" lvl="2" indent="-533400" eaLnBrk="1" hangingPunct="1">
              <a:buFontTx/>
              <a:buChar char="-"/>
            </a:pPr>
            <a:r>
              <a:rPr lang="en-GB" sz="1600" b="1" dirty="0" smtClean="0">
                <a:solidFill>
                  <a:schemeClr val="tx2"/>
                </a:solidFill>
              </a:rPr>
              <a:t>LDH</a:t>
            </a:r>
            <a:r>
              <a:rPr lang="en-GB" sz="1600" b="1" dirty="0" smtClean="0"/>
              <a:t> </a:t>
            </a:r>
            <a:r>
              <a:rPr lang="en-GB" sz="1600" dirty="0" smtClean="0"/>
              <a:t>- </a:t>
            </a:r>
            <a:r>
              <a:rPr lang="cs-CZ" sz="1600" dirty="0" err="1" smtClean="0"/>
              <a:t>lactate</a:t>
            </a:r>
            <a:r>
              <a:rPr lang="cs-CZ" sz="1600" dirty="0" smtClean="0"/>
              <a:t> </a:t>
            </a:r>
            <a:r>
              <a:rPr lang="cs-CZ" sz="1600" dirty="0" err="1" smtClean="0"/>
              <a:t>dehydrogenase</a:t>
            </a:r>
            <a:endParaRPr lang="cs-CZ" sz="1600" dirty="0" smtClean="0"/>
          </a:p>
          <a:p>
            <a:pPr marL="933450" lvl="1" indent="-533400" eaLnBrk="1" hangingPunct="1">
              <a:buFontTx/>
              <a:buChar char="-"/>
            </a:pPr>
            <a:r>
              <a:rPr lang="en-GB" sz="2000" dirty="0" smtClean="0"/>
              <a:t>M</a:t>
            </a:r>
            <a:r>
              <a:rPr lang="cs-CZ" sz="2000" dirty="0" err="1" smtClean="0"/>
              <a:t>uscle</a:t>
            </a:r>
            <a:r>
              <a:rPr lang="cs-CZ" sz="2000" dirty="0" smtClean="0"/>
              <a:t> </a:t>
            </a:r>
            <a:r>
              <a:rPr lang="cs-CZ" sz="2000" dirty="0" err="1" smtClean="0"/>
              <a:t>damage</a:t>
            </a:r>
            <a:r>
              <a:rPr lang="cs-CZ" sz="2000" dirty="0" smtClean="0"/>
              <a:t>: </a:t>
            </a:r>
            <a:endParaRPr lang="en-GB" sz="2000" dirty="0" smtClean="0"/>
          </a:p>
          <a:p>
            <a:pPr marL="1333500" lvl="2" indent="-533400" eaLnBrk="1" hangingPunct="1">
              <a:buFontTx/>
              <a:buChar char="-"/>
            </a:pPr>
            <a:r>
              <a:rPr lang="cs-CZ" sz="1600" b="1" dirty="0" err="1" smtClean="0">
                <a:solidFill>
                  <a:schemeClr val="tx2"/>
                </a:solidFill>
              </a:rPr>
              <a:t>creatine</a:t>
            </a:r>
            <a:r>
              <a:rPr lang="cs-CZ" sz="1600" b="1" dirty="0" smtClean="0">
                <a:solidFill>
                  <a:schemeClr val="tx2"/>
                </a:solidFill>
              </a:rPr>
              <a:t> </a:t>
            </a:r>
            <a:r>
              <a:rPr lang="cs-CZ" sz="1600" b="1" dirty="0" err="1" smtClean="0">
                <a:solidFill>
                  <a:schemeClr val="tx2"/>
                </a:solidFill>
              </a:rPr>
              <a:t>kinase</a:t>
            </a:r>
            <a:r>
              <a:rPr lang="cs-CZ" sz="1600" b="1" dirty="0" smtClean="0">
                <a:solidFill>
                  <a:schemeClr val="tx2"/>
                </a:solidFill>
              </a:rPr>
              <a:t> </a:t>
            </a:r>
            <a:r>
              <a:rPr lang="cs-CZ" sz="1600" dirty="0" smtClean="0"/>
              <a:t>in seru</a:t>
            </a:r>
            <a:r>
              <a:rPr lang="en-US" sz="1600" dirty="0" smtClean="0"/>
              <a:t>m (</a:t>
            </a:r>
            <a:r>
              <a:rPr lang="en-US" sz="1600" dirty="0" err="1" smtClean="0"/>
              <a:t>iso</a:t>
            </a:r>
            <a:r>
              <a:rPr lang="cs-CZ" sz="1600" dirty="0" err="1" smtClean="0"/>
              <a:t>zymes</a:t>
            </a:r>
            <a:r>
              <a:rPr lang="cs-CZ" sz="1600" dirty="0" smtClean="0"/>
              <a:t> - </a:t>
            </a:r>
            <a:r>
              <a:rPr lang="cs-CZ" sz="1600" dirty="0" err="1" smtClean="0"/>
              <a:t>tissue</a:t>
            </a:r>
            <a:r>
              <a:rPr lang="cs-CZ" sz="1600" dirty="0" smtClean="0"/>
              <a:t> </a:t>
            </a:r>
            <a:r>
              <a:rPr lang="cs-CZ" sz="1600" dirty="0" err="1" smtClean="0"/>
              <a:t>specific</a:t>
            </a:r>
            <a:r>
              <a:rPr lang="cs-CZ" sz="1600" dirty="0" smtClean="0"/>
              <a:t> </a:t>
            </a:r>
            <a:r>
              <a:rPr lang="en-GB" sz="1600" dirty="0" smtClean="0"/>
              <a:t>– </a:t>
            </a:r>
            <a:r>
              <a:rPr lang="cs-CZ" sz="1600" dirty="0" err="1" smtClean="0"/>
              <a:t>muscle</a:t>
            </a:r>
            <a:r>
              <a:rPr lang="en-GB" sz="1600" dirty="0" smtClean="0"/>
              <a:t> </a:t>
            </a:r>
            <a:r>
              <a:rPr lang="en-GB" sz="1600" dirty="0" err="1" smtClean="0"/>
              <a:t>vs</a:t>
            </a:r>
            <a:r>
              <a:rPr lang="en-GB" sz="1600" dirty="0" smtClean="0"/>
              <a:t> </a:t>
            </a:r>
            <a:r>
              <a:rPr lang="cs-CZ" sz="1600" dirty="0" err="1" smtClean="0"/>
              <a:t>heart</a:t>
            </a:r>
            <a:r>
              <a:rPr lang="cs-CZ" sz="1600" dirty="0" smtClean="0"/>
              <a:t>)</a:t>
            </a:r>
            <a:r>
              <a:rPr lang="en-US" sz="1600" dirty="0" smtClean="0"/>
              <a:t>;</a:t>
            </a:r>
            <a:endParaRPr lang="cs-CZ" sz="1600" dirty="0" smtClean="0"/>
          </a:p>
          <a:p>
            <a:pPr marL="533400" indent="-533400" eaLnBrk="1" hangingPunct="1">
              <a:buNone/>
            </a:pPr>
            <a:endParaRPr lang="en-US" sz="1600" dirty="0" smtClean="0"/>
          </a:p>
          <a:p>
            <a:pPr marL="533400" indent="-533400" eaLnBrk="1" hangingPunct="1">
              <a:buNone/>
            </a:pPr>
            <a:r>
              <a:rPr lang="en-US" sz="1600" b="1" dirty="0" smtClean="0">
                <a:solidFill>
                  <a:srgbClr val="00B050"/>
                </a:solidFill>
              </a:rPr>
              <a:t>Other </a:t>
            </a:r>
            <a:r>
              <a:rPr lang="cs-CZ" sz="1600" b="1" dirty="0" smtClean="0">
                <a:solidFill>
                  <a:srgbClr val="00B050"/>
                </a:solidFill>
              </a:rPr>
              <a:t>enzym</a:t>
            </a:r>
            <a:r>
              <a:rPr lang="en-US" sz="1600" b="1" dirty="0" smtClean="0">
                <a:solidFill>
                  <a:srgbClr val="00B050"/>
                </a:solidFill>
              </a:rPr>
              <a:t>e biomarkers</a:t>
            </a:r>
            <a:r>
              <a:rPr lang="cs-CZ" sz="1600" b="1" dirty="0" smtClean="0">
                <a:solidFill>
                  <a:srgbClr val="00B050"/>
                </a:solidFill>
                <a:sym typeface="Wingdings" pitchFamily="2" charset="2"/>
              </a:rPr>
              <a:t></a:t>
            </a:r>
            <a:r>
              <a:rPr lang="en-US" sz="1600" b="1" dirty="0" smtClean="0">
                <a:solidFill>
                  <a:srgbClr val="00B050"/>
                </a:solidFill>
                <a:sym typeface="Wingdings" pitchFamily="2" charset="2"/>
              </a:rPr>
              <a:t> see further</a:t>
            </a:r>
            <a:endParaRPr lang="cs-CZ" sz="1600" b="1" dirty="0" smtClean="0">
              <a:solidFill>
                <a:srgbClr val="00B050"/>
              </a:solidFill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2074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Methods in clinical chemistry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133600"/>
            <a:ext cx="7391400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Oval 6"/>
          <p:cNvSpPr>
            <a:spLocks noChangeArrowheads="1"/>
          </p:cNvSpPr>
          <p:nvPr/>
        </p:nvSpPr>
        <p:spPr bwMode="auto">
          <a:xfrm>
            <a:off x="5508104" y="914400"/>
            <a:ext cx="3483496" cy="3124200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6156176" y="1198493"/>
            <a:ext cx="209544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smtClean="0"/>
              <a:t>Coloured product:</a:t>
            </a:r>
            <a:br>
              <a:rPr lang="en-GB" dirty="0" smtClean="0"/>
            </a:br>
            <a:r>
              <a:rPr lang="en-GB" dirty="0" smtClean="0"/>
              <a:t>k</a:t>
            </a:r>
            <a:r>
              <a:rPr lang="cs-CZ" dirty="0" err="1" smtClean="0"/>
              <a:t>inetic</a:t>
            </a:r>
            <a:r>
              <a:rPr lang="cs-CZ" dirty="0"/>
              <a:t/>
            </a:r>
            <a:br>
              <a:rPr lang="cs-CZ" dirty="0"/>
            </a:br>
            <a:r>
              <a:rPr lang="en-GB" dirty="0" smtClean="0"/>
              <a:t>s</a:t>
            </a:r>
            <a:r>
              <a:rPr lang="cs-CZ" dirty="0" err="1" smtClean="0"/>
              <a:t>pectrophotometry</a:t>
            </a:r>
            <a:endParaRPr lang="en-GB" dirty="0" smtClean="0"/>
          </a:p>
        </p:txBody>
      </p:sp>
      <p:sp>
        <p:nvSpPr>
          <p:cNvPr id="9" name="Nadpis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2074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Methods in clinical chemistry: example LDH analysis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07504" y="908720"/>
            <a:ext cx="56076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b="1" dirty="0" smtClean="0"/>
              <a:t>Done in automatic analyzer:</a:t>
            </a:r>
          </a:p>
          <a:p>
            <a:pPr>
              <a:buFont typeface="Arial" charset="0"/>
              <a:buChar char="•"/>
            </a:pPr>
            <a:r>
              <a:rPr lang="en-GB" sz="1200" dirty="0" smtClean="0"/>
              <a:t>Blood sample + addition of (NAD+ </a:t>
            </a:r>
            <a:r>
              <a:rPr lang="en-GB" sz="1200" dirty="0" err="1" smtClean="0"/>
              <a:t>tetrazolium</a:t>
            </a:r>
            <a:r>
              <a:rPr lang="en-GB" sz="1200" dirty="0" smtClean="0"/>
              <a:t> salt + </a:t>
            </a:r>
            <a:r>
              <a:rPr lang="en-GB" sz="1200" dirty="0" err="1" smtClean="0"/>
              <a:t>diaphorase</a:t>
            </a:r>
            <a:r>
              <a:rPr lang="en-GB" sz="1200" dirty="0" smtClean="0"/>
              <a:t> enzyme)</a:t>
            </a:r>
          </a:p>
          <a:p>
            <a:pPr>
              <a:buFont typeface="Arial" charset="0"/>
              <a:buChar char="•"/>
            </a:pPr>
            <a:r>
              <a:rPr lang="en-GB" sz="1200" dirty="0" smtClean="0"/>
              <a:t>Incubation and </a:t>
            </a:r>
            <a:r>
              <a:rPr lang="en-GB" sz="1200" dirty="0" err="1" smtClean="0"/>
              <a:t>spectrophotometry</a:t>
            </a:r>
            <a:r>
              <a:rPr lang="en-GB" sz="1200" dirty="0" smtClean="0"/>
              <a:t> determination</a:t>
            </a:r>
          </a:p>
          <a:p>
            <a:pPr>
              <a:buFont typeface="Arial" charset="0"/>
              <a:buChar char="•"/>
            </a:pPr>
            <a:r>
              <a:rPr lang="en-GB" sz="1200" dirty="0" smtClean="0"/>
              <a:t>Automatic evaluation 	</a:t>
            </a:r>
            <a:r>
              <a:rPr lang="en-GB" sz="1200" dirty="0" smtClean="0">
                <a:sym typeface="Wingdings" pitchFamily="2" charset="2"/>
              </a:rPr>
              <a:t> final value (LDH activity)</a:t>
            </a:r>
          </a:p>
          <a:p>
            <a:pPr lvl="1"/>
            <a:r>
              <a:rPr lang="en-GB" sz="1200" dirty="0" smtClean="0">
                <a:sym typeface="Wingdings" pitchFamily="2" charset="2"/>
              </a:rPr>
              <a:t>		 comparison with “limits”  highlighting for a doctor</a:t>
            </a:r>
          </a:p>
          <a:p>
            <a:pPr lvl="1">
              <a:buFont typeface="Arial" charset="0"/>
              <a:buChar char="•"/>
            </a:pPr>
            <a:endParaRPr lang="en-GB" sz="1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458200" cy="457200"/>
          </a:xfrm>
        </p:spPr>
        <p:txBody>
          <a:bodyPr/>
          <a:lstStyle/>
          <a:p>
            <a:pPr algn="ctr" eaLnBrk="1" hangingPunct="1"/>
            <a:r>
              <a:rPr lang="en-US" sz="2000" b="0" dirty="0" smtClean="0">
                <a:solidFill>
                  <a:schemeClr val="tx1"/>
                </a:solidFill>
              </a:rPr>
              <a:t>Example – changes in rat serum en</a:t>
            </a:r>
            <a:r>
              <a:rPr lang="cs-CZ" sz="2000" b="0" dirty="0" err="1" smtClean="0">
                <a:solidFill>
                  <a:schemeClr val="tx1"/>
                </a:solidFill>
              </a:rPr>
              <a:t>zymes</a:t>
            </a:r>
            <a:r>
              <a:rPr lang="cs-CZ" sz="2000" b="0" dirty="0" smtClean="0">
                <a:solidFill>
                  <a:schemeClr val="tx1"/>
                </a:solidFill>
              </a:rPr>
              <a:t> </a:t>
            </a:r>
            <a:r>
              <a:rPr lang="cs-CZ" sz="2000" b="0" dirty="0" err="1" smtClean="0">
                <a:solidFill>
                  <a:schemeClr val="tx1"/>
                </a:solidFill>
              </a:rPr>
              <a:t>after</a:t>
            </a:r>
            <a:r>
              <a:rPr lang="cs-CZ" sz="2000" b="0" dirty="0" smtClean="0">
                <a:solidFill>
                  <a:schemeClr val="tx1"/>
                </a:solidFill>
              </a:rPr>
              <a:t> CC</a:t>
            </a:r>
            <a:r>
              <a:rPr lang="en-GB" sz="2000" b="0" dirty="0" smtClean="0">
                <a:solidFill>
                  <a:schemeClr val="tx1"/>
                </a:solidFill>
              </a:rPr>
              <a:t>l</a:t>
            </a:r>
            <a:r>
              <a:rPr lang="cs-CZ" sz="2000" b="0" baseline="-25000" dirty="0" smtClean="0">
                <a:solidFill>
                  <a:schemeClr val="tx1"/>
                </a:solidFill>
              </a:rPr>
              <a:t>4</a:t>
            </a:r>
            <a:r>
              <a:rPr lang="cs-CZ" sz="2000" b="0" dirty="0" smtClean="0">
                <a:solidFill>
                  <a:schemeClr val="tx1"/>
                </a:solidFill>
              </a:rPr>
              <a:t> </a:t>
            </a:r>
            <a:r>
              <a:rPr lang="cs-CZ" sz="2000" b="0" dirty="0" err="1" smtClean="0">
                <a:solidFill>
                  <a:schemeClr val="tx1"/>
                </a:solidFill>
              </a:rPr>
              <a:t>exposure</a:t>
            </a:r>
            <a:endParaRPr lang="cs-CZ" sz="2000" b="0" dirty="0" smtClean="0">
              <a:solidFill>
                <a:schemeClr val="tx1"/>
              </a:solidFill>
            </a:endParaRPr>
          </a:p>
        </p:txBody>
      </p:sp>
      <p:pic>
        <p:nvPicPr>
          <p:cNvPr id="28675" name="Picture 5" descr="1858"/>
          <p:cNvPicPr>
            <a:picLocks noChangeAspect="1" noChangeArrowheads="1"/>
          </p:cNvPicPr>
          <p:nvPr/>
        </p:nvPicPr>
        <p:blipFill>
          <a:blip r:embed="rId3" cstate="print"/>
          <a:srcRect t="3668" b="32773"/>
          <a:stretch>
            <a:fillRect/>
          </a:stretch>
        </p:blipFill>
        <p:spPr bwMode="auto">
          <a:xfrm>
            <a:off x="1773238" y="725760"/>
            <a:ext cx="5389562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029" descr="1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76200"/>
            <a:ext cx="65151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458200" cy="457200"/>
          </a:xfrm>
        </p:spPr>
        <p:txBody>
          <a:bodyPr/>
          <a:lstStyle/>
          <a:p>
            <a:pPr algn="ctr" eaLnBrk="1" hangingPunct="1"/>
            <a:r>
              <a:rPr lang="cs-CZ" dirty="0" smtClean="0">
                <a:solidFill>
                  <a:schemeClr val="tx1"/>
                </a:solidFill>
              </a:rPr>
              <a:t>In </a:t>
            </a:r>
            <a:r>
              <a:rPr lang="cs-CZ" dirty="0" err="1" smtClean="0">
                <a:solidFill>
                  <a:schemeClr val="tx1"/>
                </a:solidFill>
              </a:rPr>
              <a:t>vivo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biomarkers</a:t>
            </a:r>
            <a:r>
              <a:rPr lang="cs-CZ" dirty="0" smtClean="0">
                <a:solidFill>
                  <a:schemeClr val="tx1"/>
                </a:solidFill>
              </a:rPr>
              <a:t> of </a:t>
            </a:r>
            <a:r>
              <a:rPr lang="cs-CZ" dirty="0" err="1" smtClean="0">
                <a:solidFill>
                  <a:schemeClr val="tx1"/>
                </a:solidFill>
              </a:rPr>
              <a:t>effects</a:t>
            </a:r>
            <a:r>
              <a:rPr lang="cs-CZ" dirty="0" smtClean="0">
                <a:solidFill>
                  <a:schemeClr val="tx1"/>
                </a:solidFill>
              </a:rPr>
              <a:t> / response</a:t>
            </a:r>
            <a:endParaRPr lang="cs-CZ" b="0" dirty="0" smtClean="0">
              <a:solidFill>
                <a:schemeClr val="tx1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3340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endParaRPr lang="cs-CZ" b="1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b="1" dirty="0" err="1" smtClean="0"/>
              <a:t>Behavioral</a:t>
            </a:r>
            <a:r>
              <a:rPr lang="cs-CZ" b="1" dirty="0" smtClean="0"/>
              <a:t> </a:t>
            </a:r>
            <a:r>
              <a:rPr lang="cs-CZ" b="1" dirty="0" err="1" smtClean="0"/>
              <a:t>and</a:t>
            </a:r>
            <a:r>
              <a:rPr lang="cs-CZ" b="1" dirty="0" smtClean="0"/>
              <a:t> </a:t>
            </a:r>
            <a:r>
              <a:rPr lang="cs-CZ" b="1" dirty="0" err="1" smtClean="0"/>
              <a:t>Clinical</a:t>
            </a:r>
            <a:r>
              <a:rPr lang="cs-CZ" b="1" dirty="0" smtClean="0"/>
              <a:t> </a:t>
            </a:r>
            <a:r>
              <a:rPr lang="cs-CZ" b="1" dirty="0" err="1" smtClean="0"/>
              <a:t>biomarkers</a:t>
            </a:r>
            <a:endParaRPr lang="cs-CZ" i="1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b="1" dirty="0" err="1" smtClean="0"/>
              <a:t>Pathology</a:t>
            </a:r>
            <a:endParaRPr lang="cs-CZ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b="1" dirty="0" err="1" smtClean="0"/>
              <a:t>Clinical</a:t>
            </a:r>
            <a:r>
              <a:rPr lang="cs-CZ" b="1" dirty="0" smtClean="0"/>
              <a:t> </a:t>
            </a:r>
            <a:r>
              <a:rPr lang="cs-CZ" b="1" dirty="0" err="1" smtClean="0"/>
              <a:t>chemistry</a:t>
            </a:r>
            <a:r>
              <a:rPr lang="cs-CZ" b="1" dirty="0" smtClean="0"/>
              <a:t> </a:t>
            </a:r>
            <a:r>
              <a:rPr lang="cs-CZ" b="1" dirty="0" err="1" smtClean="0"/>
              <a:t>and</a:t>
            </a:r>
            <a:r>
              <a:rPr lang="cs-CZ" b="1" dirty="0" smtClean="0"/>
              <a:t> hematology</a:t>
            </a:r>
            <a:endParaRPr lang="cs-CZ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b="1" dirty="0" err="1" smtClean="0"/>
              <a:t>Enzymatic</a:t>
            </a:r>
            <a:r>
              <a:rPr lang="cs-CZ" b="1" dirty="0" smtClean="0"/>
              <a:t> </a:t>
            </a:r>
            <a:r>
              <a:rPr lang="cs-CZ" b="1" dirty="0" err="1" smtClean="0"/>
              <a:t>changes</a:t>
            </a:r>
            <a:endParaRPr lang="cs-CZ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b="1" dirty="0" smtClean="0"/>
              <a:t>Protein </a:t>
            </a:r>
            <a:r>
              <a:rPr lang="cs-CZ" b="1" dirty="0" err="1" smtClean="0"/>
              <a:t>synthesis</a:t>
            </a:r>
            <a:r>
              <a:rPr lang="cs-CZ" b="1" dirty="0" smtClean="0"/>
              <a:t> </a:t>
            </a:r>
            <a:r>
              <a:rPr lang="cs-CZ" b="1" dirty="0" err="1" smtClean="0"/>
              <a:t>biomarkers</a:t>
            </a:r>
            <a:endParaRPr lang="cs-CZ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b="1" dirty="0" err="1" smtClean="0"/>
              <a:t>Oxidative</a:t>
            </a:r>
            <a:r>
              <a:rPr lang="cs-CZ" b="1" dirty="0" smtClean="0"/>
              <a:t> stress </a:t>
            </a:r>
            <a:r>
              <a:rPr lang="cs-CZ" b="1" dirty="0" err="1" smtClean="0"/>
              <a:t>markers</a:t>
            </a:r>
            <a:endParaRPr lang="cs-CZ" b="1" dirty="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174576"/>
            <a:ext cx="8763000" cy="56388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b="1" dirty="0" smtClean="0"/>
              <a:t>Tumor </a:t>
            </a:r>
            <a:r>
              <a:rPr lang="cs-CZ" sz="2400" b="1" dirty="0" err="1" smtClean="0"/>
              <a:t>genes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and</a:t>
            </a:r>
            <a:r>
              <a:rPr lang="cs-CZ" sz="2400" b="1" dirty="0" smtClean="0"/>
              <a:t> tumor </a:t>
            </a:r>
            <a:r>
              <a:rPr lang="cs-CZ" sz="2400" b="1" dirty="0" err="1" smtClean="0"/>
              <a:t>markers</a:t>
            </a:r>
            <a:r>
              <a:rPr lang="cs-CZ" sz="2400" b="1" dirty="0" smtClean="0"/>
              <a:t> </a:t>
            </a:r>
            <a:br>
              <a:rPr lang="cs-CZ" sz="2400" b="1" dirty="0" smtClean="0"/>
            </a:br>
            <a:r>
              <a:rPr lang="cs-CZ" sz="2400" dirty="0" smtClean="0"/>
              <a:t>	</a:t>
            </a:r>
            <a:r>
              <a:rPr lang="cs-CZ" sz="2000" dirty="0" smtClean="0"/>
              <a:t>		- </a:t>
            </a:r>
            <a:r>
              <a:rPr lang="cs-CZ" sz="2000" dirty="0" err="1" smtClean="0"/>
              <a:t>cancer</a:t>
            </a:r>
            <a:r>
              <a:rPr lang="cs-CZ" sz="2000" dirty="0" smtClean="0"/>
              <a:t> </a:t>
            </a:r>
            <a:r>
              <a:rPr lang="cs-CZ" sz="2000" dirty="0" err="1" smtClean="0"/>
              <a:t>genes</a:t>
            </a:r>
            <a:r>
              <a:rPr lang="cs-CZ" sz="2000" dirty="0" smtClean="0"/>
              <a:t> </a:t>
            </a:r>
            <a:r>
              <a:rPr lang="cs-CZ" sz="2000" i="1" dirty="0" smtClean="0"/>
              <a:t>ras, </a:t>
            </a:r>
            <a:r>
              <a:rPr lang="cs-CZ" sz="2000" i="1" dirty="0" err="1" smtClean="0"/>
              <a:t>myc</a:t>
            </a:r>
            <a:r>
              <a:rPr lang="cs-CZ" sz="2000" i="1" dirty="0" smtClean="0"/>
              <a:t>, 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000" i="1" dirty="0" smtClean="0"/>
              <a:t>				- </a:t>
            </a:r>
            <a:r>
              <a:rPr lang="cs-CZ" sz="2000" i="1" dirty="0" smtClean="0">
                <a:latin typeface="Symbol" pitchFamily="18" charset="2"/>
              </a:rPr>
              <a:t>a</a:t>
            </a:r>
            <a:r>
              <a:rPr lang="cs-CZ" sz="2000" i="1" dirty="0" smtClean="0"/>
              <a:t>-</a:t>
            </a:r>
            <a:r>
              <a:rPr lang="cs-CZ" sz="2000" i="1" dirty="0" err="1" smtClean="0"/>
              <a:t>fetoprotein</a:t>
            </a:r>
            <a:r>
              <a:rPr lang="cs-CZ" sz="2000" i="1" dirty="0" smtClean="0"/>
              <a:t> (AFP)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000" i="1" dirty="0" smtClean="0"/>
              <a:t>				- </a:t>
            </a:r>
            <a:r>
              <a:rPr lang="cs-CZ" sz="2000" dirty="0" err="1" smtClean="0"/>
              <a:t>suppressor</a:t>
            </a:r>
            <a:r>
              <a:rPr lang="cs-CZ" sz="2000" dirty="0" smtClean="0"/>
              <a:t> </a:t>
            </a:r>
            <a:r>
              <a:rPr lang="cs-CZ" sz="2000" dirty="0" err="1" smtClean="0"/>
              <a:t>genes</a:t>
            </a:r>
            <a:r>
              <a:rPr lang="cs-CZ" sz="2000" dirty="0" smtClean="0"/>
              <a:t> </a:t>
            </a:r>
            <a:r>
              <a:rPr lang="cs-CZ" sz="2000" i="1" dirty="0" smtClean="0"/>
              <a:t>p53, </a:t>
            </a:r>
            <a:r>
              <a:rPr lang="cs-CZ" sz="2000" i="1" dirty="0" err="1" smtClean="0"/>
              <a:t>Rb</a:t>
            </a:r>
            <a:endParaRPr lang="cs-CZ" sz="2000" i="1" dirty="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000" i="1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b="1" dirty="0" smtClean="0"/>
              <a:t>Methods of </a:t>
            </a:r>
            <a:r>
              <a:rPr lang="cs-CZ" sz="2400" b="1" dirty="0" err="1" smtClean="0"/>
              <a:t>determination</a:t>
            </a:r>
            <a:r>
              <a:rPr lang="cs-CZ" sz="2400" b="1" dirty="0" smtClean="0"/>
              <a:t> in </a:t>
            </a:r>
            <a:r>
              <a:rPr lang="cs-CZ" sz="2400" b="1" dirty="0" err="1" smtClean="0"/>
              <a:t>practice</a:t>
            </a:r>
            <a:r>
              <a:rPr lang="cs-CZ" sz="2400" b="1" dirty="0" smtClean="0"/>
              <a:t>:</a:t>
            </a:r>
            <a:endParaRPr lang="cs-CZ" sz="2400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b="1" dirty="0" smtClean="0">
                <a:solidFill>
                  <a:srgbClr val="00B050"/>
                </a:solidFill>
              </a:rPr>
              <a:t>	ELISA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000" dirty="0" smtClean="0"/>
              <a:t>(enzyme </a:t>
            </a:r>
            <a:r>
              <a:rPr lang="cs-CZ" sz="2000" dirty="0" err="1" smtClean="0"/>
              <a:t>linked</a:t>
            </a:r>
            <a:r>
              <a:rPr lang="cs-CZ" sz="2000" dirty="0" smtClean="0"/>
              <a:t> </a:t>
            </a:r>
            <a:r>
              <a:rPr lang="cs-CZ" sz="2000" dirty="0" err="1" smtClean="0"/>
              <a:t>immunosorbent</a:t>
            </a:r>
            <a:r>
              <a:rPr lang="cs-CZ" sz="2000" dirty="0" smtClean="0"/>
              <a:t> </a:t>
            </a:r>
            <a:r>
              <a:rPr lang="cs-CZ" sz="2000" dirty="0" err="1" smtClean="0"/>
              <a:t>assays</a:t>
            </a:r>
            <a:r>
              <a:rPr lang="cs-CZ" sz="2000" dirty="0" smtClean="0"/>
              <a:t>)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000" b="1" dirty="0" smtClean="0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879" y="3108151"/>
            <a:ext cx="309562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 smtClean="0">
                <a:solidFill>
                  <a:schemeClr val="tx1"/>
                </a:solidFill>
              </a:rPr>
              <a:t>ESTABLISHED PROTEIN MARKERS – determination in blood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20888"/>
            <a:ext cx="8458200" cy="1279376"/>
          </a:xfrm>
        </p:spPr>
        <p:txBody>
          <a:bodyPr/>
          <a:lstStyle/>
          <a:p>
            <a:pPr algn="ctr" eaLnBrk="1" hangingPunct="1"/>
            <a:r>
              <a:rPr lang="cs-CZ" sz="4000" dirty="0" err="1" smtClean="0">
                <a:solidFill>
                  <a:schemeClr val="tx1"/>
                </a:solidFill>
              </a:rPr>
              <a:t>Changes</a:t>
            </a:r>
            <a:r>
              <a:rPr lang="cs-CZ" sz="4000" dirty="0" smtClean="0">
                <a:solidFill>
                  <a:schemeClr val="tx1"/>
                </a:solidFill>
              </a:rPr>
              <a:t> in enzyme </a:t>
            </a:r>
            <a:r>
              <a:rPr lang="cs-CZ" sz="4000" dirty="0" err="1" smtClean="0">
                <a:solidFill>
                  <a:schemeClr val="tx1"/>
                </a:solidFill>
              </a:rPr>
              <a:t>activities</a:t>
            </a:r>
            <a:endParaRPr lang="cs-CZ" sz="4000" b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7688"/>
            <a:ext cx="9144000" cy="687016"/>
          </a:xfrm>
        </p:spPr>
        <p:txBody>
          <a:bodyPr/>
          <a:lstStyle/>
          <a:p>
            <a:pPr algn="ctr" eaLnBrk="1" hangingPunct="1"/>
            <a:r>
              <a:rPr lang="cs-CZ" sz="3200" smtClean="0">
                <a:solidFill>
                  <a:schemeClr val="tx1"/>
                </a:solidFill>
              </a:rPr>
              <a:t>Enzymatic changes</a:t>
            </a:r>
            <a:endParaRPr lang="cs-CZ" sz="3200" b="0" smtClean="0">
              <a:solidFill>
                <a:schemeClr val="tx1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763000" cy="56388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200" b="1" dirty="0" err="1" smtClean="0"/>
              <a:t>Biomarkers</a:t>
            </a:r>
            <a:r>
              <a:rPr lang="cs-CZ" sz="2200" b="1" dirty="0" smtClean="0"/>
              <a:t> </a:t>
            </a:r>
            <a:r>
              <a:rPr lang="cs-CZ" sz="2200" b="1" dirty="0" err="1" smtClean="0"/>
              <a:t>reflecting</a:t>
            </a:r>
            <a:r>
              <a:rPr lang="cs-CZ" sz="2200" b="1" dirty="0" smtClean="0"/>
              <a:t> „enzyme </a:t>
            </a:r>
            <a:r>
              <a:rPr lang="cs-CZ" sz="2200" b="1" dirty="0" err="1" smtClean="0"/>
              <a:t>changes</a:t>
            </a:r>
            <a:r>
              <a:rPr lang="cs-CZ" sz="2200" b="1" dirty="0" smtClean="0"/>
              <a:t>“:</a:t>
            </a:r>
            <a:endParaRPr lang="en-US" sz="2200" b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200" b="1" u="sng" dirty="0" smtClean="0"/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r>
              <a:rPr lang="cs-CZ" sz="2000" b="1" dirty="0" err="1" smtClean="0">
                <a:solidFill>
                  <a:schemeClr val="tx2"/>
                </a:solidFill>
              </a:rPr>
              <a:t>Example</a:t>
            </a:r>
            <a:r>
              <a:rPr lang="cs-CZ" sz="2000" b="1" dirty="0" smtClean="0">
                <a:solidFill>
                  <a:schemeClr val="tx2"/>
                </a:solidFill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</a:rPr>
              <a:t>biomarkers</a:t>
            </a:r>
            <a:r>
              <a:rPr lang="cs-CZ" sz="2000" b="1" dirty="0" smtClean="0">
                <a:solidFill>
                  <a:schemeClr val="tx2"/>
                </a:solidFill>
              </a:rPr>
              <a:t> … </a:t>
            </a:r>
            <a:r>
              <a:rPr lang="cs-CZ" sz="2000" b="1" dirty="0" err="1" smtClean="0">
                <a:solidFill>
                  <a:schemeClr val="tx2"/>
                </a:solidFill>
              </a:rPr>
              <a:t>inhibitions</a:t>
            </a:r>
            <a:r>
              <a:rPr lang="cs-CZ" sz="2000" b="1" dirty="0" smtClean="0">
                <a:solidFill>
                  <a:schemeClr val="tx2"/>
                </a:solidFill>
              </a:rPr>
              <a:t> of </a:t>
            </a:r>
          </a:p>
          <a:p>
            <a:pPr marL="1295400" lvl="2" indent="-3810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dirty="0" err="1" smtClean="0"/>
              <a:t>AcChE</a:t>
            </a:r>
            <a:r>
              <a:rPr lang="cs-CZ" sz="2000" dirty="0" smtClean="0"/>
              <a:t> (</a:t>
            </a:r>
            <a:r>
              <a:rPr lang="cs-CZ" sz="2000" dirty="0" err="1" smtClean="0"/>
              <a:t>organo</a:t>
            </a:r>
            <a:r>
              <a:rPr lang="cs-CZ" sz="2000" dirty="0" smtClean="0"/>
              <a:t>-</a:t>
            </a:r>
            <a:r>
              <a:rPr lang="cs-CZ" sz="2000" dirty="0" err="1" smtClean="0"/>
              <a:t>phosphates</a:t>
            </a:r>
            <a:r>
              <a:rPr lang="cs-CZ" sz="2000" dirty="0" smtClean="0"/>
              <a:t>)</a:t>
            </a:r>
          </a:p>
          <a:p>
            <a:pPr marL="1295400" lvl="2" indent="-381000" eaLnBrk="1" hangingPunct="1">
              <a:lnSpc>
                <a:spcPct val="90000"/>
              </a:lnSpc>
              <a:buFontTx/>
              <a:buNone/>
            </a:pPr>
            <a:r>
              <a:rPr lang="cs-CZ" sz="2000" dirty="0" smtClean="0"/>
              <a:t>d-</a:t>
            </a:r>
            <a:r>
              <a:rPr lang="cs-CZ" sz="2000" dirty="0" err="1" smtClean="0"/>
              <a:t>Aminolevulinic</a:t>
            </a:r>
            <a:r>
              <a:rPr lang="cs-CZ" sz="2000" dirty="0" smtClean="0"/>
              <a:t> </a:t>
            </a:r>
            <a:r>
              <a:rPr lang="cs-CZ" sz="2000" dirty="0" err="1" smtClean="0"/>
              <a:t>Acid</a:t>
            </a:r>
            <a:r>
              <a:rPr lang="cs-CZ" sz="2000" dirty="0" smtClean="0"/>
              <a:t> </a:t>
            </a:r>
            <a:r>
              <a:rPr lang="cs-CZ" sz="2000" dirty="0" err="1" smtClean="0"/>
              <a:t>Dehydratase</a:t>
            </a:r>
            <a:r>
              <a:rPr lang="cs-CZ" sz="2000" dirty="0" smtClean="0"/>
              <a:t> (ALAD) (</a:t>
            </a:r>
            <a:r>
              <a:rPr lang="cs-CZ" sz="2000" dirty="0" err="1" smtClean="0"/>
              <a:t>lead</a:t>
            </a:r>
            <a:r>
              <a:rPr lang="cs-CZ" sz="2000" dirty="0" smtClean="0"/>
              <a:t> - </a:t>
            </a:r>
            <a:r>
              <a:rPr lang="cs-CZ" sz="2000" dirty="0" err="1" smtClean="0"/>
              <a:t>Pb</a:t>
            </a:r>
            <a:r>
              <a:rPr lang="cs-CZ" sz="2000" dirty="0" smtClean="0"/>
              <a:t>)</a:t>
            </a:r>
            <a:endParaRPr lang="cs-CZ" sz="2000" i="1" dirty="0" smtClean="0">
              <a:solidFill>
                <a:srgbClr val="FF3300"/>
              </a:solidFill>
            </a:endParaRPr>
          </a:p>
          <a:p>
            <a:pPr marL="1295400" lvl="2" indent="-3810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dirty="0" err="1" smtClean="0"/>
              <a:t>Proteinphosphatases</a:t>
            </a:r>
            <a:r>
              <a:rPr lang="cs-CZ" sz="2000" dirty="0" smtClean="0"/>
              <a:t> (</a:t>
            </a:r>
            <a:r>
              <a:rPr lang="cs-CZ" sz="2000" dirty="0" err="1" smtClean="0"/>
              <a:t>microcystins</a:t>
            </a:r>
            <a:r>
              <a:rPr lang="cs-CZ" sz="2000" dirty="0" smtClean="0"/>
              <a:t>)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endParaRPr lang="cs-CZ" sz="2000" b="1" u="sng" dirty="0" smtClean="0"/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chemeClr val="tx2"/>
                </a:solidFill>
              </a:rPr>
              <a:t>I</a:t>
            </a:r>
            <a:r>
              <a:rPr lang="cs-CZ" sz="2000" b="1" dirty="0" err="1" smtClean="0">
                <a:solidFill>
                  <a:schemeClr val="tx2"/>
                </a:solidFill>
              </a:rPr>
              <a:t>nductions</a:t>
            </a:r>
            <a:r>
              <a:rPr lang="en-US" sz="2000" b="1" dirty="0" smtClean="0">
                <a:solidFill>
                  <a:schemeClr val="tx2"/>
                </a:solidFill>
              </a:rPr>
              <a:t> of </a:t>
            </a:r>
            <a:r>
              <a:rPr lang="cs-CZ" sz="2000" b="1" dirty="0" err="1" smtClean="0">
                <a:solidFill>
                  <a:schemeClr val="tx2"/>
                </a:solidFill>
              </a:rPr>
              <a:t>detoxication</a:t>
            </a:r>
            <a:r>
              <a:rPr lang="cs-CZ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</a:rPr>
              <a:t>&amp; oxidative stress </a:t>
            </a:r>
            <a:r>
              <a:rPr lang="cs-CZ" sz="2000" b="1" dirty="0" err="1" smtClean="0">
                <a:solidFill>
                  <a:schemeClr val="tx2"/>
                </a:solidFill>
              </a:rPr>
              <a:t>enzymes</a:t>
            </a:r>
            <a:r>
              <a:rPr lang="cs-CZ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</a:rPr>
              <a:t/>
            </a:r>
            <a:br>
              <a:rPr lang="en-US" sz="2000" b="1" dirty="0" smtClean="0">
                <a:solidFill>
                  <a:schemeClr val="tx2"/>
                </a:solidFill>
              </a:rPr>
            </a:br>
            <a:r>
              <a:rPr lang="cs-CZ" sz="2000" dirty="0" smtClean="0"/>
              <a:t>(</a:t>
            </a:r>
            <a:r>
              <a:rPr lang="cs-CZ" sz="2000" dirty="0" err="1" smtClean="0"/>
              <a:t>hepatopan</a:t>
            </a:r>
            <a:r>
              <a:rPr lang="en-US" sz="2000" dirty="0" smtClean="0"/>
              <a:t>c</a:t>
            </a:r>
            <a:r>
              <a:rPr lang="cs-CZ" sz="2000" dirty="0" err="1" smtClean="0"/>
              <a:t>reas</a:t>
            </a:r>
            <a:r>
              <a:rPr lang="cs-CZ" sz="2000" dirty="0" smtClean="0"/>
              <a:t> / liver</a:t>
            </a:r>
            <a:r>
              <a:rPr lang="en-US" sz="2000" dirty="0" smtClean="0"/>
              <a:t>  / blood</a:t>
            </a:r>
            <a:r>
              <a:rPr lang="cs-CZ" sz="2000" dirty="0" smtClean="0"/>
              <a:t>)</a:t>
            </a:r>
            <a:endParaRPr lang="cs-CZ" sz="2000" b="1" u="sng" dirty="0" smtClean="0"/>
          </a:p>
          <a:p>
            <a:pPr marL="1295400" lvl="2" indent="-3810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1800" dirty="0" smtClean="0"/>
              <a:t>	MFO </a:t>
            </a:r>
            <a:r>
              <a:rPr lang="en-US" sz="1800" dirty="0" smtClean="0"/>
              <a:t>[</a:t>
            </a:r>
            <a:r>
              <a:rPr lang="cs-CZ" sz="1800" dirty="0" smtClean="0"/>
              <a:t>CYP </a:t>
            </a:r>
            <a:r>
              <a:rPr lang="cs-CZ" sz="1800" dirty="0" err="1" smtClean="0"/>
              <a:t>classes</a:t>
            </a:r>
            <a:r>
              <a:rPr lang="cs-CZ" sz="1800" dirty="0" smtClean="0"/>
              <a:t> </a:t>
            </a:r>
            <a:r>
              <a:rPr lang="en-US" sz="1800" dirty="0" smtClean="0"/>
              <a:t> - </a:t>
            </a:r>
            <a:r>
              <a:rPr lang="cs-CZ" sz="1800" b="1" u="sng" dirty="0" smtClean="0"/>
              <a:t>EROD</a:t>
            </a:r>
            <a:r>
              <a:rPr lang="cs-CZ" sz="1800" dirty="0" smtClean="0"/>
              <a:t> / MROD / BROD</a:t>
            </a:r>
          </a:p>
          <a:p>
            <a:pPr marL="1295400" lvl="2" indent="-3810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1800" dirty="0" smtClean="0"/>
              <a:t>	</a:t>
            </a:r>
            <a:r>
              <a:rPr lang="cs-CZ" sz="1800" b="1" u="sng" dirty="0" err="1" smtClean="0"/>
              <a:t>Phase</a:t>
            </a:r>
            <a:r>
              <a:rPr lang="cs-CZ" sz="1800" b="1" u="sng" dirty="0" smtClean="0"/>
              <a:t> II </a:t>
            </a:r>
            <a:r>
              <a:rPr lang="cs-CZ" sz="1800" b="1" u="sng" dirty="0" err="1" smtClean="0"/>
              <a:t>enzymes</a:t>
            </a:r>
            <a:r>
              <a:rPr lang="cs-CZ" sz="1800" dirty="0" smtClean="0"/>
              <a:t> (</a:t>
            </a:r>
            <a:r>
              <a:rPr lang="cs-CZ" sz="1800" dirty="0" err="1" smtClean="0"/>
              <a:t>GSTs</a:t>
            </a:r>
            <a:r>
              <a:rPr lang="cs-CZ" sz="1800" dirty="0" smtClean="0"/>
              <a:t>)</a:t>
            </a:r>
          </a:p>
          <a:p>
            <a:pPr marL="1295400" lvl="2" indent="-3810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1800" dirty="0" smtClean="0"/>
              <a:t>	</a:t>
            </a:r>
            <a:r>
              <a:rPr lang="cs-CZ" sz="1800" dirty="0" err="1" smtClean="0"/>
              <a:t>Glutathion</a:t>
            </a:r>
            <a:r>
              <a:rPr lang="cs-CZ" sz="1800" dirty="0" smtClean="0"/>
              <a:t> </a:t>
            </a:r>
            <a:r>
              <a:rPr lang="cs-CZ" sz="1800" dirty="0" err="1" smtClean="0"/>
              <a:t>metabolism</a:t>
            </a:r>
            <a:r>
              <a:rPr lang="cs-CZ" sz="1800" dirty="0" smtClean="0"/>
              <a:t> </a:t>
            </a:r>
            <a:r>
              <a:rPr lang="cs-CZ" sz="1800" dirty="0" err="1" smtClean="0"/>
              <a:t>enzymes</a:t>
            </a:r>
            <a:r>
              <a:rPr lang="cs-CZ" sz="1800" dirty="0" smtClean="0"/>
              <a:t> (</a:t>
            </a:r>
            <a:r>
              <a:rPr lang="cs-CZ" sz="1800" dirty="0" err="1" smtClean="0"/>
              <a:t>GPx</a:t>
            </a:r>
            <a:r>
              <a:rPr lang="cs-CZ" sz="1800" dirty="0" smtClean="0"/>
              <a:t>, </a:t>
            </a:r>
            <a:r>
              <a:rPr lang="cs-CZ" sz="1800" dirty="0" err="1" smtClean="0"/>
              <a:t>GRs</a:t>
            </a:r>
            <a:r>
              <a:rPr lang="cs-CZ" sz="1800" dirty="0" smtClean="0"/>
              <a:t>)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endParaRPr lang="cs-CZ" sz="2000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200" dirty="0" smtClean="0"/>
              <a:t>(+) Rapid e</a:t>
            </a:r>
            <a:r>
              <a:rPr lang="en-US" sz="2200" dirty="0" smtClean="0"/>
              <a:t>n</a:t>
            </a:r>
            <a:r>
              <a:rPr lang="cs-CZ" sz="2200" dirty="0" err="1" smtClean="0"/>
              <a:t>zymatic</a:t>
            </a:r>
            <a:r>
              <a:rPr lang="cs-CZ" sz="2200" dirty="0" smtClean="0"/>
              <a:t> </a:t>
            </a:r>
            <a:r>
              <a:rPr lang="cs-CZ" sz="2200" dirty="0" err="1" smtClean="0"/>
              <a:t>assays</a:t>
            </a:r>
            <a:r>
              <a:rPr lang="cs-CZ" sz="2200" dirty="0" smtClean="0"/>
              <a:t>, </a:t>
            </a:r>
            <a:r>
              <a:rPr lang="cs-CZ" sz="2200" dirty="0" err="1" smtClean="0"/>
              <a:t>specific</a:t>
            </a:r>
            <a:r>
              <a:rPr lang="cs-CZ" sz="2200" dirty="0" smtClean="0"/>
              <a:t> </a:t>
            </a:r>
            <a:r>
              <a:rPr lang="cs-CZ" sz="2200" dirty="0" err="1" smtClean="0"/>
              <a:t>responses</a:t>
            </a:r>
            <a:endParaRPr lang="cs-CZ" sz="2200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200" dirty="0" smtClean="0"/>
              <a:t>(-) </a:t>
            </a:r>
            <a:r>
              <a:rPr lang="cs-CZ" sz="2200" dirty="0" err="1" smtClean="0"/>
              <a:t>Some</a:t>
            </a:r>
            <a:r>
              <a:rPr lang="cs-CZ" sz="2200" dirty="0" smtClean="0"/>
              <a:t> </a:t>
            </a:r>
            <a:r>
              <a:rPr lang="en-US" sz="2200" dirty="0" smtClean="0"/>
              <a:t>~ </a:t>
            </a:r>
            <a:r>
              <a:rPr lang="cs-CZ" sz="2200" dirty="0" smtClean="0"/>
              <a:t>EXPOS</a:t>
            </a:r>
            <a:r>
              <a:rPr lang="en-US" sz="2200" dirty="0" smtClean="0"/>
              <a:t>URE biomarkers</a:t>
            </a:r>
            <a:endParaRPr lang="cs-CZ" sz="2200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458200" cy="745232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tx1"/>
                </a:solidFill>
              </a:rPr>
              <a:t>Reminder</a:t>
            </a:r>
            <a:r>
              <a:rPr lang="en-GB" sz="2800" dirty="0" smtClean="0">
                <a:solidFill>
                  <a:schemeClr val="tx1"/>
                </a:solidFill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</a:rPr>
              <a:t>AcChE</a:t>
            </a:r>
            <a:r>
              <a:rPr lang="en-US" sz="2800" dirty="0" smtClean="0">
                <a:solidFill>
                  <a:schemeClr val="tx1"/>
                </a:solidFill>
              </a:rPr>
              <a:t> inhibition m</a:t>
            </a:r>
            <a:r>
              <a:rPr lang="en-US" sz="2800" b="0" dirty="0" smtClean="0">
                <a:solidFill>
                  <a:schemeClr val="tx1"/>
                </a:solidFill>
              </a:rPr>
              <a:t>echanism</a:t>
            </a:r>
            <a:endParaRPr lang="cs-CZ" sz="2800" b="0" dirty="0" smtClean="0">
              <a:solidFill>
                <a:schemeClr val="tx1"/>
              </a:solidFill>
            </a:endParaRPr>
          </a:p>
        </p:txBody>
      </p:sp>
      <p:pic>
        <p:nvPicPr>
          <p:cNvPr id="33795" name="Picture 5" descr="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1341438"/>
            <a:ext cx="5351462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246584"/>
            <a:ext cx="8763000" cy="5638800"/>
          </a:xfrm>
          <a:noFill/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cs-CZ" sz="2000" b="1" dirty="0" smtClean="0">
                <a:solidFill>
                  <a:srgbClr val="00B050"/>
                </a:solidFill>
              </a:rPr>
              <a:t>Model </a:t>
            </a:r>
            <a:r>
              <a:rPr lang="en-US" sz="2000" b="1" dirty="0" smtClean="0">
                <a:solidFill>
                  <a:srgbClr val="00B050"/>
                </a:solidFill>
              </a:rPr>
              <a:t>Substrate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cs-CZ" sz="2000" dirty="0" smtClean="0"/>
              <a:t>(</a:t>
            </a:r>
            <a:r>
              <a:rPr lang="cs-CZ" sz="2000" dirty="0" err="1" smtClean="0"/>
              <a:t>butyryl</a:t>
            </a:r>
            <a:r>
              <a:rPr lang="cs-CZ" sz="2000" dirty="0" smtClean="0"/>
              <a:t>-</a:t>
            </a:r>
            <a:r>
              <a:rPr lang="cs-CZ" sz="2000" dirty="0" err="1" smtClean="0"/>
              <a:t>thio</a:t>
            </a:r>
            <a:r>
              <a:rPr lang="cs-CZ" sz="2000" dirty="0" smtClean="0"/>
              <a:t>-choline, acetyl-</a:t>
            </a:r>
            <a:r>
              <a:rPr lang="cs-CZ" sz="2000" dirty="0" err="1" smtClean="0"/>
              <a:t>thio</a:t>
            </a:r>
            <a:r>
              <a:rPr lang="cs-CZ" sz="2000" dirty="0" smtClean="0"/>
              <a:t>-choline) 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000" dirty="0" smtClean="0"/>
              <a:t>	- </a:t>
            </a:r>
            <a:r>
              <a:rPr lang="cs-CZ" sz="2000" dirty="0" err="1" smtClean="0"/>
              <a:t>cleaved</a:t>
            </a:r>
            <a:r>
              <a:rPr lang="cs-CZ" sz="2000" dirty="0" smtClean="0"/>
              <a:t> by </a:t>
            </a:r>
            <a:r>
              <a:rPr lang="cs-CZ" sz="2000" b="1" dirty="0" err="1" smtClean="0"/>
              <a:t>AcChE</a:t>
            </a:r>
            <a:r>
              <a:rPr lang="cs-CZ" sz="2000" dirty="0" smtClean="0"/>
              <a:t> </a:t>
            </a:r>
            <a:r>
              <a:rPr lang="cs-CZ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formation of free </a:t>
            </a:r>
            <a:r>
              <a:rPr lang="cs-CZ" sz="2000" dirty="0" smtClean="0"/>
              <a:t>–SH </a:t>
            </a:r>
            <a:r>
              <a:rPr lang="cs-CZ" sz="2000" dirty="0" err="1" smtClean="0"/>
              <a:t>groups</a:t>
            </a:r>
            <a:endParaRPr lang="cs-CZ" sz="2000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000" dirty="0" smtClean="0"/>
              <a:t>	- </a:t>
            </a:r>
            <a:r>
              <a:rPr lang="en-GB" sz="2000" dirty="0" smtClean="0"/>
              <a:t>reaction of SH with </a:t>
            </a:r>
            <a:r>
              <a:rPr lang="cs-CZ" sz="2000" b="1" dirty="0" err="1" smtClean="0"/>
              <a:t>thiol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reactive</a:t>
            </a:r>
            <a:r>
              <a:rPr lang="cs-CZ" sz="2000" b="1" dirty="0" smtClean="0"/>
              <a:t> </a:t>
            </a:r>
            <a:r>
              <a:rPr lang="en-US" sz="2000" b="1" dirty="0" smtClean="0"/>
              <a:t>probe</a:t>
            </a:r>
            <a:r>
              <a:rPr lang="en-GB" sz="2000" b="1" dirty="0" smtClean="0"/>
              <a:t> = </a:t>
            </a:r>
            <a:r>
              <a:rPr lang="cs-CZ" sz="2000" b="1" dirty="0" err="1" smtClean="0">
                <a:solidFill>
                  <a:srgbClr val="00B050"/>
                </a:solidFill>
              </a:rPr>
              <a:t>Ellman</a:t>
            </a:r>
            <a:r>
              <a:rPr lang="cs-CZ" sz="2000" b="1" dirty="0" smtClean="0">
                <a:solidFill>
                  <a:srgbClr val="00B050"/>
                </a:solidFill>
              </a:rPr>
              <a:t>´s </a:t>
            </a:r>
            <a:r>
              <a:rPr lang="cs-CZ" sz="2000" b="1" dirty="0" err="1" smtClean="0">
                <a:solidFill>
                  <a:srgbClr val="00B050"/>
                </a:solidFill>
              </a:rPr>
              <a:t>reagent</a:t>
            </a:r>
            <a:r>
              <a:rPr lang="cs-CZ" sz="2000" b="1" dirty="0" smtClean="0">
                <a:solidFill>
                  <a:srgbClr val="00B050"/>
                </a:solidFill>
              </a:rPr>
              <a:t> (DTNB)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000" dirty="0" smtClean="0"/>
              <a:t>	</a:t>
            </a:r>
            <a:r>
              <a:rPr lang="en-GB" sz="2000" dirty="0" smtClean="0">
                <a:sym typeface="Wingdings" pitchFamily="2" charset="2"/>
              </a:rPr>
              <a:t></a:t>
            </a:r>
            <a:r>
              <a:rPr lang="cs-CZ" sz="2000" dirty="0" smtClean="0"/>
              <a:t> DTNB-S-choline: </a:t>
            </a:r>
            <a:r>
              <a:rPr lang="cs-CZ" sz="2000" dirty="0" err="1" smtClean="0"/>
              <a:t>yellow</a:t>
            </a:r>
            <a:r>
              <a:rPr lang="cs-CZ" sz="2000" dirty="0" smtClean="0"/>
              <a:t> </a:t>
            </a:r>
            <a:r>
              <a:rPr lang="en-US" sz="2000" dirty="0" err="1" smtClean="0"/>
              <a:t>colour</a:t>
            </a:r>
            <a:r>
              <a:rPr lang="en-US" sz="2000" dirty="0" smtClean="0"/>
              <a:t> </a:t>
            </a:r>
            <a:r>
              <a:rPr lang="cs-CZ" sz="2000" dirty="0" smtClean="0"/>
              <a:t>(</a:t>
            </a:r>
            <a:r>
              <a:rPr lang="cs-CZ" sz="2000" dirty="0" err="1" smtClean="0"/>
              <a:t>spectrophotometry</a:t>
            </a:r>
            <a:r>
              <a:rPr lang="cs-CZ" sz="2000" dirty="0" smtClean="0"/>
              <a:t> A420)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en-US" sz="2000" dirty="0" smtClean="0"/>
          </a:p>
        </p:txBody>
      </p:sp>
      <p:pic>
        <p:nvPicPr>
          <p:cNvPr id="3482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0"/>
            <a:ext cx="6534150" cy="344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Oval 11"/>
          <p:cNvSpPr>
            <a:spLocks noChangeArrowheads="1"/>
          </p:cNvSpPr>
          <p:nvPr/>
        </p:nvSpPr>
        <p:spPr bwMode="auto">
          <a:xfrm>
            <a:off x="4495800" y="2895600"/>
            <a:ext cx="4495800" cy="2438400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Text Box 12"/>
          <p:cNvSpPr txBox="1">
            <a:spLocks noChangeArrowheads="1"/>
          </p:cNvSpPr>
          <p:nvPr/>
        </p:nvSpPr>
        <p:spPr bwMode="auto">
          <a:xfrm>
            <a:off x="6781800" y="3810000"/>
            <a:ext cx="2284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/>
              <a:t>Spectrophotometry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458200" cy="745232"/>
          </a:xfrm>
        </p:spPr>
        <p:txBody>
          <a:bodyPr/>
          <a:lstStyle/>
          <a:p>
            <a:pPr eaLnBrk="1" hangingPunct="1"/>
            <a:r>
              <a:rPr lang="en-GB" sz="2800" dirty="0" err="1" smtClean="0">
                <a:solidFill>
                  <a:schemeClr val="tx1"/>
                </a:solidFill>
              </a:rPr>
              <a:t>AcChE</a:t>
            </a:r>
            <a:r>
              <a:rPr lang="en-GB" sz="2800" dirty="0" smtClean="0">
                <a:solidFill>
                  <a:schemeClr val="tx1"/>
                </a:solidFill>
              </a:rPr>
              <a:t> assessment</a:t>
            </a:r>
            <a:endParaRPr lang="cs-CZ" sz="2800" b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7" descr="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5761" y="836712"/>
            <a:ext cx="5038527" cy="6005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 smtClean="0">
                <a:solidFill>
                  <a:schemeClr val="tx1"/>
                </a:solidFill>
              </a:rPr>
              <a:t>Changes in </a:t>
            </a:r>
            <a:r>
              <a:rPr lang="en-GB" sz="2000" dirty="0" err="1" smtClean="0">
                <a:solidFill>
                  <a:schemeClr val="tx1"/>
                </a:solidFill>
              </a:rPr>
              <a:t>AcChE</a:t>
            </a:r>
            <a:r>
              <a:rPr lang="en-GB" sz="2000" dirty="0" smtClean="0">
                <a:solidFill>
                  <a:schemeClr val="tx1"/>
                </a:solidFill>
              </a:rPr>
              <a:t> in birds after exposure to organophosphates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9696"/>
            <a:ext cx="8458200" cy="759024"/>
          </a:xfrm>
        </p:spPr>
        <p:txBody>
          <a:bodyPr/>
          <a:lstStyle/>
          <a:p>
            <a:pPr algn="ctr" eaLnBrk="1" hangingPunct="1"/>
            <a:r>
              <a:rPr lang="cs-CZ" sz="2800" smtClean="0">
                <a:solidFill>
                  <a:schemeClr val="tx1"/>
                </a:solidFill>
              </a:rPr>
              <a:t>Proteinphosphatase</a:t>
            </a:r>
            <a:r>
              <a:rPr lang="cs-CZ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</a:rPr>
              <a:t>inhibition</a:t>
            </a:r>
            <a:r>
              <a:rPr lang="cs-CZ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</a:rPr>
              <a:t>assay</a:t>
            </a:r>
            <a:endParaRPr lang="cs-CZ" sz="2800" b="0" dirty="0" smtClean="0">
              <a:solidFill>
                <a:schemeClr val="tx1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763000" cy="5638800"/>
          </a:xfrm>
          <a:noFill/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cs-CZ" sz="3000" b="1" dirty="0" smtClean="0">
                <a:solidFill>
                  <a:schemeClr val="tx2"/>
                </a:solidFill>
              </a:rPr>
              <a:t>Model </a:t>
            </a:r>
            <a:r>
              <a:rPr lang="cs-CZ" sz="3000" b="1" dirty="0" err="1" smtClean="0">
                <a:solidFill>
                  <a:schemeClr val="tx2"/>
                </a:solidFill>
              </a:rPr>
              <a:t>substrates</a:t>
            </a:r>
            <a:r>
              <a:rPr lang="cs-CZ" sz="3000" dirty="0" smtClean="0"/>
              <a:t> </a:t>
            </a:r>
            <a:r>
              <a:rPr lang="cs-CZ" sz="3000" dirty="0" err="1" smtClean="0"/>
              <a:t>cleaved</a:t>
            </a:r>
            <a:r>
              <a:rPr lang="cs-CZ" sz="3000" dirty="0" smtClean="0"/>
              <a:t> by </a:t>
            </a:r>
            <a:r>
              <a:rPr lang="cs-CZ" sz="3000" dirty="0" err="1" smtClean="0"/>
              <a:t>PPase</a:t>
            </a:r>
            <a:endParaRPr lang="en-US" sz="3000" dirty="0" smtClean="0"/>
          </a:p>
          <a:p>
            <a:pPr marL="914400" lvl="1" indent="-4572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sz="2000" baseline="30000" dirty="0" smtClean="0">
                <a:solidFill>
                  <a:schemeClr val="tx2"/>
                </a:solidFill>
              </a:rPr>
              <a:t>32</a:t>
            </a:r>
            <a:r>
              <a:rPr lang="cs-CZ" sz="2000" dirty="0" smtClean="0">
                <a:solidFill>
                  <a:schemeClr val="tx2"/>
                </a:solidFill>
              </a:rPr>
              <a:t>P-</a:t>
            </a:r>
            <a:r>
              <a:rPr lang="cs-CZ" sz="2000" dirty="0" err="1" smtClean="0">
                <a:solidFill>
                  <a:schemeClr val="tx2"/>
                </a:solidFill>
              </a:rPr>
              <a:t>labelled</a:t>
            </a:r>
            <a:r>
              <a:rPr lang="cs-CZ" sz="2000" dirty="0" smtClean="0">
                <a:solidFill>
                  <a:schemeClr val="tx2"/>
                </a:solidFill>
              </a:rPr>
              <a:t> protein</a:t>
            </a:r>
            <a:r>
              <a:rPr lang="cs-CZ" sz="2000" dirty="0" smtClean="0"/>
              <a:t> </a:t>
            </a:r>
            <a:r>
              <a:rPr lang="en-US" sz="2000" dirty="0" smtClean="0"/>
              <a:t>				</a:t>
            </a:r>
            <a:r>
              <a:rPr lang="en-GB" sz="2000" dirty="0" smtClean="0">
                <a:sym typeface="Wingdings" pitchFamily="2" charset="2"/>
              </a:rPr>
              <a:t> </a:t>
            </a:r>
            <a:r>
              <a:rPr lang="cs-CZ" sz="2000" dirty="0" smtClean="0"/>
              <a:t>free </a:t>
            </a:r>
            <a:r>
              <a:rPr lang="cs-CZ" sz="2000" b="1" baseline="30000" dirty="0" smtClean="0"/>
              <a:t>32</a:t>
            </a:r>
            <a:r>
              <a:rPr lang="cs-CZ" sz="2000" b="1" dirty="0" smtClean="0"/>
              <a:t>P </a:t>
            </a:r>
            <a:r>
              <a:rPr lang="en-US" sz="2000" b="1" dirty="0" smtClean="0"/>
              <a:t>radio</a:t>
            </a:r>
            <a:r>
              <a:rPr lang="cs-CZ" sz="2000" b="1" dirty="0" err="1" smtClean="0"/>
              <a:t>activity</a:t>
            </a:r>
            <a:endParaRPr lang="en-US" sz="2000" b="1" dirty="0" smtClean="0"/>
          </a:p>
          <a:p>
            <a:pPr marL="914400" lvl="1" indent="-4572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sz="2000" dirty="0" smtClean="0">
                <a:solidFill>
                  <a:schemeClr val="tx2"/>
                </a:solidFill>
              </a:rPr>
              <a:t>6,8-</a:t>
            </a:r>
            <a:r>
              <a:rPr lang="cs-CZ" sz="2000" dirty="0" err="1" smtClean="0">
                <a:solidFill>
                  <a:schemeClr val="tx2"/>
                </a:solidFill>
              </a:rPr>
              <a:t>difluoro</a:t>
            </a:r>
            <a:r>
              <a:rPr lang="cs-CZ" sz="2000" dirty="0" smtClean="0">
                <a:solidFill>
                  <a:schemeClr val="tx2"/>
                </a:solidFill>
              </a:rPr>
              <a:t>-4-</a:t>
            </a:r>
            <a:r>
              <a:rPr lang="cs-CZ" sz="2000" dirty="0" err="1" smtClean="0">
                <a:solidFill>
                  <a:schemeClr val="tx2"/>
                </a:solidFill>
              </a:rPr>
              <a:t>methylumbelliferyl</a:t>
            </a:r>
            <a:r>
              <a:rPr lang="cs-CZ" sz="2000" dirty="0" smtClean="0">
                <a:solidFill>
                  <a:schemeClr val="tx2"/>
                </a:solidFill>
              </a:rPr>
              <a:t> </a:t>
            </a:r>
            <a:r>
              <a:rPr lang="cs-CZ" sz="2000" dirty="0" err="1" smtClean="0">
                <a:solidFill>
                  <a:schemeClr val="tx2"/>
                </a:solidFill>
              </a:rPr>
              <a:t>phosphate</a:t>
            </a:r>
            <a:r>
              <a:rPr lang="en-US" sz="2000" dirty="0" smtClean="0"/>
              <a:t> 	</a:t>
            </a:r>
            <a:r>
              <a:rPr lang="cs-CZ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</a:t>
            </a:r>
            <a:r>
              <a:rPr lang="en-US" sz="2000" b="1" dirty="0" smtClean="0"/>
              <a:t>fluorescence</a:t>
            </a:r>
            <a:endParaRPr lang="cs-CZ" sz="2000" b="1" dirty="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en-US" sz="2400" dirty="0" smtClean="0"/>
          </a:p>
        </p:txBody>
      </p:sp>
      <p:pic>
        <p:nvPicPr>
          <p:cNvPr id="36868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68960"/>
            <a:ext cx="5610225" cy="3030538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36869" name="Picture 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590800"/>
            <a:ext cx="29083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9696"/>
            <a:ext cx="8458200" cy="759024"/>
          </a:xfrm>
        </p:spPr>
        <p:txBody>
          <a:bodyPr/>
          <a:lstStyle/>
          <a:p>
            <a:pPr algn="ctr" eaLnBrk="1" hangingPunct="1"/>
            <a:r>
              <a:rPr lang="en-US" sz="2800" dirty="0" smtClean="0">
                <a:solidFill>
                  <a:schemeClr val="tx1"/>
                </a:solidFill>
              </a:rPr>
              <a:t>MFO </a:t>
            </a:r>
            <a:r>
              <a:rPr lang="cs-CZ" sz="2800" dirty="0" smtClean="0">
                <a:solidFill>
                  <a:schemeClr val="tx1"/>
                </a:solidFill>
              </a:rPr>
              <a:t>(CYP</a:t>
            </a:r>
            <a:r>
              <a:rPr lang="en-US" sz="2800" dirty="0" smtClean="0">
                <a:solidFill>
                  <a:schemeClr val="tx1"/>
                </a:solidFill>
              </a:rPr>
              <a:t>s</a:t>
            </a:r>
            <a:r>
              <a:rPr lang="cs-CZ" sz="2800" dirty="0" smtClean="0">
                <a:solidFill>
                  <a:schemeClr val="tx1"/>
                </a:solidFill>
              </a:rPr>
              <a:t>) </a:t>
            </a:r>
            <a:r>
              <a:rPr lang="en-GB" sz="2800" dirty="0" smtClean="0">
                <a:solidFill>
                  <a:schemeClr val="tx1"/>
                </a:solidFill>
              </a:rPr>
              <a:t>- reminder</a:t>
            </a:r>
            <a:endParaRPr lang="cs-CZ" sz="2800" b="0" dirty="0" smtClean="0">
              <a:solidFill>
                <a:schemeClr val="tx1"/>
              </a:solidFill>
            </a:endParaRPr>
          </a:p>
        </p:txBody>
      </p:sp>
      <p:pic>
        <p:nvPicPr>
          <p:cNvPr id="37891" name="Picture 7" descr="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133600"/>
            <a:ext cx="4876800" cy="371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8" descr="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1524000"/>
            <a:ext cx="393223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763000" cy="5638800"/>
          </a:xfrm>
          <a:noFill/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endParaRPr lang="cs-CZ" sz="320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en-US" sz="2400" smtClean="0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417512" y="1246584"/>
            <a:ext cx="8763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2200" dirty="0" smtClean="0">
                <a:latin typeface="Arial" charset="0"/>
              </a:rPr>
              <a:t>Determination </a:t>
            </a:r>
            <a:r>
              <a:rPr lang="en-US" sz="2200" dirty="0">
                <a:latin typeface="Arial" charset="0"/>
              </a:rPr>
              <a:t>of C</a:t>
            </a:r>
            <a:r>
              <a:rPr lang="cs-CZ" sz="2200" dirty="0" smtClean="0">
                <a:latin typeface="Arial" charset="0"/>
              </a:rPr>
              <a:t>YP</a:t>
            </a:r>
            <a:r>
              <a:rPr lang="en-GB" sz="2200" dirty="0" smtClean="0"/>
              <a:t>1A1</a:t>
            </a:r>
            <a:r>
              <a:rPr lang="en-GB" sz="2200" dirty="0" smtClean="0">
                <a:latin typeface="Arial" charset="0"/>
              </a:rPr>
              <a:t> </a:t>
            </a:r>
            <a:r>
              <a:rPr lang="cs-CZ" sz="2200" dirty="0" err="1" smtClean="0">
                <a:latin typeface="Arial" charset="0"/>
              </a:rPr>
              <a:t>activity</a:t>
            </a:r>
            <a:endParaRPr lang="cs-CZ" sz="2200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GB" b="1" dirty="0" smtClean="0">
                <a:solidFill>
                  <a:schemeClr val="tx2"/>
                </a:solidFill>
                <a:latin typeface="Arial" charset="0"/>
              </a:rPr>
              <a:t>“EROD” - </a:t>
            </a:r>
            <a:r>
              <a:rPr lang="cs-CZ" dirty="0" err="1" smtClean="0">
                <a:solidFill>
                  <a:schemeClr val="tx2"/>
                </a:solidFill>
              </a:rPr>
              <a:t>EthoxyResorufin</a:t>
            </a:r>
            <a:r>
              <a:rPr lang="cs-CZ" dirty="0" smtClean="0">
                <a:solidFill>
                  <a:schemeClr val="tx2"/>
                </a:solidFill>
              </a:rPr>
              <a:t>-O-</a:t>
            </a:r>
            <a:r>
              <a:rPr lang="cs-CZ" dirty="0" err="1" smtClean="0">
                <a:solidFill>
                  <a:schemeClr val="tx2"/>
                </a:solidFill>
              </a:rPr>
              <a:t>Deethylase</a:t>
            </a:r>
            <a:r>
              <a:rPr lang="cs-CZ" dirty="0" smtClean="0">
                <a:solidFill>
                  <a:schemeClr val="tx2"/>
                </a:solidFill>
              </a:rPr>
              <a:t> </a:t>
            </a:r>
            <a:r>
              <a:rPr lang="cs-CZ" dirty="0" err="1" smtClean="0">
                <a:solidFill>
                  <a:schemeClr val="tx2"/>
                </a:solidFill>
              </a:rPr>
              <a:t>activity</a:t>
            </a:r>
            <a:r>
              <a:rPr lang="cs-CZ" dirty="0" smtClean="0">
                <a:solidFill>
                  <a:schemeClr val="tx2"/>
                </a:solidFill>
              </a:rPr>
              <a:t> </a:t>
            </a:r>
            <a:endParaRPr lang="en-GB" dirty="0" smtClean="0">
              <a:solidFill>
                <a:schemeClr val="tx2"/>
              </a:solidFill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endParaRPr lang="en-GB" sz="2200" i="1" dirty="0" smtClean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GB" sz="2200" dirty="0" smtClean="0">
                <a:latin typeface="Arial" charset="0"/>
              </a:rPr>
              <a:t>S</a:t>
            </a:r>
            <a:r>
              <a:rPr lang="cs-CZ" sz="2200" dirty="0" err="1" smtClean="0">
                <a:latin typeface="Arial" charset="0"/>
              </a:rPr>
              <a:t>ubstrate</a:t>
            </a:r>
            <a:r>
              <a:rPr lang="cs-CZ" sz="2200" dirty="0">
                <a:latin typeface="Arial" charset="0"/>
              </a:rPr>
              <a:t>: </a:t>
            </a:r>
            <a:r>
              <a:rPr lang="cs-CZ" sz="2200" b="1" dirty="0" err="1">
                <a:solidFill>
                  <a:schemeClr val="tx2"/>
                </a:solidFill>
                <a:latin typeface="Arial" charset="0"/>
              </a:rPr>
              <a:t>Ethoxy</a:t>
            </a:r>
            <a:r>
              <a:rPr lang="en-US" sz="2200" b="1" dirty="0">
                <a:solidFill>
                  <a:schemeClr val="tx2"/>
                </a:solidFill>
                <a:latin typeface="Arial" charset="0"/>
              </a:rPr>
              <a:t>r</a:t>
            </a:r>
            <a:r>
              <a:rPr lang="cs-CZ" sz="2200" b="1" dirty="0" err="1">
                <a:solidFill>
                  <a:schemeClr val="tx2"/>
                </a:solidFill>
                <a:latin typeface="Arial" charset="0"/>
              </a:rPr>
              <a:t>esorufin</a:t>
            </a:r>
            <a:r>
              <a:rPr lang="cs-CZ" sz="2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sz="2200" dirty="0">
                <a:latin typeface="Arial" charset="0"/>
              </a:rPr>
              <a:t/>
            </a:r>
            <a:br>
              <a:rPr lang="cs-CZ" sz="2200" dirty="0">
                <a:latin typeface="Arial" charset="0"/>
              </a:rPr>
            </a:br>
            <a:r>
              <a:rPr lang="en-GB" sz="2200" dirty="0" smtClean="0">
                <a:sym typeface="Wingdings" pitchFamily="2" charset="2"/>
              </a:rPr>
              <a:t>: </a:t>
            </a:r>
            <a:r>
              <a:rPr lang="en-US" sz="2200" dirty="0" smtClean="0">
                <a:latin typeface="Arial" charset="0"/>
              </a:rPr>
              <a:t>Oxidation </a:t>
            </a:r>
            <a:r>
              <a:rPr lang="en-US" sz="2200" dirty="0">
                <a:latin typeface="Arial" charset="0"/>
              </a:rPr>
              <a:t>b</a:t>
            </a:r>
            <a:r>
              <a:rPr lang="cs-CZ" sz="2200" dirty="0">
                <a:latin typeface="Arial" charset="0"/>
              </a:rPr>
              <a:t>y CYP1A1 </a:t>
            </a:r>
            <a:r>
              <a:rPr lang="en-GB" sz="2200" dirty="0" smtClean="0">
                <a:latin typeface="Arial" charset="0"/>
              </a:rPr>
              <a:t/>
            </a:r>
            <a:br>
              <a:rPr lang="en-GB" sz="2200" dirty="0" smtClean="0">
                <a:latin typeface="Arial" charset="0"/>
              </a:rPr>
            </a:br>
            <a:r>
              <a:rPr lang="en-GB" sz="2200" dirty="0" smtClean="0">
                <a:latin typeface="Arial" charset="0"/>
                <a:sym typeface="Wingdings" pitchFamily="2" charset="2"/>
              </a:rPr>
              <a:t> </a:t>
            </a:r>
            <a:r>
              <a:rPr lang="en-US" sz="2200" dirty="0" smtClean="0">
                <a:latin typeface="Arial" charset="0"/>
              </a:rPr>
              <a:t>Fluorescence </a:t>
            </a:r>
            <a:r>
              <a:rPr lang="en-GB" sz="2200" dirty="0" smtClean="0">
                <a:latin typeface="Arial" charset="0"/>
              </a:rPr>
              <a:t>(easy determination)</a:t>
            </a:r>
            <a:r>
              <a:rPr lang="cs-CZ" sz="2200" dirty="0">
                <a:latin typeface="Arial" charset="0"/>
              </a:rPr>
              <a:t/>
            </a:r>
            <a:br>
              <a:rPr lang="cs-CZ" sz="2200" dirty="0">
                <a:latin typeface="Arial" charset="0"/>
              </a:rPr>
            </a:br>
            <a:endParaRPr lang="cs-CZ" sz="2200" i="1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GB" sz="2000" b="1" dirty="0" smtClean="0">
                <a:latin typeface="Arial" charset="0"/>
              </a:rPr>
              <a:t>EROD = sensitive b</a:t>
            </a:r>
            <a:r>
              <a:rPr lang="cs-CZ" sz="2000" b="1" dirty="0" err="1" smtClean="0">
                <a:latin typeface="Arial" charset="0"/>
              </a:rPr>
              <a:t>iomarker</a:t>
            </a:r>
            <a:r>
              <a:rPr lang="cs-CZ" sz="2000" b="1" dirty="0" smtClean="0">
                <a:latin typeface="Arial" charset="0"/>
              </a:rPr>
              <a:t> </a:t>
            </a:r>
            <a:r>
              <a:rPr lang="cs-CZ" sz="2000" b="1" dirty="0">
                <a:latin typeface="Arial" charset="0"/>
              </a:rPr>
              <a:t>of </a:t>
            </a:r>
            <a:r>
              <a:rPr lang="cs-CZ" sz="2000" b="1" dirty="0" err="1">
                <a:latin typeface="Arial" charset="0"/>
              </a:rPr>
              <a:t>organic</a:t>
            </a:r>
            <a:r>
              <a:rPr lang="cs-CZ" sz="2000" b="1" dirty="0">
                <a:latin typeface="Arial" charset="0"/>
              </a:rPr>
              <a:t> </a:t>
            </a:r>
            <a:r>
              <a:rPr lang="cs-CZ" sz="2000" b="1" dirty="0" err="1">
                <a:latin typeface="Arial" charset="0"/>
              </a:rPr>
              <a:t>pollution</a:t>
            </a:r>
            <a:r>
              <a:rPr lang="cs-CZ" sz="2000" b="1" dirty="0">
                <a:latin typeface="Arial" charset="0"/>
              </a:rPr>
              <a:t> (</a:t>
            </a:r>
            <a:r>
              <a:rPr lang="cs-CZ" sz="2000" b="1" dirty="0" err="1">
                <a:latin typeface="Arial" charset="0"/>
              </a:rPr>
              <a:t>exposure</a:t>
            </a:r>
            <a:r>
              <a:rPr lang="cs-CZ" sz="2000" b="1" dirty="0">
                <a:latin typeface="Arial" charset="0"/>
              </a:rPr>
              <a:t> </a:t>
            </a:r>
            <a:r>
              <a:rPr lang="en-US" sz="2000" b="1" dirty="0">
                <a:latin typeface="Arial" charset="0"/>
              </a:rPr>
              <a:t>&amp; </a:t>
            </a:r>
            <a:r>
              <a:rPr lang="cs-CZ" sz="2000" b="1" dirty="0" err="1">
                <a:latin typeface="Arial" charset="0"/>
              </a:rPr>
              <a:t>effects</a:t>
            </a:r>
            <a:r>
              <a:rPr lang="cs-CZ" sz="2000" b="1" dirty="0">
                <a:latin typeface="Arial" charset="0"/>
              </a:rPr>
              <a:t>)</a:t>
            </a: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dirty="0">
                <a:latin typeface="Arial" charset="0"/>
              </a:rPr>
              <a:t>: </a:t>
            </a:r>
            <a:r>
              <a:rPr lang="cs-CZ" dirty="0" err="1">
                <a:latin typeface="Arial" charset="0"/>
              </a:rPr>
              <a:t>AhR</a:t>
            </a:r>
            <a:r>
              <a:rPr lang="cs-CZ" dirty="0">
                <a:latin typeface="Arial" charset="0"/>
              </a:rPr>
              <a:t>-</a:t>
            </a:r>
            <a:r>
              <a:rPr lang="cs-CZ" dirty="0" err="1">
                <a:latin typeface="Arial" charset="0"/>
              </a:rPr>
              <a:t>activating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compounds</a:t>
            </a:r>
            <a:r>
              <a:rPr lang="cs-CZ" dirty="0">
                <a:latin typeface="Arial" charset="0"/>
              </a:rPr>
              <a:t> (PCDD/</a:t>
            </a:r>
            <a:r>
              <a:rPr lang="cs-CZ" dirty="0" err="1">
                <a:latin typeface="Arial" charset="0"/>
              </a:rPr>
              <a:t>Fs</a:t>
            </a:r>
            <a:r>
              <a:rPr lang="cs-CZ" dirty="0">
                <a:latin typeface="Arial" charset="0"/>
              </a:rPr>
              <a:t>, </a:t>
            </a:r>
            <a:r>
              <a:rPr lang="cs-CZ" dirty="0" err="1">
                <a:latin typeface="Arial" charset="0"/>
              </a:rPr>
              <a:t>PCBs</a:t>
            </a:r>
            <a:r>
              <a:rPr lang="cs-CZ" dirty="0">
                <a:latin typeface="Arial" charset="0"/>
              </a:rPr>
              <a:t>, </a:t>
            </a:r>
            <a:r>
              <a:rPr lang="cs-CZ" dirty="0" err="1">
                <a:latin typeface="Arial" charset="0"/>
              </a:rPr>
              <a:t>PAHs</a:t>
            </a:r>
            <a:r>
              <a:rPr lang="cs-CZ" dirty="0">
                <a:latin typeface="Arial" charset="0"/>
              </a:rPr>
              <a:t>)</a:t>
            </a: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dirty="0">
                <a:latin typeface="Arial" charset="0"/>
              </a:rPr>
              <a:t>: </a:t>
            </a:r>
            <a:r>
              <a:rPr lang="cs-CZ" dirty="0" err="1">
                <a:latin typeface="Arial" charset="0"/>
              </a:rPr>
              <a:t>often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used</a:t>
            </a:r>
            <a:r>
              <a:rPr lang="cs-CZ" dirty="0">
                <a:latin typeface="Arial" charset="0"/>
              </a:rPr>
              <a:t> in </a:t>
            </a:r>
            <a:r>
              <a:rPr lang="cs-CZ" dirty="0" err="1">
                <a:latin typeface="Arial" charset="0"/>
              </a:rPr>
              <a:t>environmental</a:t>
            </a:r>
            <a:r>
              <a:rPr lang="cs-CZ" dirty="0">
                <a:latin typeface="Arial" charset="0"/>
              </a:rPr>
              <a:t> studies </a:t>
            </a:r>
            <a:endParaRPr lang="en-GB" dirty="0" smtClean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n-GB" sz="2200" dirty="0" smtClean="0"/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GB" sz="2200" i="1" dirty="0" smtClean="0"/>
              <a:t>Use of o</a:t>
            </a:r>
            <a:r>
              <a:rPr lang="cs-CZ" sz="2200" i="1" dirty="0" err="1" smtClean="0"/>
              <a:t>ther</a:t>
            </a:r>
            <a:r>
              <a:rPr lang="cs-CZ" sz="2200" i="1" dirty="0" smtClean="0"/>
              <a:t> </a:t>
            </a:r>
            <a:r>
              <a:rPr lang="cs-CZ" sz="2200" i="1" dirty="0" err="1" smtClean="0"/>
              <a:t>substrates</a:t>
            </a:r>
            <a:r>
              <a:rPr lang="en-GB" sz="2200" i="1" dirty="0" smtClean="0"/>
              <a:t>: assessment of other </a:t>
            </a:r>
            <a:r>
              <a:rPr lang="cs-CZ" sz="2200" i="1" dirty="0" smtClean="0"/>
              <a:t>CYP</a:t>
            </a:r>
            <a:r>
              <a:rPr lang="en-GB" sz="2200" i="1" dirty="0" smtClean="0"/>
              <a:t>s</a:t>
            </a:r>
            <a:r>
              <a:rPr lang="cs-CZ" sz="2200" i="1" dirty="0" smtClean="0"/>
              <a:t/>
            </a:r>
            <a:br>
              <a:rPr lang="cs-CZ" sz="2200" i="1" dirty="0" smtClean="0"/>
            </a:br>
            <a:r>
              <a:rPr lang="cs-CZ" i="1" dirty="0" smtClean="0"/>
              <a:t>BROD – </a:t>
            </a:r>
            <a:r>
              <a:rPr lang="cs-CZ" i="1" dirty="0" err="1" smtClean="0"/>
              <a:t>butoxy</a:t>
            </a:r>
            <a:r>
              <a:rPr lang="en-GB" i="1" dirty="0" smtClean="0"/>
              <a:t>-ROD (CYP3A), </a:t>
            </a:r>
            <a:r>
              <a:rPr lang="cs-CZ" i="1" dirty="0" smtClean="0"/>
              <a:t>MROD, PROD …</a:t>
            </a: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n-US" sz="2200" dirty="0">
              <a:latin typeface="Arial" charset="0"/>
            </a:endParaRPr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207825"/>
            <a:ext cx="2471936" cy="717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9696"/>
            <a:ext cx="8458200" cy="759024"/>
          </a:xfrm>
        </p:spPr>
        <p:txBody>
          <a:bodyPr/>
          <a:lstStyle/>
          <a:p>
            <a:pPr algn="ctr" eaLnBrk="1" hangingPunct="1"/>
            <a:r>
              <a:rPr lang="en-GB" sz="2800" dirty="0" smtClean="0">
                <a:solidFill>
                  <a:schemeClr val="tx1"/>
                </a:solidFill>
              </a:rPr>
              <a:t>Assessment of CYPs – “EROD”</a:t>
            </a:r>
            <a:endParaRPr lang="cs-CZ" sz="2800" b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1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52400"/>
            <a:ext cx="58547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20888"/>
            <a:ext cx="8458200" cy="1711424"/>
          </a:xfrm>
        </p:spPr>
        <p:txBody>
          <a:bodyPr/>
          <a:lstStyle/>
          <a:p>
            <a:pPr algn="ctr" eaLnBrk="1" hangingPunct="1"/>
            <a:r>
              <a:rPr lang="cs-CZ" sz="3200" dirty="0" err="1" smtClean="0">
                <a:solidFill>
                  <a:schemeClr val="tx1"/>
                </a:solidFill>
              </a:rPr>
              <a:t>Behavioral</a:t>
            </a:r>
            <a:r>
              <a:rPr lang="cs-CZ" sz="3200" dirty="0" smtClean="0">
                <a:solidFill>
                  <a:schemeClr val="tx1"/>
                </a:solidFill>
              </a:rPr>
              <a:t> </a:t>
            </a:r>
            <a:br>
              <a:rPr lang="cs-CZ" sz="3200" dirty="0" smtClean="0">
                <a:solidFill>
                  <a:schemeClr val="tx1"/>
                </a:solidFill>
              </a:rPr>
            </a:br>
            <a:r>
              <a:rPr lang="cs-CZ" sz="3200" dirty="0" err="1" smtClean="0">
                <a:solidFill>
                  <a:schemeClr val="tx1"/>
                </a:solidFill>
              </a:rPr>
              <a:t>and</a:t>
            </a:r>
            <a:r>
              <a:rPr lang="cs-CZ" sz="3200" dirty="0" smtClean="0">
                <a:solidFill>
                  <a:schemeClr val="tx1"/>
                </a:solidFill>
              </a:rPr>
              <a:t> </a:t>
            </a:r>
            <a:r>
              <a:rPr lang="cs-CZ" sz="3200" dirty="0" err="1" smtClean="0">
                <a:solidFill>
                  <a:schemeClr val="tx1"/>
                </a:solidFill>
              </a:rPr>
              <a:t>clinical</a:t>
            </a:r>
            <a:r>
              <a:rPr lang="cs-CZ" sz="3200" dirty="0" smtClean="0">
                <a:solidFill>
                  <a:schemeClr val="tx1"/>
                </a:solidFill>
              </a:rPr>
              <a:t> </a:t>
            </a:r>
            <a:r>
              <a:rPr lang="cs-CZ" sz="3200" dirty="0" err="1" smtClean="0">
                <a:solidFill>
                  <a:schemeClr val="tx1"/>
                </a:solidFill>
              </a:rPr>
              <a:t>biomarkers</a:t>
            </a:r>
            <a:endParaRPr lang="cs-CZ" sz="3200" b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 descr="1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838200"/>
            <a:ext cx="7391400" cy="590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288925" y="0"/>
            <a:ext cx="30019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Localit</a:t>
            </a:r>
            <a:r>
              <a:rPr lang="cs-CZ">
                <a:latin typeface="Arial" charset="0"/>
              </a:rPr>
              <a:t>y: </a:t>
            </a:r>
            <a:br>
              <a:rPr lang="cs-CZ">
                <a:latin typeface="Arial" charset="0"/>
              </a:rPr>
            </a:br>
            <a:r>
              <a:rPr lang="en-US">
                <a:latin typeface="Arial" charset="0"/>
              </a:rPr>
              <a:t>Reference </a:t>
            </a:r>
            <a:r>
              <a:rPr lang="cs-CZ">
                <a:latin typeface="Arial" charset="0"/>
              </a:rPr>
              <a:t>	Exposed</a:t>
            </a:r>
          </a:p>
        </p:txBody>
      </p:sp>
      <p:sp>
        <p:nvSpPr>
          <p:cNvPr id="40964" name="Line 5"/>
          <p:cNvSpPr>
            <a:spLocks noChangeShapeType="1"/>
          </p:cNvSpPr>
          <p:nvPr/>
        </p:nvSpPr>
        <p:spPr bwMode="auto">
          <a:xfrm>
            <a:off x="990600" y="685800"/>
            <a:ext cx="838200" cy="60960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40965" name="Line 6"/>
          <p:cNvSpPr>
            <a:spLocks noChangeShapeType="1"/>
          </p:cNvSpPr>
          <p:nvPr/>
        </p:nvSpPr>
        <p:spPr bwMode="auto">
          <a:xfrm flipH="1">
            <a:off x="2438400" y="685800"/>
            <a:ext cx="76200" cy="38100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E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16632"/>
            <a:ext cx="8458200" cy="52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107504" y="558924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cs-CZ" sz="1600" dirty="0"/>
              <a:t>EROD </a:t>
            </a:r>
            <a:r>
              <a:rPr lang="cs-CZ" sz="1600" dirty="0" err="1"/>
              <a:t>variation</a:t>
            </a:r>
            <a:r>
              <a:rPr lang="cs-CZ" sz="1600" dirty="0"/>
              <a:t> on male </a:t>
            </a:r>
            <a:r>
              <a:rPr lang="cs-CZ" sz="1600" dirty="0" err="1"/>
              <a:t>and</a:t>
            </a:r>
            <a:r>
              <a:rPr lang="cs-CZ" sz="1600" dirty="0"/>
              <a:t> </a:t>
            </a:r>
            <a:r>
              <a:rPr lang="cs-CZ" sz="1600" dirty="0" err="1"/>
              <a:t>female</a:t>
            </a:r>
            <a:r>
              <a:rPr lang="cs-CZ" sz="1600" dirty="0"/>
              <a:t> </a:t>
            </a:r>
            <a:r>
              <a:rPr lang="cs-CZ" sz="1600" dirty="0" err="1"/>
              <a:t>carp</a:t>
            </a:r>
            <a:r>
              <a:rPr lang="cs-CZ" sz="1600" dirty="0"/>
              <a:t> </a:t>
            </a:r>
            <a:r>
              <a:rPr lang="cs-CZ" sz="1600" dirty="0" err="1"/>
              <a:t>from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Anoia</a:t>
            </a:r>
            <a:r>
              <a:rPr lang="cs-CZ" sz="1600" dirty="0"/>
              <a:t> </a:t>
            </a:r>
            <a:r>
              <a:rPr lang="cs-CZ" sz="1600" dirty="0" err="1"/>
              <a:t>and</a:t>
            </a:r>
            <a:r>
              <a:rPr lang="cs-CZ" sz="1600" dirty="0"/>
              <a:t> </a:t>
            </a:r>
            <a:r>
              <a:rPr lang="cs-CZ" sz="1600" dirty="0" err="1"/>
              <a:t>Cardener</a:t>
            </a:r>
            <a:r>
              <a:rPr lang="cs-CZ" sz="1600" dirty="0"/>
              <a:t> </a:t>
            </a:r>
            <a:r>
              <a:rPr lang="cs-CZ" sz="1600" dirty="0" err="1"/>
              <a:t>tributaries</a:t>
            </a:r>
            <a:r>
              <a:rPr lang="cs-CZ" sz="1600" dirty="0"/>
              <a:t> </a:t>
            </a: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cs-CZ" sz="1600" dirty="0" smtClean="0"/>
              <a:t>– </a:t>
            </a:r>
            <a:r>
              <a:rPr lang="cs-CZ" sz="1600" i="1" dirty="0" err="1"/>
              <a:t>seasonal</a:t>
            </a:r>
            <a:r>
              <a:rPr lang="cs-CZ" sz="1600" i="1" dirty="0"/>
              <a:t> variability </a:t>
            </a:r>
            <a:r>
              <a:rPr lang="en-US" sz="1600" i="1" dirty="0"/>
              <a:t>&amp; response at contaminated localities</a:t>
            </a:r>
            <a:endParaRPr lang="cs-CZ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ChangeArrowheads="1"/>
          </p:cNvSpPr>
          <p:nvPr/>
        </p:nvSpPr>
        <p:spPr bwMode="auto">
          <a:xfrm>
            <a:off x="152400" y="260648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cs-CZ" sz="2400" dirty="0" smtClean="0"/>
              <a:t>MFO</a:t>
            </a:r>
            <a:r>
              <a:rPr lang="en-GB" sz="2400" dirty="0" smtClean="0"/>
              <a:t> </a:t>
            </a:r>
            <a:r>
              <a:rPr lang="cs-CZ" sz="2400" dirty="0" smtClean="0"/>
              <a:t>r</a:t>
            </a:r>
            <a:r>
              <a:rPr lang="en-US" sz="2400" dirty="0" err="1"/>
              <a:t>esponses</a:t>
            </a:r>
            <a:r>
              <a:rPr lang="en-US" sz="2400" dirty="0"/>
              <a:t> are </a:t>
            </a:r>
            <a:r>
              <a:rPr lang="en-GB" sz="2400" dirty="0" smtClean="0"/>
              <a:t>strongly species specific</a:t>
            </a:r>
            <a:br>
              <a:rPr lang="en-GB" sz="2400" dirty="0" smtClean="0"/>
            </a:br>
            <a:r>
              <a:rPr lang="cs-CZ" sz="2400" dirty="0"/>
              <a:t>	</a:t>
            </a:r>
            <a:r>
              <a:rPr lang="en-US" sz="2400" dirty="0"/>
              <a:t>&amp; not </a:t>
            </a:r>
            <a:r>
              <a:rPr lang="en-US" sz="2400" dirty="0" err="1"/>
              <a:t>alwa</a:t>
            </a:r>
            <a:r>
              <a:rPr lang="cs-CZ" sz="2400" dirty="0" err="1"/>
              <a:t>ys</a:t>
            </a:r>
            <a:r>
              <a:rPr lang="cs-CZ" sz="2400" dirty="0"/>
              <a:t> </a:t>
            </a:r>
            <a:r>
              <a:rPr lang="cs-CZ" sz="2400" dirty="0" err="1"/>
              <a:t>related</a:t>
            </a:r>
            <a:r>
              <a:rPr lang="cs-CZ" sz="2400" dirty="0"/>
              <a:t> to </a:t>
            </a:r>
            <a:r>
              <a:rPr lang="cs-CZ" sz="2400" dirty="0" err="1"/>
              <a:t>clinical</a:t>
            </a:r>
            <a:r>
              <a:rPr lang="cs-CZ" sz="2400" dirty="0"/>
              <a:t> </a:t>
            </a:r>
            <a:r>
              <a:rPr lang="cs-CZ" sz="2400" dirty="0" err="1"/>
              <a:t>signs</a:t>
            </a:r>
            <a:endParaRPr lang="cs-CZ" sz="2400" i="1" dirty="0"/>
          </a:p>
        </p:txBody>
      </p:sp>
      <p:pic>
        <p:nvPicPr>
          <p:cNvPr id="43011" name="Picture 4" descr="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71600"/>
            <a:ext cx="8458200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Oval 5"/>
          <p:cNvSpPr>
            <a:spLocks noChangeArrowheads="1"/>
          </p:cNvSpPr>
          <p:nvPr/>
        </p:nvSpPr>
        <p:spPr bwMode="auto">
          <a:xfrm>
            <a:off x="1981200" y="4191000"/>
            <a:ext cx="2667000" cy="838200"/>
          </a:xfrm>
          <a:prstGeom prst="ellipse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3" name="Oval 6"/>
          <p:cNvSpPr>
            <a:spLocks noChangeArrowheads="1"/>
          </p:cNvSpPr>
          <p:nvPr/>
        </p:nvSpPr>
        <p:spPr bwMode="auto">
          <a:xfrm>
            <a:off x="5219700" y="4292600"/>
            <a:ext cx="2808288" cy="720725"/>
          </a:xfrm>
          <a:prstGeom prst="ellipse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152400" y="3810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cs-CZ" sz="2400" dirty="0"/>
              <a:t>MFO-r</a:t>
            </a:r>
            <a:r>
              <a:rPr lang="en-US" sz="2400" dirty="0" err="1"/>
              <a:t>esponses</a:t>
            </a:r>
            <a:r>
              <a:rPr lang="en-US" sz="2400" dirty="0"/>
              <a:t> </a:t>
            </a:r>
            <a:r>
              <a:rPr lang="en-GB" sz="2400" dirty="0" smtClean="0"/>
              <a:t>depends on animal </a:t>
            </a:r>
            <a:r>
              <a:rPr lang="cs-CZ" sz="2400" dirty="0" err="1" smtClean="0"/>
              <a:t>size</a:t>
            </a:r>
            <a:r>
              <a:rPr lang="en-GB" sz="2400" dirty="0" smtClean="0"/>
              <a:t> and metabolism rate</a:t>
            </a:r>
            <a:endParaRPr lang="cs-CZ" sz="2400" i="1" dirty="0"/>
          </a:p>
        </p:txBody>
      </p:sp>
      <p:pic>
        <p:nvPicPr>
          <p:cNvPr id="44035" name="Picture 6" descr="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00200"/>
            <a:ext cx="84582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458200" cy="720080"/>
          </a:xfrm>
        </p:spPr>
        <p:txBody>
          <a:bodyPr/>
          <a:lstStyle/>
          <a:p>
            <a:pPr algn="ctr" eaLnBrk="1" hangingPunct="1"/>
            <a:r>
              <a:rPr lang="cs-CZ" sz="3200" smtClean="0">
                <a:solidFill>
                  <a:schemeClr val="tx1"/>
                </a:solidFill>
              </a:rPr>
              <a:t>Phase</a:t>
            </a:r>
            <a:r>
              <a:rPr lang="cs-CZ" sz="3200" dirty="0" smtClean="0">
                <a:solidFill>
                  <a:schemeClr val="tx1"/>
                </a:solidFill>
              </a:rPr>
              <a:t> II </a:t>
            </a:r>
            <a:r>
              <a:rPr lang="cs-CZ" sz="3200" dirty="0" err="1" smtClean="0">
                <a:solidFill>
                  <a:schemeClr val="tx1"/>
                </a:solidFill>
              </a:rPr>
              <a:t>conjugation</a:t>
            </a:r>
            <a:r>
              <a:rPr lang="cs-CZ" sz="3200" dirty="0" smtClean="0">
                <a:solidFill>
                  <a:schemeClr val="tx1"/>
                </a:solidFill>
              </a:rPr>
              <a:t> </a:t>
            </a:r>
            <a:r>
              <a:rPr lang="cs-CZ" sz="3200" dirty="0" err="1" smtClean="0">
                <a:solidFill>
                  <a:schemeClr val="tx1"/>
                </a:solidFill>
              </a:rPr>
              <a:t>enzymes</a:t>
            </a:r>
            <a:r>
              <a:rPr lang="cs-CZ" sz="3200" dirty="0" smtClean="0">
                <a:solidFill>
                  <a:schemeClr val="tx1"/>
                </a:solidFill>
              </a:rPr>
              <a:t> - </a:t>
            </a:r>
            <a:r>
              <a:rPr lang="cs-CZ" sz="3200" dirty="0" err="1" smtClean="0">
                <a:solidFill>
                  <a:schemeClr val="tx1"/>
                </a:solidFill>
              </a:rPr>
              <a:t>GSTs</a:t>
            </a:r>
            <a:endParaRPr lang="cs-CZ" sz="3200" b="0" dirty="0" smtClean="0">
              <a:solidFill>
                <a:schemeClr val="tx1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763000" cy="5638800"/>
          </a:xfrm>
          <a:noFill/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endParaRPr lang="cs-CZ" sz="320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en-US" sz="2400" smtClean="0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152400" y="1066800"/>
            <a:ext cx="8763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cs-CZ" sz="2200" b="1" dirty="0" err="1">
                <a:latin typeface="Arial" charset="0"/>
              </a:rPr>
              <a:t>GSTs</a:t>
            </a:r>
            <a:r>
              <a:rPr lang="cs-CZ" sz="2200" b="1" dirty="0">
                <a:latin typeface="Arial" charset="0"/>
              </a:rPr>
              <a:t> </a:t>
            </a:r>
            <a:endParaRPr lang="en-GB" sz="2200" b="1" u="sng" dirty="0" smtClean="0"/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cs-CZ" sz="2200" dirty="0" err="1" smtClean="0">
                <a:latin typeface="Arial" charset="0"/>
              </a:rPr>
              <a:t>soluble</a:t>
            </a:r>
            <a:r>
              <a:rPr lang="cs-CZ" sz="2200" dirty="0" smtClean="0">
                <a:latin typeface="Arial" charset="0"/>
              </a:rPr>
              <a:t> </a:t>
            </a:r>
            <a:r>
              <a:rPr lang="cs-CZ" sz="2200" dirty="0" err="1">
                <a:latin typeface="Arial" charset="0"/>
              </a:rPr>
              <a:t>and</a:t>
            </a:r>
            <a:r>
              <a:rPr lang="cs-CZ" sz="2200" dirty="0">
                <a:latin typeface="Arial" charset="0"/>
              </a:rPr>
              <a:t> </a:t>
            </a:r>
            <a:r>
              <a:rPr lang="cs-CZ" sz="2200" dirty="0" err="1">
                <a:latin typeface="Arial" charset="0"/>
              </a:rPr>
              <a:t>membrane</a:t>
            </a:r>
            <a:r>
              <a:rPr lang="cs-CZ" sz="2200" dirty="0">
                <a:latin typeface="Arial" charset="0"/>
              </a:rPr>
              <a:t> </a:t>
            </a:r>
            <a:r>
              <a:rPr lang="cs-CZ" sz="2200" dirty="0" smtClean="0">
                <a:latin typeface="Arial" charset="0"/>
              </a:rPr>
              <a:t>(</a:t>
            </a:r>
            <a:r>
              <a:rPr lang="en-GB" sz="2200" dirty="0" smtClean="0">
                <a:latin typeface="Arial" charset="0"/>
              </a:rPr>
              <a:t>endoplasmic reticulum</a:t>
            </a:r>
            <a:r>
              <a:rPr lang="cs-CZ" sz="2200" dirty="0" smtClean="0">
                <a:latin typeface="Arial" charset="0"/>
              </a:rPr>
              <a:t>) </a:t>
            </a:r>
            <a:r>
              <a:rPr lang="cs-CZ" sz="2200" dirty="0" err="1" smtClean="0">
                <a:latin typeface="Arial" charset="0"/>
              </a:rPr>
              <a:t>variants</a:t>
            </a:r>
            <a:r>
              <a:rPr lang="en-GB" sz="2200" dirty="0" smtClean="0">
                <a:latin typeface="Arial" charset="0"/>
              </a:rPr>
              <a:t>: </a:t>
            </a:r>
            <a:br>
              <a:rPr lang="en-GB" sz="2200" dirty="0" smtClean="0">
                <a:latin typeface="Arial" charset="0"/>
              </a:rPr>
            </a:br>
            <a:r>
              <a:rPr lang="cs-CZ" sz="2200" dirty="0" err="1" smtClean="0">
                <a:latin typeface="Arial" charset="0"/>
              </a:rPr>
              <a:t>activities</a:t>
            </a:r>
            <a:r>
              <a:rPr lang="cs-CZ" sz="2200" dirty="0" smtClean="0">
                <a:latin typeface="Arial" charset="0"/>
              </a:rPr>
              <a:t> </a:t>
            </a:r>
            <a:r>
              <a:rPr lang="en-GB" sz="2200" dirty="0" smtClean="0"/>
              <a:t>can be measured </a:t>
            </a:r>
            <a:r>
              <a:rPr lang="cs-CZ" sz="2200" dirty="0" smtClean="0">
                <a:latin typeface="Arial" charset="0"/>
              </a:rPr>
              <a:t>in </a:t>
            </a:r>
            <a:r>
              <a:rPr lang="cs-CZ" sz="2200" dirty="0" err="1">
                <a:latin typeface="Arial" charset="0"/>
              </a:rPr>
              <a:t>cytoplasm</a:t>
            </a:r>
            <a:r>
              <a:rPr lang="cs-CZ" sz="2200" dirty="0">
                <a:latin typeface="Arial" charset="0"/>
              </a:rPr>
              <a:t> </a:t>
            </a:r>
            <a:r>
              <a:rPr lang="cs-CZ" sz="2200" dirty="0" err="1">
                <a:latin typeface="Arial" charset="0"/>
              </a:rPr>
              <a:t>or</a:t>
            </a:r>
            <a:r>
              <a:rPr lang="cs-CZ" sz="2200" dirty="0">
                <a:latin typeface="Arial" charset="0"/>
              </a:rPr>
              <a:t> </a:t>
            </a:r>
            <a:r>
              <a:rPr lang="en-GB" sz="2200" dirty="0" smtClean="0">
                <a:latin typeface="Arial" charset="0"/>
              </a:rPr>
              <a:t>ER </a:t>
            </a:r>
            <a:r>
              <a:rPr lang="cs-CZ" sz="2200" dirty="0" err="1" smtClean="0">
                <a:latin typeface="Arial" charset="0"/>
              </a:rPr>
              <a:t>microsomes</a:t>
            </a:r>
            <a:endParaRPr lang="cs-CZ" sz="2200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endParaRPr lang="cs-CZ" sz="2200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cs-CZ" sz="2200" b="1" dirty="0">
                <a:latin typeface="Arial" charset="0"/>
              </a:rPr>
              <a:t>Methods</a:t>
            </a: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GB" sz="2200" dirty="0" smtClean="0"/>
              <a:t>Chemical reaction of </a:t>
            </a:r>
            <a:r>
              <a:rPr lang="en-US" sz="2200" dirty="0">
                <a:latin typeface="Arial" charset="0"/>
              </a:rPr>
              <a:t/>
            </a:r>
            <a:br>
              <a:rPr lang="en-US" sz="2200" dirty="0">
                <a:latin typeface="Arial" charset="0"/>
              </a:rPr>
            </a:br>
            <a:r>
              <a:rPr lang="cs-CZ" sz="2200" b="1" dirty="0" err="1">
                <a:solidFill>
                  <a:schemeClr val="tx2"/>
                </a:solidFill>
                <a:latin typeface="Arial" charset="0"/>
              </a:rPr>
              <a:t>reduced</a:t>
            </a:r>
            <a:r>
              <a:rPr lang="cs-CZ" sz="2200" b="1" dirty="0">
                <a:solidFill>
                  <a:schemeClr val="tx2"/>
                </a:solidFill>
                <a:latin typeface="Arial" charset="0"/>
              </a:rPr>
              <a:t> GSH </a:t>
            </a:r>
            <a:r>
              <a:rPr lang="en-US" sz="2200" b="1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2200" b="1" dirty="0">
                <a:solidFill>
                  <a:schemeClr val="tx2"/>
                </a:solidFill>
                <a:latin typeface="Arial" charset="0"/>
              </a:rPr>
            </a:br>
            <a:r>
              <a:rPr lang="cs-CZ" sz="2200" b="1" dirty="0">
                <a:solidFill>
                  <a:schemeClr val="tx2"/>
                </a:solidFill>
                <a:latin typeface="Arial" charset="0"/>
              </a:rPr>
              <a:t>+ </a:t>
            </a:r>
            <a:r>
              <a:rPr lang="cs-CZ" sz="2200" b="1" dirty="0" err="1">
                <a:solidFill>
                  <a:schemeClr val="tx2"/>
                </a:solidFill>
                <a:latin typeface="Arial" charset="0"/>
              </a:rPr>
              <a:t>thiol</a:t>
            </a:r>
            <a:r>
              <a:rPr lang="cs-CZ" sz="2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sz="2200" b="1" dirty="0" err="1">
                <a:solidFill>
                  <a:schemeClr val="tx2"/>
                </a:solidFill>
                <a:latin typeface="Arial" charset="0"/>
              </a:rPr>
              <a:t>selective</a:t>
            </a:r>
            <a:r>
              <a:rPr lang="cs-CZ" sz="2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sz="2200" b="1" dirty="0" err="1">
                <a:solidFill>
                  <a:schemeClr val="tx2"/>
                </a:solidFill>
                <a:latin typeface="Arial" charset="0"/>
              </a:rPr>
              <a:t>probe</a:t>
            </a:r>
            <a:r>
              <a:rPr lang="cs-CZ" sz="2200" b="1" dirty="0">
                <a:solidFill>
                  <a:schemeClr val="tx2"/>
                </a:solidFill>
                <a:latin typeface="Arial" charset="0"/>
              </a:rPr>
              <a:t> (CDNB)</a:t>
            </a: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2200" b="1" dirty="0">
                <a:latin typeface="Arial" charset="0"/>
              </a:rPr>
              <a:t>				GST</a:t>
            </a: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2200" dirty="0">
                <a:latin typeface="Arial" charset="0"/>
              </a:rPr>
              <a:t> 	GSH + CDNB	</a:t>
            </a:r>
            <a:r>
              <a:rPr lang="en-GB" sz="2200" dirty="0" smtClean="0">
                <a:latin typeface="Arial" charset="0"/>
                <a:sym typeface="Wingdings" pitchFamily="2" charset="2"/>
              </a:rPr>
              <a:t>  	</a:t>
            </a:r>
            <a:r>
              <a:rPr lang="en-US" sz="2200" b="1" dirty="0" smtClean="0">
                <a:solidFill>
                  <a:srgbClr val="FFC000"/>
                </a:solidFill>
                <a:latin typeface="Arial" charset="0"/>
              </a:rPr>
              <a:t>GS</a:t>
            </a:r>
            <a:r>
              <a:rPr lang="cs-CZ" sz="2200" b="1" dirty="0" smtClean="0">
                <a:solidFill>
                  <a:srgbClr val="FFC000"/>
                </a:solidFill>
                <a:latin typeface="Arial" charset="0"/>
              </a:rPr>
              <a:t>-CDN</a:t>
            </a:r>
            <a:r>
              <a:rPr lang="en-US" sz="2200" b="1" dirty="0" smtClean="0">
                <a:solidFill>
                  <a:srgbClr val="FFC000"/>
                </a:solidFill>
                <a:latin typeface="Arial" charset="0"/>
              </a:rPr>
              <a:t>B </a:t>
            </a:r>
            <a:r>
              <a:rPr lang="en-GB" sz="2200" dirty="0" smtClean="0">
                <a:latin typeface="Arial" charset="0"/>
              </a:rPr>
              <a:t>(formation of yellow product)				</a:t>
            </a:r>
            <a:r>
              <a:rPr lang="cs-CZ" sz="2200" i="1" dirty="0" err="1" smtClean="0">
                <a:latin typeface="Arial" charset="0"/>
              </a:rPr>
              <a:t>kinetic</a:t>
            </a:r>
            <a:r>
              <a:rPr lang="cs-CZ" sz="2200" i="1" dirty="0" smtClean="0">
                <a:latin typeface="Arial" charset="0"/>
              </a:rPr>
              <a:t> </a:t>
            </a:r>
            <a:r>
              <a:rPr lang="cs-CZ" sz="2200" i="1" dirty="0" err="1">
                <a:latin typeface="Arial" charset="0"/>
              </a:rPr>
              <a:t>or</a:t>
            </a:r>
            <a:r>
              <a:rPr lang="cs-CZ" sz="2200" i="1" dirty="0">
                <a:latin typeface="Arial" charset="0"/>
              </a:rPr>
              <a:t> </a:t>
            </a:r>
            <a:r>
              <a:rPr lang="cs-CZ" sz="2200" i="1" dirty="0" err="1">
                <a:latin typeface="Arial" charset="0"/>
              </a:rPr>
              <a:t>endpoint</a:t>
            </a:r>
            <a:r>
              <a:rPr lang="cs-CZ" sz="2200" i="1" dirty="0">
                <a:latin typeface="Arial" charset="0"/>
              </a:rPr>
              <a:t> </a:t>
            </a:r>
            <a:r>
              <a:rPr lang="cs-CZ" sz="2200" i="1" dirty="0" err="1" smtClean="0">
                <a:latin typeface="Arial" charset="0"/>
              </a:rPr>
              <a:t>determination</a:t>
            </a:r>
            <a:endParaRPr lang="en-US" sz="2200" i="1" dirty="0">
              <a:latin typeface="Arial" charset="0"/>
            </a:endParaRPr>
          </a:p>
        </p:txBody>
      </p:sp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3" cstate="print"/>
          <a:srcRect t="38148" b="11482"/>
          <a:stretch>
            <a:fillRect/>
          </a:stretch>
        </p:blipFill>
        <p:spPr bwMode="auto">
          <a:xfrm>
            <a:off x="5181600" y="2636912"/>
            <a:ext cx="36576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080"/>
            <a:ext cx="8458200" cy="750640"/>
          </a:xfrm>
        </p:spPr>
        <p:txBody>
          <a:bodyPr/>
          <a:lstStyle/>
          <a:p>
            <a:pPr algn="ctr" eaLnBrk="1" hangingPunct="1"/>
            <a:r>
              <a:rPr lang="cs-CZ" sz="3400" dirty="0" smtClean="0">
                <a:solidFill>
                  <a:schemeClr val="accent1"/>
                </a:solidFill>
              </a:rPr>
              <a:t>GST</a:t>
            </a:r>
            <a:r>
              <a:rPr lang="en-US" sz="3400" dirty="0" smtClean="0">
                <a:solidFill>
                  <a:schemeClr val="accent1"/>
                </a:solidFill>
              </a:rPr>
              <a:t> </a:t>
            </a:r>
            <a:r>
              <a:rPr lang="en-US" sz="3400" dirty="0" err="1" smtClean="0">
                <a:solidFill>
                  <a:schemeClr val="accent1"/>
                </a:solidFill>
              </a:rPr>
              <a:t>activit</a:t>
            </a:r>
            <a:r>
              <a:rPr lang="cs-CZ" sz="3400" dirty="0" smtClean="0">
                <a:solidFill>
                  <a:schemeClr val="accent1"/>
                </a:solidFill>
              </a:rPr>
              <a:t>y </a:t>
            </a:r>
            <a:r>
              <a:rPr lang="en-GB" sz="3400" dirty="0" smtClean="0">
                <a:solidFill>
                  <a:schemeClr val="accent1"/>
                </a:solidFill>
              </a:rPr>
              <a:t>determination: </a:t>
            </a:r>
            <a:r>
              <a:rPr lang="cs-CZ" sz="3400" dirty="0" err="1" smtClean="0">
                <a:solidFill>
                  <a:schemeClr val="accent1"/>
                </a:solidFill>
              </a:rPr>
              <a:t>example</a:t>
            </a:r>
            <a:endParaRPr lang="cs-CZ" sz="3400" b="0" dirty="0" smtClean="0">
              <a:solidFill>
                <a:schemeClr val="accent1"/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763000" cy="5638800"/>
          </a:xfrm>
          <a:noFill/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endParaRPr lang="cs-CZ" sz="320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en-US" sz="2400" smtClean="0"/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1030560"/>
            <a:ext cx="8763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2200" dirty="0">
                <a:latin typeface="Arial" charset="0"/>
              </a:rPr>
              <a:t>Kinetic assessment of GSTs</a:t>
            </a:r>
            <a:endParaRPr lang="cs-CZ" sz="2200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cs-CZ" sz="2200" dirty="0">
                <a:latin typeface="Arial" charset="0"/>
              </a:rPr>
              <a:t>	stress </a:t>
            </a:r>
            <a:r>
              <a:rPr lang="en-GB" sz="2200" dirty="0" smtClean="0">
                <a:latin typeface="Arial" charset="0"/>
                <a:sym typeface="Wingdings" pitchFamily="2" charset="2"/>
              </a:rPr>
              <a:t></a:t>
            </a:r>
            <a:r>
              <a:rPr lang="en-US" sz="2200" dirty="0" smtClean="0">
                <a:latin typeface="Arial" charset="0"/>
              </a:rPr>
              <a:t> </a:t>
            </a:r>
            <a:r>
              <a:rPr lang="en-US" sz="2200" dirty="0">
                <a:latin typeface="Arial" charset="0"/>
              </a:rPr>
              <a:t>Induction of GSTs </a:t>
            </a:r>
            <a:br>
              <a:rPr lang="en-US" sz="2200" dirty="0">
                <a:latin typeface="Arial" charset="0"/>
              </a:rPr>
            </a:br>
            <a:r>
              <a:rPr lang="cs-CZ" sz="2200" dirty="0" err="1">
                <a:latin typeface="Arial" charset="0"/>
              </a:rPr>
              <a:t>faster</a:t>
            </a:r>
            <a:r>
              <a:rPr lang="cs-CZ" sz="2200" dirty="0">
                <a:latin typeface="Arial" charset="0"/>
              </a:rPr>
              <a:t> </a:t>
            </a:r>
            <a:r>
              <a:rPr lang="en-US" sz="2200" dirty="0">
                <a:latin typeface="Arial" charset="0"/>
              </a:rPr>
              <a:t>reaction</a:t>
            </a:r>
            <a:r>
              <a:rPr lang="cs-CZ" sz="2200" dirty="0">
                <a:latin typeface="Arial" charset="0"/>
              </a:rPr>
              <a:t> </a:t>
            </a:r>
            <a:r>
              <a:rPr lang="en-GB" sz="2200" dirty="0" smtClean="0"/>
              <a:t>= increasing </a:t>
            </a:r>
            <a:r>
              <a:rPr lang="en-US" sz="2200" dirty="0" smtClean="0">
                <a:latin typeface="Arial" charset="0"/>
              </a:rPr>
              <a:t>slope of the kinetics</a:t>
            </a:r>
            <a:r>
              <a:rPr lang="en-GB" sz="2200" dirty="0" smtClean="0">
                <a:latin typeface="Arial" charset="0"/>
              </a:rPr>
              <a:t> </a:t>
            </a:r>
            <a:endParaRPr lang="cs-CZ" sz="2200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endParaRPr lang="cs-CZ" sz="2200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endParaRPr lang="cs-CZ" sz="2200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endParaRPr lang="cs-CZ" sz="2200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endParaRPr lang="en-US" sz="2200" dirty="0">
              <a:latin typeface="Arial" charset="0"/>
            </a:endParaRPr>
          </a:p>
        </p:txBody>
      </p:sp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518767"/>
            <a:ext cx="469582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4075113"/>
            <a:ext cx="4953000" cy="278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04864"/>
            <a:ext cx="8458200" cy="2185392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solidFill>
                  <a:schemeClr val="accent1"/>
                </a:solidFill>
              </a:rPr>
              <a:t>Biomarkers - protein expression</a:t>
            </a:r>
            <a:endParaRPr lang="cs-CZ" sz="4000" b="0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458200" cy="680120"/>
          </a:xfrm>
        </p:spPr>
        <p:txBody>
          <a:bodyPr/>
          <a:lstStyle/>
          <a:p>
            <a:pPr algn="ctr" eaLnBrk="1" hangingPunct="1"/>
            <a:r>
              <a:rPr lang="cs-CZ" sz="2800" smtClean="0">
                <a:solidFill>
                  <a:schemeClr val="accent1"/>
                </a:solidFill>
              </a:rPr>
              <a:t>PROTEIN SYNTHESIS</a:t>
            </a:r>
            <a:endParaRPr lang="cs-CZ" sz="2800" b="0" smtClean="0">
              <a:solidFill>
                <a:schemeClr val="accent1"/>
              </a:solidFill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763000" cy="5638800"/>
          </a:xfrm>
          <a:noFill/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endParaRPr lang="cs-CZ" sz="320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en-US" sz="2400" smtClean="0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152400" y="958552"/>
            <a:ext cx="8763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sz="2200" b="1" dirty="0">
                <a:latin typeface="Arial" charset="0"/>
              </a:rPr>
              <a:t>Protein </a:t>
            </a:r>
            <a:r>
              <a:rPr lang="cs-CZ" sz="2200" b="1" dirty="0" err="1">
                <a:latin typeface="Arial" charset="0"/>
              </a:rPr>
              <a:t>determination</a:t>
            </a:r>
            <a:r>
              <a:rPr lang="cs-CZ" sz="2200" b="1" dirty="0">
                <a:latin typeface="Arial" charset="0"/>
              </a:rPr>
              <a:t> </a:t>
            </a: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dirty="0">
                <a:latin typeface="Arial" charset="0"/>
              </a:rPr>
              <a:t>	- </a:t>
            </a:r>
            <a:r>
              <a:rPr lang="cs-CZ" dirty="0" err="1">
                <a:latin typeface="Arial" charset="0"/>
              </a:rPr>
              <a:t>amount</a:t>
            </a:r>
            <a:r>
              <a:rPr lang="cs-CZ" dirty="0">
                <a:latin typeface="Arial" charset="0"/>
              </a:rPr>
              <a:t> (</a:t>
            </a:r>
            <a:r>
              <a:rPr lang="cs-CZ" dirty="0" err="1">
                <a:latin typeface="Arial" charset="0"/>
              </a:rPr>
              <a:t>concentration</a:t>
            </a:r>
            <a:r>
              <a:rPr lang="cs-CZ" dirty="0">
                <a:latin typeface="Arial" charset="0"/>
              </a:rPr>
              <a:t>)</a:t>
            </a: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dirty="0">
                <a:latin typeface="Arial" charset="0"/>
              </a:rPr>
              <a:t>	- </a:t>
            </a:r>
            <a:r>
              <a:rPr lang="cs-CZ" dirty="0" err="1">
                <a:latin typeface="Arial" charset="0"/>
              </a:rPr>
              <a:t>activity</a:t>
            </a:r>
            <a:r>
              <a:rPr lang="cs-CZ" dirty="0">
                <a:latin typeface="Arial" charset="0"/>
              </a:rPr>
              <a:t> (</a:t>
            </a:r>
            <a:r>
              <a:rPr lang="cs-CZ" dirty="0" err="1">
                <a:latin typeface="Arial" charset="0"/>
              </a:rPr>
              <a:t>see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enzymatic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assays</a:t>
            </a:r>
            <a:r>
              <a:rPr lang="cs-CZ" dirty="0">
                <a:latin typeface="Arial" charset="0"/>
              </a:rPr>
              <a:t>)</a:t>
            </a: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cs-CZ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sz="2200" b="1" dirty="0" err="1">
                <a:latin typeface="Arial" charset="0"/>
              </a:rPr>
              <a:t>Amount</a:t>
            </a:r>
            <a:r>
              <a:rPr lang="cs-CZ" sz="2200" b="1" dirty="0">
                <a:latin typeface="Arial" charset="0"/>
              </a:rPr>
              <a:t> </a:t>
            </a:r>
            <a:r>
              <a:rPr lang="cs-CZ" sz="2200" b="1" dirty="0" err="1">
                <a:latin typeface="Arial" charset="0"/>
              </a:rPr>
              <a:t>quantification</a:t>
            </a:r>
            <a:endParaRPr lang="cs-CZ" sz="2200" b="1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dirty="0">
                <a:latin typeface="Arial" charset="0"/>
              </a:rPr>
              <a:t>	- </a:t>
            </a:r>
            <a:r>
              <a:rPr lang="cs-CZ" dirty="0" err="1">
                <a:latin typeface="Arial" charset="0"/>
              </a:rPr>
              <a:t>mRNA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levels</a:t>
            </a:r>
            <a:r>
              <a:rPr lang="cs-CZ" dirty="0">
                <a:latin typeface="Arial" charset="0"/>
              </a:rPr>
              <a:t> </a:t>
            </a:r>
            <a:br>
              <a:rPr lang="cs-CZ" dirty="0">
                <a:latin typeface="Arial" charset="0"/>
              </a:rPr>
            </a:br>
            <a:r>
              <a:rPr lang="cs-CZ" dirty="0">
                <a:latin typeface="Arial" charset="0"/>
              </a:rPr>
              <a:t>- protein </a:t>
            </a:r>
            <a:r>
              <a:rPr lang="en-US" dirty="0">
                <a:latin typeface="Arial" charset="0"/>
              </a:rPr>
              <a:t>levels</a:t>
            </a:r>
            <a:r>
              <a:rPr lang="cs-CZ" dirty="0">
                <a:latin typeface="Arial" charset="0"/>
              </a:rPr>
              <a:t/>
            </a:r>
            <a:br>
              <a:rPr lang="cs-CZ" dirty="0">
                <a:latin typeface="Arial" charset="0"/>
              </a:rPr>
            </a:br>
            <a:r>
              <a:rPr lang="cs-CZ" dirty="0">
                <a:latin typeface="Arial" charset="0"/>
              </a:rPr>
              <a:t>	- </a:t>
            </a:r>
            <a:r>
              <a:rPr lang="cs-CZ" dirty="0" err="1">
                <a:latin typeface="Arial" charset="0"/>
              </a:rPr>
              <a:t>electrophoresis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and</a:t>
            </a:r>
            <a:r>
              <a:rPr lang="cs-CZ" dirty="0">
                <a:latin typeface="Arial" charset="0"/>
              </a:rPr>
              <a:t> Western-(</a:t>
            </a:r>
            <a:r>
              <a:rPr lang="cs-CZ" dirty="0" err="1">
                <a:latin typeface="Arial" charset="0"/>
              </a:rPr>
              <a:t>immuno</a:t>
            </a:r>
            <a:r>
              <a:rPr lang="cs-CZ" dirty="0">
                <a:latin typeface="Arial" charset="0"/>
              </a:rPr>
              <a:t>)</a:t>
            </a:r>
            <a:r>
              <a:rPr lang="cs-CZ" dirty="0" err="1">
                <a:latin typeface="Arial" charset="0"/>
              </a:rPr>
              <a:t>blotting</a:t>
            </a:r>
            <a:r>
              <a:rPr lang="cs-CZ" dirty="0">
                <a:latin typeface="Arial" charset="0"/>
              </a:rPr>
              <a:t/>
            </a:r>
            <a:br>
              <a:rPr lang="cs-CZ" dirty="0">
                <a:latin typeface="Arial" charset="0"/>
              </a:rPr>
            </a:br>
            <a:r>
              <a:rPr lang="cs-CZ" dirty="0">
                <a:latin typeface="Arial" charset="0"/>
              </a:rPr>
              <a:t>	- ELISA </a:t>
            </a:r>
            <a:r>
              <a:rPr lang="cs-CZ" dirty="0" err="1">
                <a:latin typeface="Arial" charset="0"/>
              </a:rPr>
              <a:t>techniques</a:t>
            </a:r>
            <a:endParaRPr lang="cs-CZ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cs-CZ" sz="2200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2200" b="1" dirty="0" smtClean="0">
                <a:latin typeface="Arial" charset="0"/>
              </a:rPr>
              <a:t>Examples</a:t>
            </a:r>
            <a:r>
              <a:rPr lang="en-GB" sz="2200" b="1" dirty="0" smtClean="0">
                <a:latin typeface="Arial" charset="0"/>
              </a:rPr>
              <a:t> of protein biomarkers</a:t>
            </a:r>
            <a:r>
              <a:rPr lang="cs-CZ" sz="2200" b="1" dirty="0">
                <a:latin typeface="Arial" charset="0"/>
              </a:rPr>
              <a:t/>
            </a:r>
            <a:br>
              <a:rPr lang="cs-CZ" sz="2200" b="1" dirty="0">
                <a:latin typeface="Arial" charset="0"/>
              </a:rPr>
            </a:br>
            <a:r>
              <a:rPr lang="cs-CZ" dirty="0" err="1">
                <a:latin typeface="Arial" charset="0"/>
              </a:rPr>
              <a:t>heat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shock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proteins</a:t>
            </a:r>
            <a:r>
              <a:rPr lang="cs-CZ" dirty="0">
                <a:latin typeface="Arial" charset="0"/>
              </a:rPr>
              <a:t> (hsp90, hsp60, </a:t>
            </a:r>
            <a:r>
              <a:rPr lang="cs-CZ" dirty="0" err="1">
                <a:latin typeface="Arial" charset="0"/>
              </a:rPr>
              <a:t>hsp</a:t>
            </a:r>
            <a:r>
              <a:rPr lang="cs-CZ" dirty="0">
                <a:latin typeface="Arial" charset="0"/>
              </a:rPr>
              <a:t> 70, </a:t>
            </a:r>
            <a:r>
              <a:rPr lang="cs-CZ" dirty="0" err="1">
                <a:latin typeface="Arial" charset="0"/>
              </a:rPr>
              <a:t>ubiquitin</a:t>
            </a:r>
            <a:r>
              <a:rPr lang="cs-CZ" dirty="0">
                <a:latin typeface="Arial" charset="0"/>
              </a:rPr>
              <a:t>)</a:t>
            </a: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dirty="0">
                <a:latin typeface="Arial" charset="0"/>
              </a:rPr>
              <a:t>	</a:t>
            </a:r>
            <a:r>
              <a:rPr lang="cs-CZ" dirty="0" err="1">
                <a:latin typeface="Arial" charset="0"/>
              </a:rPr>
              <a:t>metalothioneins</a:t>
            </a:r>
            <a:endParaRPr lang="cs-CZ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dirty="0">
                <a:latin typeface="Arial" charset="0"/>
              </a:rPr>
              <a:t>	</a:t>
            </a:r>
            <a:r>
              <a:rPr lang="en-US" dirty="0" err="1">
                <a:latin typeface="Arial" charset="0"/>
              </a:rPr>
              <a:t>Vitellogenin</a:t>
            </a:r>
            <a:r>
              <a:rPr lang="cs-CZ" dirty="0">
                <a:latin typeface="Arial" charset="0"/>
              </a:rPr>
              <a:t>(-</a:t>
            </a:r>
            <a:r>
              <a:rPr lang="cs-CZ" dirty="0" err="1">
                <a:latin typeface="Arial" charset="0"/>
              </a:rPr>
              <a:t>like</a:t>
            </a:r>
            <a:r>
              <a:rPr lang="cs-CZ" dirty="0">
                <a:latin typeface="Arial" charset="0"/>
              </a:rPr>
              <a:t>) </a:t>
            </a:r>
            <a:r>
              <a:rPr lang="cs-CZ" dirty="0" err="1">
                <a:latin typeface="Arial" charset="0"/>
              </a:rPr>
              <a:t>Vtg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proteins</a:t>
            </a:r>
            <a:r>
              <a:rPr lang="cs-CZ" dirty="0">
                <a:latin typeface="Arial" charset="0"/>
              </a:rPr>
              <a:t> in male</a:t>
            </a: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dirty="0">
                <a:latin typeface="Arial" charset="0"/>
              </a:rPr>
              <a:t>	</a:t>
            </a:r>
            <a:r>
              <a:rPr lang="cs-CZ" dirty="0" err="1" smtClean="0">
                <a:latin typeface="Arial" charset="0"/>
              </a:rPr>
              <a:t>Aromatase</a:t>
            </a:r>
            <a:r>
              <a:rPr lang="en-GB" dirty="0" smtClean="0">
                <a:latin typeface="Arial" charset="0"/>
              </a:rPr>
              <a:t> </a:t>
            </a:r>
            <a:endParaRPr lang="cs-CZ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9696"/>
            <a:ext cx="8458200" cy="759024"/>
          </a:xfrm>
        </p:spPr>
        <p:txBody>
          <a:bodyPr/>
          <a:lstStyle/>
          <a:p>
            <a:pPr algn="ctr" eaLnBrk="1" hangingPunct="1"/>
            <a:r>
              <a:rPr lang="cs-CZ" sz="2800" smtClean="0">
                <a:solidFill>
                  <a:schemeClr val="accent1"/>
                </a:solidFill>
              </a:rPr>
              <a:t>Heat</a:t>
            </a:r>
            <a:r>
              <a:rPr lang="cs-CZ" sz="2800" dirty="0" smtClean="0">
                <a:solidFill>
                  <a:schemeClr val="accent1"/>
                </a:solidFill>
              </a:rPr>
              <a:t> </a:t>
            </a:r>
            <a:r>
              <a:rPr lang="cs-CZ" sz="2800" dirty="0" err="1" smtClean="0">
                <a:solidFill>
                  <a:schemeClr val="accent1"/>
                </a:solidFill>
              </a:rPr>
              <a:t>Shock</a:t>
            </a:r>
            <a:r>
              <a:rPr lang="cs-CZ" sz="2800" dirty="0" smtClean="0">
                <a:solidFill>
                  <a:schemeClr val="accent1"/>
                </a:solidFill>
              </a:rPr>
              <a:t> </a:t>
            </a:r>
            <a:r>
              <a:rPr lang="cs-CZ" sz="2800" dirty="0" err="1" smtClean="0">
                <a:solidFill>
                  <a:schemeClr val="accent1"/>
                </a:solidFill>
              </a:rPr>
              <a:t>Proteins</a:t>
            </a:r>
            <a:r>
              <a:rPr lang="cs-CZ" sz="2800" dirty="0" smtClean="0">
                <a:solidFill>
                  <a:schemeClr val="accent1"/>
                </a:solidFill>
              </a:rPr>
              <a:t> (</a:t>
            </a:r>
            <a:r>
              <a:rPr lang="cs-CZ" sz="2800" dirty="0" err="1" smtClean="0">
                <a:solidFill>
                  <a:schemeClr val="accent1"/>
                </a:solidFill>
              </a:rPr>
              <a:t>hsp</a:t>
            </a:r>
            <a:r>
              <a:rPr lang="cs-CZ" sz="2800" dirty="0" smtClean="0">
                <a:solidFill>
                  <a:schemeClr val="accent1"/>
                </a:solidFill>
              </a:rPr>
              <a:t>)</a:t>
            </a:r>
            <a:endParaRPr lang="cs-CZ" sz="2800" b="0" dirty="0" smtClean="0">
              <a:solidFill>
                <a:schemeClr val="accent1"/>
              </a:solidFill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763000" cy="5638800"/>
          </a:xfrm>
          <a:noFill/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endParaRPr lang="cs-CZ" sz="320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en-US" sz="2400" smtClean="0"/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152400" y="1030560"/>
            <a:ext cx="8763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GB" sz="2500" b="1" dirty="0" smtClean="0">
                <a:latin typeface="Arial" charset="0"/>
              </a:rPr>
              <a:t>General s</a:t>
            </a:r>
            <a:r>
              <a:rPr lang="cs-CZ" sz="2500" b="1" dirty="0" err="1" smtClean="0">
                <a:latin typeface="Arial" charset="0"/>
              </a:rPr>
              <a:t>tress</a:t>
            </a:r>
            <a:r>
              <a:rPr lang="cs-CZ" sz="2500" b="1" dirty="0" smtClean="0">
                <a:latin typeface="Arial" charset="0"/>
              </a:rPr>
              <a:t> </a:t>
            </a:r>
            <a:r>
              <a:rPr lang="cs-CZ" sz="2500" b="1" dirty="0">
                <a:latin typeface="Arial" charset="0"/>
              </a:rPr>
              <a:t>= </a:t>
            </a:r>
            <a:r>
              <a:rPr lang="cs-CZ" sz="2500" b="1" dirty="0" err="1">
                <a:latin typeface="Arial" charset="0"/>
              </a:rPr>
              <a:t>synthesis</a:t>
            </a:r>
            <a:r>
              <a:rPr lang="cs-CZ" sz="2500" b="1" dirty="0">
                <a:latin typeface="Arial" charset="0"/>
              </a:rPr>
              <a:t> of </a:t>
            </a:r>
            <a:r>
              <a:rPr lang="cs-CZ" sz="2500" b="1" dirty="0" err="1">
                <a:latin typeface="Arial" charset="0"/>
              </a:rPr>
              <a:t>new</a:t>
            </a:r>
            <a:r>
              <a:rPr lang="cs-CZ" sz="2500" b="1" dirty="0">
                <a:latin typeface="Arial" charset="0"/>
              </a:rPr>
              <a:t> </a:t>
            </a:r>
            <a:r>
              <a:rPr lang="cs-CZ" sz="2500" b="1" dirty="0" err="1">
                <a:latin typeface="Arial" charset="0"/>
              </a:rPr>
              <a:t>proteins</a:t>
            </a:r>
            <a:endParaRPr lang="cs-CZ" sz="2500" b="1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dirty="0">
                <a:latin typeface="Arial" charset="0"/>
              </a:rPr>
              <a:t>	</a:t>
            </a:r>
            <a:r>
              <a:rPr lang="en-US" dirty="0">
                <a:latin typeface="Arial" charset="0"/>
              </a:rPr>
              <a:t>~ equilibrium and homeostasis </a:t>
            </a:r>
            <a:r>
              <a:rPr lang="cs-CZ" dirty="0" err="1">
                <a:latin typeface="Arial" charset="0"/>
              </a:rPr>
              <a:t>buffering</a:t>
            </a:r>
            <a:endParaRPr lang="cs-CZ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dirty="0">
                <a:latin typeface="Arial" charset="0"/>
              </a:rPr>
              <a:t>		- </a:t>
            </a:r>
            <a:r>
              <a:rPr lang="cs-CZ" dirty="0" err="1">
                <a:latin typeface="Arial" charset="0"/>
              </a:rPr>
              <a:t>temperature</a:t>
            </a:r>
            <a:r>
              <a:rPr lang="cs-CZ" dirty="0">
                <a:latin typeface="Arial" charset="0"/>
              </a:rPr>
              <a:t> (</a:t>
            </a:r>
            <a:r>
              <a:rPr lang="cs-CZ" dirty="0" err="1">
                <a:latin typeface="Arial" charset="0"/>
              </a:rPr>
              <a:t>cold</a:t>
            </a:r>
            <a:r>
              <a:rPr lang="cs-CZ" dirty="0">
                <a:latin typeface="Arial" charset="0"/>
              </a:rPr>
              <a:t> / </a:t>
            </a:r>
            <a:r>
              <a:rPr lang="cs-CZ" dirty="0" err="1">
                <a:latin typeface="Arial" charset="0"/>
              </a:rPr>
              <a:t>heat</a:t>
            </a:r>
            <a:r>
              <a:rPr lang="cs-CZ" dirty="0">
                <a:latin typeface="Arial" charset="0"/>
              </a:rPr>
              <a:t>) </a:t>
            </a:r>
            <a:r>
              <a:rPr lang="en-GB" dirty="0" smtClean="0">
                <a:latin typeface="Arial" charset="0"/>
                <a:sym typeface="Wingdings" pitchFamily="2" charset="2"/>
              </a:rPr>
              <a:t> proteins assuring</a:t>
            </a:r>
            <a:r>
              <a:rPr lang="cs-CZ" dirty="0" smtClean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cryo</a:t>
            </a:r>
            <a:r>
              <a:rPr lang="cs-CZ" dirty="0">
                <a:latin typeface="Arial" charset="0"/>
              </a:rPr>
              <a:t>-</a:t>
            </a:r>
            <a:r>
              <a:rPr lang="cs-CZ" dirty="0" err="1">
                <a:latin typeface="Arial" charset="0"/>
              </a:rPr>
              <a:t>preservation</a:t>
            </a:r>
            <a:endParaRPr lang="cs-CZ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dirty="0">
                <a:latin typeface="Arial" charset="0"/>
              </a:rPr>
              <a:t>		- salinity</a:t>
            </a:r>
            <a:r>
              <a:rPr lang="en-US" dirty="0">
                <a:latin typeface="Arial" charset="0"/>
              </a:rPr>
              <a:t> &amp; metals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cs-CZ" dirty="0" smtClean="0">
                <a:latin typeface="Arial" charset="0"/>
              </a:rPr>
              <a:t>ion </a:t>
            </a:r>
            <a:r>
              <a:rPr lang="cs-CZ" dirty="0" err="1">
                <a:latin typeface="Arial" charset="0"/>
              </a:rPr>
              <a:t>buffering</a:t>
            </a:r>
            <a:endParaRPr lang="en-US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dirty="0">
                <a:latin typeface="Arial" charset="0"/>
              </a:rPr>
              <a:t>		- organic </a:t>
            </a:r>
            <a:r>
              <a:rPr lang="en-US" dirty="0" err="1">
                <a:latin typeface="Arial" charset="0"/>
              </a:rPr>
              <a:t>xenobiotics</a:t>
            </a:r>
            <a:r>
              <a:rPr lang="en-US" dirty="0">
                <a:latin typeface="Arial" charset="0"/>
              </a:rPr>
              <a:t>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cs-CZ" dirty="0" smtClean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detoxication</a:t>
            </a:r>
            <a:endParaRPr lang="cs-CZ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cs-CZ" b="1" u="sng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sz="2000" b="1" dirty="0">
                <a:latin typeface="Arial" charset="0"/>
              </a:rPr>
              <a:t>New </a:t>
            </a:r>
            <a:r>
              <a:rPr lang="cs-CZ" sz="2000" b="1" dirty="0" err="1">
                <a:latin typeface="Arial" charset="0"/>
              </a:rPr>
              <a:t>proteins</a:t>
            </a:r>
            <a:r>
              <a:rPr lang="cs-CZ" sz="2000" b="1" dirty="0">
                <a:latin typeface="Arial" charset="0"/>
              </a:rPr>
              <a:t> </a:t>
            </a:r>
            <a:r>
              <a:rPr lang="cs-CZ" sz="2000" b="1" dirty="0" err="1">
                <a:latin typeface="Arial" charset="0"/>
              </a:rPr>
              <a:t>must</a:t>
            </a:r>
            <a:r>
              <a:rPr lang="cs-CZ" sz="2000" b="1" dirty="0">
                <a:latin typeface="Arial" charset="0"/>
              </a:rPr>
              <a:t> </a:t>
            </a:r>
            <a:r>
              <a:rPr lang="cs-CZ" sz="2000" b="1" dirty="0" err="1">
                <a:latin typeface="Arial" charset="0"/>
              </a:rPr>
              <a:t>be</a:t>
            </a:r>
            <a:r>
              <a:rPr lang="cs-CZ" sz="2000" b="1" dirty="0">
                <a:latin typeface="Arial" charset="0"/>
              </a:rPr>
              <a:t> </a:t>
            </a:r>
            <a:r>
              <a:rPr lang="cs-CZ" sz="2000" b="1" dirty="0" err="1" smtClean="0">
                <a:latin typeface="Arial" charset="0"/>
              </a:rPr>
              <a:t>folded</a:t>
            </a:r>
            <a:r>
              <a:rPr lang="en-US" sz="2000" b="1" dirty="0" smtClean="0">
                <a:latin typeface="Arial" charset="0"/>
              </a:rPr>
              <a:t> to their 3D </a:t>
            </a:r>
            <a:r>
              <a:rPr lang="en-US" sz="2000" b="1" dirty="0" err="1" smtClean="0">
                <a:latin typeface="Arial" charset="0"/>
              </a:rPr>
              <a:t>stucture</a:t>
            </a:r>
            <a:r>
              <a:rPr lang="cs-CZ" sz="2000" dirty="0" smtClean="0">
                <a:latin typeface="Arial" charset="0"/>
              </a:rPr>
              <a:t> </a:t>
            </a:r>
            <a:r>
              <a:rPr lang="en-US" sz="2000" dirty="0" smtClean="0">
                <a:latin typeface="Arial" charset="0"/>
              </a:rPr>
              <a:t> </a:t>
            </a:r>
            <a:endParaRPr lang="cs-CZ" sz="2000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dirty="0" smtClean="0">
                <a:latin typeface="Arial" charset="0"/>
              </a:rPr>
              <a:t>by </a:t>
            </a:r>
            <a:r>
              <a:rPr lang="en-US" dirty="0" err="1" smtClean="0">
                <a:latin typeface="Arial" charset="0"/>
              </a:rPr>
              <a:t>activit</a:t>
            </a:r>
            <a:r>
              <a:rPr lang="en-GB" dirty="0" smtClean="0">
                <a:latin typeface="Arial" charset="0"/>
              </a:rPr>
              <a:t>y of </a:t>
            </a: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„CHAPERONES</a:t>
            </a: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“</a:t>
            </a:r>
            <a:endParaRPr lang="cs-CZ" b="1" dirty="0">
              <a:solidFill>
                <a:schemeClr val="tx2"/>
              </a:solidFill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endParaRPr lang="en-GB" dirty="0" smtClean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GB" dirty="0" smtClean="0">
                <a:latin typeface="Arial" charset="0"/>
              </a:rPr>
              <a:t>Chaperons = </a:t>
            </a:r>
            <a:r>
              <a:rPr lang="cs-CZ" dirty="0" smtClean="0">
                <a:latin typeface="Arial" charset="0"/>
              </a:rPr>
              <a:t>hsp90</a:t>
            </a:r>
            <a:r>
              <a:rPr lang="cs-CZ" dirty="0">
                <a:latin typeface="Arial" charset="0"/>
              </a:rPr>
              <a:t>, hsp60, </a:t>
            </a:r>
            <a:r>
              <a:rPr lang="cs-CZ" dirty="0" err="1">
                <a:latin typeface="Arial" charset="0"/>
              </a:rPr>
              <a:t>hsp</a:t>
            </a:r>
            <a:r>
              <a:rPr lang="cs-CZ" dirty="0">
                <a:latin typeface="Arial" charset="0"/>
              </a:rPr>
              <a:t> 70 </a:t>
            </a: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i="1" dirty="0" smtClean="0">
                <a:latin typeface="Arial" charset="0"/>
              </a:rPr>
              <a:t>~ </a:t>
            </a:r>
            <a:r>
              <a:rPr lang="cs-CZ" i="1" dirty="0">
                <a:latin typeface="Arial" charset="0"/>
              </a:rPr>
              <a:t>60-90 </a:t>
            </a:r>
            <a:r>
              <a:rPr lang="cs-CZ" i="1" dirty="0" err="1">
                <a:latin typeface="Arial" charset="0"/>
              </a:rPr>
              <a:t>kD</a:t>
            </a:r>
            <a:r>
              <a:rPr lang="cs-CZ" i="1" dirty="0">
                <a:latin typeface="Arial" charset="0"/>
              </a:rPr>
              <a:t> </a:t>
            </a:r>
            <a:r>
              <a:rPr lang="cs-CZ" i="1" dirty="0" err="1">
                <a:latin typeface="Arial" charset="0"/>
              </a:rPr>
              <a:t>molecular</a:t>
            </a:r>
            <a:r>
              <a:rPr lang="cs-CZ" i="1" dirty="0">
                <a:latin typeface="Arial" charset="0"/>
              </a:rPr>
              <a:t> </a:t>
            </a:r>
            <a:r>
              <a:rPr lang="cs-CZ" i="1" dirty="0" err="1">
                <a:latin typeface="Arial" charset="0"/>
              </a:rPr>
              <a:t>weight</a:t>
            </a:r>
            <a:r>
              <a:rPr lang="cs-CZ" i="1" dirty="0">
                <a:latin typeface="Arial" charset="0"/>
              </a:rPr>
              <a:t> </a:t>
            </a:r>
            <a:r>
              <a:rPr lang="cs-CZ" i="1" dirty="0" err="1" smtClean="0">
                <a:latin typeface="Arial" charset="0"/>
              </a:rPr>
              <a:t>kD</a:t>
            </a:r>
            <a:endParaRPr lang="cs-CZ" i="1" dirty="0">
              <a:latin typeface="Arial" charset="0"/>
            </a:endParaRPr>
          </a:p>
        </p:txBody>
      </p:sp>
      <p:pic>
        <p:nvPicPr>
          <p:cNvPr id="4915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810000"/>
            <a:ext cx="4876800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458200" cy="680120"/>
          </a:xfrm>
        </p:spPr>
        <p:txBody>
          <a:bodyPr/>
          <a:lstStyle/>
          <a:p>
            <a:pPr algn="ctr" eaLnBrk="1" hangingPunct="1"/>
            <a:r>
              <a:rPr lang="cs-CZ" sz="3400" smtClean="0">
                <a:solidFill>
                  <a:schemeClr val="tx1"/>
                </a:solidFill>
              </a:rPr>
              <a:t>HSP </a:t>
            </a:r>
            <a:r>
              <a:rPr lang="cs-CZ" sz="3400" dirty="0" err="1" smtClean="0">
                <a:solidFill>
                  <a:schemeClr val="tx1"/>
                </a:solidFill>
              </a:rPr>
              <a:t>determination</a:t>
            </a:r>
            <a:r>
              <a:rPr lang="cs-CZ" sz="3400" dirty="0" smtClean="0">
                <a:solidFill>
                  <a:schemeClr val="tx1"/>
                </a:solidFill>
              </a:rPr>
              <a:t> - </a:t>
            </a:r>
            <a:r>
              <a:rPr lang="cs-CZ" sz="3400" dirty="0" err="1" smtClean="0">
                <a:solidFill>
                  <a:schemeClr val="tx1"/>
                </a:solidFill>
              </a:rPr>
              <a:t>example</a:t>
            </a:r>
            <a:endParaRPr lang="cs-CZ" sz="3400" b="0" dirty="0" smtClean="0">
              <a:solidFill>
                <a:schemeClr val="tx1"/>
              </a:solidFill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763000" cy="5638800"/>
          </a:xfrm>
          <a:noFill/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endParaRPr lang="cs-CZ" sz="320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en-US" sz="2400" smtClean="0"/>
          </a:p>
        </p:txBody>
      </p:sp>
      <p:pic>
        <p:nvPicPr>
          <p:cNvPr id="50180" name="Picture 4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895600"/>
            <a:ext cx="2870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5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3048000"/>
            <a:ext cx="524192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201488" y="1124744"/>
            <a:ext cx="8763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b="1" dirty="0">
                <a:latin typeface="Arial" charset="0"/>
              </a:rPr>
              <a:t>HSP =  GENERAL STRESS </a:t>
            </a:r>
            <a:r>
              <a:rPr lang="cs-CZ" b="1" dirty="0" err="1">
                <a:latin typeface="Arial" charset="0"/>
              </a:rPr>
              <a:t>biomarker</a:t>
            </a:r>
            <a:r>
              <a:rPr lang="cs-CZ" b="1" dirty="0">
                <a:latin typeface="Arial" charset="0"/>
              </a:rPr>
              <a:t>, non-</a:t>
            </a:r>
            <a:r>
              <a:rPr lang="cs-CZ" b="1" dirty="0" err="1">
                <a:latin typeface="Arial" charset="0"/>
              </a:rPr>
              <a:t>specific</a:t>
            </a:r>
            <a:endParaRPr lang="cs-CZ" b="1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dirty="0">
                <a:latin typeface="Arial" charset="0"/>
              </a:rPr>
              <a:t>	- </a:t>
            </a:r>
            <a:r>
              <a:rPr lang="cs-CZ" dirty="0" err="1">
                <a:latin typeface="Arial" charset="0"/>
              </a:rPr>
              <a:t>phylogenetically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conserved</a:t>
            </a:r>
            <a:r>
              <a:rPr lang="cs-CZ" dirty="0">
                <a:latin typeface="Arial" charset="0"/>
              </a:rPr>
              <a:t> (</a:t>
            </a:r>
            <a:r>
              <a:rPr lang="cs-CZ" dirty="0" err="1">
                <a:latin typeface="Arial" charset="0"/>
              </a:rPr>
              <a:t>similar</a:t>
            </a:r>
            <a:r>
              <a:rPr lang="cs-CZ" dirty="0">
                <a:latin typeface="Arial" charset="0"/>
              </a:rPr>
              <a:t> </a:t>
            </a:r>
            <a:r>
              <a:rPr lang="en-GB" dirty="0" smtClean="0">
                <a:latin typeface="Arial" charset="0"/>
              </a:rPr>
              <a:t>genes </a:t>
            </a:r>
            <a:r>
              <a:rPr lang="cs-CZ" dirty="0" smtClean="0">
                <a:latin typeface="Arial" charset="0"/>
              </a:rPr>
              <a:t>in </a:t>
            </a:r>
            <a:r>
              <a:rPr lang="en-GB" dirty="0" smtClean="0">
                <a:latin typeface="Arial" charset="0"/>
              </a:rPr>
              <a:t>most of the </a:t>
            </a:r>
            <a:r>
              <a:rPr lang="cs-CZ" dirty="0" err="1" smtClean="0">
                <a:latin typeface="Arial" charset="0"/>
              </a:rPr>
              <a:t>organisms</a:t>
            </a:r>
            <a:r>
              <a:rPr lang="cs-CZ" dirty="0">
                <a:latin typeface="Arial" charset="0"/>
              </a:rPr>
              <a:t>)</a:t>
            </a: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dirty="0">
                <a:latin typeface="Arial" charset="0"/>
              </a:rPr>
              <a:t>	- </a:t>
            </a:r>
            <a:r>
              <a:rPr lang="cs-CZ" dirty="0" err="1">
                <a:latin typeface="Arial" charset="0"/>
              </a:rPr>
              <a:t>structural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similarity</a:t>
            </a:r>
            <a:r>
              <a:rPr lang="cs-CZ" dirty="0">
                <a:latin typeface="Arial" charset="0"/>
              </a:rPr>
              <a:t> </a:t>
            </a:r>
            <a:r>
              <a:rPr lang="en-GB" dirty="0" smtClean="0">
                <a:latin typeface="Arial" charset="0"/>
                <a:sym typeface="Wingdings" pitchFamily="2" charset="2"/>
              </a:rPr>
              <a:t> </a:t>
            </a:r>
            <a:r>
              <a:rPr lang="cs-CZ" dirty="0" smtClean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easy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determination</a:t>
            </a:r>
            <a:r>
              <a:rPr lang="cs-CZ" dirty="0">
                <a:latin typeface="Arial" charset="0"/>
              </a:rPr>
              <a:t>:</a:t>
            </a: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dirty="0">
                <a:latin typeface="Arial" charset="0"/>
              </a:rPr>
              <a:t>		</a:t>
            </a:r>
            <a:r>
              <a:rPr lang="cs-CZ" dirty="0" err="1">
                <a:latin typeface="Arial" charset="0"/>
              </a:rPr>
              <a:t>electrophoresis</a:t>
            </a:r>
            <a:r>
              <a:rPr lang="cs-CZ" dirty="0">
                <a:latin typeface="Arial" charset="0"/>
              </a:rPr>
              <a:t> + </a:t>
            </a:r>
            <a:r>
              <a:rPr lang="cs-CZ" dirty="0" err="1">
                <a:latin typeface="Arial" charset="0"/>
              </a:rPr>
              <a:t>immunoblotting</a:t>
            </a:r>
            <a:r>
              <a:rPr lang="cs-CZ" dirty="0">
                <a:latin typeface="Arial" charset="0"/>
              </a:rPr>
              <a:t> (Western </a:t>
            </a:r>
            <a:r>
              <a:rPr lang="cs-CZ" dirty="0" err="1">
                <a:latin typeface="Arial" charset="0"/>
              </a:rPr>
              <a:t>blotting</a:t>
            </a:r>
            <a:r>
              <a:rPr lang="cs-CZ" dirty="0">
                <a:latin typeface="Arial" charset="0"/>
              </a:rPr>
              <a:t>)</a:t>
            </a: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cs-CZ" u="sng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dirty="0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458200" cy="457200"/>
          </a:xfrm>
        </p:spPr>
        <p:txBody>
          <a:bodyPr/>
          <a:lstStyle/>
          <a:p>
            <a:pPr algn="ctr" eaLnBrk="1" hangingPunct="1"/>
            <a:r>
              <a:rPr lang="en-GB" smtClean="0">
                <a:solidFill>
                  <a:schemeClr val="tx1"/>
                </a:solidFill>
              </a:rPr>
              <a:t>Examples of behavioral biomarkers</a:t>
            </a:r>
            <a:endParaRPr lang="en-GB" b="0" smtClean="0">
              <a:solidFill>
                <a:schemeClr val="tx1"/>
              </a:solidFill>
            </a:endParaRPr>
          </a:p>
        </p:txBody>
      </p:sp>
      <p:pic>
        <p:nvPicPr>
          <p:cNvPr id="16387" name="Picture 5" descr="1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700808"/>
            <a:ext cx="8839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899592" y="5229200"/>
            <a:ext cx="6194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Concentrations affecting behaviour: often lower </a:t>
            </a:r>
            <a:r>
              <a:rPr lang="en-US" dirty="0" smtClean="0"/>
              <a:t>than LD50 </a:t>
            </a:r>
          </a:p>
          <a:p>
            <a:r>
              <a:rPr lang="en-US" dirty="0" smtClean="0"/>
              <a:t>	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early</a:t>
            </a:r>
            <a:r>
              <a:rPr lang="en-GB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markers of lethal toxicity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6" name="Šipka doprava 5"/>
          <p:cNvSpPr/>
          <p:nvPr/>
        </p:nvSpPr>
        <p:spPr>
          <a:xfrm>
            <a:off x="1403648" y="3140968"/>
            <a:ext cx="288032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Šipka doprava 6"/>
          <p:cNvSpPr/>
          <p:nvPr/>
        </p:nvSpPr>
        <p:spPr>
          <a:xfrm>
            <a:off x="3131840" y="3212976"/>
            <a:ext cx="288032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Přímá spojovací čára 8"/>
          <p:cNvCxnSpPr/>
          <p:nvPr/>
        </p:nvCxnSpPr>
        <p:spPr>
          <a:xfrm>
            <a:off x="2339752" y="2132856"/>
            <a:ext cx="0" cy="21602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304800" y="838200"/>
            <a:ext cx="86106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cs-CZ" sz="2000" b="1" dirty="0" err="1">
                <a:latin typeface="Arial" charset="0"/>
              </a:rPr>
              <a:t>Low</a:t>
            </a:r>
            <a:r>
              <a:rPr lang="cs-CZ" sz="2000" b="1" dirty="0">
                <a:latin typeface="Arial" charset="0"/>
              </a:rPr>
              <a:t> MW </a:t>
            </a:r>
            <a:r>
              <a:rPr lang="cs-CZ" sz="2000" b="1" dirty="0" err="1">
                <a:latin typeface="Arial" charset="0"/>
              </a:rPr>
              <a:t>proteins</a:t>
            </a:r>
            <a:r>
              <a:rPr lang="cs-CZ" sz="2000" b="1" dirty="0">
                <a:latin typeface="Arial" charset="0"/>
              </a:rPr>
              <a:t> (6-10 </a:t>
            </a:r>
            <a:r>
              <a:rPr lang="cs-CZ" sz="2000" b="1" dirty="0" err="1">
                <a:latin typeface="Arial" charset="0"/>
              </a:rPr>
              <a:t>kD</a:t>
            </a:r>
            <a:r>
              <a:rPr lang="cs-CZ" sz="2000" b="1" dirty="0">
                <a:latin typeface="Arial" charset="0"/>
              </a:rPr>
              <a:t>) </a:t>
            </a:r>
            <a:r>
              <a:rPr lang="cs-CZ" sz="2000" b="1" dirty="0" err="1">
                <a:latin typeface="Arial" charset="0"/>
              </a:rPr>
              <a:t>rich</a:t>
            </a:r>
            <a:r>
              <a:rPr lang="cs-CZ" sz="2000" b="1" dirty="0">
                <a:latin typeface="Arial" charset="0"/>
              </a:rPr>
              <a:t> of Cystein (-SH)</a:t>
            </a:r>
          </a:p>
          <a:p>
            <a:pPr eaLnBrk="0" hangingPunct="0">
              <a:buFontTx/>
              <a:buChar char="-"/>
            </a:pPr>
            <a:r>
              <a:rPr lang="cs-CZ" sz="1800" dirty="0">
                <a:latin typeface="Arial" charset="0"/>
              </a:rPr>
              <a:t> </a:t>
            </a:r>
            <a:r>
              <a:rPr lang="cs-CZ" sz="1800" dirty="0" err="1">
                <a:latin typeface="Arial" charset="0"/>
              </a:rPr>
              <a:t>detected</a:t>
            </a:r>
            <a:r>
              <a:rPr lang="cs-CZ" sz="1800" dirty="0">
                <a:latin typeface="Arial" charset="0"/>
              </a:rPr>
              <a:t> in </a:t>
            </a:r>
            <a:r>
              <a:rPr lang="cs-CZ" sz="1800" dirty="0" err="1">
                <a:latin typeface="Arial" charset="0"/>
              </a:rPr>
              <a:t>numerous</a:t>
            </a:r>
            <a:r>
              <a:rPr lang="cs-CZ" sz="1800" dirty="0">
                <a:latin typeface="Arial" charset="0"/>
              </a:rPr>
              <a:t> </a:t>
            </a:r>
            <a:r>
              <a:rPr lang="cs-CZ" sz="1800" dirty="0" err="1">
                <a:latin typeface="Arial" charset="0"/>
              </a:rPr>
              <a:t>eukaryotic</a:t>
            </a:r>
            <a:r>
              <a:rPr lang="cs-CZ" sz="1800" dirty="0">
                <a:latin typeface="Arial" charset="0"/>
              </a:rPr>
              <a:t> </a:t>
            </a:r>
            <a:r>
              <a:rPr lang="cs-CZ" sz="1800" dirty="0" err="1">
                <a:latin typeface="Arial" charset="0"/>
              </a:rPr>
              <a:t>organisms</a:t>
            </a:r>
            <a:endParaRPr lang="cs-CZ" sz="1800" dirty="0">
              <a:latin typeface="Arial" charset="0"/>
            </a:endParaRPr>
          </a:p>
          <a:p>
            <a:pPr eaLnBrk="0" hangingPunct="0">
              <a:buFontTx/>
              <a:buChar char="-"/>
            </a:pPr>
            <a:r>
              <a:rPr lang="cs-CZ" sz="1800" dirty="0">
                <a:latin typeface="Arial" charset="0"/>
              </a:rPr>
              <a:t> </a:t>
            </a:r>
            <a:r>
              <a:rPr lang="cs-CZ" sz="1800" dirty="0" err="1">
                <a:latin typeface="Arial" charset="0"/>
              </a:rPr>
              <a:t>induced</a:t>
            </a:r>
            <a:r>
              <a:rPr lang="cs-CZ" sz="1800" dirty="0">
                <a:latin typeface="Arial" charset="0"/>
              </a:rPr>
              <a:t> in </a:t>
            </a:r>
            <a:r>
              <a:rPr lang="cs-CZ" sz="1800" dirty="0" err="1">
                <a:latin typeface="Arial" charset="0"/>
              </a:rPr>
              <a:t>the</a:t>
            </a:r>
            <a:r>
              <a:rPr lang="cs-CZ" sz="1800" dirty="0">
                <a:latin typeface="Arial" charset="0"/>
              </a:rPr>
              <a:t> presence of metals</a:t>
            </a:r>
            <a:r>
              <a:rPr lang="en-US" sz="1800" dirty="0">
                <a:latin typeface="Arial" charset="0"/>
              </a:rPr>
              <a:t> or less specific stress </a:t>
            </a:r>
            <a:r>
              <a:rPr lang="cs-CZ" sz="1800" dirty="0">
                <a:latin typeface="Arial" charset="0"/>
              </a:rPr>
              <a:t>(</a:t>
            </a:r>
            <a:r>
              <a:rPr lang="cs-CZ" sz="1800" dirty="0" err="1">
                <a:latin typeface="Arial" charset="0"/>
              </a:rPr>
              <a:t>low</a:t>
            </a:r>
            <a:r>
              <a:rPr lang="cs-CZ" sz="1800" dirty="0">
                <a:latin typeface="Arial" charset="0"/>
              </a:rPr>
              <a:t> O2, T)</a:t>
            </a:r>
          </a:p>
          <a:p>
            <a:pPr eaLnBrk="0" hangingPunct="0">
              <a:buFontTx/>
              <a:buChar char="-"/>
            </a:pPr>
            <a:r>
              <a:rPr lang="en-US" sz="1800" dirty="0">
                <a:latin typeface="Arial" charset="0"/>
              </a:rPr>
              <a:t> </a:t>
            </a:r>
            <a:r>
              <a:rPr lang="cs-CZ" sz="1800" dirty="0" err="1">
                <a:latin typeface="Arial" charset="0"/>
              </a:rPr>
              <a:t>long</a:t>
            </a:r>
            <a:r>
              <a:rPr lang="cs-CZ" sz="1800" dirty="0">
                <a:latin typeface="Arial" charset="0"/>
              </a:rPr>
              <a:t> </a:t>
            </a:r>
            <a:r>
              <a:rPr lang="cs-CZ" sz="1800" dirty="0" err="1">
                <a:latin typeface="Arial" charset="0"/>
              </a:rPr>
              <a:t>halflife</a:t>
            </a:r>
            <a:r>
              <a:rPr lang="cs-CZ" sz="1800" dirty="0">
                <a:latin typeface="Arial" charset="0"/>
              </a:rPr>
              <a:t> (</a:t>
            </a:r>
            <a:r>
              <a:rPr lang="en-US" sz="1800" dirty="0">
                <a:latin typeface="Arial" charset="0"/>
              </a:rPr>
              <a:t>~ 25 </a:t>
            </a:r>
            <a:r>
              <a:rPr lang="en-US" sz="1800" dirty="0" err="1">
                <a:latin typeface="Arial" charset="0"/>
              </a:rPr>
              <a:t>da</a:t>
            </a:r>
            <a:r>
              <a:rPr lang="cs-CZ" sz="1800" dirty="0" err="1">
                <a:latin typeface="Arial" charset="0"/>
              </a:rPr>
              <a:t>ys</a:t>
            </a:r>
            <a:r>
              <a:rPr lang="cs-CZ" sz="1800" dirty="0">
                <a:latin typeface="Arial" charset="0"/>
              </a:rPr>
              <a:t>)</a:t>
            </a:r>
          </a:p>
          <a:p>
            <a:pPr eaLnBrk="0" hangingPunct="0">
              <a:buFontTx/>
              <a:buChar char="-"/>
            </a:pPr>
            <a:r>
              <a:rPr lang="cs-CZ" sz="1800" dirty="0">
                <a:latin typeface="Arial" charset="0"/>
              </a:rPr>
              <a:t> </a:t>
            </a:r>
            <a:r>
              <a:rPr lang="cs-CZ" sz="1800" dirty="0" err="1">
                <a:latin typeface="Arial" charset="0"/>
              </a:rPr>
              <a:t>binding</a:t>
            </a:r>
            <a:r>
              <a:rPr lang="cs-CZ" sz="1800" dirty="0">
                <a:latin typeface="Arial" charset="0"/>
              </a:rPr>
              <a:t> of </a:t>
            </a:r>
            <a:r>
              <a:rPr lang="cs-CZ" sz="1800" dirty="0" err="1">
                <a:latin typeface="Arial" charset="0"/>
              </a:rPr>
              <a:t>divalent</a:t>
            </a:r>
            <a:r>
              <a:rPr lang="cs-CZ" sz="1800" dirty="0">
                <a:latin typeface="Arial" charset="0"/>
              </a:rPr>
              <a:t> metals (</a:t>
            </a:r>
            <a:r>
              <a:rPr lang="cs-CZ" sz="1800" dirty="0" err="1">
                <a:latin typeface="Arial" charset="0"/>
              </a:rPr>
              <a:t>Zn</a:t>
            </a:r>
            <a:r>
              <a:rPr lang="cs-CZ" sz="1800" dirty="0">
                <a:latin typeface="Arial" charset="0"/>
              </a:rPr>
              <a:t>, Cd, </a:t>
            </a:r>
            <a:r>
              <a:rPr lang="cs-CZ" sz="1800" dirty="0" err="1">
                <a:latin typeface="Arial" charset="0"/>
              </a:rPr>
              <a:t>Hg</a:t>
            </a:r>
            <a:r>
              <a:rPr lang="cs-CZ" sz="1800" dirty="0">
                <a:latin typeface="Arial" charset="0"/>
              </a:rPr>
              <a:t>)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sz="1800" dirty="0" smtClean="0">
                <a:latin typeface="Arial" charset="0"/>
              </a:rPr>
              <a:t> </a:t>
            </a:r>
            <a:r>
              <a:rPr lang="cs-CZ" sz="1800" dirty="0" err="1">
                <a:latin typeface="Arial" charset="0"/>
              </a:rPr>
              <a:t>exposure</a:t>
            </a:r>
            <a:r>
              <a:rPr lang="cs-CZ" sz="1800" dirty="0">
                <a:latin typeface="Arial" charset="0"/>
              </a:rPr>
              <a:t> </a:t>
            </a:r>
            <a:r>
              <a:rPr lang="cs-CZ" sz="1800" dirty="0" err="1">
                <a:latin typeface="Arial" charset="0"/>
              </a:rPr>
              <a:t>elimination</a:t>
            </a:r>
            <a:endParaRPr lang="cs-CZ" sz="1800" dirty="0">
              <a:latin typeface="Arial" charset="0"/>
            </a:endParaRPr>
          </a:p>
          <a:p>
            <a:pPr eaLnBrk="0" hangingPunct="0"/>
            <a:r>
              <a:rPr lang="cs-CZ" sz="1800" dirty="0">
                <a:latin typeface="Arial" charset="0"/>
              </a:rPr>
              <a:t>- </a:t>
            </a:r>
            <a:r>
              <a:rPr lang="cs-CZ" sz="1800" dirty="0" err="1">
                <a:latin typeface="Arial" charset="0"/>
              </a:rPr>
              <a:t>natural</a:t>
            </a:r>
            <a:r>
              <a:rPr lang="cs-CZ" sz="1800" dirty="0">
                <a:latin typeface="Arial" charset="0"/>
              </a:rPr>
              <a:t> </a:t>
            </a:r>
            <a:r>
              <a:rPr lang="cs-CZ" sz="1800" dirty="0" err="1">
                <a:latin typeface="Arial" charset="0"/>
              </a:rPr>
              <a:t>function</a:t>
            </a:r>
            <a:r>
              <a:rPr lang="cs-CZ" sz="1800" dirty="0">
                <a:latin typeface="Arial" charset="0"/>
              </a:rPr>
              <a:t> (?) – </a:t>
            </a:r>
            <a:r>
              <a:rPr lang="cs-CZ" sz="1800" dirty="0" err="1">
                <a:latin typeface="Arial" charset="0"/>
              </a:rPr>
              <a:t>regulation</a:t>
            </a:r>
            <a:r>
              <a:rPr lang="cs-CZ" sz="1800" dirty="0">
                <a:latin typeface="Arial" charset="0"/>
              </a:rPr>
              <a:t> of </a:t>
            </a:r>
            <a:r>
              <a:rPr lang="cs-CZ" sz="1800" dirty="0" err="1">
                <a:latin typeface="Arial" charset="0"/>
              </a:rPr>
              <a:t>essencial</a:t>
            </a:r>
            <a:r>
              <a:rPr lang="cs-CZ" sz="1800" dirty="0">
                <a:latin typeface="Arial" charset="0"/>
              </a:rPr>
              <a:t> metals in </a:t>
            </a:r>
            <a:r>
              <a:rPr lang="cs-CZ" sz="1800" dirty="0" err="1">
                <a:latin typeface="Arial" charset="0"/>
              </a:rPr>
              <a:t>cells</a:t>
            </a:r>
            <a:endParaRPr lang="cs-CZ" sz="1800" i="1" dirty="0">
              <a:latin typeface="Arial" charset="0"/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457200" y="2286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cs-CZ" sz="3400" b="1" dirty="0" err="1" smtClean="0">
                <a:solidFill>
                  <a:schemeClr val="tx2"/>
                </a:solidFill>
                <a:latin typeface="Arial" charset="0"/>
              </a:rPr>
              <a:t>Metalothioneins</a:t>
            </a:r>
            <a:r>
              <a:rPr lang="cs-CZ" sz="3400" b="1" dirty="0" smtClean="0">
                <a:solidFill>
                  <a:schemeClr val="tx2"/>
                </a:solidFill>
                <a:latin typeface="Arial" charset="0"/>
              </a:rPr>
              <a:t> (</a:t>
            </a:r>
            <a:r>
              <a:rPr lang="cs-CZ" sz="3400" b="1" dirty="0" err="1" smtClean="0">
                <a:solidFill>
                  <a:schemeClr val="tx2"/>
                </a:solidFill>
                <a:latin typeface="Arial" charset="0"/>
              </a:rPr>
              <a:t>MTs</a:t>
            </a:r>
            <a:r>
              <a:rPr lang="cs-CZ" sz="3400" b="1" dirty="0" smtClean="0">
                <a:solidFill>
                  <a:schemeClr val="tx2"/>
                </a:solidFill>
                <a:latin typeface="Arial" charset="0"/>
              </a:rPr>
              <a:t>, MT-</a:t>
            </a:r>
            <a:r>
              <a:rPr lang="cs-CZ" sz="3400" b="1" dirty="0" err="1" smtClean="0">
                <a:solidFill>
                  <a:schemeClr val="tx2"/>
                </a:solidFill>
                <a:latin typeface="Arial" charset="0"/>
              </a:rPr>
              <a:t>like</a:t>
            </a:r>
            <a:r>
              <a:rPr lang="cs-CZ" sz="3400" b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sz="3400" b="1" dirty="0" err="1" smtClean="0">
                <a:solidFill>
                  <a:schemeClr val="tx2"/>
                </a:solidFill>
                <a:latin typeface="Arial" charset="0"/>
              </a:rPr>
              <a:t>proteins</a:t>
            </a:r>
            <a:r>
              <a:rPr lang="cs-CZ" sz="3400" b="1" dirty="0" smtClean="0">
                <a:solidFill>
                  <a:schemeClr val="tx2"/>
                </a:solidFill>
                <a:latin typeface="Arial" charset="0"/>
              </a:rPr>
              <a:t>)</a:t>
            </a:r>
            <a:endParaRPr lang="cs-CZ" sz="3400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 cstate="print"/>
          <a:srcRect l="20313" t="32292" r="7031" b="22917"/>
          <a:stretch>
            <a:fillRect/>
          </a:stretch>
        </p:blipFill>
        <p:spPr bwMode="auto">
          <a:xfrm>
            <a:off x="457200" y="2900363"/>
            <a:ext cx="8229600" cy="380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80728" y="1243608"/>
            <a:ext cx="6359624" cy="1753344"/>
          </a:xfrm>
        </p:spPr>
        <p:txBody>
          <a:bodyPr/>
          <a:lstStyle/>
          <a:p>
            <a:pPr algn="ctr" eaLnBrk="1" hangingPunct="1"/>
            <a:r>
              <a:rPr lang="cs-CZ" sz="3400" dirty="0" smtClean="0">
                <a:solidFill>
                  <a:schemeClr val="tx1"/>
                </a:solidFill>
              </a:rPr>
              <a:t>Protein </a:t>
            </a:r>
            <a:r>
              <a:rPr lang="cs-CZ" sz="3400" dirty="0" err="1" smtClean="0">
                <a:solidFill>
                  <a:schemeClr val="tx1"/>
                </a:solidFill>
              </a:rPr>
              <a:t>biomarkers</a:t>
            </a:r>
            <a:r>
              <a:rPr lang="cs-CZ" sz="3400" dirty="0" smtClean="0">
                <a:solidFill>
                  <a:schemeClr val="tx1"/>
                </a:solidFill>
              </a:rPr>
              <a:t> of </a:t>
            </a:r>
            <a:r>
              <a:rPr lang="en-US" sz="3400" dirty="0" err="1" smtClean="0">
                <a:solidFill>
                  <a:schemeClr val="tx1"/>
                </a:solidFill>
              </a:rPr>
              <a:t>estrogenicit</a:t>
            </a:r>
            <a:r>
              <a:rPr lang="cs-CZ" sz="3400" dirty="0" smtClean="0">
                <a:solidFill>
                  <a:schemeClr val="tx1"/>
                </a:solidFill>
              </a:rPr>
              <a:t>y</a:t>
            </a:r>
            <a:endParaRPr lang="cs-CZ" sz="3400" b="0" dirty="0" smtClean="0">
              <a:solidFill>
                <a:schemeClr val="tx1"/>
              </a:solidFill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04800" y="3650903"/>
            <a:ext cx="86106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cs-CZ" b="1" dirty="0" smtClean="0">
                <a:latin typeface="Arial" charset="0"/>
              </a:rPr>
              <a:t>ER </a:t>
            </a:r>
            <a:r>
              <a:rPr lang="en-GB" b="1" dirty="0" smtClean="0">
                <a:latin typeface="Arial" charset="0"/>
              </a:rPr>
              <a:t>= </a:t>
            </a:r>
            <a:r>
              <a:rPr lang="cs-CZ" b="1" dirty="0" err="1" smtClean="0">
                <a:latin typeface="Arial" charset="0"/>
              </a:rPr>
              <a:t>transcription</a:t>
            </a:r>
            <a:r>
              <a:rPr lang="cs-CZ" b="1" dirty="0" smtClean="0">
                <a:latin typeface="Arial" charset="0"/>
              </a:rPr>
              <a:t> </a:t>
            </a:r>
            <a:r>
              <a:rPr lang="cs-CZ" b="1" dirty="0" err="1" smtClean="0">
                <a:latin typeface="Arial" charset="0"/>
              </a:rPr>
              <a:t>factor</a:t>
            </a:r>
            <a:r>
              <a:rPr lang="en-GB" b="1" dirty="0" smtClean="0"/>
              <a:t> </a:t>
            </a:r>
            <a:r>
              <a:rPr lang="cs-CZ" b="1" dirty="0" err="1" smtClean="0">
                <a:latin typeface="Arial" charset="0"/>
              </a:rPr>
              <a:t>control</a:t>
            </a:r>
            <a:r>
              <a:rPr lang="en-GB" b="1" dirty="0" err="1" smtClean="0"/>
              <a:t>ing</a:t>
            </a:r>
            <a:r>
              <a:rPr lang="cs-CZ" b="1" dirty="0" smtClean="0">
                <a:latin typeface="Arial" charset="0"/>
              </a:rPr>
              <a:t> </a:t>
            </a:r>
            <a:r>
              <a:rPr lang="cs-CZ" b="1" dirty="0" err="1">
                <a:latin typeface="Arial" charset="0"/>
              </a:rPr>
              <a:t>number</a:t>
            </a:r>
            <a:r>
              <a:rPr lang="cs-CZ" b="1" dirty="0">
                <a:latin typeface="Arial" charset="0"/>
              </a:rPr>
              <a:t> of </a:t>
            </a:r>
            <a:r>
              <a:rPr lang="cs-CZ" b="1" dirty="0" err="1">
                <a:latin typeface="Arial" charset="0"/>
              </a:rPr>
              <a:t>target</a:t>
            </a:r>
            <a:r>
              <a:rPr lang="cs-CZ" b="1" dirty="0">
                <a:latin typeface="Arial" charset="0"/>
              </a:rPr>
              <a:t> </a:t>
            </a:r>
            <a:r>
              <a:rPr lang="cs-CZ" b="1" dirty="0" err="1">
                <a:latin typeface="Arial" charset="0"/>
              </a:rPr>
              <a:t>genes</a:t>
            </a:r>
            <a:endParaRPr lang="cs-CZ" b="1" dirty="0">
              <a:latin typeface="Arial" charset="0"/>
            </a:endParaRPr>
          </a:p>
          <a:p>
            <a:pPr eaLnBrk="0" hangingPunct="0"/>
            <a:endParaRPr lang="cs-CZ" dirty="0">
              <a:latin typeface="Arial" charset="0"/>
            </a:endParaRPr>
          </a:p>
          <a:p>
            <a:pPr eaLnBrk="0" hangingPunct="0"/>
            <a:r>
              <a:rPr lang="cs-CZ" dirty="0" err="1">
                <a:latin typeface="Arial" charset="0"/>
              </a:rPr>
              <a:t>Target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genes</a:t>
            </a:r>
            <a:r>
              <a:rPr lang="cs-CZ" dirty="0">
                <a:latin typeface="Arial" charset="0"/>
              </a:rPr>
              <a:t> </a:t>
            </a:r>
            <a:r>
              <a:rPr lang="en-GB" dirty="0" smtClean="0">
                <a:latin typeface="Arial" charset="0"/>
              </a:rPr>
              <a:t>of ER </a:t>
            </a:r>
            <a:r>
              <a:rPr lang="cs-CZ" dirty="0" smtClean="0">
                <a:latin typeface="Arial" charset="0"/>
              </a:rPr>
              <a:t>= </a:t>
            </a:r>
            <a:r>
              <a:rPr lang="cs-CZ" dirty="0" err="1">
                <a:latin typeface="Arial" charset="0"/>
              </a:rPr>
              <a:t>biomarkers</a:t>
            </a:r>
            <a:r>
              <a:rPr lang="cs-CZ" dirty="0">
                <a:latin typeface="Arial" charset="0"/>
              </a:rPr>
              <a:t> of </a:t>
            </a:r>
            <a:r>
              <a:rPr lang="cs-CZ" dirty="0" err="1">
                <a:latin typeface="Arial" charset="0"/>
              </a:rPr>
              <a:t>estrogenicity</a:t>
            </a:r>
            <a:endParaRPr lang="cs-CZ" dirty="0">
              <a:latin typeface="Arial" charset="0"/>
            </a:endParaRPr>
          </a:p>
          <a:p>
            <a:pPr eaLnBrk="0" hangingPunct="0"/>
            <a:endParaRPr lang="cs-CZ" dirty="0" smtClean="0">
              <a:latin typeface="Arial" charset="0"/>
            </a:endParaRPr>
          </a:p>
          <a:p>
            <a:pPr eaLnBrk="0" hangingPunct="0"/>
            <a:r>
              <a:rPr lang="cs-CZ" dirty="0" smtClean="0">
                <a:latin typeface="Arial" charset="0"/>
              </a:rPr>
              <a:t>Major </a:t>
            </a:r>
            <a:r>
              <a:rPr lang="cs-CZ" dirty="0" err="1" smtClean="0">
                <a:latin typeface="Arial" charset="0"/>
              </a:rPr>
              <a:t>examples</a:t>
            </a:r>
            <a:r>
              <a:rPr lang="cs-CZ" dirty="0" smtClean="0">
                <a:latin typeface="Arial" charset="0"/>
              </a:rPr>
              <a:t> </a:t>
            </a:r>
            <a:endParaRPr lang="cs-CZ" dirty="0">
              <a:latin typeface="Arial" charset="0"/>
            </a:endParaRPr>
          </a:p>
          <a:p>
            <a:pPr lvl="1" eaLnBrk="0" hangingPunct="0">
              <a:buFont typeface="Arial" charset="0"/>
              <a:buChar char="•"/>
            </a:pP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Vitellogenin</a:t>
            </a:r>
            <a:endParaRPr lang="cs-CZ" b="1" dirty="0">
              <a:solidFill>
                <a:schemeClr val="tx2"/>
              </a:solidFill>
              <a:latin typeface="Arial" charset="0"/>
            </a:endParaRPr>
          </a:p>
          <a:p>
            <a:pPr lvl="1" eaLnBrk="0" hangingPunct="0">
              <a:buFont typeface="Arial" charset="0"/>
              <a:buChar char="•"/>
            </a:pP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Aromatase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 - CYP19A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458200" cy="648072"/>
          </a:xfrm>
        </p:spPr>
        <p:txBody>
          <a:bodyPr/>
          <a:lstStyle/>
          <a:p>
            <a:pPr algn="ctr" eaLnBrk="1" hangingPunct="1"/>
            <a:r>
              <a:rPr lang="cs-CZ" sz="2800" dirty="0" err="1" smtClean="0">
                <a:solidFill>
                  <a:schemeClr val="tx1"/>
                </a:solidFill>
              </a:rPr>
              <a:t>Vitellogenin</a:t>
            </a:r>
            <a:r>
              <a:rPr lang="cs-CZ" sz="2800" dirty="0" smtClean="0">
                <a:solidFill>
                  <a:schemeClr val="tx1"/>
                </a:solidFill>
              </a:rPr>
              <a:t> (</a:t>
            </a:r>
            <a:r>
              <a:rPr lang="cs-CZ" sz="2800" dirty="0" err="1" smtClean="0">
                <a:solidFill>
                  <a:schemeClr val="tx1"/>
                </a:solidFill>
              </a:rPr>
              <a:t>Vtg</a:t>
            </a:r>
            <a:r>
              <a:rPr lang="cs-CZ" sz="2800" dirty="0" smtClean="0">
                <a:solidFill>
                  <a:schemeClr val="tx1"/>
                </a:solidFill>
              </a:rPr>
              <a:t>)</a:t>
            </a:r>
            <a:endParaRPr lang="cs-CZ" sz="2800" b="0" dirty="0" smtClean="0">
              <a:solidFill>
                <a:schemeClr val="tx1"/>
              </a:solidFill>
            </a:endParaRPr>
          </a:p>
        </p:txBody>
      </p:sp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304800" y="764704"/>
            <a:ext cx="8610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cs-CZ" b="1" u="sng" dirty="0">
                <a:latin typeface="Arial" charset="0"/>
              </a:rPr>
              <a:t/>
            </a:r>
            <a:br>
              <a:rPr lang="cs-CZ" b="1" u="sng" dirty="0">
                <a:latin typeface="Arial" charset="0"/>
              </a:rPr>
            </a:br>
            <a:r>
              <a:rPr lang="cs-CZ" dirty="0" err="1" smtClean="0"/>
              <a:t>P</a:t>
            </a:r>
            <a:r>
              <a:rPr lang="cs-CZ" dirty="0" err="1" smtClean="0">
                <a:latin typeface="Arial" charset="0"/>
              </a:rPr>
              <a:t>recursor</a:t>
            </a:r>
            <a:r>
              <a:rPr lang="cs-CZ" dirty="0" smtClean="0">
                <a:latin typeface="Arial" charset="0"/>
              </a:rPr>
              <a:t> </a:t>
            </a:r>
            <a:r>
              <a:rPr lang="cs-CZ" dirty="0">
                <a:latin typeface="Arial" charset="0"/>
              </a:rPr>
              <a:t>of </a:t>
            </a:r>
            <a:r>
              <a:rPr lang="cs-CZ" dirty="0" err="1">
                <a:latin typeface="Arial" charset="0"/>
              </a:rPr>
              <a:t>yolk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proteins</a:t>
            </a:r>
            <a:r>
              <a:rPr lang="cs-CZ" dirty="0">
                <a:latin typeface="Arial" charset="0"/>
              </a:rPr>
              <a:t>, </a:t>
            </a:r>
            <a:r>
              <a:rPr lang="cs-CZ" dirty="0" err="1">
                <a:latin typeface="Arial" charset="0"/>
              </a:rPr>
              <a:t>phospho</a:t>
            </a:r>
            <a:r>
              <a:rPr lang="cs-CZ" dirty="0">
                <a:latin typeface="Arial" charset="0"/>
              </a:rPr>
              <a:t>-protein </a:t>
            </a:r>
            <a:r>
              <a:rPr lang="cs-CZ" dirty="0" smtClean="0">
                <a:latin typeface="Arial" charset="0"/>
              </a:rPr>
              <a:t>(„</a:t>
            </a:r>
            <a:r>
              <a:rPr lang="cs-CZ" dirty="0" err="1" smtClean="0">
                <a:latin typeface="Arial" charset="0"/>
              </a:rPr>
              <a:t>energy</a:t>
            </a:r>
            <a:r>
              <a:rPr lang="cs-CZ" dirty="0" smtClean="0">
                <a:latin typeface="Arial" charset="0"/>
              </a:rPr>
              <a:t>“ </a:t>
            </a:r>
            <a:r>
              <a:rPr lang="cs-CZ" dirty="0" err="1" smtClean="0">
                <a:latin typeface="Arial" charset="0"/>
              </a:rPr>
              <a:t>rich</a:t>
            </a:r>
            <a:r>
              <a:rPr lang="cs-CZ" dirty="0" smtClean="0">
                <a:latin typeface="Arial" charset="0"/>
              </a:rPr>
              <a:t>)</a:t>
            </a:r>
            <a:r>
              <a:rPr lang="cs-CZ" dirty="0">
                <a:latin typeface="Arial" charset="0"/>
              </a:rPr>
              <a:t/>
            </a:r>
            <a:br>
              <a:rPr lang="cs-CZ" dirty="0">
                <a:latin typeface="Arial" charset="0"/>
              </a:rPr>
            </a:br>
            <a:r>
              <a:rPr lang="cs-CZ" dirty="0">
                <a:latin typeface="Arial" charset="0"/>
              </a:rPr>
              <a:t>	</a:t>
            </a:r>
            <a:r>
              <a:rPr lang="cs-CZ" dirty="0" smtClean="0">
                <a:latin typeface="Arial" charset="0"/>
                <a:sym typeface="Wingdings" pitchFamily="2" charset="2"/>
              </a:rPr>
              <a:t>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egg formations </a:t>
            </a:r>
            <a:r>
              <a:rPr lang="cs-CZ" dirty="0">
                <a:latin typeface="Arial" charset="0"/>
              </a:rPr>
              <a:t>(</a:t>
            </a:r>
            <a:r>
              <a:rPr lang="cs-CZ" dirty="0" err="1">
                <a:latin typeface="Arial" charset="0"/>
              </a:rPr>
              <a:t>females</a:t>
            </a:r>
            <a:r>
              <a:rPr lang="cs-CZ" dirty="0">
                <a:latin typeface="Arial" charset="0"/>
              </a:rPr>
              <a:t>) </a:t>
            </a:r>
            <a:r>
              <a:rPr lang="en-US" dirty="0">
                <a:latin typeface="Arial" charset="0"/>
              </a:rPr>
              <a:t>at oviparous animals</a:t>
            </a:r>
            <a:br>
              <a:rPr lang="en-US" dirty="0">
                <a:latin typeface="Arial" charset="0"/>
              </a:rPr>
            </a:br>
            <a:endParaRPr lang="cs-CZ" dirty="0">
              <a:latin typeface="Arial" charset="0"/>
            </a:endParaRPr>
          </a:p>
          <a:p>
            <a:pPr eaLnBrk="0" hangingPunct="0"/>
            <a:r>
              <a:rPr lang="en-US" dirty="0" smtClean="0">
                <a:latin typeface="Arial" charset="0"/>
              </a:rPr>
              <a:t>S</a:t>
            </a:r>
            <a:r>
              <a:rPr lang="cs-CZ" dirty="0" err="1" smtClean="0">
                <a:latin typeface="Arial" charset="0"/>
              </a:rPr>
              <a:t>ynthesi</a:t>
            </a:r>
            <a:r>
              <a:rPr lang="en-US" dirty="0" smtClean="0"/>
              <a:t>z</a:t>
            </a:r>
            <a:r>
              <a:rPr lang="cs-CZ" dirty="0" err="1" smtClean="0">
                <a:latin typeface="Arial" charset="0"/>
              </a:rPr>
              <a:t>ed</a:t>
            </a:r>
            <a:r>
              <a:rPr lang="cs-CZ" dirty="0" smtClean="0">
                <a:latin typeface="Arial" charset="0"/>
              </a:rPr>
              <a:t> </a:t>
            </a:r>
            <a:r>
              <a:rPr lang="cs-CZ" dirty="0">
                <a:latin typeface="Arial" charset="0"/>
              </a:rPr>
              <a:t>in liver </a:t>
            </a:r>
            <a:r>
              <a:rPr lang="cs-CZ" dirty="0" err="1">
                <a:latin typeface="Arial" charset="0"/>
              </a:rPr>
              <a:t>and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distributed</a:t>
            </a:r>
            <a:r>
              <a:rPr lang="cs-CZ" dirty="0">
                <a:latin typeface="Arial" charset="0"/>
              </a:rPr>
              <a:t> via </a:t>
            </a:r>
            <a:r>
              <a:rPr lang="cs-CZ" dirty="0" err="1">
                <a:latin typeface="Arial" charset="0"/>
              </a:rPr>
              <a:t>blood</a:t>
            </a:r>
            <a:r>
              <a:rPr lang="cs-CZ" dirty="0">
                <a:latin typeface="Arial" charset="0"/>
              </a:rPr>
              <a:t> </a:t>
            </a:r>
            <a:r>
              <a:rPr lang="en-US" dirty="0" smtClean="0"/>
              <a:t>/ </a:t>
            </a:r>
            <a:r>
              <a:rPr lang="cs-CZ" dirty="0" err="1" smtClean="0">
                <a:latin typeface="Arial" charset="0"/>
              </a:rPr>
              <a:t>haemolymph</a:t>
            </a:r>
            <a:r>
              <a:rPr lang="cs-CZ" dirty="0">
                <a:latin typeface="Arial" charset="0"/>
              </a:rPr>
              <a:t/>
            </a:r>
            <a:br>
              <a:rPr lang="cs-CZ" dirty="0">
                <a:latin typeface="Arial" charset="0"/>
              </a:rPr>
            </a:br>
            <a:endParaRPr lang="en-US" dirty="0" smtClean="0">
              <a:latin typeface="Arial" charset="0"/>
            </a:endParaRPr>
          </a:p>
          <a:p>
            <a:pPr eaLnBrk="0" hangingPunct="0"/>
            <a:r>
              <a:rPr lang="en-US" b="1" dirty="0" smtClean="0">
                <a:solidFill>
                  <a:schemeClr val="tx2"/>
                </a:solidFill>
                <a:latin typeface="Arial" charset="0"/>
              </a:rPr>
              <a:t>X</a:t>
            </a:r>
            <a:r>
              <a:rPr lang="cs-CZ" b="1" dirty="0" err="1" smtClean="0">
                <a:solidFill>
                  <a:schemeClr val="tx2"/>
                </a:solidFill>
                <a:latin typeface="Arial" charset="0"/>
              </a:rPr>
              <a:t>enoestrogens</a:t>
            </a:r>
            <a:r>
              <a:rPr lang="en-US" b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b="1" dirty="0">
                <a:solidFill>
                  <a:schemeClr val="tx2"/>
                </a:solidFill>
                <a:latin typeface="Arial" charset="0"/>
              </a:rPr>
              <a:t>&amp; other endocrine disruptors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b="1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b="1" dirty="0">
                <a:solidFill>
                  <a:schemeClr val="tx2"/>
                </a:solidFill>
                <a:latin typeface="Arial" charset="0"/>
              </a:rPr>
            </a:br>
            <a:r>
              <a:rPr lang="en-US" dirty="0">
                <a:latin typeface="Arial" charset="0"/>
              </a:rPr>
              <a:t>	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latin typeface="Arial" charset="0"/>
              </a:rPr>
              <a:t>increased </a:t>
            </a:r>
            <a:r>
              <a:rPr lang="en-US" dirty="0">
                <a:latin typeface="Arial" charset="0"/>
              </a:rPr>
              <a:t>levels </a:t>
            </a:r>
            <a:r>
              <a:rPr lang="cs-CZ" dirty="0" err="1">
                <a:latin typeface="Arial" charset="0"/>
              </a:rPr>
              <a:t>or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early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production</a:t>
            </a:r>
            <a:r>
              <a:rPr lang="cs-CZ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in FE</a:t>
            </a:r>
            <a:r>
              <a:rPr lang="cs-CZ" dirty="0" smtClean="0">
                <a:latin typeface="Arial" charset="0"/>
              </a:rPr>
              <a:t>MALES</a:t>
            </a:r>
            <a:r>
              <a:rPr lang="en-US" dirty="0" smtClean="0">
                <a:sym typeface="Wingdings" pitchFamily="2" charset="2"/>
              </a:rPr>
              <a:t> </a:t>
            </a:r>
          </a:p>
          <a:p>
            <a:pPr eaLnBrk="0" hangingPunct="0"/>
            <a:r>
              <a:rPr lang="en-US" dirty="0" smtClean="0">
                <a:sym typeface="Wingdings" pitchFamily="2" charset="2"/>
              </a:rPr>
              <a:t>	</a:t>
            </a:r>
            <a:r>
              <a:rPr lang="en-US" dirty="0" smtClean="0">
                <a:latin typeface="Arial" charset="0"/>
              </a:rPr>
              <a:t> production de novo in </a:t>
            </a:r>
            <a:r>
              <a:rPr lang="en-US" dirty="0">
                <a:latin typeface="Arial" charset="0"/>
              </a:rPr>
              <a:t>MALES</a:t>
            </a:r>
          </a:p>
          <a:p>
            <a:pPr eaLnBrk="0" hangingPunct="0"/>
            <a:endParaRPr lang="en-US" i="1" dirty="0">
              <a:latin typeface="Arial" charset="0"/>
            </a:endParaRPr>
          </a:p>
        </p:txBody>
      </p:sp>
      <p:pic>
        <p:nvPicPr>
          <p:cNvPr id="53252" name="Picture 5" descr="1"/>
          <p:cNvPicPr>
            <a:picLocks noChangeAspect="1" noChangeArrowheads="1"/>
          </p:cNvPicPr>
          <p:nvPr/>
        </p:nvPicPr>
        <p:blipFill>
          <a:blip r:embed="rId3" cstate="print"/>
          <a:srcRect r="12727"/>
          <a:stretch>
            <a:fillRect/>
          </a:stretch>
        </p:blipFill>
        <p:spPr bwMode="auto">
          <a:xfrm>
            <a:off x="5364088" y="3152969"/>
            <a:ext cx="3744416" cy="3660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304800" y="914400"/>
            <a:ext cx="86106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dirty="0" smtClean="0"/>
          </a:p>
          <a:p>
            <a:pPr marL="342900" indent="-342900" eaLnBrk="0" hangingPunct="0">
              <a:buAutoNum type="arabicParenR"/>
            </a:pPr>
            <a:r>
              <a:rPr lang="cs-CZ" b="1" dirty="0" smtClean="0">
                <a:solidFill>
                  <a:schemeClr val="tx2"/>
                </a:solidFill>
                <a:latin typeface="Arial" charset="0"/>
              </a:rPr>
              <a:t>ELISA </a:t>
            </a:r>
            <a:r>
              <a:rPr lang="en-US" b="1" dirty="0" smtClean="0">
                <a:solidFill>
                  <a:schemeClr val="tx2"/>
                </a:solidFill>
                <a:latin typeface="Arial" charset="0"/>
              </a:rPr>
              <a:t>in </a:t>
            </a:r>
            <a:r>
              <a:rPr lang="cs-CZ" b="1" dirty="0" err="1" smtClean="0">
                <a:solidFill>
                  <a:schemeClr val="tx2"/>
                </a:solidFill>
                <a:latin typeface="Arial" charset="0"/>
              </a:rPr>
              <a:t>exposed</a:t>
            </a:r>
            <a:r>
              <a:rPr lang="cs-CZ" b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organisms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GB" b="1" dirty="0" smtClean="0">
                <a:solidFill>
                  <a:schemeClr val="tx2"/>
                </a:solidFill>
              </a:rPr>
              <a:t>(</a:t>
            </a:r>
            <a:r>
              <a:rPr lang="cs-CZ" b="1" dirty="0" smtClean="0">
                <a:solidFill>
                  <a:schemeClr val="tx2"/>
                </a:solidFill>
                <a:latin typeface="Arial" charset="0"/>
              </a:rPr>
              <a:t>F/M</a:t>
            </a:r>
            <a:r>
              <a:rPr lang="en-GB" b="1" dirty="0" smtClean="0">
                <a:solidFill>
                  <a:schemeClr val="tx2"/>
                </a:solidFill>
              </a:rPr>
              <a:t>) or </a:t>
            </a:r>
            <a:r>
              <a:rPr lang="cs-CZ" b="1" dirty="0" smtClean="0">
                <a:solidFill>
                  <a:schemeClr val="tx2"/>
                </a:solidFill>
                <a:latin typeface="Arial" charset="0"/>
              </a:rPr>
              <a:t>in </a:t>
            </a: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vitro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  </a:t>
            </a:r>
            <a:br>
              <a:rPr lang="cs-CZ" b="1" dirty="0">
                <a:solidFill>
                  <a:schemeClr val="tx2"/>
                </a:solidFill>
                <a:latin typeface="Arial" charset="0"/>
              </a:rPr>
            </a:br>
            <a:endParaRPr lang="en-GB" dirty="0" smtClean="0">
              <a:latin typeface="Arial" charset="0"/>
            </a:endParaRPr>
          </a:p>
          <a:p>
            <a:pPr marL="342900" indent="-342900" eaLnBrk="0" hangingPunct="0"/>
            <a:r>
              <a:rPr lang="en-GB" dirty="0" smtClean="0"/>
              <a:t>	(-)</a:t>
            </a:r>
            <a:r>
              <a:rPr lang="cs-CZ" dirty="0" smtClean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specific</a:t>
            </a:r>
            <a:r>
              <a:rPr lang="cs-CZ" dirty="0">
                <a:latin typeface="Arial" charset="0"/>
              </a:rPr>
              <a:t> </a:t>
            </a:r>
            <a:r>
              <a:rPr lang="en-GB" dirty="0" smtClean="0">
                <a:latin typeface="Arial" charset="0"/>
              </a:rPr>
              <a:t>a</a:t>
            </a:r>
            <a:r>
              <a:rPr lang="cs-CZ" dirty="0" err="1" smtClean="0">
                <a:latin typeface="Arial" charset="0"/>
              </a:rPr>
              <a:t>ntibodies</a:t>
            </a:r>
            <a:r>
              <a:rPr lang="cs-CZ" dirty="0" smtClean="0">
                <a:latin typeface="Arial" charset="0"/>
              </a:rPr>
              <a:t> </a:t>
            </a:r>
            <a:r>
              <a:rPr lang="en-GB" dirty="0" smtClean="0">
                <a:latin typeface="Arial" charset="0"/>
              </a:rPr>
              <a:t>are </a:t>
            </a:r>
            <a:r>
              <a:rPr lang="cs-CZ" dirty="0" err="1" smtClean="0">
                <a:latin typeface="Arial" charset="0"/>
              </a:rPr>
              <a:t>necessary</a:t>
            </a:r>
            <a:r>
              <a:rPr lang="cs-CZ" dirty="0" smtClean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for</a:t>
            </a:r>
            <a:r>
              <a:rPr lang="cs-CZ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each species 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	</a:t>
            </a:r>
            <a:r>
              <a:rPr lang="cs-CZ" dirty="0" smtClean="0">
                <a:latin typeface="Arial" charset="0"/>
              </a:rPr>
              <a:t>(</a:t>
            </a:r>
            <a:r>
              <a:rPr lang="cs-CZ" dirty="0" err="1">
                <a:latin typeface="Arial" charset="0"/>
              </a:rPr>
              <a:t>low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 smtClean="0">
                <a:latin typeface="Arial" charset="0"/>
              </a:rPr>
              <a:t>crossreactivity</a:t>
            </a:r>
            <a:r>
              <a:rPr lang="en-GB" dirty="0" smtClean="0">
                <a:latin typeface="Arial" charset="0"/>
              </a:rPr>
              <a:t> of Abs</a:t>
            </a:r>
            <a:r>
              <a:rPr lang="cs-CZ" dirty="0" smtClean="0">
                <a:latin typeface="Arial" charset="0"/>
              </a:rPr>
              <a:t>)</a:t>
            </a:r>
            <a:endParaRPr lang="cs-CZ" dirty="0">
              <a:latin typeface="Arial" charset="0"/>
            </a:endParaRPr>
          </a:p>
          <a:p>
            <a:pPr eaLnBrk="0" hangingPunct="0"/>
            <a:endParaRPr lang="cs-CZ" dirty="0">
              <a:latin typeface="Arial" charset="0"/>
            </a:endParaRPr>
          </a:p>
          <a:p>
            <a:pPr eaLnBrk="0" hangingPunct="0"/>
            <a:endParaRPr lang="cs-CZ" dirty="0">
              <a:latin typeface="Arial" charset="0"/>
            </a:endParaRPr>
          </a:p>
          <a:p>
            <a:pPr eaLnBrk="0" hangingPunct="0"/>
            <a:r>
              <a:rPr lang="cs-CZ" b="1" dirty="0">
                <a:solidFill>
                  <a:schemeClr val="tx2"/>
                </a:solidFill>
                <a:latin typeface="Arial" charset="0"/>
              </a:rPr>
              <a:t>2) „Vitelin-</a:t>
            </a: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like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proteins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“ </a:t>
            </a:r>
            <a:r>
              <a:rPr lang="cs-CZ" dirty="0">
                <a:latin typeface="Arial" charset="0"/>
              </a:rPr>
              <a:t/>
            </a:r>
            <a:br>
              <a:rPr lang="cs-CZ" dirty="0">
                <a:latin typeface="Arial" charset="0"/>
              </a:rPr>
            </a:br>
            <a:endParaRPr lang="en-GB" dirty="0" smtClean="0"/>
          </a:p>
          <a:p>
            <a:pPr eaLnBrk="0" hangingPunct="0"/>
            <a:r>
              <a:rPr lang="cs-CZ" dirty="0" smtClean="0">
                <a:latin typeface="Arial" charset="0"/>
              </a:rPr>
              <a:t>- </a:t>
            </a:r>
            <a:r>
              <a:rPr lang="cs-CZ" dirty="0" err="1">
                <a:latin typeface="Arial" charset="0"/>
              </a:rPr>
              <a:t>total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amount</a:t>
            </a:r>
            <a:r>
              <a:rPr lang="cs-CZ" dirty="0">
                <a:latin typeface="Arial" charset="0"/>
              </a:rPr>
              <a:t> of „</a:t>
            </a:r>
            <a:r>
              <a:rPr lang="cs-CZ" dirty="0" err="1">
                <a:latin typeface="Arial" charset="0"/>
              </a:rPr>
              <a:t>alkali</a:t>
            </a:r>
            <a:r>
              <a:rPr lang="cs-CZ" dirty="0">
                <a:latin typeface="Arial" charset="0"/>
              </a:rPr>
              <a:t>-</a:t>
            </a:r>
            <a:r>
              <a:rPr lang="cs-CZ" dirty="0" err="1">
                <a:latin typeface="Arial" charset="0"/>
              </a:rPr>
              <a:t>labile</a:t>
            </a:r>
            <a:r>
              <a:rPr lang="cs-CZ" dirty="0">
                <a:latin typeface="Arial" charset="0"/>
              </a:rPr>
              <a:t>“ </a:t>
            </a:r>
            <a:r>
              <a:rPr lang="cs-CZ" dirty="0" err="1">
                <a:latin typeface="Arial" charset="0"/>
              </a:rPr>
              <a:t>phosphate</a:t>
            </a:r>
            <a:r>
              <a:rPr lang="cs-CZ" dirty="0">
                <a:latin typeface="Arial" charset="0"/>
              </a:rPr>
              <a:t> in </a:t>
            </a:r>
            <a:r>
              <a:rPr lang="cs-CZ" dirty="0" err="1">
                <a:latin typeface="Arial" charset="0"/>
              </a:rPr>
              <a:t>haemolymph</a:t>
            </a:r>
            <a:r>
              <a:rPr lang="cs-CZ" dirty="0">
                <a:latin typeface="Arial" charset="0"/>
              </a:rPr>
              <a:t> (</a:t>
            </a:r>
            <a:r>
              <a:rPr lang="cs-CZ" dirty="0" err="1">
                <a:latin typeface="Arial" charset="0"/>
              </a:rPr>
              <a:t>mussels</a:t>
            </a:r>
            <a:r>
              <a:rPr lang="cs-CZ" dirty="0">
                <a:latin typeface="Arial" charset="0"/>
              </a:rPr>
              <a:t>)</a:t>
            </a:r>
          </a:p>
          <a:p>
            <a:pPr eaLnBrk="0" hangingPunct="0">
              <a:buFontTx/>
              <a:buChar char="-"/>
            </a:pPr>
            <a:r>
              <a:rPr lang="en-GB" dirty="0" smtClean="0">
                <a:latin typeface="Arial" charset="0"/>
              </a:rPr>
              <a:t> </a:t>
            </a:r>
            <a:r>
              <a:rPr lang="cs-CZ" dirty="0" err="1" smtClean="0">
                <a:latin typeface="Arial" charset="0"/>
              </a:rPr>
              <a:t>alkaline</a:t>
            </a:r>
            <a:r>
              <a:rPr lang="cs-CZ" dirty="0" smtClean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extraction</a:t>
            </a:r>
            <a:r>
              <a:rPr lang="cs-CZ" dirty="0">
                <a:latin typeface="Arial" charset="0"/>
              </a:rPr>
              <a:t> of P </a:t>
            </a:r>
            <a:r>
              <a:rPr lang="cs-CZ" dirty="0" err="1">
                <a:latin typeface="Arial" charset="0"/>
              </a:rPr>
              <a:t>from</a:t>
            </a:r>
            <a:r>
              <a:rPr lang="cs-CZ" dirty="0">
                <a:latin typeface="Arial" charset="0"/>
              </a:rPr>
              <a:t> sample </a:t>
            </a:r>
            <a:r>
              <a:rPr lang="en-US" dirty="0" smtClean="0">
                <a:latin typeface="Arial" charset="0"/>
                <a:sym typeface="Wingdings" pitchFamily="2" charset="2"/>
              </a:rPr>
              <a:t> </a:t>
            </a:r>
            <a:r>
              <a:rPr lang="en-US" dirty="0" err="1" smtClean="0">
                <a:latin typeface="Arial" charset="0"/>
                <a:sym typeface="Wingdings" pitchFamily="2" charset="2"/>
              </a:rPr>
              <a:t>spectrophotometric</a:t>
            </a:r>
            <a:r>
              <a:rPr lang="en-US" dirty="0" smtClean="0">
                <a:latin typeface="Arial" charset="0"/>
                <a:sym typeface="Wingdings" pitchFamily="2" charset="2"/>
              </a:rPr>
              <a:t> </a:t>
            </a:r>
            <a:r>
              <a:rPr lang="en-US" dirty="0" smtClean="0">
                <a:latin typeface="Arial" charset="0"/>
              </a:rPr>
              <a:t>determination</a:t>
            </a:r>
          </a:p>
          <a:p>
            <a:pPr eaLnBrk="0" hangingPunct="0">
              <a:buFontTx/>
              <a:buChar char="-"/>
            </a:pPr>
            <a:endParaRPr lang="cs-CZ" dirty="0">
              <a:latin typeface="Arial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458200" cy="648072"/>
          </a:xfrm>
        </p:spPr>
        <p:txBody>
          <a:bodyPr/>
          <a:lstStyle/>
          <a:p>
            <a:pPr algn="ctr" eaLnBrk="1" hangingPunct="1"/>
            <a:r>
              <a:rPr lang="cs-CZ" sz="2800" dirty="0" err="1" smtClean="0">
                <a:solidFill>
                  <a:schemeClr val="tx1"/>
                </a:solidFill>
              </a:rPr>
              <a:t>Vitellogenin</a:t>
            </a:r>
            <a:r>
              <a:rPr lang="cs-CZ" sz="2800" dirty="0" smtClean="0">
                <a:solidFill>
                  <a:schemeClr val="tx1"/>
                </a:solidFill>
              </a:rPr>
              <a:t> (</a:t>
            </a:r>
            <a:r>
              <a:rPr lang="cs-CZ" sz="2800" dirty="0" err="1" smtClean="0">
                <a:solidFill>
                  <a:schemeClr val="tx1"/>
                </a:solidFill>
              </a:rPr>
              <a:t>Vtg</a:t>
            </a:r>
            <a:r>
              <a:rPr lang="cs-CZ" sz="2800" dirty="0" smtClean="0">
                <a:solidFill>
                  <a:schemeClr val="tx1"/>
                </a:solidFill>
              </a:rPr>
              <a:t>)</a:t>
            </a:r>
            <a:r>
              <a:rPr lang="en-US" sz="2800" dirty="0" smtClean="0">
                <a:solidFill>
                  <a:schemeClr val="tx1"/>
                </a:solidFill>
              </a:rPr>
              <a:t> assessment</a:t>
            </a:r>
            <a:endParaRPr lang="cs-CZ" sz="2800" b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3322712" cy="743744"/>
          </a:xfrm>
        </p:spPr>
        <p:txBody>
          <a:bodyPr/>
          <a:lstStyle/>
          <a:p>
            <a:pPr eaLnBrk="1" hangingPunct="1"/>
            <a:r>
              <a:rPr lang="cs-CZ" sz="2000" dirty="0" err="1" smtClean="0">
                <a:solidFill>
                  <a:schemeClr val="tx1"/>
                </a:solidFill>
              </a:rPr>
              <a:t>Vitellogenin</a:t>
            </a:r>
            <a:r>
              <a:rPr lang="cs-CZ" sz="2000" dirty="0" smtClean="0">
                <a:solidFill>
                  <a:schemeClr val="tx1"/>
                </a:solidFill>
              </a:rPr>
              <a:t> in </a:t>
            </a:r>
            <a:r>
              <a:rPr lang="cs-CZ" sz="2000" dirty="0" err="1" smtClean="0">
                <a:solidFill>
                  <a:schemeClr val="tx1"/>
                </a:solidFill>
              </a:rPr>
              <a:t>fish</a:t>
            </a:r>
            <a:endParaRPr lang="cs-CZ" sz="2000" b="0" dirty="0" smtClean="0">
              <a:solidFill>
                <a:schemeClr val="tx1"/>
              </a:solidFill>
            </a:endParaRPr>
          </a:p>
        </p:txBody>
      </p:sp>
      <p:pic>
        <p:nvPicPr>
          <p:cNvPr id="5529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52400"/>
            <a:ext cx="4964113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Text Box 8"/>
          <p:cNvSpPr txBox="1">
            <a:spLocks noChangeArrowheads="1"/>
          </p:cNvSpPr>
          <p:nvPr/>
        </p:nvSpPr>
        <p:spPr bwMode="auto">
          <a:xfrm>
            <a:off x="76200" y="2636912"/>
            <a:ext cx="3978275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sz="1500"/>
          </a:p>
          <a:p>
            <a:r>
              <a:rPr lang="cs-CZ" sz="1500" b="1" u="sng" dirty="0" err="1"/>
              <a:t>Kidd</a:t>
            </a:r>
            <a:r>
              <a:rPr lang="cs-CZ" sz="1500" b="1" u="sng" dirty="0"/>
              <a:t> </a:t>
            </a:r>
            <a:r>
              <a:rPr lang="cs-CZ" sz="1500" b="1" u="sng" dirty="0" err="1"/>
              <a:t>et</a:t>
            </a:r>
            <a:r>
              <a:rPr lang="cs-CZ" sz="1500" b="1" u="sng" dirty="0"/>
              <a:t> </a:t>
            </a:r>
            <a:r>
              <a:rPr lang="cs-CZ" sz="1500" b="1" u="sng" dirty="0" err="1"/>
              <a:t>al</a:t>
            </a:r>
            <a:r>
              <a:rPr lang="cs-CZ" sz="1500" b="1" u="sng" dirty="0"/>
              <a:t>. (2007) PNAS</a:t>
            </a:r>
          </a:p>
          <a:p>
            <a:endParaRPr lang="cs-CZ" sz="1500" dirty="0"/>
          </a:p>
          <a:p>
            <a:r>
              <a:rPr lang="cs-CZ" sz="1500" dirty="0" err="1"/>
              <a:t>Fig</a:t>
            </a:r>
            <a:r>
              <a:rPr lang="cs-CZ" sz="1500" dirty="0"/>
              <a:t>. 1. </a:t>
            </a:r>
            <a:r>
              <a:rPr lang="cs-CZ" sz="1500" dirty="0" err="1"/>
              <a:t>Mean</a:t>
            </a:r>
            <a:r>
              <a:rPr lang="cs-CZ" sz="1500" dirty="0"/>
              <a:t> ± SE (</a:t>
            </a:r>
            <a:r>
              <a:rPr lang="cs-CZ" sz="1500" i="1" dirty="0"/>
              <a:t>n</a:t>
            </a:r>
            <a:r>
              <a:rPr lang="cs-CZ" sz="1500" dirty="0"/>
              <a:t> = 4–7) VTG </a:t>
            </a:r>
            <a:r>
              <a:rPr lang="cs-CZ" sz="1500" dirty="0" err="1"/>
              <a:t>concentrations</a:t>
            </a:r>
            <a:r>
              <a:rPr lang="cs-CZ" sz="1500" dirty="0"/>
              <a:t> in </a:t>
            </a:r>
            <a:r>
              <a:rPr lang="cs-CZ" sz="1500" dirty="0" err="1"/>
              <a:t>whole</a:t>
            </a:r>
            <a:r>
              <a:rPr lang="cs-CZ" sz="1500" dirty="0"/>
              <a:t>-body </a:t>
            </a:r>
            <a:r>
              <a:rPr lang="cs-CZ" sz="1500" dirty="0" err="1"/>
              <a:t>homogenates</a:t>
            </a:r>
            <a:r>
              <a:rPr lang="cs-CZ" sz="1500" dirty="0"/>
              <a:t> of male (</a:t>
            </a:r>
            <a:r>
              <a:rPr lang="cs-CZ" sz="1500" i="1" dirty="0" err="1"/>
              <a:t>Lower</a:t>
            </a:r>
            <a:r>
              <a:rPr lang="cs-CZ" sz="1500" dirty="0"/>
              <a:t>) </a:t>
            </a:r>
            <a:r>
              <a:rPr lang="cs-CZ" sz="1500" dirty="0" err="1"/>
              <a:t>and</a:t>
            </a:r>
            <a:r>
              <a:rPr lang="cs-CZ" sz="1500" dirty="0"/>
              <a:t> </a:t>
            </a:r>
            <a:r>
              <a:rPr lang="cs-CZ" sz="1500" dirty="0" err="1"/>
              <a:t>female</a:t>
            </a:r>
            <a:r>
              <a:rPr lang="cs-CZ" sz="1500" dirty="0"/>
              <a:t> (</a:t>
            </a:r>
            <a:r>
              <a:rPr lang="cs-CZ" sz="1500" i="1" dirty="0" err="1"/>
              <a:t>Upper</a:t>
            </a:r>
            <a:r>
              <a:rPr lang="cs-CZ" sz="1500" dirty="0"/>
              <a:t>) </a:t>
            </a:r>
            <a:r>
              <a:rPr lang="cs-CZ" sz="1500" dirty="0" err="1"/>
              <a:t>fathead</a:t>
            </a:r>
            <a:r>
              <a:rPr lang="cs-CZ" sz="1500" dirty="0"/>
              <a:t> </a:t>
            </a:r>
            <a:r>
              <a:rPr lang="cs-CZ" sz="1500" dirty="0" err="1"/>
              <a:t>minnow</a:t>
            </a:r>
            <a:r>
              <a:rPr lang="cs-CZ" sz="1500" dirty="0"/>
              <a:t> </a:t>
            </a:r>
            <a:r>
              <a:rPr lang="cs-CZ" sz="1500" dirty="0" err="1"/>
              <a:t>captured</a:t>
            </a:r>
            <a:r>
              <a:rPr lang="cs-CZ" sz="1500" dirty="0"/>
              <a:t> in 1999–2003 </a:t>
            </a:r>
            <a:r>
              <a:rPr lang="cs-CZ" sz="1500" dirty="0" err="1"/>
              <a:t>from</a:t>
            </a:r>
            <a:r>
              <a:rPr lang="cs-CZ" sz="1500" dirty="0"/>
              <a:t> reference </a:t>
            </a:r>
            <a:r>
              <a:rPr lang="cs-CZ" sz="1500" dirty="0" err="1"/>
              <a:t>Lakes</a:t>
            </a:r>
            <a:r>
              <a:rPr lang="cs-CZ" sz="1500" dirty="0"/>
              <a:t> 114 </a:t>
            </a:r>
            <a:r>
              <a:rPr lang="cs-CZ" sz="1500" dirty="0" err="1"/>
              <a:t>and</a:t>
            </a:r>
            <a:r>
              <a:rPr lang="cs-CZ" sz="1500" dirty="0"/>
              <a:t> 442 </a:t>
            </a:r>
            <a:r>
              <a:rPr lang="cs-CZ" sz="1500" dirty="0" err="1"/>
              <a:t>and</a:t>
            </a:r>
            <a:r>
              <a:rPr lang="cs-CZ" sz="1500" dirty="0"/>
              <a:t> </a:t>
            </a:r>
            <a:r>
              <a:rPr lang="cs-CZ" sz="1500" dirty="0" err="1"/>
              <a:t>from</a:t>
            </a:r>
            <a:r>
              <a:rPr lang="cs-CZ" sz="1500" dirty="0"/>
              <a:t> </a:t>
            </a:r>
            <a:r>
              <a:rPr lang="cs-CZ" sz="1500" dirty="0" err="1"/>
              <a:t>Lake</a:t>
            </a:r>
            <a:r>
              <a:rPr lang="cs-CZ" sz="1500" dirty="0"/>
              <a:t> 260 </a:t>
            </a:r>
            <a:r>
              <a:rPr lang="cs-CZ" sz="1500" dirty="0" err="1"/>
              <a:t>before</a:t>
            </a:r>
            <a:r>
              <a:rPr lang="cs-CZ" sz="1500" dirty="0"/>
              <a:t> </a:t>
            </a:r>
            <a:r>
              <a:rPr lang="cs-CZ" sz="1500" dirty="0" err="1"/>
              <a:t>and</a:t>
            </a:r>
            <a:r>
              <a:rPr lang="cs-CZ" sz="1500" dirty="0"/>
              <a:t> </a:t>
            </a:r>
            <a:r>
              <a:rPr lang="cs-CZ" sz="1500" dirty="0" err="1"/>
              <a:t>during</a:t>
            </a:r>
            <a:r>
              <a:rPr lang="cs-CZ" sz="1500" dirty="0"/>
              <a:t> </a:t>
            </a:r>
            <a:r>
              <a:rPr lang="cs-CZ" sz="1500" dirty="0" err="1"/>
              <a:t>additions</a:t>
            </a:r>
            <a:r>
              <a:rPr lang="cs-CZ" sz="1500" dirty="0"/>
              <a:t> of 5–6 </a:t>
            </a:r>
            <a:r>
              <a:rPr lang="cs-CZ" sz="1500" dirty="0" err="1"/>
              <a:t>ng</a:t>
            </a:r>
            <a:r>
              <a:rPr lang="cs-CZ" sz="1500" dirty="0"/>
              <a:t>·L</a:t>
            </a:r>
            <a:r>
              <a:rPr lang="cs-CZ" sz="1500" baseline="30000" dirty="0"/>
              <a:t>−1</a:t>
            </a:r>
            <a:r>
              <a:rPr lang="cs-CZ" sz="1500" dirty="0"/>
              <a:t> of EE2 (</a:t>
            </a:r>
            <a:r>
              <a:rPr lang="cs-CZ" sz="1500" dirty="0" err="1"/>
              <a:t>low</a:t>
            </a:r>
            <a:r>
              <a:rPr lang="cs-CZ" sz="1500" dirty="0"/>
              <a:t> </a:t>
            </a:r>
            <a:r>
              <a:rPr lang="cs-CZ" sz="1500" dirty="0" err="1"/>
              <a:t>catches</a:t>
            </a:r>
            <a:r>
              <a:rPr lang="cs-CZ" sz="1500" dirty="0"/>
              <a:t> of </a:t>
            </a:r>
            <a:r>
              <a:rPr lang="cs-CZ" sz="1500" dirty="0" err="1"/>
              <a:t>fish</a:t>
            </a:r>
            <a:r>
              <a:rPr lang="cs-CZ" sz="1500" dirty="0"/>
              <a:t> in </a:t>
            </a:r>
            <a:r>
              <a:rPr lang="cs-CZ" sz="1500" dirty="0" err="1"/>
              <a:t>Lake</a:t>
            </a:r>
            <a:r>
              <a:rPr lang="cs-CZ" sz="1500" dirty="0"/>
              <a:t> 260 in 2004 </a:t>
            </a:r>
            <a:r>
              <a:rPr lang="cs-CZ" sz="1500" dirty="0" err="1"/>
              <a:t>and</a:t>
            </a:r>
            <a:r>
              <a:rPr lang="cs-CZ" sz="1500" dirty="0"/>
              <a:t> 2005 </a:t>
            </a:r>
            <a:r>
              <a:rPr lang="cs-CZ" sz="1500" dirty="0" err="1"/>
              <a:t>did</a:t>
            </a:r>
            <a:r>
              <a:rPr lang="cs-CZ" sz="1500" dirty="0"/>
              <a:t> not </a:t>
            </a:r>
            <a:r>
              <a:rPr lang="cs-CZ" sz="1500" dirty="0" err="1"/>
              <a:t>allow</a:t>
            </a:r>
            <a:r>
              <a:rPr lang="cs-CZ" sz="1500" dirty="0"/>
              <a:t> </a:t>
            </a:r>
            <a:r>
              <a:rPr lang="cs-CZ" sz="1500" dirty="0" err="1"/>
              <a:t>for</a:t>
            </a:r>
            <a:r>
              <a:rPr lang="cs-CZ" sz="1500" dirty="0"/>
              <a:t> these </a:t>
            </a:r>
            <a:r>
              <a:rPr lang="cs-CZ" sz="1500" dirty="0" err="1"/>
              <a:t>analyses</a:t>
            </a:r>
            <a:r>
              <a:rPr lang="cs-CZ" sz="1500" dirty="0"/>
              <a:t> in </a:t>
            </a:r>
            <a:r>
              <a:rPr lang="cs-CZ" sz="1500" dirty="0" err="1"/>
              <a:t>the</a:t>
            </a:r>
            <a:r>
              <a:rPr lang="cs-CZ" sz="1500" dirty="0"/>
              <a:t> </a:t>
            </a:r>
            <a:r>
              <a:rPr lang="cs-CZ" sz="1500" dirty="0" err="1"/>
              <a:t>latter</a:t>
            </a:r>
            <a:r>
              <a:rPr lang="cs-CZ" sz="1500" dirty="0"/>
              <a:t> 2 </a:t>
            </a:r>
            <a:r>
              <a:rPr lang="cs-CZ" sz="1500" dirty="0" err="1"/>
              <a:t>years</a:t>
            </a:r>
            <a:r>
              <a:rPr lang="cs-CZ" sz="1500" dirty="0"/>
              <a:t> of </a:t>
            </a:r>
            <a:r>
              <a:rPr lang="cs-CZ" sz="1500" dirty="0" err="1"/>
              <a:t>the</a:t>
            </a:r>
            <a:r>
              <a:rPr lang="cs-CZ" sz="1500" dirty="0"/>
              <a:t> study). </a:t>
            </a:r>
          </a:p>
          <a:p>
            <a:endParaRPr lang="cs-CZ" sz="1500" b="1" u="sng" dirty="0"/>
          </a:p>
        </p:txBody>
      </p:sp>
      <p:sp>
        <p:nvSpPr>
          <p:cNvPr id="55301" name="Text Box 9"/>
          <p:cNvSpPr txBox="1">
            <a:spLocks noChangeArrowheads="1"/>
          </p:cNvSpPr>
          <p:nvPr/>
        </p:nvSpPr>
        <p:spPr bwMode="auto">
          <a:xfrm>
            <a:off x="5410200" y="1143000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solidFill>
                  <a:srgbClr val="000000"/>
                </a:solidFill>
              </a:rPr>
              <a:t>FEMALE</a:t>
            </a:r>
          </a:p>
        </p:txBody>
      </p:sp>
      <p:sp>
        <p:nvSpPr>
          <p:cNvPr id="55302" name="Text Box 10"/>
          <p:cNvSpPr txBox="1">
            <a:spLocks noChangeArrowheads="1"/>
          </p:cNvSpPr>
          <p:nvPr/>
        </p:nvSpPr>
        <p:spPr bwMode="auto">
          <a:xfrm>
            <a:off x="5334000" y="3505200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solidFill>
                  <a:srgbClr val="000000"/>
                </a:solidFill>
              </a:rPr>
              <a:t>MALE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458200" cy="671736"/>
          </a:xfrm>
        </p:spPr>
        <p:txBody>
          <a:bodyPr/>
          <a:lstStyle/>
          <a:p>
            <a:pPr algn="ctr" eaLnBrk="1" hangingPunct="1"/>
            <a:r>
              <a:rPr lang="cs-CZ" sz="2800" smtClean="0">
                <a:solidFill>
                  <a:schemeClr val="tx1"/>
                </a:solidFill>
              </a:rPr>
              <a:t>Vitelin-</a:t>
            </a:r>
            <a:r>
              <a:rPr lang="cs-CZ" sz="2800" dirty="0" err="1" smtClean="0">
                <a:solidFill>
                  <a:schemeClr val="tx1"/>
                </a:solidFill>
              </a:rPr>
              <a:t>like</a:t>
            </a:r>
            <a:r>
              <a:rPr lang="cs-CZ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</a:rPr>
              <a:t>proteins</a:t>
            </a:r>
            <a:r>
              <a:rPr lang="cs-CZ" sz="2800" dirty="0" smtClean="0">
                <a:solidFill>
                  <a:schemeClr val="tx1"/>
                </a:solidFill>
              </a:rPr>
              <a:t> in </a:t>
            </a:r>
            <a:r>
              <a:rPr lang="cs-CZ" sz="2800" dirty="0" err="1" smtClean="0">
                <a:solidFill>
                  <a:schemeClr val="tx1"/>
                </a:solidFill>
              </a:rPr>
              <a:t>mussels</a:t>
            </a:r>
            <a:endParaRPr lang="cs-CZ" sz="2800" b="0" dirty="0" smtClean="0">
              <a:solidFill>
                <a:schemeClr val="tx1"/>
              </a:solidFill>
            </a:endParaRPr>
          </a:p>
        </p:txBody>
      </p:sp>
      <p:pic>
        <p:nvPicPr>
          <p:cNvPr id="56323" name="Picture 4"/>
          <p:cNvPicPr>
            <a:picLocks noChangeAspect="1" noChangeArrowheads="1"/>
          </p:cNvPicPr>
          <p:nvPr/>
        </p:nvPicPr>
        <p:blipFill>
          <a:blip r:embed="rId3" cstate="print"/>
          <a:srcRect l="21094" t="32796" r="3125" b="16667"/>
          <a:stretch>
            <a:fillRect/>
          </a:stretch>
        </p:blipFill>
        <p:spPr bwMode="auto">
          <a:xfrm>
            <a:off x="152400" y="1524000"/>
            <a:ext cx="8839200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458200" cy="680120"/>
          </a:xfrm>
        </p:spPr>
        <p:txBody>
          <a:bodyPr/>
          <a:lstStyle/>
          <a:p>
            <a:pPr algn="ctr" eaLnBrk="1" hangingPunct="1"/>
            <a:r>
              <a:rPr lang="cs-CZ" sz="3200" smtClean="0">
                <a:solidFill>
                  <a:schemeClr val="tx1"/>
                </a:solidFill>
              </a:rPr>
              <a:t>Aromatase</a:t>
            </a:r>
            <a:r>
              <a:rPr lang="cs-CZ" sz="3200" dirty="0" smtClean="0">
                <a:solidFill>
                  <a:schemeClr val="tx1"/>
                </a:solidFill>
              </a:rPr>
              <a:t> (CYP19A)</a:t>
            </a:r>
            <a:endParaRPr lang="cs-CZ" sz="3200" b="0" dirty="0" smtClean="0">
              <a:solidFill>
                <a:schemeClr val="tx1"/>
              </a:solidFill>
            </a:endParaRP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304800" y="1413931"/>
            <a:ext cx="86106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dirty="0" smtClean="0"/>
              <a:t>- Levels </a:t>
            </a:r>
            <a:r>
              <a:rPr lang="cs-CZ" dirty="0" err="1" smtClean="0">
                <a:latin typeface="Arial" charset="0"/>
              </a:rPr>
              <a:t>inducible</a:t>
            </a:r>
            <a:r>
              <a:rPr lang="cs-CZ" dirty="0" smtClean="0">
                <a:latin typeface="Arial" charset="0"/>
              </a:rPr>
              <a:t> </a:t>
            </a:r>
            <a:r>
              <a:rPr lang="cs-CZ" dirty="0">
                <a:latin typeface="Arial" charset="0"/>
              </a:rPr>
              <a:t>by </a:t>
            </a:r>
            <a:r>
              <a:rPr lang="cs-CZ" dirty="0" err="1">
                <a:latin typeface="Arial" charset="0"/>
              </a:rPr>
              <a:t>estrogens</a:t>
            </a:r>
            <a:endParaRPr lang="cs-CZ" dirty="0">
              <a:latin typeface="Arial" charset="0"/>
            </a:endParaRPr>
          </a:p>
          <a:p>
            <a:pPr eaLnBrk="0" hangingPunct="0">
              <a:buFontTx/>
              <a:buChar char="-"/>
            </a:pPr>
            <a:r>
              <a:rPr lang="cs-CZ" dirty="0">
                <a:latin typeface="Arial" charset="0"/>
              </a:rPr>
              <a:t> </a:t>
            </a:r>
            <a:r>
              <a:rPr lang="en-GB" dirty="0" smtClean="0">
                <a:latin typeface="Arial" charset="0"/>
              </a:rPr>
              <a:t>Catalyzes </a:t>
            </a:r>
            <a:r>
              <a:rPr lang="cs-CZ" dirty="0" smtClean="0">
                <a:latin typeface="Arial" charset="0"/>
              </a:rPr>
              <a:t>single </a:t>
            </a:r>
            <a:r>
              <a:rPr lang="en-US" dirty="0" err="1">
                <a:latin typeface="Arial" charset="0"/>
              </a:rPr>
              <a:t>enz</a:t>
            </a:r>
            <a:r>
              <a:rPr lang="cs-CZ" dirty="0" err="1">
                <a:latin typeface="Arial" charset="0"/>
              </a:rPr>
              <a:t>ymatic</a:t>
            </a:r>
            <a:r>
              <a:rPr lang="cs-CZ" dirty="0">
                <a:latin typeface="Arial" charset="0"/>
              </a:rPr>
              <a:t> step </a:t>
            </a:r>
            <a:br>
              <a:rPr lang="cs-CZ" dirty="0">
                <a:latin typeface="Arial" charset="0"/>
              </a:rPr>
            </a:br>
            <a:r>
              <a:rPr lang="en-GB" dirty="0" smtClean="0">
                <a:latin typeface="Arial" charset="0"/>
              </a:rPr>
              <a:t>	</a:t>
            </a:r>
            <a:r>
              <a:rPr lang="cs-CZ" b="1" dirty="0" err="1" smtClean="0">
                <a:solidFill>
                  <a:schemeClr val="tx2"/>
                </a:solidFill>
                <a:latin typeface="Arial" charset="0"/>
              </a:rPr>
              <a:t>androgens</a:t>
            </a:r>
            <a:r>
              <a:rPr lang="cs-CZ" b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b="1" dirty="0">
                <a:solidFill>
                  <a:schemeClr val="tx2"/>
                </a:solidFill>
                <a:latin typeface="Arial" charset="0"/>
                <a:sym typeface="Wingdings" pitchFamily="2" charset="2"/>
              </a:rPr>
              <a:t></a:t>
            </a:r>
            <a:r>
              <a:rPr lang="en-US" b="1" dirty="0">
                <a:solidFill>
                  <a:schemeClr val="tx2"/>
                </a:solidFill>
                <a:latin typeface="Arial" charset="0"/>
                <a:sym typeface="Wingdings" pitchFamily="2" charset="2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Arial" charset="0"/>
                <a:sym typeface="Wingdings" pitchFamily="2" charset="2"/>
              </a:rPr>
              <a:t>estrogens</a:t>
            </a:r>
            <a:endParaRPr lang="cs-CZ" b="1" dirty="0">
              <a:solidFill>
                <a:schemeClr val="tx2"/>
              </a:solidFill>
              <a:latin typeface="Arial" charset="0"/>
            </a:endParaRPr>
          </a:p>
          <a:p>
            <a:pPr eaLnBrk="0" hangingPunct="0"/>
            <a:endParaRPr lang="cs-CZ" b="1" u="sng" dirty="0">
              <a:latin typeface="Arial" charset="0"/>
            </a:endParaRPr>
          </a:p>
          <a:p>
            <a:pPr eaLnBrk="0" hangingPunct="0"/>
            <a:endParaRPr lang="cs-CZ" dirty="0">
              <a:latin typeface="Arial" charset="0"/>
            </a:endParaRPr>
          </a:p>
          <a:p>
            <a:pPr eaLnBrk="0" hangingPunct="0"/>
            <a:endParaRPr lang="cs-CZ" dirty="0">
              <a:latin typeface="Arial" charset="0"/>
            </a:endParaRPr>
          </a:p>
          <a:p>
            <a:pPr eaLnBrk="0" hangingPunct="0"/>
            <a:endParaRPr lang="cs-CZ" dirty="0">
              <a:latin typeface="Arial" charset="0"/>
            </a:endParaRPr>
          </a:p>
          <a:p>
            <a:pPr eaLnBrk="0" hangingPunct="0"/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Experimental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assessment</a:t>
            </a:r>
            <a:endParaRPr lang="cs-CZ" dirty="0">
              <a:solidFill>
                <a:schemeClr val="tx2"/>
              </a:solidFill>
              <a:latin typeface="Arial" charset="0"/>
            </a:endParaRPr>
          </a:p>
          <a:p>
            <a:pPr eaLnBrk="0" hangingPunct="0"/>
            <a:r>
              <a:rPr lang="cs-CZ" i="1" dirty="0">
                <a:latin typeface="Arial" charset="0"/>
              </a:rPr>
              <a:t>(in </a:t>
            </a:r>
            <a:r>
              <a:rPr lang="cs-CZ" i="1" dirty="0" err="1">
                <a:latin typeface="Arial" charset="0"/>
              </a:rPr>
              <a:t>reseach</a:t>
            </a:r>
            <a:r>
              <a:rPr lang="cs-CZ" i="1" dirty="0">
                <a:latin typeface="Arial" charset="0"/>
              </a:rPr>
              <a:t> </a:t>
            </a:r>
            <a:r>
              <a:rPr lang="cs-CZ" i="1" dirty="0" err="1">
                <a:latin typeface="Arial" charset="0"/>
              </a:rPr>
              <a:t>and</a:t>
            </a:r>
            <a:r>
              <a:rPr lang="cs-CZ" i="1" dirty="0">
                <a:latin typeface="Arial" charset="0"/>
              </a:rPr>
              <a:t> </a:t>
            </a:r>
            <a:r>
              <a:rPr lang="cs-CZ" i="1" dirty="0" err="1">
                <a:latin typeface="Arial" charset="0"/>
              </a:rPr>
              <a:t>practice</a:t>
            </a:r>
            <a:r>
              <a:rPr lang="cs-CZ" i="1" dirty="0">
                <a:latin typeface="Arial" charset="0"/>
              </a:rPr>
              <a:t>)</a:t>
            </a:r>
          </a:p>
          <a:p>
            <a:pPr eaLnBrk="0" hangingPunct="0">
              <a:buFontTx/>
              <a:buChar char="-"/>
            </a:pPr>
            <a:endParaRPr lang="cs-CZ" dirty="0">
              <a:latin typeface="Arial" charset="0"/>
            </a:endParaRPr>
          </a:p>
          <a:p>
            <a:pPr eaLnBrk="0" hangingPunct="0"/>
            <a:r>
              <a:rPr lang="en-GB" dirty="0" smtClean="0"/>
              <a:t>1. </a:t>
            </a:r>
            <a:r>
              <a:rPr lang="cs-CZ" dirty="0" smtClean="0">
                <a:latin typeface="Arial" charset="0"/>
              </a:rPr>
              <a:t>PCR </a:t>
            </a:r>
            <a:r>
              <a:rPr lang="cs-CZ" dirty="0">
                <a:latin typeface="Arial" charset="0"/>
              </a:rPr>
              <a:t>/ </a:t>
            </a:r>
            <a:r>
              <a:rPr lang="cs-CZ" dirty="0" err="1">
                <a:latin typeface="Arial" charset="0"/>
              </a:rPr>
              <a:t>Quantitative</a:t>
            </a:r>
            <a:r>
              <a:rPr lang="cs-CZ" dirty="0">
                <a:latin typeface="Arial" charset="0"/>
              </a:rPr>
              <a:t>-</a:t>
            </a:r>
            <a:r>
              <a:rPr lang="cs-CZ" dirty="0" err="1">
                <a:latin typeface="Arial" charset="0"/>
              </a:rPr>
              <a:t>Real</a:t>
            </a:r>
            <a:r>
              <a:rPr lang="cs-CZ" dirty="0">
                <a:latin typeface="Arial" charset="0"/>
              </a:rPr>
              <a:t>-</a:t>
            </a:r>
            <a:r>
              <a:rPr lang="cs-CZ" dirty="0" err="1">
                <a:latin typeface="Arial" charset="0"/>
              </a:rPr>
              <a:t>Time</a:t>
            </a:r>
            <a:r>
              <a:rPr lang="cs-CZ" dirty="0">
                <a:latin typeface="Arial" charset="0"/>
              </a:rPr>
              <a:t>-PCR</a:t>
            </a:r>
          </a:p>
          <a:p>
            <a:pPr eaLnBrk="0" hangingPunct="0"/>
            <a:endParaRPr lang="cs-CZ" dirty="0">
              <a:latin typeface="Arial" charset="0"/>
            </a:endParaRPr>
          </a:p>
          <a:p>
            <a:pPr eaLnBrk="0" hangingPunct="0"/>
            <a:r>
              <a:rPr lang="en-GB" dirty="0" smtClean="0">
                <a:latin typeface="Arial" charset="0"/>
              </a:rPr>
              <a:t>2.</a:t>
            </a:r>
            <a:r>
              <a:rPr lang="cs-CZ" dirty="0" smtClean="0">
                <a:latin typeface="Arial" charset="0"/>
              </a:rPr>
              <a:t> </a:t>
            </a:r>
            <a:r>
              <a:rPr lang="cs-CZ" dirty="0">
                <a:latin typeface="Arial" charset="0"/>
              </a:rPr>
              <a:t>GM-</a:t>
            </a:r>
            <a:r>
              <a:rPr lang="cs-CZ" dirty="0" err="1">
                <a:latin typeface="Arial" charset="0"/>
              </a:rPr>
              <a:t>organisms</a:t>
            </a:r>
            <a:r>
              <a:rPr lang="cs-CZ" dirty="0">
                <a:latin typeface="Arial" charset="0"/>
              </a:rPr>
              <a:t> (</a:t>
            </a:r>
            <a:r>
              <a:rPr lang="cs-CZ" dirty="0" err="1">
                <a:latin typeface="Arial" charset="0"/>
              </a:rPr>
              <a:t>zebrafish</a:t>
            </a:r>
            <a:r>
              <a:rPr lang="cs-CZ" dirty="0" smtClean="0">
                <a:latin typeface="Arial" charset="0"/>
              </a:rPr>
              <a:t>)</a:t>
            </a:r>
            <a:r>
              <a:rPr lang="en-GB" dirty="0" smtClean="0">
                <a:latin typeface="Arial" charset="0"/>
              </a:rPr>
              <a:t>: </a:t>
            </a:r>
            <a:r>
              <a:rPr lang="cs-CZ" dirty="0" err="1" smtClean="0">
                <a:latin typeface="Arial" charset="0"/>
              </a:rPr>
              <a:t>reporter</a:t>
            </a:r>
            <a:r>
              <a:rPr lang="cs-CZ" dirty="0" smtClean="0">
                <a:latin typeface="Arial" charset="0"/>
              </a:rPr>
              <a:t> </a:t>
            </a:r>
            <a:r>
              <a:rPr lang="cs-CZ" dirty="0">
                <a:latin typeface="Arial" charset="0"/>
              </a:rPr>
              <a:t>gene </a:t>
            </a:r>
            <a:r>
              <a:rPr lang="en-GB" dirty="0" smtClean="0">
                <a:latin typeface="Arial" charset="0"/>
              </a:rPr>
              <a:t>with </a:t>
            </a:r>
            <a:r>
              <a:rPr lang="cs-CZ" dirty="0" smtClean="0">
                <a:latin typeface="Arial" charset="0"/>
              </a:rPr>
              <a:t>GFP </a:t>
            </a:r>
            <a:endParaRPr lang="en-GB" dirty="0" smtClean="0">
              <a:latin typeface="Arial" charset="0"/>
            </a:endParaRPr>
          </a:p>
          <a:p>
            <a:pPr eaLnBrk="0" hangingPunct="0"/>
            <a:r>
              <a:rPr lang="en-GB" dirty="0" smtClean="0"/>
              <a:t>	Green Fluorescence Protein </a:t>
            </a:r>
            <a:r>
              <a:rPr lang="cs-CZ" dirty="0" err="1" smtClean="0">
                <a:latin typeface="Arial" charset="0"/>
              </a:rPr>
              <a:t>under</a:t>
            </a:r>
            <a:r>
              <a:rPr lang="cs-CZ" dirty="0" smtClean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the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control</a:t>
            </a:r>
            <a:r>
              <a:rPr lang="cs-CZ" dirty="0">
                <a:latin typeface="Arial" charset="0"/>
              </a:rPr>
              <a:t> of </a:t>
            </a:r>
            <a:r>
              <a:rPr lang="cs-CZ" dirty="0" err="1">
                <a:latin typeface="Arial" charset="0"/>
              </a:rPr>
              <a:t>aromatase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 smtClean="0">
                <a:latin typeface="Arial" charset="0"/>
              </a:rPr>
              <a:t>promoter</a:t>
            </a:r>
            <a:endParaRPr lang="cs-CZ" dirty="0">
              <a:latin typeface="Arial" charset="0"/>
            </a:endParaRPr>
          </a:p>
          <a:p>
            <a:pPr eaLnBrk="0" hangingPunct="0"/>
            <a:endParaRPr lang="cs-CZ" dirty="0">
              <a:latin typeface="Arial" charset="0"/>
            </a:endParaRPr>
          </a:p>
        </p:txBody>
      </p:sp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7101" y="1053083"/>
            <a:ext cx="4547387" cy="324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74613" y="620688"/>
            <a:ext cx="2121123" cy="817587"/>
          </a:xfrm>
        </p:spPr>
        <p:txBody>
          <a:bodyPr/>
          <a:lstStyle/>
          <a:p>
            <a:pPr eaLnBrk="1" hangingPunct="1"/>
            <a:r>
              <a:rPr lang="cs-CZ" sz="1800" smtClean="0">
                <a:solidFill>
                  <a:schemeClr val="tx1"/>
                </a:solidFill>
              </a:rPr>
              <a:t>PCR</a:t>
            </a:r>
            <a:br>
              <a:rPr lang="cs-CZ" sz="1800" smtClean="0">
                <a:solidFill>
                  <a:schemeClr val="tx1"/>
                </a:solidFill>
              </a:rPr>
            </a:br>
            <a:r>
              <a:rPr lang="cs-CZ" sz="1800" smtClean="0">
                <a:solidFill>
                  <a:schemeClr val="tx1"/>
                </a:solidFill>
              </a:rPr>
              <a:t>principle</a:t>
            </a:r>
            <a:endParaRPr lang="cs-CZ" sz="1800" b="0" smtClean="0">
              <a:solidFill>
                <a:schemeClr val="tx1"/>
              </a:solidFill>
            </a:endParaRPr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1850" y="-6350"/>
            <a:ext cx="6791325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6632"/>
            <a:ext cx="8458200" cy="719361"/>
          </a:xfrm>
        </p:spPr>
        <p:txBody>
          <a:bodyPr/>
          <a:lstStyle/>
          <a:p>
            <a:pPr eaLnBrk="1" hangingPunct="1"/>
            <a:r>
              <a:rPr lang="cs-CZ" sz="3400" dirty="0" err="1" smtClean="0">
                <a:solidFill>
                  <a:schemeClr val="tx1"/>
                </a:solidFill>
              </a:rPr>
              <a:t>Visualization</a:t>
            </a:r>
            <a:r>
              <a:rPr lang="cs-CZ" sz="3400" dirty="0" smtClean="0">
                <a:solidFill>
                  <a:schemeClr val="tx1"/>
                </a:solidFill>
              </a:rPr>
              <a:t> of PCR </a:t>
            </a:r>
            <a:r>
              <a:rPr lang="cs-CZ" sz="3400" dirty="0" err="1" smtClean="0">
                <a:solidFill>
                  <a:schemeClr val="tx1"/>
                </a:solidFill>
              </a:rPr>
              <a:t>product</a:t>
            </a:r>
            <a:endParaRPr lang="cs-CZ" sz="3400" b="0" dirty="0" smtClean="0">
              <a:solidFill>
                <a:schemeClr val="tx1"/>
              </a:solidFill>
            </a:endParaRPr>
          </a:p>
        </p:txBody>
      </p:sp>
      <p:sp>
        <p:nvSpPr>
          <p:cNvPr id="59395" name="TextovéPole 3"/>
          <p:cNvSpPr txBox="1">
            <a:spLocks noChangeArrowheads="1"/>
          </p:cNvSpPr>
          <p:nvPr/>
        </p:nvSpPr>
        <p:spPr bwMode="auto">
          <a:xfrm>
            <a:off x="468313" y="1196975"/>
            <a:ext cx="3749744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Tx/>
              <a:buAutoNum type="arabicParenR"/>
            </a:pPr>
            <a:r>
              <a:rPr lang="cs-CZ" b="1" dirty="0" err="1">
                <a:solidFill>
                  <a:schemeClr val="tx2"/>
                </a:solidFill>
              </a:rPr>
              <a:t>Electrophoresis</a:t>
            </a:r>
            <a:r>
              <a:rPr lang="cs-CZ" b="1" dirty="0">
                <a:solidFill>
                  <a:schemeClr val="tx2"/>
                </a:solidFill>
              </a:rPr>
              <a:t> (</a:t>
            </a:r>
            <a:r>
              <a:rPr lang="cs-CZ" b="1" dirty="0" err="1">
                <a:solidFill>
                  <a:schemeClr val="tx2"/>
                </a:solidFill>
              </a:rPr>
              <a:t>qualitative</a:t>
            </a:r>
            <a:r>
              <a:rPr lang="cs-CZ" b="1" dirty="0">
                <a:solidFill>
                  <a:schemeClr val="tx2"/>
                </a:solidFill>
              </a:rPr>
              <a:t>)</a:t>
            </a:r>
          </a:p>
          <a:p>
            <a:pPr marL="457200" indent="-457200"/>
            <a:endParaRPr lang="cs-CZ" dirty="0"/>
          </a:p>
          <a:p>
            <a:pPr marL="457200" indent="-457200"/>
            <a:r>
              <a:rPr lang="en-GB" dirty="0" smtClean="0"/>
              <a:t>Intercalation d</a:t>
            </a:r>
            <a:r>
              <a:rPr lang="cs-CZ" dirty="0" err="1" smtClean="0"/>
              <a:t>yes</a:t>
            </a:r>
            <a:r>
              <a:rPr lang="cs-CZ" dirty="0" smtClean="0"/>
              <a:t>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cs-CZ" dirty="0" smtClean="0"/>
              <a:t>– </a:t>
            </a:r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b="1" dirty="0" err="1"/>
              <a:t>ethidium</a:t>
            </a:r>
            <a:r>
              <a:rPr lang="cs-CZ" b="1" dirty="0"/>
              <a:t> bromide</a:t>
            </a:r>
          </a:p>
          <a:p>
            <a:pPr marL="457200" indent="-457200">
              <a:buFontTx/>
              <a:buAutoNum type="arabicParenR"/>
            </a:pPr>
            <a:endParaRPr lang="cs-CZ" dirty="0"/>
          </a:p>
          <a:p>
            <a:pPr marL="457200" indent="-457200">
              <a:buFontTx/>
              <a:buAutoNum type="arabicParenR"/>
            </a:pPr>
            <a:endParaRPr lang="cs-CZ" dirty="0"/>
          </a:p>
          <a:p>
            <a:pPr marL="457200" indent="-457200">
              <a:buFontTx/>
              <a:buAutoNum type="arabicParenR"/>
            </a:pPr>
            <a:endParaRPr lang="cs-CZ" dirty="0"/>
          </a:p>
          <a:p>
            <a:pPr marL="457200" indent="-457200">
              <a:buFontTx/>
              <a:buAutoNum type="arabicParenR"/>
            </a:pPr>
            <a:endParaRPr lang="cs-CZ" dirty="0"/>
          </a:p>
          <a:p>
            <a:pPr marL="457200" indent="-457200">
              <a:buFontTx/>
              <a:buAutoNum type="arabicParenR"/>
            </a:pPr>
            <a:endParaRPr lang="cs-CZ" dirty="0"/>
          </a:p>
          <a:p>
            <a:pPr marL="457200" indent="-457200">
              <a:buFontTx/>
              <a:buAutoNum type="arabicParenR"/>
            </a:pPr>
            <a:endParaRPr lang="cs-CZ" dirty="0"/>
          </a:p>
          <a:p>
            <a:pPr marL="457200" indent="-457200"/>
            <a:endParaRPr lang="cs-CZ" dirty="0"/>
          </a:p>
          <a:p>
            <a:pPr marL="457200" indent="-457200"/>
            <a:endParaRPr lang="cs-CZ" dirty="0"/>
          </a:p>
          <a:p>
            <a:pPr marL="457200" indent="-457200"/>
            <a:endParaRPr lang="cs-CZ" dirty="0"/>
          </a:p>
          <a:p>
            <a:pPr marL="457200" indent="-457200"/>
            <a:endParaRPr lang="cs-CZ" dirty="0"/>
          </a:p>
          <a:p>
            <a:pPr marL="457200" indent="-457200"/>
            <a:endParaRPr lang="cs-CZ" dirty="0"/>
          </a:p>
        </p:txBody>
      </p:sp>
      <p:pic>
        <p:nvPicPr>
          <p:cNvPr id="5939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3933825"/>
            <a:ext cx="3714750" cy="27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2732088"/>
            <a:ext cx="4225925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363" y="1217613"/>
            <a:ext cx="3900487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ovéPole 3"/>
          <p:cNvSpPr txBox="1">
            <a:spLocks noChangeArrowheads="1"/>
          </p:cNvSpPr>
          <p:nvPr/>
        </p:nvSpPr>
        <p:spPr bwMode="auto">
          <a:xfrm>
            <a:off x="179388" y="1196975"/>
            <a:ext cx="4147289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cs-CZ" b="1" dirty="0">
                <a:solidFill>
                  <a:schemeClr val="tx2"/>
                </a:solidFill>
              </a:rPr>
              <a:t>2a)  Real-</a:t>
            </a:r>
            <a:r>
              <a:rPr lang="cs-CZ" b="1" dirty="0" err="1">
                <a:solidFill>
                  <a:schemeClr val="tx2"/>
                </a:solidFill>
              </a:rPr>
              <a:t>time</a:t>
            </a:r>
            <a:r>
              <a:rPr lang="cs-CZ" b="1" dirty="0">
                <a:solidFill>
                  <a:schemeClr val="tx2"/>
                </a:solidFill>
              </a:rPr>
              <a:t> (</a:t>
            </a:r>
            <a:r>
              <a:rPr lang="cs-CZ" b="1" dirty="0" err="1">
                <a:solidFill>
                  <a:schemeClr val="tx2"/>
                </a:solidFill>
              </a:rPr>
              <a:t>quantitative</a:t>
            </a:r>
            <a:r>
              <a:rPr lang="cs-CZ" b="1" dirty="0">
                <a:solidFill>
                  <a:schemeClr val="tx2"/>
                </a:solidFill>
              </a:rPr>
              <a:t>) </a:t>
            </a:r>
            <a:r>
              <a:rPr lang="en-US" b="1" dirty="0" smtClean="0">
                <a:solidFill>
                  <a:schemeClr val="tx2"/>
                </a:solidFill>
              </a:rPr>
              <a:t/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cs-CZ" b="1" dirty="0" smtClean="0">
                <a:solidFill>
                  <a:schemeClr val="tx2"/>
                </a:solidFill>
              </a:rPr>
              <a:t>SYBR </a:t>
            </a:r>
            <a:r>
              <a:rPr lang="cs-CZ" b="1" dirty="0">
                <a:solidFill>
                  <a:schemeClr val="tx2"/>
                </a:solidFill>
              </a:rPr>
              <a:t>GREEN </a:t>
            </a:r>
            <a:r>
              <a:rPr lang="en-US" b="1" dirty="0" smtClean="0">
                <a:solidFill>
                  <a:schemeClr val="tx2"/>
                </a:solidFill>
              </a:rPr>
              <a:t>d</a:t>
            </a:r>
            <a:r>
              <a:rPr lang="en-GB" b="1" dirty="0" smtClean="0">
                <a:solidFill>
                  <a:schemeClr val="tx2"/>
                </a:solidFill>
              </a:rPr>
              <a:t>ye</a:t>
            </a:r>
            <a:endParaRPr lang="cs-CZ" b="1" dirty="0">
              <a:solidFill>
                <a:schemeClr val="tx2"/>
              </a:solidFill>
            </a:endParaRPr>
          </a:p>
          <a:p>
            <a:pPr marL="457200" indent="-457200"/>
            <a:endParaRPr lang="en-GB" dirty="0" smtClean="0"/>
          </a:p>
          <a:p>
            <a:pPr marL="457200" indent="-457200">
              <a:buFont typeface="Wingdings"/>
              <a:buChar char="à"/>
            </a:pPr>
            <a:r>
              <a:rPr lang="cs-CZ" dirty="0" smtClean="0"/>
              <a:t>more </a:t>
            </a:r>
            <a:r>
              <a:rPr lang="cs-CZ" dirty="0"/>
              <a:t>DNA </a:t>
            </a:r>
            <a:r>
              <a:rPr lang="cs-CZ" dirty="0" err="1"/>
              <a:t>synthesized</a:t>
            </a:r>
            <a:r>
              <a:rPr lang="cs-CZ" dirty="0"/>
              <a:t>, </a:t>
            </a:r>
            <a:br>
              <a:rPr lang="cs-CZ" dirty="0"/>
            </a:br>
            <a:r>
              <a:rPr lang="cs-CZ" dirty="0"/>
              <a:t>more </a:t>
            </a:r>
            <a:r>
              <a:rPr lang="cs-CZ" dirty="0" err="1"/>
              <a:t>fluorescent</a:t>
            </a:r>
            <a:r>
              <a:rPr lang="cs-CZ" dirty="0"/>
              <a:t> </a:t>
            </a:r>
            <a:r>
              <a:rPr lang="cs-CZ" dirty="0" err="1"/>
              <a:t>dye</a:t>
            </a:r>
            <a:r>
              <a:rPr lang="cs-CZ" dirty="0"/>
              <a:t> </a:t>
            </a:r>
            <a:r>
              <a:rPr lang="cs-CZ" dirty="0" err="1" smtClean="0"/>
              <a:t>incorporated</a:t>
            </a:r>
            <a:endParaRPr lang="en-US" dirty="0" smtClean="0"/>
          </a:p>
          <a:p>
            <a:pPr marL="914400" lvl="1" indent="-457200">
              <a:buFont typeface="Wingdings"/>
              <a:buChar char="à"/>
            </a:pPr>
            <a:r>
              <a:rPr lang="en-US" b="1" dirty="0" smtClean="0">
                <a:solidFill>
                  <a:srgbClr val="00B050"/>
                </a:solidFill>
              </a:rPr>
              <a:t>Higher fluorescence </a:t>
            </a:r>
            <a:endParaRPr lang="cs-CZ" b="1" dirty="0">
              <a:solidFill>
                <a:srgbClr val="00B050"/>
              </a:solidFill>
            </a:endParaRPr>
          </a:p>
          <a:p>
            <a:pPr marL="457200" indent="-457200">
              <a:buFontTx/>
              <a:buChar char="-"/>
            </a:pPr>
            <a:endParaRPr lang="cs-CZ" dirty="0"/>
          </a:p>
        </p:txBody>
      </p:sp>
      <p:pic>
        <p:nvPicPr>
          <p:cNvPr id="60420" name="Picture 3"/>
          <p:cNvPicPr>
            <a:picLocks noChangeAspect="1" noChangeArrowheads="1"/>
          </p:cNvPicPr>
          <p:nvPr/>
        </p:nvPicPr>
        <p:blipFill>
          <a:blip r:embed="rId3" cstate="print"/>
          <a:srcRect l="21371" t="42206" r="48479" b="39075"/>
          <a:stretch>
            <a:fillRect/>
          </a:stretch>
        </p:blipFill>
        <p:spPr bwMode="auto">
          <a:xfrm>
            <a:off x="5364163" y="1196975"/>
            <a:ext cx="3384550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2852738"/>
            <a:ext cx="5265738" cy="38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6632"/>
            <a:ext cx="8458200" cy="719361"/>
          </a:xfrm>
        </p:spPr>
        <p:txBody>
          <a:bodyPr/>
          <a:lstStyle/>
          <a:p>
            <a:pPr eaLnBrk="1" hangingPunct="1"/>
            <a:r>
              <a:rPr lang="cs-CZ" sz="3400" dirty="0" err="1" smtClean="0">
                <a:solidFill>
                  <a:schemeClr val="tx1"/>
                </a:solidFill>
              </a:rPr>
              <a:t>Visualization</a:t>
            </a:r>
            <a:r>
              <a:rPr lang="cs-CZ" sz="3400" dirty="0" smtClean="0">
                <a:solidFill>
                  <a:schemeClr val="tx1"/>
                </a:solidFill>
              </a:rPr>
              <a:t> of PCR </a:t>
            </a:r>
            <a:r>
              <a:rPr lang="cs-CZ" sz="3400" dirty="0" err="1" smtClean="0">
                <a:solidFill>
                  <a:schemeClr val="tx1"/>
                </a:solidFill>
              </a:rPr>
              <a:t>product</a:t>
            </a:r>
            <a:endParaRPr lang="cs-CZ" sz="3400" b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458200" cy="457200"/>
          </a:xfrm>
        </p:spPr>
        <p:txBody>
          <a:bodyPr/>
          <a:lstStyle/>
          <a:p>
            <a:pPr algn="ctr" eaLnBrk="1" hangingPunct="1"/>
            <a:r>
              <a:rPr lang="cs-CZ" dirty="0" err="1" smtClean="0">
                <a:solidFill>
                  <a:schemeClr val="tx1"/>
                </a:solidFill>
              </a:rPr>
              <a:t>Behavioral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and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clinical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“</a:t>
            </a:r>
            <a:r>
              <a:rPr lang="cs-CZ" dirty="0" err="1" smtClean="0">
                <a:solidFill>
                  <a:schemeClr val="tx1"/>
                </a:solidFill>
              </a:rPr>
              <a:t>biomarkers</a:t>
            </a:r>
            <a:r>
              <a:rPr lang="en-GB" dirty="0" smtClean="0">
                <a:solidFill>
                  <a:schemeClr val="tx1"/>
                </a:solidFill>
              </a:rPr>
              <a:t>”</a:t>
            </a:r>
            <a:endParaRPr lang="cs-CZ" b="0" dirty="0" smtClean="0">
              <a:solidFill>
                <a:schemeClr val="tx1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696" y="1546448"/>
            <a:ext cx="8686800" cy="41148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cs-CZ" sz="2400" b="1" dirty="0" err="1" smtClean="0">
                <a:solidFill>
                  <a:schemeClr val="tx2"/>
                </a:solidFill>
              </a:rPr>
              <a:t>Interpretation</a:t>
            </a:r>
            <a:endParaRPr lang="cs-CZ" sz="2400" b="1" dirty="0" smtClean="0">
              <a:solidFill>
                <a:schemeClr val="tx2"/>
              </a:solidFill>
            </a:endParaRPr>
          </a:p>
          <a:p>
            <a:pPr marL="533400" indent="-533400" eaLnBrk="1" hangingPunct="1">
              <a:buFontTx/>
              <a:buNone/>
            </a:pPr>
            <a:r>
              <a:rPr lang="cs-CZ" sz="1800" dirty="0" smtClean="0"/>
              <a:t>: are these </a:t>
            </a:r>
            <a:r>
              <a:rPr lang="en-GB" sz="1800" dirty="0" smtClean="0"/>
              <a:t>really </a:t>
            </a:r>
            <a:r>
              <a:rPr lang="cs-CZ" sz="1800" dirty="0" err="1" smtClean="0"/>
              <a:t>biomarkers</a:t>
            </a:r>
            <a:r>
              <a:rPr lang="cs-CZ" sz="1800" dirty="0" smtClean="0"/>
              <a:t> ? </a:t>
            </a:r>
            <a:br>
              <a:rPr lang="cs-CZ" sz="1800" dirty="0" smtClean="0"/>
            </a:br>
            <a:r>
              <a:rPr lang="cs-CZ" sz="1800" dirty="0" smtClean="0"/>
              <a:t>(</a:t>
            </a:r>
            <a:r>
              <a:rPr lang="cs-CZ" sz="1800" dirty="0" err="1" smtClean="0"/>
              <a:t>effects</a:t>
            </a:r>
            <a:r>
              <a:rPr lang="cs-CZ" sz="1800" dirty="0" smtClean="0"/>
              <a:t> </a:t>
            </a:r>
            <a:r>
              <a:rPr lang="cs-CZ" sz="1800" dirty="0" err="1" smtClean="0"/>
              <a:t>already</a:t>
            </a:r>
            <a:r>
              <a:rPr lang="cs-CZ" sz="1800" dirty="0" smtClean="0"/>
              <a:t> </a:t>
            </a:r>
            <a:r>
              <a:rPr lang="cs-CZ" sz="1800" dirty="0" err="1" smtClean="0"/>
              <a:t>demonstrated</a:t>
            </a:r>
            <a:r>
              <a:rPr lang="cs-CZ" sz="1800" dirty="0" smtClean="0"/>
              <a:t> </a:t>
            </a:r>
            <a:r>
              <a:rPr lang="cs-CZ" sz="1800" i="1" dirty="0" smtClean="0"/>
              <a:t>in </a:t>
            </a:r>
            <a:r>
              <a:rPr lang="cs-CZ" sz="1800" i="1" dirty="0" err="1" smtClean="0"/>
              <a:t>vivo</a:t>
            </a:r>
            <a:r>
              <a:rPr lang="cs-CZ" sz="1800" dirty="0" smtClean="0"/>
              <a:t>)</a:t>
            </a:r>
          </a:p>
          <a:p>
            <a:pPr marL="533400" indent="-533400" eaLnBrk="1" hangingPunct="1">
              <a:buFontTx/>
              <a:buNone/>
            </a:pPr>
            <a:r>
              <a:rPr lang="en-GB" sz="1800" i="1" dirty="0" smtClean="0"/>
              <a:t>=</a:t>
            </a:r>
            <a:r>
              <a:rPr lang="cs-CZ" sz="1800" i="1" dirty="0" smtClean="0"/>
              <a:t> </a:t>
            </a:r>
            <a:r>
              <a:rPr lang="en-US" sz="1800" dirty="0" smtClean="0"/>
              <a:t>biomarkers of existing serious stress / intoxication</a:t>
            </a:r>
            <a:endParaRPr lang="cs-CZ" sz="1800" dirty="0" smtClean="0"/>
          </a:p>
          <a:p>
            <a:pPr marL="533400" indent="-533400" eaLnBrk="1" hangingPunct="1">
              <a:buFontTx/>
              <a:buNone/>
            </a:pPr>
            <a:endParaRPr lang="en-GB" sz="2400" u="sng" dirty="0" smtClean="0"/>
          </a:p>
          <a:p>
            <a:pPr marL="533400" indent="-533400" eaLnBrk="1" hangingPunct="1">
              <a:buFontTx/>
              <a:buNone/>
            </a:pPr>
            <a:r>
              <a:rPr lang="cs-CZ" sz="2400" b="1" dirty="0" err="1" smtClean="0">
                <a:solidFill>
                  <a:schemeClr val="tx2"/>
                </a:solidFill>
              </a:rPr>
              <a:t>Parameters</a:t>
            </a:r>
            <a:r>
              <a:rPr lang="cs-CZ" sz="2400" b="1" dirty="0" smtClean="0">
                <a:solidFill>
                  <a:schemeClr val="tx2"/>
                </a:solidFill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</a:rPr>
              <a:t>evaluated</a:t>
            </a:r>
            <a:endParaRPr lang="cs-CZ" sz="2400" b="1" dirty="0" smtClean="0">
              <a:solidFill>
                <a:schemeClr val="tx2"/>
              </a:solidFill>
            </a:endParaRPr>
          </a:p>
          <a:p>
            <a:pPr marL="533400" indent="-533400" eaLnBrk="1" hangingPunct="1">
              <a:buFontTx/>
              <a:buChar char="-"/>
            </a:pPr>
            <a:r>
              <a:rPr lang="cs-CZ" sz="1800" dirty="0" smtClean="0"/>
              <a:t>body </a:t>
            </a:r>
            <a:r>
              <a:rPr lang="cs-CZ" sz="1800" dirty="0" err="1" smtClean="0"/>
              <a:t>weight</a:t>
            </a:r>
            <a:endParaRPr lang="cs-CZ" sz="1800" dirty="0" smtClean="0"/>
          </a:p>
          <a:p>
            <a:pPr marL="533400" indent="-533400" eaLnBrk="1" hangingPunct="1">
              <a:buFontTx/>
              <a:buChar char="-"/>
            </a:pPr>
            <a:r>
              <a:rPr lang="cs-CZ" sz="1800" dirty="0" err="1" smtClean="0"/>
              <a:t>food</a:t>
            </a:r>
            <a:r>
              <a:rPr lang="cs-CZ" sz="1800" dirty="0" smtClean="0"/>
              <a:t> </a:t>
            </a:r>
            <a:r>
              <a:rPr lang="cs-CZ" sz="1800" dirty="0" err="1" smtClean="0"/>
              <a:t>consumption</a:t>
            </a:r>
            <a:endParaRPr lang="cs-CZ" sz="1800" dirty="0" smtClean="0"/>
          </a:p>
          <a:p>
            <a:pPr marL="533400" indent="-533400" eaLnBrk="1" hangingPunct="1">
              <a:buFontTx/>
              <a:buChar char="-"/>
            </a:pPr>
            <a:r>
              <a:rPr lang="cs-CZ" sz="1800" dirty="0" smtClean="0"/>
              <a:t>fitness </a:t>
            </a:r>
            <a:r>
              <a:rPr lang="en-US" sz="1800" dirty="0" smtClean="0"/>
              <a:t>&amp; </a:t>
            </a:r>
            <a:r>
              <a:rPr lang="en-US" sz="1800" dirty="0" err="1" smtClean="0"/>
              <a:t>welness</a:t>
            </a:r>
            <a:endParaRPr lang="cs-CZ" sz="2400" dirty="0" smtClean="0"/>
          </a:p>
          <a:p>
            <a:pPr marL="533400" indent="-533400" eaLnBrk="1" hangingPunct="1">
              <a:buFontTx/>
              <a:buNone/>
            </a:pP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TextovéPole 3"/>
          <p:cNvSpPr txBox="1">
            <a:spLocks noChangeArrowheads="1"/>
          </p:cNvSpPr>
          <p:nvPr/>
        </p:nvSpPr>
        <p:spPr bwMode="auto">
          <a:xfrm>
            <a:off x="468313" y="1303600"/>
            <a:ext cx="382668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cs-CZ" b="1" dirty="0">
                <a:solidFill>
                  <a:schemeClr val="tx2"/>
                </a:solidFill>
              </a:rPr>
              <a:t>2b)  Real-</a:t>
            </a:r>
            <a:r>
              <a:rPr lang="cs-CZ" b="1" dirty="0" err="1">
                <a:solidFill>
                  <a:schemeClr val="tx2"/>
                </a:solidFill>
              </a:rPr>
              <a:t>time</a:t>
            </a:r>
            <a:r>
              <a:rPr lang="cs-CZ" b="1" dirty="0">
                <a:solidFill>
                  <a:schemeClr val="tx2"/>
                </a:solidFill>
              </a:rPr>
              <a:t> (</a:t>
            </a:r>
            <a:r>
              <a:rPr lang="cs-CZ" b="1" dirty="0" err="1">
                <a:solidFill>
                  <a:schemeClr val="tx2"/>
                </a:solidFill>
              </a:rPr>
              <a:t>quantitative</a:t>
            </a:r>
            <a:r>
              <a:rPr lang="cs-CZ" b="1" dirty="0">
                <a:solidFill>
                  <a:schemeClr val="tx2"/>
                </a:solidFill>
              </a:rPr>
              <a:t>)</a:t>
            </a:r>
          </a:p>
          <a:p>
            <a:pPr marL="457200" indent="-457200"/>
            <a:r>
              <a:rPr lang="en-GB" b="1" dirty="0" smtClean="0"/>
              <a:t>	</a:t>
            </a:r>
            <a:r>
              <a:rPr lang="cs-CZ" b="1" dirty="0" err="1" smtClean="0">
                <a:solidFill>
                  <a:schemeClr val="tx2"/>
                </a:solidFill>
              </a:rPr>
              <a:t>TaqMan</a:t>
            </a:r>
            <a:r>
              <a:rPr lang="cs-CZ" b="1" dirty="0" smtClean="0">
                <a:solidFill>
                  <a:schemeClr val="tx2"/>
                </a:solidFill>
              </a:rPr>
              <a:t> </a:t>
            </a:r>
            <a:r>
              <a:rPr lang="cs-CZ" b="1" dirty="0" err="1">
                <a:solidFill>
                  <a:schemeClr val="tx2"/>
                </a:solidFill>
              </a:rPr>
              <a:t>probes</a:t>
            </a: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dirty="0"/>
              <a:t>(more DNA </a:t>
            </a:r>
            <a:r>
              <a:rPr lang="cs-CZ" dirty="0" err="1"/>
              <a:t>replications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more </a:t>
            </a:r>
            <a:r>
              <a:rPr lang="cs-CZ" dirty="0" err="1"/>
              <a:t>fluorescent</a:t>
            </a:r>
            <a:r>
              <a:rPr lang="cs-CZ" dirty="0"/>
              <a:t> </a:t>
            </a:r>
            <a:r>
              <a:rPr lang="cs-CZ" dirty="0" err="1"/>
              <a:t>dye</a:t>
            </a:r>
            <a:r>
              <a:rPr lang="cs-CZ" dirty="0"/>
              <a:t> </a:t>
            </a:r>
            <a:r>
              <a:rPr lang="cs-CZ" dirty="0" err="1"/>
              <a:t>released</a:t>
            </a:r>
            <a:r>
              <a:rPr lang="cs-CZ" dirty="0"/>
              <a:t>)</a:t>
            </a:r>
          </a:p>
        </p:txBody>
      </p:sp>
      <p:pic>
        <p:nvPicPr>
          <p:cNvPr id="6144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908050"/>
            <a:ext cx="4492625" cy="579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6632"/>
            <a:ext cx="8458200" cy="719361"/>
          </a:xfrm>
        </p:spPr>
        <p:txBody>
          <a:bodyPr/>
          <a:lstStyle/>
          <a:p>
            <a:pPr eaLnBrk="1" hangingPunct="1"/>
            <a:r>
              <a:rPr lang="cs-CZ" sz="3400" dirty="0" err="1" smtClean="0">
                <a:solidFill>
                  <a:schemeClr val="tx1"/>
                </a:solidFill>
              </a:rPr>
              <a:t>Visualization</a:t>
            </a:r>
            <a:r>
              <a:rPr lang="cs-CZ" sz="3400" dirty="0" smtClean="0">
                <a:solidFill>
                  <a:schemeClr val="tx1"/>
                </a:solidFill>
              </a:rPr>
              <a:t> of PCR </a:t>
            </a:r>
            <a:r>
              <a:rPr lang="cs-CZ" sz="3400" dirty="0" err="1" smtClean="0">
                <a:solidFill>
                  <a:schemeClr val="tx1"/>
                </a:solidFill>
              </a:rPr>
              <a:t>product</a:t>
            </a:r>
            <a:endParaRPr lang="cs-CZ" sz="3400" b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196975"/>
            <a:ext cx="7700962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6632"/>
            <a:ext cx="8458200" cy="719361"/>
          </a:xfrm>
        </p:spPr>
        <p:txBody>
          <a:bodyPr/>
          <a:lstStyle/>
          <a:p>
            <a:pPr eaLnBrk="1" hangingPunct="1"/>
            <a:r>
              <a:rPr lang="en-GB" sz="3400" dirty="0" smtClean="0">
                <a:solidFill>
                  <a:schemeClr val="tx1"/>
                </a:solidFill>
              </a:rPr>
              <a:t>Principle of “quantitative” PCR</a:t>
            </a:r>
            <a:endParaRPr lang="cs-CZ" sz="3400" b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7896"/>
            <a:ext cx="8458200" cy="864840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chemeClr val="tx1"/>
                </a:solidFill>
              </a:rPr>
              <a:t>q</a:t>
            </a:r>
            <a:r>
              <a:rPr lang="cs-CZ" dirty="0" smtClean="0">
                <a:solidFill>
                  <a:schemeClr val="tx1"/>
                </a:solidFill>
              </a:rPr>
              <a:t>PCR </a:t>
            </a:r>
            <a:r>
              <a:rPr lang="cs-CZ" dirty="0" err="1" smtClean="0">
                <a:solidFill>
                  <a:schemeClr val="tx1"/>
                </a:solidFill>
              </a:rPr>
              <a:t>determination</a:t>
            </a:r>
            <a:r>
              <a:rPr lang="cs-CZ" dirty="0" smtClean="0">
                <a:solidFill>
                  <a:schemeClr val="tx1"/>
                </a:solidFill>
              </a:rPr>
              <a:t> of </a:t>
            </a:r>
            <a:r>
              <a:rPr lang="cs-CZ" dirty="0" err="1" smtClean="0">
                <a:solidFill>
                  <a:schemeClr val="tx1"/>
                </a:solidFill>
              </a:rPr>
              <a:t>the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a</a:t>
            </a:r>
            <a:r>
              <a:rPr lang="cs-CZ" dirty="0" err="1" smtClean="0">
                <a:solidFill>
                  <a:schemeClr val="tx1"/>
                </a:solidFill>
              </a:rPr>
              <a:t>romatase</a:t>
            </a:r>
            <a:r>
              <a:rPr lang="cs-CZ" dirty="0" smtClean="0">
                <a:solidFill>
                  <a:schemeClr val="tx1"/>
                </a:solidFill>
              </a:rPr>
              <a:t> gene in </a:t>
            </a:r>
            <a:r>
              <a:rPr lang="cs-CZ" dirty="0" err="1" smtClean="0">
                <a:solidFill>
                  <a:schemeClr val="tx1"/>
                </a:solidFill>
              </a:rPr>
              <a:t>Zebrafish</a:t>
            </a:r>
            <a:endParaRPr lang="cs-CZ" b="0" dirty="0" smtClean="0">
              <a:solidFill>
                <a:schemeClr val="tx1"/>
              </a:solidFill>
            </a:endParaRPr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557338"/>
            <a:ext cx="8039100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899592" y="5733256"/>
            <a:ext cx="49423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http://dx.doi.org/10.1016/j.ygcen.2005.12.010, </a:t>
            </a:r>
          </a:p>
          <a:p>
            <a:endParaRPr lang="en-GB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8458200" cy="792163"/>
          </a:xfrm>
        </p:spPr>
        <p:txBody>
          <a:bodyPr/>
          <a:lstStyle/>
          <a:p>
            <a:pPr eaLnBrk="1" hangingPunct="1"/>
            <a:r>
              <a:rPr lang="cs-CZ" dirty="0" smtClean="0">
                <a:solidFill>
                  <a:schemeClr val="tx1"/>
                </a:solidFill>
              </a:rPr>
              <a:t>GFP-</a:t>
            </a:r>
            <a:r>
              <a:rPr lang="cs-CZ" dirty="0" err="1" smtClean="0">
                <a:solidFill>
                  <a:schemeClr val="tx1"/>
                </a:solidFill>
              </a:rPr>
              <a:t>reporter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for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estrogens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in </a:t>
            </a:r>
            <a:r>
              <a:rPr lang="cs-CZ" dirty="0" err="1" smtClean="0">
                <a:solidFill>
                  <a:schemeClr val="tx1"/>
                </a:solidFill>
              </a:rPr>
              <a:t>zebrafish</a:t>
            </a:r>
            <a:r>
              <a:rPr lang="cs-CZ" dirty="0" smtClean="0">
                <a:solidFill>
                  <a:schemeClr val="tx1"/>
                </a:solidFill>
              </a:rPr>
              <a:t> embryo</a:t>
            </a:r>
            <a:endParaRPr lang="cs-CZ" b="0" dirty="0" smtClean="0">
              <a:solidFill>
                <a:schemeClr val="tx1"/>
              </a:solidFill>
            </a:endParaRPr>
          </a:p>
        </p:txBody>
      </p:sp>
      <p:sp>
        <p:nvSpPr>
          <p:cNvPr id="64515" name="Obdélník 7"/>
          <p:cNvSpPr>
            <a:spLocks noChangeArrowheads="1"/>
          </p:cNvSpPr>
          <p:nvPr/>
        </p:nvSpPr>
        <p:spPr bwMode="auto">
          <a:xfrm>
            <a:off x="323850" y="5733256"/>
            <a:ext cx="5976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http://endo.endojournals.org/content/152/7/2542.full</a:t>
            </a:r>
          </a:p>
        </p:txBody>
      </p:sp>
      <p:pic>
        <p:nvPicPr>
          <p:cNvPr id="645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484288"/>
            <a:ext cx="4992688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1268413"/>
            <a:ext cx="244792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788" y="3500438"/>
            <a:ext cx="2447925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64904"/>
            <a:ext cx="8458200" cy="1368152"/>
          </a:xfrm>
        </p:spPr>
        <p:txBody>
          <a:bodyPr/>
          <a:lstStyle/>
          <a:p>
            <a:pPr algn="ctr" eaLnBrk="1" hangingPunct="1"/>
            <a:r>
              <a:rPr lang="cs-CZ" sz="4000" smtClean="0">
                <a:solidFill>
                  <a:schemeClr val="tx1"/>
                </a:solidFill>
              </a:rPr>
              <a:t>Biomarkers</a:t>
            </a:r>
            <a:r>
              <a:rPr lang="cs-CZ" sz="4000" dirty="0" smtClean="0">
                <a:solidFill>
                  <a:schemeClr val="tx1"/>
                </a:solidFill>
              </a:rPr>
              <a:t/>
            </a:r>
            <a:br>
              <a:rPr lang="cs-CZ" sz="4000" dirty="0" smtClean="0">
                <a:solidFill>
                  <a:schemeClr val="tx1"/>
                </a:solidFill>
              </a:rPr>
            </a:br>
            <a:r>
              <a:rPr lang="cs-CZ" sz="4000" dirty="0" smtClean="0">
                <a:solidFill>
                  <a:schemeClr val="tx1"/>
                </a:solidFill>
              </a:rPr>
              <a:t>of </a:t>
            </a:r>
            <a:r>
              <a:rPr lang="cs-CZ" sz="4000" dirty="0" err="1" smtClean="0">
                <a:solidFill>
                  <a:schemeClr val="tx1"/>
                </a:solidFill>
              </a:rPr>
              <a:t>oxidative</a:t>
            </a:r>
            <a:r>
              <a:rPr lang="cs-CZ" sz="4000" dirty="0" smtClean="0">
                <a:solidFill>
                  <a:schemeClr val="tx1"/>
                </a:solidFill>
              </a:rPr>
              <a:t> stress</a:t>
            </a:r>
            <a:endParaRPr lang="cs-CZ" sz="4000" b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458200" cy="680120"/>
          </a:xfrm>
        </p:spPr>
        <p:txBody>
          <a:bodyPr/>
          <a:lstStyle/>
          <a:p>
            <a:pPr algn="ctr" eaLnBrk="1" hangingPunct="1"/>
            <a:r>
              <a:rPr lang="cs-CZ" sz="3400" smtClean="0">
                <a:solidFill>
                  <a:schemeClr val="tx1"/>
                </a:solidFill>
              </a:rPr>
              <a:t>Oxidative</a:t>
            </a:r>
            <a:r>
              <a:rPr lang="cs-CZ" sz="3400" dirty="0" smtClean="0">
                <a:solidFill>
                  <a:schemeClr val="tx1"/>
                </a:solidFill>
              </a:rPr>
              <a:t> stress </a:t>
            </a:r>
            <a:r>
              <a:rPr lang="cs-CZ" sz="3400" dirty="0" err="1" smtClean="0">
                <a:solidFill>
                  <a:schemeClr val="tx1"/>
                </a:solidFill>
              </a:rPr>
              <a:t>markers</a:t>
            </a:r>
            <a:endParaRPr lang="cs-CZ" sz="3400" b="0" dirty="0" smtClean="0">
              <a:solidFill>
                <a:schemeClr val="tx1"/>
              </a:solidFill>
            </a:endParaRP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304800" y="1299532"/>
            <a:ext cx="8610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cs-CZ" sz="2000" b="1" dirty="0" err="1">
                <a:latin typeface="Arial" charset="0"/>
              </a:rPr>
              <a:t>Several</a:t>
            </a:r>
            <a:r>
              <a:rPr lang="cs-CZ" sz="2000" b="1" dirty="0">
                <a:latin typeface="Arial" charset="0"/>
              </a:rPr>
              <a:t> </a:t>
            </a:r>
            <a:r>
              <a:rPr lang="cs-CZ" sz="2000" b="1" dirty="0" err="1">
                <a:latin typeface="Arial" charset="0"/>
              </a:rPr>
              <a:t>parameters</a:t>
            </a:r>
            <a:r>
              <a:rPr lang="cs-CZ" sz="2000" b="1" dirty="0">
                <a:latin typeface="Arial" charset="0"/>
              </a:rPr>
              <a:t> </a:t>
            </a:r>
            <a:r>
              <a:rPr lang="cs-CZ" sz="2000" b="1" dirty="0" err="1">
                <a:latin typeface="Arial" charset="0"/>
              </a:rPr>
              <a:t>respond</a:t>
            </a:r>
            <a:r>
              <a:rPr lang="cs-CZ" sz="2000" b="1" dirty="0">
                <a:latin typeface="Arial" charset="0"/>
              </a:rPr>
              <a:t> to </a:t>
            </a:r>
            <a:r>
              <a:rPr lang="cs-CZ" sz="2000" b="1" dirty="0" err="1">
                <a:latin typeface="Arial" charset="0"/>
              </a:rPr>
              <a:t>oxidative</a:t>
            </a:r>
            <a:r>
              <a:rPr lang="cs-CZ" sz="2000" b="1" dirty="0">
                <a:latin typeface="Arial" charset="0"/>
              </a:rPr>
              <a:t> stress</a:t>
            </a:r>
          </a:p>
          <a:p>
            <a:pPr eaLnBrk="0" hangingPunct="0"/>
            <a:endParaRPr lang="cs-CZ" sz="2000" dirty="0">
              <a:latin typeface="Arial" charset="0"/>
            </a:endParaRPr>
          </a:p>
          <a:p>
            <a:pPr eaLnBrk="0" hangingPunct="0"/>
            <a:r>
              <a:rPr lang="cs-CZ" sz="2000" dirty="0">
                <a:latin typeface="Arial" charset="0"/>
              </a:rPr>
              <a:t>	: </a:t>
            </a:r>
            <a:r>
              <a:rPr lang="cs-CZ" sz="2000" dirty="0" err="1">
                <a:solidFill>
                  <a:schemeClr val="tx2"/>
                </a:solidFill>
                <a:latin typeface="Arial" charset="0"/>
              </a:rPr>
              <a:t>enzymes</a:t>
            </a:r>
            <a:r>
              <a:rPr lang="cs-CZ" sz="20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GB" sz="2000" dirty="0" smtClean="0">
                <a:solidFill>
                  <a:schemeClr val="tx2"/>
                </a:solidFill>
                <a:latin typeface="Arial" charset="0"/>
              </a:rPr>
              <a:t>– detoxification, antioxidants</a:t>
            </a:r>
            <a:r>
              <a:rPr lang="en-GB" sz="2000" dirty="0" smtClean="0">
                <a:latin typeface="Arial" charset="0"/>
              </a:rPr>
              <a:t>: </a:t>
            </a:r>
            <a:r>
              <a:rPr lang="cs-CZ" sz="2000" dirty="0" err="1" smtClean="0">
                <a:latin typeface="Arial" charset="0"/>
              </a:rPr>
              <a:t>GPx</a:t>
            </a:r>
            <a:r>
              <a:rPr lang="cs-CZ" sz="2000" dirty="0">
                <a:latin typeface="Arial" charset="0"/>
              </a:rPr>
              <a:t>, GR, </a:t>
            </a:r>
            <a:r>
              <a:rPr lang="cs-CZ" sz="2000" dirty="0" err="1">
                <a:latin typeface="Arial" charset="0"/>
              </a:rPr>
              <a:t>GSTs</a:t>
            </a:r>
            <a:r>
              <a:rPr lang="cs-CZ" sz="2000" dirty="0" smtClean="0">
                <a:latin typeface="Arial" charset="0"/>
              </a:rPr>
              <a:t>)</a:t>
            </a:r>
            <a:r>
              <a:rPr lang="en-GB" sz="2000" dirty="0" smtClean="0">
                <a:latin typeface="Arial" charset="0"/>
              </a:rPr>
              <a:t> ..</a:t>
            </a:r>
            <a:r>
              <a:rPr lang="cs-CZ" sz="2000" dirty="0">
                <a:latin typeface="Arial" charset="0"/>
              </a:rPr>
              <a:t/>
            </a:r>
            <a:br>
              <a:rPr lang="cs-CZ" sz="2000" dirty="0">
                <a:latin typeface="Arial" charset="0"/>
              </a:rPr>
            </a:br>
            <a:r>
              <a:rPr lang="cs-CZ" sz="2000" dirty="0">
                <a:latin typeface="Arial" charset="0"/>
              </a:rPr>
              <a:t>                        - </a:t>
            </a:r>
            <a:r>
              <a:rPr lang="cs-CZ" sz="2000" dirty="0" err="1">
                <a:latin typeface="Arial" charset="0"/>
              </a:rPr>
              <a:t>enzymatic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activities</a:t>
            </a:r>
            <a:r>
              <a:rPr lang="cs-CZ" sz="2000" dirty="0">
                <a:latin typeface="Arial" charset="0"/>
              </a:rPr>
              <a:t> (</a:t>
            </a:r>
            <a:r>
              <a:rPr lang="cs-CZ" sz="2000" dirty="0" err="1">
                <a:latin typeface="Arial" charset="0"/>
              </a:rPr>
              <a:t>see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elsewhere</a:t>
            </a:r>
            <a:r>
              <a:rPr lang="cs-CZ" sz="2000" dirty="0">
                <a:latin typeface="Arial" charset="0"/>
              </a:rPr>
              <a:t>)</a:t>
            </a:r>
          </a:p>
          <a:p>
            <a:pPr eaLnBrk="0" hangingPunct="0"/>
            <a:endParaRPr lang="cs-CZ" sz="2000" dirty="0">
              <a:latin typeface="Arial" charset="0"/>
            </a:endParaRPr>
          </a:p>
          <a:p>
            <a:pPr eaLnBrk="0" hangingPunct="0"/>
            <a:r>
              <a:rPr lang="cs-CZ" sz="2000" dirty="0">
                <a:latin typeface="Arial" charset="0"/>
              </a:rPr>
              <a:t>	: </a:t>
            </a:r>
            <a:r>
              <a:rPr lang="cs-CZ" sz="2000" dirty="0" err="1">
                <a:latin typeface="Arial" charset="0"/>
              </a:rPr>
              <a:t>antioxidants</a:t>
            </a:r>
            <a:r>
              <a:rPr lang="cs-CZ" sz="2000" dirty="0">
                <a:latin typeface="Arial" charset="0"/>
              </a:rPr>
              <a:t> </a:t>
            </a:r>
            <a:r>
              <a:rPr lang="en-GB" sz="2000" dirty="0" smtClean="0">
                <a:latin typeface="Arial" charset="0"/>
              </a:rPr>
              <a:t>– e.g. </a:t>
            </a:r>
            <a:r>
              <a:rPr lang="cs-CZ" sz="2000" b="1" dirty="0" smtClean="0">
                <a:solidFill>
                  <a:schemeClr val="tx2"/>
                </a:solidFill>
                <a:latin typeface="Arial" charset="0"/>
              </a:rPr>
              <a:t>GSH</a:t>
            </a:r>
            <a:r>
              <a:rPr lang="en-GB" sz="2000" b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GB" sz="2000" dirty="0" smtClean="0">
                <a:solidFill>
                  <a:schemeClr val="tx2"/>
                </a:solidFill>
                <a:latin typeface="Arial" charset="0"/>
              </a:rPr>
              <a:t>(discussed further)</a:t>
            </a:r>
            <a:r>
              <a:rPr lang="cs-CZ" sz="2000" dirty="0" smtClean="0">
                <a:latin typeface="Arial" charset="0"/>
              </a:rPr>
              <a:t>, vit</a:t>
            </a:r>
            <a:r>
              <a:rPr lang="en-GB" sz="2000" dirty="0" err="1" smtClean="0">
                <a:latin typeface="Arial" charset="0"/>
              </a:rPr>
              <a:t>amin</a:t>
            </a:r>
            <a:r>
              <a:rPr lang="en-GB" sz="2000" dirty="0" smtClean="0">
                <a:latin typeface="Arial" charset="0"/>
              </a:rPr>
              <a:t> E</a:t>
            </a:r>
            <a:endParaRPr lang="cs-CZ" sz="2000" dirty="0">
              <a:latin typeface="Arial" charset="0"/>
            </a:endParaRPr>
          </a:p>
          <a:p>
            <a:pPr eaLnBrk="0" hangingPunct="0"/>
            <a:endParaRPr lang="cs-CZ" sz="2000" dirty="0">
              <a:latin typeface="Arial" charset="0"/>
            </a:endParaRPr>
          </a:p>
          <a:p>
            <a:pPr eaLnBrk="0" hangingPunct="0"/>
            <a:r>
              <a:rPr lang="cs-CZ" sz="2000" dirty="0">
                <a:latin typeface="Arial" charset="0"/>
              </a:rPr>
              <a:t>	: </a:t>
            </a:r>
            <a:r>
              <a:rPr lang="cs-CZ" sz="2000" dirty="0" err="1">
                <a:latin typeface="Arial" charset="0"/>
              </a:rPr>
              <a:t>markers</a:t>
            </a:r>
            <a:r>
              <a:rPr lang="cs-CZ" sz="2000" dirty="0">
                <a:latin typeface="Arial" charset="0"/>
              </a:rPr>
              <a:t> of </a:t>
            </a:r>
            <a:r>
              <a:rPr lang="cs-CZ" sz="2000" dirty="0" err="1">
                <a:latin typeface="Arial" charset="0"/>
              </a:rPr>
              <a:t>oxidative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damage</a:t>
            </a:r>
            <a:r>
              <a:rPr lang="cs-CZ" sz="2000" dirty="0">
                <a:latin typeface="Arial" charset="0"/>
              </a:rPr>
              <a:t> </a:t>
            </a:r>
            <a:endParaRPr lang="en-GB" sz="2000" dirty="0" smtClean="0">
              <a:latin typeface="Arial" charset="0"/>
            </a:endParaRPr>
          </a:p>
          <a:p>
            <a:pPr eaLnBrk="0" hangingPunct="0"/>
            <a:r>
              <a:rPr lang="cs-CZ" sz="2000" dirty="0">
                <a:latin typeface="Arial" charset="0"/>
              </a:rPr>
              <a:t>		- </a:t>
            </a:r>
            <a:r>
              <a:rPr lang="en-GB" sz="2000" dirty="0" smtClean="0">
                <a:latin typeface="Arial" charset="0"/>
              </a:rPr>
              <a:t>membranes: </a:t>
            </a:r>
            <a:r>
              <a:rPr lang="cs-CZ" sz="2000" b="1" dirty="0" smtClean="0">
                <a:solidFill>
                  <a:schemeClr val="tx2"/>
                </a:solidFill>
                <a:latin typeface="Arial" charset="0"/>
              </a:rPr>
              <a:t>MDA</a:t>
            </a:r>
            <a:r>
              <a:rPr lang="en-GB" sz="2000" dirty="0" smtClean="0"/>
              <a:t> </a:t>
            </a:r>
            <a:r>
              <a:rPr lang="en-GB" sz="2000" dirty="0" smtClean="0">
                <a:solidFill>
                  <a:schemeClr val="tx2"/>
                </a:solidFill>
              </a:rPr>
              <a:t>(discussed further)</a:t>
            </a:r>
            <a:endParaRPr lang="cs-CZ" sz="2000" dirty="0">
              <a:solidFill>
                <a:schemeClr val="tx2"/>
              </a:solidFill>
              <a:latin typeface="Arial" charset="0"/>
            </a:endParaRPr>
          </a:p>
          <a:p>
            <a:pPr eaLnBrk="0" hangingPunct="0"/>
            <a:r>
              <a:rPr lang="cs-CZ" sz="2000" dirty="0">
                <a:latin typeface="Arial" charset="0"/>
              </a:rPr>
              <a:t>		- </a:t>
            </a:r>
            <a:r>
              <a:rPr lang="cs-CZ" sz="2000" dirty="0" smtClean="0">
                <a:latin typeface="Arial" charset="0"/>
              </a:rPr>
              <a:t>DNA</a:t>
            </a:r>
            <a:r>
              <a:rPr lang="en-GB" sz="2000" dirty="0" smtClean="0">
                <a:latin typeface="Arial" charset="0"/>
              </a:rPr>
              <a:t>: </a:t>
            </a:r>
            <a:r>
              <a:rPr lang="cs-CZ" sz="2000" b="1" dirty="0" smtClean="0">
                <a:solidFill>
                  <a:schemeClr val="tx2"/>
                </a:solidFill>
              </a:rPr>
              <a:t>8OH-</a:t>
            </a:r>
            <a:r>
              <a:rPr lang="cs-CZ" sz="2000" b="1" dirty="0" err="1" smtClean="0">
                <a:solidFill>
                  <a:schemeClr val="tx2"/>
                </a:solidFill>
              </a:rPr>
              <a:t>dG</a:t>
            </a:r>
            <a:r>
              <a:rPr lang="en-GB" sz="2000" b="1" dirty="0" smtClean="0"/>
              <a:t> </a:t>
            </a:r>
            <a:r>
              <a:rPr lang="en-GB" sz="2000" dirty="0" smtClean="0"/>
              <a:t>(see at DNA damage </a:t>
            </a:r>
            <a:r>
              <a:rPr lang="en-US" sz="2000" dirty="0" smtClean="0"/>
              <a:t>/ adducts</a:t>
            </a:r>
            <a:r>
              <a:rPr lang="en-GB" sz="2000" dirty="0" smtClean="0"/>
              <a:t>)</a:t>
            </a:r>
          </a:p>
          <a:p>
            <a:pPr eaLnBrk="0" hangingPunct="0"/>
            <a:r>
              <a:rPr lang="en-GB" sz="2000" dirty="0" smtClean="0">
                <a:latin typeface="Arial" charset="0"/>
              </a:rPr>
              <a:t>		- proteins: oxidized forms (carbonyls)</a:t>
            </a:r>
            <a:endParaRPr lang="cs-CZ" sz="2000" dirty="0">
              <a:latin typeface="Arial" charset="0"/>
            </a:endParaRPr>
          </a:p>
          <a:p>
            <a:pPr eaLnBrk="0" hangingPunct="0"/>
            <a:endParaRPr lang="cs-CZ" sz="20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458200" cy="680120"/>
          </a:xfrm>
        </p:spPr>
        <p:txBody>
          <a:bodyPr/>
          <a:lstStyle/>
          <a:p>
            <a:pPr algn="ctr" eaLnBrk="1" hangingPunct="1"/>
            <a:r>
              <a:rPr lang="cs-CZ" sz="3400" smtClean="0">
                <a:solidFill>
                  <a:schemeClr val="tx1"/>
                </a:solidFill>
              </a:rPr>
              <a:t>Oxidative</a:t>
            </a:r>
            <a:r>
              <a:rPr lang="cs-CZ" sz="3400" dirty="0" smtClean="0">
                <a:solidFill>
                  <a:schemeClr val="tx1"/>
                </a:solidFill>
              </a:rPr>
              <a:t> stress </a:t>
            </a:r>
            <a:r>
              <a:rPr lang="cs-CZ" sz="3400" dirty="0" err="1" smtClean="0">
                <a:solidFill>
                  <a:schemeClr val="tx1"/>
                </a:solidFill>
              </a:rPr>
              <a:t>markers</a:t>
            </a:r>
            <a:endParaRPr lang="cs-CZ" sz="3400" b="0" dirty="0" smtClean="0">
              <a:solidFill>
                <a:schemeClr val="tx1"/>
              </a:solidFill>
            </a:endParaRP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304800" y="974725"/>
            <a:ext cx="8610600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GSH </a:t>
            </a:r>
            <a:endParaRPr lang="en-US" dirty="0">
              <a:solidFill>
                <a:srgbClr val="FF0000"/>
              </a:solidFill>
              <a:latin typeface="Arial" charset="0"/>
            </a:endParaRPr>
          </a:p>
          <a:p>
            <a:pPr eaLnBrk="0" hangingPunct="0"/>
            <a:r>
              <a:rPr lang="en-US" dirty="0">
                <a:latin typeface="Arial" charset="0"/>
              </a:rPr>
              <a:t>	</a:t>
            </a:r>
            <a:r>
              <a:rPr lang="cs-CZ" dirty="0">
                <a:latin typeface="Arial" charset="0"/>
              </a:rPr>
              <a:t>- antioxidant (</a:t>
            </a:r>
            <a:r>
              <a:rPr lang="cs-CZ" dirty="0" err="1">
                <a:latin typeface="Arial" charset="0"/>
              </a:rPr>
              <a:t>scavenger</a:t>
            </a:r>
            <a:r>
              <a:rPr lang="cs-CZ" dirty="0">
                <a:latin typeface="Arial" charset="0"/>
              </a:rPr>
              <a:t> of ROS) </a:t>
            </a:r>
            <a:r>
              <a:rPr lang="en-US" dirty="0">
                <a:latin typeface="Arial" charset="0"/>
              </a:rPr>
              <a:t>&amp; </a:t>
            </a:r>
            <a:r>
              <a:rPr lang="cs-CZ" dirty="0" err="1">
                <a:latin typeface="Arial" charset="0"/>
              </a:rPr>
              <a:t>reactive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molecules</a:t>
            </a:r>
            <a:endParaRPr lang="cs-CZ" dirty="0">
              <a:latin typeface="Arial" charset="0"/>
            </a:endParaRPr>
          </a:p>
          <a:p>
            <a:pPr eaLnBrk="0" hangingPunct="0"/>
            <a:r>
              <a:rPr lang="cs-CZ" dirty="0">
                <a:latin typeface="Arial" charset="0"/>
              </a:rPr>
              <a:t>	- </a:t>
            </a:r>
            <a:r>
              <a:rPr lang="cs-CZ" dirty="0" err="1">
                <a:latin typeface="Arial" charset="0"/>
              </a:rPr>
              <a:t>conjugation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molecules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for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detoxication</a:t>
            </a:r>
            <a:endParaRPr lang="cs-CZ" dirty="0">
              <a:latin typeface="Arial" charset="0"/>
            </a:endParaRPr>
          </a:p>
          <a:p>
            <a:pPr eaLnBrk="0" hangingPunct="0"/>
            <a:r>
              <a:rPr lang="cs-CZ" dirty="0">
                <a:latin typeface="Arial" charset="0"/>
              </a:rPr>
              <a:t>	- </a:t>
            </a:r>
            <a:r>
              <a:rPr lang="cs-CZ" dirty="0" err="1">
                <a:latin typeface="Arial" charset="0"/>
              </a:rPr>
              <a:t>probable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intracellular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regulatory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molecule</a:t>
            </a:r>
            <a:r>
              <a:rPr lang="cs-CZ" dirty="0">
                <a:latin typeface="Arial" charset="0"/>
              </a:rPr>
              <a:t> (? </a:t>
            </a:r>
            <a:r>
              <a:rPr lang="cs-CZ" dirty="0" err="1">
                <a:latin typeface="Arial" charset="0"/>
              </a:rPr>
              <a:t>apoptosis</a:t>
            </a:r>
            <a:r>
              <a:rPr lang="cs-CZ" dirty="0">
                <a:latin typeface="Arial" charset="0"/>
              </a:rPr>
              <a:t> ?)</a:t>
            </a:r>
          </a:p>
          <a:p>
            <a:pPr eaLnBrk="0" hangingPunct="0"/>
            <a:endParaRPr lang="cs-CZ" dirty="0">
              <a:latin typeface="Arial" charset="0"/>
            </a:endParaRPr>
          </a:p>
          <a:p>
            <a:pPr eaLnBrk="0" hangingPunct="0"/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Total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glutathione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 = </a:t>
            </a: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reduced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 GSH + </a:t>
            </a: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oxidized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 GSSG</a:t>
            </a:r>
          </a:p>
          <a:p>
            <a:pPr eaLnBrk="0" hangingPunct="0"/>
            <a:endParaRPr lang="en-GB" dirty="0" smtClean="0">
              <a:latin typeface="Arial" charset="0"/>
            </a:endParaRPr>
          </a:p>
          <a:p>
            <a:pPr eaLnBrk="0" hangingPunct="0"/>
            <a:r>
              <a:rPr lang="en-GB" b="1" dirty="0" smtClean="0"/>
              <a:t>Method of determination</a:t>
            </a:r>
            <a:endParaRPr lang="cs-CZ" b="1" dirty="0">
              <a:latin typeface="Arial" charset="0"/>
            </a:endParaRPr>
          </a:p>
          <a:p>
            <a:pPr eaLnBrk="0" hangingPunct="0"/>
            <a:r>
              <a:rPr lang="en-US" dirty="0" smtClean="0">
                <a:latin typeface="Arial" charset="0"/>
              </a:rPr>
              <a:t>	</a:t>
            </a:r>
            <a:r>
              <a:rPr lang="cs-CZ" dirty="0" smtClean="0">
                <a:latin typeface="Arial" charset="0"/>
              </a:rPr>
              <a:t>GSH </a:t>
            </a:r>
            <a:r>
              <a:rPr lang="cs-CZ" dirty="0">
                <a:latin typeface="Arial" charset="0"/>
              </a:rPr>
              <a:t>+ </a:t>
            </a:r>
            <a:r>
              <a:rPr lang="cs-CZ" b="1" dirty="0" err="1">
                <a:latin typeface="Arial" charset="0"/>
              </a:rPr>
              <a:t>Ellman</a:t>
            </a:r>
            <a:r>
              <a:rPr lang="cs-CZ" b="1" dirty="0">
                <a:latin typeface="Arial" charset="0"/>
              </a:rPr>
              <a:t>´s </a:t>
            </a:r>
            <a:r>
              <a:rPr lang="cs-CZ" b="1" dirty="0" err="1">
                <a:latin typeface="Arial" charset="0"/>
              </a:rPr>
              <a:t>reagent</a:t>
            </a:r>
            <a:r>
              <a:rPr lang="cs-CZ" b="1" dirty="0">
                <a:latin typeface="Arial" charset="0"/>
              </a:rPr>
              <a:t> (DTNB)</a:t>
            </a:r>
            <a:r>
              <a:rPr lang="cs-CZ" dirty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		</a:t>
            </a:r>
            <a:r>
              <a:rPr lang="en-GB" dirty="0" smtClean="0">
                <a:latin typeface="Arial" charset="0"/>
                <a:sym typeface="Wingdings" pitchFamily="2" charset="2"/>
              </a:rPr>
              <a:t> </a:t>
            </a:r>
            <a:r>
              <a:rPr lang="en-US" dirty="0" smtClean="0">
                <a:latin typeface="Arial" charset="0"/>
              </a:rPr>
              <a:t>Reduced </a:t>
            </a:r>
            <a:r>
              <a:rPr lang="en-US" dirty="0">
                <a:latin typeface="Arial" charset="0"/>
              </a:rPr>
              <a:t>GSH</a:t>
            </a:r>
          </a:p>
          <a:p>
            <a:pPr eaLnBrk="0" hangingPunct="0"/>
            <a:r>
              <a:rPr lang="en-US" dirty="0" smtClean="0">
                <a:latin typeface="Arial" charset="0"/>
              </a:rPr>
              <a:t>	</a:t>
            </a:r>
            <a:r>
              <a:rPr lang="cs-CZ" dirty="0" smtClean="0">
                <a:latin typeface="Arial" charset="0"/>
              </a:rPr>
              <a:t>GSH </a:t>
            </a:r>
            <a:r>
              <a:rPr lang="cs-CZ" dirty="0">
                <a:latin typeface="Arial" charset="0"/>
              </a:rPr>
              <a:t>+ </a:t>
            </a:r>
            <a:r>
              <a:rPr lang="en-US" dirty="0" smtClean="0">
                <a:latin typeface="Arial" charset="0"/>
              </a:rPr>
              <a:t>GSH</a:t>
            </a:r>
            <a:r>
              <a:rPr lang="en-GB" dirty="0" smtClean="0">
                <a:latin typeface="Arial" charset="0"/>
              </a:rPr>
              <a:t>-r</a:t>
            </a:r>
            <a:r>
              <a:rPr lang="cs-CZ" dirty="0" err="1" smtClean="0">
                <a:latin typeface="Arial" charset="0"/>
              </a:rPr>
              <a:t>eductase</a:t>
            </a:r>
            <a:r>
              <a:rPr lang="cs-CZ" dirty="0" smtClean="0">
                <a:latin typeface="Arial" charset="0"/>
              </a:rPr>
              <a:t> </a:t>
            </a:r>
            <a:r>
              <a:rPr lang="cs-CZ" dirty="0">
                <a:latin typeface="Arial" charset="0"/>
              </a:rPr>
              <a:t>+ </a:t>
            </a:r>
            <a:r>
              <a:rPr lang="cs-CZ" b="1" dirty="0">
                <a:latin typeface="Arial" charset="0"/>
              </a:rPr>
              <a:t>DTNB</a:t>
            </a:r>
            <a:r>
              <a:rPr lang="cs-CZ" dirty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		</a:t>
            </a:r>
            <a:r>
              <a:rPr lang="en-GB" dirty="0" smtClean="0">
                <a:latin typeface="Arial" charset="0"/>
                <a:sym typeface="Wingdings" pitchFamily="2" charset="2"/>
              </a:rPr>
              <a:t>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Total GSH</a:t>
            </a:r>
            <a:endParaRPr lang="cs-CZ" dirty="0">
              <a:latin typeface="Arial" charset="0"/>
            </a:endParaRPr>
          </a:p>
          <a:p>
            <a:pPr algn="ctr" eaLnBrk="0" hangingPunct="0"/>
            <a:endParaRPr lang="cs-CZ" dirty="0">
              <a:latin typeface="Arial" charset="0"/>
            </a:endParaRPr>
          </a:p>
          <a:p>
            <a:pPr algn="ctr" eaLnBrk="0" hangingPunct="0"/>
            <a:r>
              <a:rPr lang="en-US" dirty="0">
                <a:latin typeface="Arial" charset="0"/>
              </a:rPr>
              <a:t>                                      </a:t>
            </a:r>
            <a:r>
              <a:rPr lang="en-US" dirty="0" smtClean="0">
                <a:latin typeface="Arial" charset="0"/>
              </a:rPr>
              <a:t>				</a:t>
            </a:r>
            <a:r>
              <a:rPr lang="cs-CZ" dirty="0" err="1" smtClean="0">
                <a:latin typeface="Arial" charset="0"/>
              </a:rPr>
              <a:t>Total</a:t>
            </a:r>
            <a:r>
              <a:rPr lang="cs-CZ" dirty="0" smtClean="0">
                <a:latin typeface="Arial" charset="0"/>
              </a:rPr>
              <a:t> </a:t>
            </a:r>
            <a:r>
              <a:rPr lang="cs-CZ" dirty="0">
                <a:latin typeface="Arial" charset="0"/>
              </a:rPr>
              <a:t>– </a:t>
            </a:r>
            <a:r>
              <a:rPr lang="cs-CZ" dirty="0" err="1">
                <a:latin typeface="Arial" charset="0"/>
              </a:rPr>
              <a:t>Reduced</a:t>
            </a:r>
            <a:r>
              <a:rPr lang="cs-CZ" dirty="0">
                <a:latin typeface="Arial" charset="0"/>
              </a:rPr>
              <a:t> = </a:t>
            </a:r>
            <a:r>
              <a:rPr lang="cs-CZ" dirty="0" err="1">
                <a:latin typeface="Arial" charset="0"/>
              </a:rPr>
              <a:t>Oxidized</a:t>
            </a:r>
            <a:endParaRPr lang="cs-CZ" dirty="0">
              <a:latin typeface="Arial" charset="0"/>
            </a:endParaRPr>
          </a:p>
          <a:p>
            <a:pPr algn="ctr" eaLnBrk="0" hangingPunct="0"/>
            <a:endParaRPr lang="cs-CZ" dirty="0">
              <a:latin typeface="Arial" charset="0"/>
            </a:endParaRPr>
          </a:p>
          <a:p>
            <a:pPr algn="ctr" eaLnBrk="0" hangingPunct="0"/>
            <a:endParaRPr lang="cs-CZ" dirty="0">
              <a:latin typeface="Arial" charset="0"/>
            </a:endParaRPr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248150"/>
            <a:ext cx="31242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458200" cy="680120"/>
          </a:xfrm>
        </p:spPr>
        <p:txBody>
          <a:bodyPr/>
          <a:lstStyle/>
          <a:p>
            <a:pPr algn="ctr" eaLnBrk="1" hangingPunct="1"/>
            <a:r>
              <a:rPr lang="cs-CZ" sz="2800" dirty="0" err="1" smtClean="0">
                <a:solidFill>
                  <a:schemeClr val="tx1"/>
                </a:solidFill>
              </a:rPr>
              <a:t>Example</a:t>
            </a:r>
            <a:r>
              <a:rPr lang="cs-CZ" sz="2800" dirty="0" smtClean="0">
                <a:solidFill>
                  <a:schemeClr val="tx1"/>
                </a:solidFill>
              </a:rPr>
              <a:t> - GSH </a:t>
            </a:r>
            <a:r>
              <a:rPr lang="cs-CZ" sz="2800" dirty="0" err="1" smtClean="0">
                <a:solidFill>
                  <a:schemeClr val="tx1"/>
                </a:solidFill>
              </a:rPr>
              <a:t>modulation</a:t>
            </a:r>
            <a:r>
              <a:rPr lang="cs-CZ" sz="2800" dirty="0" smtClean="0">
                <a:solidFill>
                  <a:schemeClr val="tx1"/>
                </a:solidFill>
              </a:rPr>
              <a:t> by </a:t>
            </a:r>
            <a:r>
              <a:rPr lang="cs-CZ" sz="2800" dirty="0" err="1" smtClean="0">
                <a:solidFill>
                  <a:schemeClr val="tx1"/>
                </a:solidFill>
              </a:rPr>
              <a:t>toxic</a:t>
            </a:r>
            <a:r>
              <a:rPr lang="cs-CZ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</a:rPr>
              <a:t>nanoparticles</a:t>
            </a:r>
            <a:r>
              <a:rPr lang="cs-CZ" sz="2800" dirty="0" smtClean="0">
                <a:solidFill>
                  <a:schemeClr val="tx1"/>
                </a:solidFill>
              </a:rPr>
              <a:t> </a:t>
            </a:r>
            <a:endParaRPr lang="cs-CZ" sz="2800" b="0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2272" t="21326" r="9329" b="16755"/>
          <a:stretch>
            <a:fillRect/>
          </a:stretch>
        </p:blipFill>
        <p:spPr bwMode="auto">
          <a:xfrm>
            <a:off x="323528" y="980728"/>
            <a:ext cx="865435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5099776" y="6237312"/>
            <a:ext cx="38647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Bláhová </a:t>
            </a:r>
            <a:r>
              <a:rPr lang="cs-CZ" sz="1200" dirty="0" err="1" smtClean="0"/>
              <a:t>et</a:t>
            </a:r>
            <a:r>
              <a:rPr lang="cs-CZ" sz="1200" dirty="0" smtClean="0"/>
              <a:t> </a:t>
            </a:r>
            <a:r>
              <a:rPr lang="cs-CZ" sz="1200" dirty="0" err="1" smtClean="0"/>
              <a:t>al</a:t>
            </a:r>
            <a:r>
              <a:rPr lang="cs-CZ" sz="1200" dirty="0" smtClean="0"/>
              <a:t>. 2014 </a:t>
            </a:r>
            <a:r>
              <a:rPr lang="cs-CZ" sz="1200" dirty="0" err="1" smtClean="0"/>
              <a:t>Anal</a:t>
            </a:r>
            <a:r>
              <a:rPr lang="cs-CZ" sz="1200" dirty="0" smtClean="0"/>
              <a:t> </a:t>
            </a:r>
            <a:r>
              <a:rPr lang="cs-CZ" sz="1200" dirty="0" err="1" smtClean="0"/>
              <a:t>Bional</a:t>
            </a:r>
            <a:r>
              <a:rPr lang="cs-CZ" sz="1200" dirty="0" smtClean="0"/>
              <a:t> </a:t>
            </a:r>
            <a:r>
              <a:rPr lang="cs-CZ" sz="1200" dirty="0" err="1" smtClean="0"/>
              <a:t>Chem</a:t>
            </a:r>
            <a:r>
              <a:rPr lang="cs-CZ" sz="1200" dirty="0" smtClean="0"/>
              <a:t> </a:t>
            </a:r>
            <a:r>
              <a:rPr lang="en-GB" sz="1200" dirty="0" smtClean="0"/>
              <a:t>406:5867–5876</a:t>
            </a:r>
            <a:endParaRPr lang="en-GB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458200" cy="689520"/>
          </a:xfrm>
        </p:spPr>
        <p:txBody>
          <a:bodyPr/>
          <a:lstStyle/>
          <a:p>
            <a:pPr eaLnBrk="1" hangingPunct="1"/>
            <a:r>
              <a:rPr lang="cs-CZ" sz="3400" smtClean="0">
                <a:solidFill>
                  <a:schemeClr val="tx1"/>
                </a:solidFill>
              </a:rPr>
              <a:t>Markers</a:t>
            </a:r>
            <a:r>
              <a:rPr lang="cs-CZ" sz="3400" dirty="0" smtClean="0">
                <a:solidFill>
                  <a:schemeClr val="tx1"/>
                </a:solidFill>
              </a:rPr>
              <a:t> of </a:t>
            </a:r>
            <a:r>
              <a:rPr lang="cs-CZ" sz="3400" dirty="0" err="1" smtClean="0">
                <a:solidFill>
                  <a:schemeClr val="tx1"/>
                </a:solidFill>
              </a:rPr>
              <a:t>oxidative</a:t>
            </a:r>
            <a:r>
              <a:rPr lang="cs-CZ" sz="3400" dirty="0" smtClean="0">
                <a:solidFill>
                  <a:schemeClr val="tx1"/>
                </a:solidFill>
              </a:rPr>
              <a:t> DAMAGE</a:t>
            </a:r>
            <a:endParaRPr lang="cs-CZ" sz="3400" b="0" dirty="0" smtClean="0">
              <a:solidFill>
                <a:schemeClr val="tx1"/>
              </a:solidFill>
            </a:endParaRPr>
          </a:p>
        </p:txBody>
      </p:sp>
      <p:pic>
        <p:nvPicPr>
          <p:cNvPr id="68611" name="Picture 5"/>
          <p:cNvPicPr>
            <a:picLocks noChangeAspect="1" noChangeArrowheads="1"/>
          </p:cNvPicPr>
          <p:nvPr/>
        </p:nvPicPr>
        <p:blipFill>
          <a:blip r:embed="rId3" cstate="print"/>
          <a:srcRect l="9367" t="3209" r="11008" b="17647"/>
          <a:stretch>
            <a:fillRect/>
          </a:stretch>
        </p:blipFill>
        <p:spPr bwMode="auto">
          <a:xfrm>
            <a:off x="1600200" y="914400"/>
            <a:ext cx="6705600" cy="583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2" name="Oval 6"/>
          <p:cNvSpPr>
            <a:spLocks noChangeArrowheads="1"/>
          </p:cNvSpPr>
          <p:nvPr/>
        </p:nvSpPr>
        <p:spPr bwMode="auto">
          <a:xfrm>
            <a:off x="762000" y="1524000"/>
            <a:ext cx="3200400" cy="3276600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458200" cy="792088"/>
          </a:xfrm>
        </p:spPr>
        <p:txBody>
          <a:bodyPr/>
          <a:lstStyle/>
          <a:p>
            <a:pPr algn="ctr" eaLnBrk="1" hangingPunct="1"/>
            <a:r>
              <a:rPr lang="cs-CZ" sz="2000" smtClean="0">
                <a:solidFill>
                  <a:schemeClr val="tx1"/>
                </a:solidFill>
              </a:rPr>
              <a:t>Lipid </a:t>
            </a:r>
            <a:r>
              <a:rPr lang="cs-CZ" sz="2000" dirty="0" err="1" smtClean="0">
                <a:solidFill>
                  <a:schemeClr val="tx1"/>
                </a:solidFill>
              </a:rPr>
              <a:t>peroxidation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smtClean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Malondialdehyde</a:t>
            </a:r>
            <a:r>
              <a:rPr lang="cs-CZ" sz="2000" dirty="0" smtClean="0">
                <a:solidFill>
                  <a:schemeClr val="tx1"/>
                </a:solidFill>
              </a:rPr>
              <a:t> (MDA)</a:t>
            </a:r>
            <a:endParaRPr lang="cs-CZ" sz="2000" b="0" dirty="0" smtClean="0">
              <a:solidFill>
                <a:schemeClr val="tx1"/>
              </a:solidFill>
            </a:endParaRP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304800" y="1660525"/>
            <a:ext cx="8610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cs-CZ" b="1" dirty="0">
                <a:solidFill>
                  <a:schemeClr val="tx2"/>
                </a:solidFill>
                <a:latin typeface="Arial" charset="0"/>
              </a:rPr>
              <a:t>MDA – </a:t>
            </a:r>
            <a:r>
              <a:rPr lang="en-US" b="1" dirty="0" err="1">
                <a:solidFill>
                  <a:schemeClr val="tx2"/>
                </a:solidFill>
                <a:latin typeface="Arial" charset="0"/>
              </a:rPr>
              <a:t>malondialdeh</a:t>
            </a: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yde</a:t>
            </a:r>
            <a:endParaRPr lang="en-US" b="1" dirty="0">
              <a:solidFill>
                <a:schemeClr val="tx2"/>
              </a:solidFill>
              <a:latin typeface="Arial" charset="0"/>
            </a:endParaRPr>
          </a:p>
          <a:p>
            <a:pPr eaLnBrk="0" hangingPunct="0"/>
            <a:endParaRPr lang="cs-CZ" b="1" dirty="0">
              <a:solidFill>
                <a:schemeClr val="tx2"/>
              </a:solidFill>
              <a:latin typeface="Arial" charset="0"/>
            </a:endParaRPr>
          </a:p>
          <a:p>
            <a:pPr eaLnBrk="0" hangingPunct="0"/>
            <a:r>
              <a:rPr lang="en-US" b="1" dirty="0">
                <a:solidFill>
                  <a:schemeClr val="tx2"/>
                </a:solidFill>
                <a:latin typeface="Arial" charset="0"/>
              </a:rPr>
              <a:t>product of </a:t>
            </a:r>
            <a:r>
              <a:rPr lang="en-US" b="1" dirty="0" smtClean="0">
                <a:solidFill>
                  <a:schemeClr val="tx2"/>
                </a:solidFill>
                <a:latin typeface="Arial" charset="0"/>
              </a:rPr>
              <a:t>lipid </a:t>
            </a:r>
            <a:r>
              <a:rPr lang="en-US" b="1" dirty="0" err="1">
                <a:solidFill>
                  <a:schemeClr val="tx2"/>
                </a:solidFill>
                <a:latin typeface="Arial" charset="0"/>
              </a:rPr>
              <a:t>peroxidation</a:t>
            </a:r>
            <a:endParaRPr lang="cs-CZ" b="1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69636" name="Picture 6"/>
          <p:cNvPicPr>
            <a:picLocks noChangeAspect="1" noChangeArrowheads="1"/>
          </p:cNvPicPr>
          <p:nvPr/>
        </p:nvPicPr>
        <p:blipFill>
          <a:blip r:embed="rId3" cstate="print"/>
          <a:srcRect l="6250" t="18750" r="66251" b="5208"/>
          <a:stretch>
            <a:fillRect/>
          </a:stretch>
        </p:blipFill>
        <p:spPr bwMode="auto">
          <a:xfrm>
            <a:off x="5257800" y="1447800"/>
            <a:ext cx="31686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92896"/>
            <a:ext cx="8458200" cy="1567408"/>
          </a:xfrm>
        </p:spPr>
        <p:txBody>
          <a:bodyPr/>
          <a:lstStyle/>
          <a:p>
            <a:pPr algn="ctr" eaLnBrk="1" hangingPunct="1"/>
            <a:r>
              <a:rPr lang="cs-CZ" sz="3600" dirty="0" smtClean="0">
                <a:solidFill>
                  <a:schemeClr val="tx1"/>
                </a:solidFill>
              </a:rPr>
              <a:t>(</a:t>
            </a:r>
            <a:r>
              <a:rPr lang="cs-CZ" sz="3600" dirty="0" err="1" smtClean="0">
                <a:solidFill>
                  <a:schemeClr val="tx1"/>
                </a:solidFill>
              </a:rPr>
              <a:t>Histo</a:t>
            </a:r>
            <a:r>
              <a:rPr lang="cs-CZ" sz="3600" dirty="0" smtClean="0">
                <a:solidFill>
                  <a:schemeClr val="tx1"/>
                </a:solidFill>
              </a:rPr>
              <a:t>)</a:t>
            </a:r>
            <a:r>
              <a:rPr lang="cs-CZ" sz="3600" dirty="0" err="1" smtClean="0">
                <a:solidFill>
                  <a:schemeClr val="tx1"/>
                </a:solidFill>
              </a:rPr>
              <a:t>pathology</a:t>
            </a:r>
            <a:r>
              <a:rPr lang="cs-CZ" sz="3600" dirty="0" smtClean="0">
                <a:solidFill>
                  <a:schemeClr val="tx1"/>
                </a:solidFill>
              </a:rPr>
              <a:t> </a:t>
            </a:r>
            <a:br>
              <a:rPr lang="cs-CZ" sz="3600" dirty="0" smtClean="0">
                <a:solidFill>
                  <a:schemeClr val="tx1"/>
                </a:solidFill>
              </a:rPr>
            </a:br>
            <a:r>
              <a:rPr lang="cs-CZ" sz="3600" dirty="0" err="1" smtClean="0">
                <a:solidFill>
                  <a:schemeClr val="tx1"/>
                </a:solidFill>
              </a:rPr>
              <a:t>biomarkers</a:t>
            </a:r>
            <a:endParaRPr lang="cs-CZ" sz="3600" b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304800" y="1336253"/>
            <a:ext cx="8610600" cy="46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cs-CZ" b="1" dirty="0">
                <a:latin typeface="Arial" charset="0"/>
              </a:rPr>
              <a:t>MDA – </a:t>
            </a:r>
            <a:r>
              <a:rPr lang="cs-CZ" b="1" dirty="0" err="1">
                <a:latin typeface="Arial" charset="0"/>
              </a:rPr>
              <a:t>formed</a:t>
            </a:r>
            <a:r>
              <a:rPr lang="cs-CZ" b="1" dirty="0">
                <a:latin typeface="Arial" charset="0"/>
              </a:rPr>
              <a:t> </a:t>
            </a:r>
            <a:r>
              <a:rPr lang="cs-CZ" b="1" dirty="0" err="1">
                <a:latin typeface="Arial" charset="0"/>
              </a:rPr>
              <a:t>from</a:t>
            </a:r>
            <a:r>
              <a:rPr lang="cs-CZ" b="1" dirty="0">
                <a:latin typeface="Arial" charset="0"/>
              </a:rPr>
              <a:t> </a:t>
            </a:r>
            <a:r>
              <a:rPr lang="cs-CZ" b="1" dirty="0" err="1">
                <a:latin typeface="Arial" charset="0"/>
              </a:rPr>
              <a:t>oxidized</a:t>
            </a:r>
            <a:r>
              <a:rPr lang="cs-CZ" b="1" dirty="0">
                <a:latin typeface="Arial" charset="0"/>
              </a:rPr>
              <a:t> </a:t>
            </a:r>
            <a:r>
              <a:rPr lang="cs-CZ" b="1" dirty="0" err="1">
                <a:latin typeface="Arial" charset="0"/>
              </a:rPr>
              <a:t>membrane</a:t>
            </a:r>
            <a:r>
              <a:rPr lang="cs-CZ" b="1" dirty="0">
                <a:latin typeface="Arial" charset="0"/>
              </a:rPr>
              <a:t> </a:t>
            </a:r>
            <a:r>
              <a:rPr lang="cs-CZ" b="1" dirty="0" err="1">
                <a:latin typeface="Arial" charset="0"/>
              </a:rPr>
              <a:t>phospholipids</a:t>
            </a:r>
            <a:endParaRPr lang="cs-CZ" b="1" dirty="0">
              <a:latin typeface="Arial" charset="0"/>
            </a:endParaRPr>
          </a:p>
          <a:p>
            <a:pPr eaLnBrk="0" hangingPunct="0"/>
            <a:r>
              <a:rPr lang="cs-CZ" dirty="0">
                <a:latin typeface="Arial" charset="0"/>
              </a:rPr>
              <a:t>	: </a:t>
            </a:r>
            <a:r>
              <a:rPr lang="cs-CZ" dirty="0" err="1">
                <a:latin typeface="Arial" charset="0"/>
              </a:rPr>
              <a:t>determination</a:t>
            </a:r>
            <a:r>
              <a:rPr lang="cs-CZ" dirty="0">
                <a:latin typeface="Arial" charset="0"/>
              </a:rPr>
              <a:t>:</a:t>
            </a:r>
          </a:p>
          <a:p>
            <a:pPr eaLnBrk="0" hangingPunct="0"/>
            <a:r>
              <a:rPr lang="cs-CZ" dirty="0">
                <a:latin typeface="Arial" charset="0"/>
              </a:rPr>
              <a:t>		- </a:t>
            </a:r>
            <a:r>
              <a:rPr lang="cs-CZ" dirty="0" smtClean="0">
                <a:latin typeface="Arial" charset="0"/>
              </a:rPr>
              <a:t>HPLC</a:t>
            </a:r>
            <a:r>
              <a:rPr lang="en-US" dirty="0" smtClean="0">
                <a:latin typeface="Arial" charset="0"/>
              </a:rPr>
              <a:t> </a:t>
            </a:r>
            <a:r>
              <a:rPr lang="en-GB" dirty="0" smtClean="0">
                <a:latin typeface="Arial" charset="0"/>
              </a:rPr>
              <a:t>(instrumental) </a:t>
            </a:r>
            <a:endParaRPr lang="cs-CZ" dirty="0">
              <a:latin typeface="Arial" charset="0"/>
            </a:endParaRPr>
          </a:p>
          <a:p>
            <a:pPr eaLnBrk="0" hangingPunct="0"/>
            <a:r>
              <a:rPr lang="cs-CZ" dirty="0">
                <a:latin typeface="Arial" charset="0"/>
              </a:rPr>
              <a:t>		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- TBARS </a:t>
            </a:r>
            <a:r>
              <a:rPr lang="en-GB" b="1" dirty="0" smtClean="0">
                <a:solidFill>
                  <a:schemeClr val="tx2"/>
                </a:solidFill>
                <a:latin typeface="Arial" charset="0"/>
              </a:rPr>
              <a:t>(</a:t>
            </a:r>
            <a:r>
              <a:rPr lang="en-GB" b="1" dirty="0" err="1" smtClean="0">
                <a:solidFill>
                  <a:schemeClr val="tx2"/>
                </a:solidFill>
                <a:latin typeface="Arial" charset="0"/>
              </a:rPr>
              <a:t>spectrophotometric</a:t>
            </a:r>
            <a:r>
              <a:rPr lang="en-GB" b="1" dirty="0" smtClean="0">
                <a:solidFill>
                  <a:schemeClr val="tx2"/>
                </a:solidFill>
                <a:latin typeface="Arial" charset="0"/>
              </a:rPr>
              <a:t>) </a:t>
            </a:r>
            <a:r>
              <a:rPr lang="cs-CZ" b="1" dirty="0" err="1" smtClean="0">
                <a:solidFill>
                  <a:schemeClr val="tx2"/>
                </a:solidFill>
                <a:latin typeface="Arial" charset="0"/>
              </a:rPr>
              <a:t>method</a:t>
            </a:r>
            <a:endParaRPr lang="cs-CZ" b="1" dirty="0">
              <a:solidFill>
                <a:schemeClr val="tx2"/>
              </a:solidFill>
              <a:latin typeface="Arial" charset="0"/>
            </a:endParaRPr>
          </a:p>
          <a:p>
            <a:pPr eaLnBrk="0" hangingPunct="0"/>
            <a:r>
              <a:rPr lang="cs-CZ" dirty="0">
                <a:latin typeface="Arial" charset="0"/>
              </a:rPr>
              <a:t>		</a:t>
            </a:r>
          </a:p>
          <a:p>
            <a:pPr eaLnBrk="0" hangingPunct="0"/>
            <a:r>
              <a:rPr lang="cs-CZ" sz="2000" b="1" dirty="0">
                <a:latin typeface="Arial" charset="0"/>
              </a:rPr>
              <a:t>TBARS – </a:t>
            </a:r>
            <a:r>
              <a:rPr lang="cs-CZ" sz="2000" b="1" dirty="0" err="1">
                <a:latin typeface="Arial" charset="0"/>
              </a:rPr>
              <a:t>ThioBarbituric</a:t>
            </a:r>
            <a:r>
              <a:rPr lang="cs-CZ" sz="2000" b="1" dirty="0">
                <a:latin typeface="Arial" charset="0"/>
              </a:rPr>
              <a:t> </a:t>
            </a:r>
            <a:r>
              <a:rPr lang="cs-CZ" sz="2000" b="1" dirty="0" err="1">
                <a:latin typeface="Arial" charset="0"/>
              </a:rPr>
              <a:t>Acid</a:t>
            </a:r>
            <a:r>
              <a:rPr lang="cs-CZ" sz="2000" b="1" dirty="0">
                <a:latin typeface="Arial" charset="0"/>
              </a:rPr>
              <a:t> </a:t>
            </a:r>
            <a:r>
              <a:rPr lang="cs-CZ" sz="2000" b="1" dirty="0" err="1">
                <a:latin typeface="Arial" charset="0"/>
              </a:rPr>
              <a:t>Reactive</a:t>
            </a:r>
            <a:r>
              <a:rPr lang="cs-CZ" sz="2000" b="1" dirty="0">
                <a:latin typeface="Arial" charset="0"/>
              </a:rPr>
              <a:t> Species</a:t>
            </a:r>
            <a:endParaRPr lang="cs-CZ" sz="2500" b="1" dirty="0">
              <a:latin typeface="Arial" charset="0"/>
            </a:endParaRPr>
          </a:p>
          <a:p>
            <a:pPr eaLnBrk="0" hangingPunct="0"/>
            <a:r>
              <a:rPr lang="cs-CZ" dirty="0">
                <a:latin typeface="Arial" charset="0"/>
              </a:rPr>
              <a:t>	: </a:t>
            </a:r>
            <a:r>
              <a:rPr lang="cs-CZ" dirty="0" err="1">
                <a:latin typeface="Arial" charset="0"/>
              </a:rPr>
              <a:t>less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specific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than</a:t>
            </a:r>
            <a:r>
              <a:rPr lang="cs-CZ" dirty="0">
                <a:latin typeface="Arial" charset="0"/>
              </a:rPr>
              <a:t> </a:t>
            </a:r>
            <a:r>
              <a:rPr lang="cs-CZ" dirty="0" smtClean="0">
                <a:latin typeface="Arial" charset="0"/>
              </a:rPr>
              <a:t>HPLC</a:t>
            </a:r>
            <a:endParaRPr lang="cs-CZ" dirty="0">
              <a:latin typeface="Arial" charset="0"/>
            </a:endParaRPr>
          </a:p>
          <a:p>
            <a:pPr eaLnBrk="0" hangingPunct="0"/>
            <a:r>
              <a:rPr lang="cs-CZ" dirty="0">
                <a:latin typeface="Arial" charset="0"/>
              </a:rPr>
              <a:t>	: </a:t>
            </a:r>
            <a:r>
              <a:rPr lang="cs-CZ" dirty="0" err="1">
                <a:latin typeface="Arial" charset="0"/>
              </a:rPr>
              <a:t>easy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determination</a:t>
            </a:r>
            <a:r>
              <a:rPr lang="cs-CZ" dirty="0">
                <a:latin typeface="Arial" charset="0"/>
              </a:rPr>
              <a:t> (</a:t>
            </a:r>
            <a:r>
              <a:rPr lang="cs-CZ" dirty="0" err="1">
                <a:latin typeface="Arial" charset="0"/>
              </a:rPr>
              <a:t>spectrophotometry</a:t>
            </a:r>
            <a:r>
              <a:rPr lang="cs-CZ" dirty="0">
                <a:latin typeface="Arial" charset="0"/>
              </a:rPr>
              <a:t>)</a:t>
            </a:r>
          </a:p>
          <a:p>
            <a:pPr eaLnBrk="0" hangingPunct="0"/>
            <a:endParaRPr lang="cs-CZ" dirty="0">
              <a:latin typeface="Arial" charset="0"/>
            </a:endParaRPr>
          </a:p>
          <a:p>
            <a:pPr eaLnBrk="0" hangingPunct="0"/>
            <a:r>
              <a:rPr lang="en-US" b="1" dirty="0">
                <a:latin typeface="Arial" charset="0"/>
              </a:rPr>
              <a:t>Method</a:t>
            </a:r>
            <a:r>
              <a:rPr lang="cs-CZ" b="1" dirty="0">
                <a:latin typeface="Arial" charset="0"/>
              </a:rPr>
              <a:t>:</a:t>
            </a:r>
            <a:r>
              <a:rPr lang="en-US" b="1" u="sng" dirty="0">
                <a:latin typeface="Arial" charset="0"/>
              </a:rPr>
              <a:t/>
            </a:r>
            <a:br>
              <a:rPr lang="en-US" b="1" u="sng" dirty="0">
                <a:latin typeface="Arial" charset="0"/>
              </a:rPr>
            </a:br>
            <a:r>
              <a:rPr lang="cs-CZ" b="1" dirty="0">
                <a:latin typeface="Arial" charset="0"/>
              </a:rPr>
              <a:t>	</a:t>
            </a:r>
            <a:r>
              <a:rPr lang="en-US" dirty="0">
                <a:latin typeface="Arial" charset="0"/>
              </a:rPr>
              <a:t>1</a:t>
            </a:r>
            <a:r>
              <a:rPr lang="cs-CZ" dirty="0">
                <a:latin typeface="Arial" charset="0"/>
              </a:rPr>
              <a:t>) sample </a:t>
            </a:r>
            <a:r>
              <a:rPr lang="cs-CZ" dirty="0" err="1">
                <a:latin typeface="Arial" charset="0"/>
              </a:rPr>
              <a:t>extract</a:t>
            </a:r>
            <a:r>
              <a:rPr lang="cs-CZ" dirty="0">
                <a:latin typeface="Arial" charset="0"/>
              </a:rPr>
              <a:t> </a:t>
            </a:r>
            <a:r>
              <a:rPr lang="cs-CZ" i="1" dirty="0">
                <a:latin typeface="Arial" charset="0"/>
              </a:rPr>
              <a:t>(</a:t>
            </a:r>
            <a:r>
              <a:rPr lang="cs-CZ" i="1" dirty="0" err="1">
                <a:latin typeface="Arial" charset="0"/>
              </a:rPr>
              <a:t>with</a:t>
            </a:r>
            <a:r>
              <a:rPr lang="cs-CZ" i="1" dirty="0">
                <a:latin typeface="Arial" charset="0"/>
              </a:rPr>
              <a:t> MDA) </a:t>
            </a:r>
            <a:endParaRPr lang="cs-CZ" dirty="0">
              <a:latin typeface="Arial" charset="0"/>
            </a:endParaRPr>
          </a:p>
          <a:p>
            <a:pPr eaLnBrk="0" hangingPunct="0"/>
            <a:r>
              <a:rPr lang="cs-CZ" dirty="0">
                <a:latin typeface="Arial" charset="0"/>
              </a:rPr>
              <a:t>	2) </a:t>
            </a:r>
            <a:r>
              <a:rPr lang="cs-CZ" dirty="0" err="1">
                <a:latin typeface="Arial" charset="0"/>
              </a:rPr>
              <a:t>add</a:t>
            </a:r>
            <a:r>
              <a:rPr lang="cs-CZ" dirty="0">
                <a:latin typeface="Arial" charset="0"/>
              </a:rPr>
              <a:t> TBA </a:t>
            </a:r>
          </a:p>
          <a:p>
            <a:pPr eaLnBrk="0" hangingPunct="0"/>
            <a:r>
              <a:rPr lang="cs-CZ" dirty="0">
                <a:latin typeface="Arial" charset="0"/>
              </a:rPr>
              <a:t>	3) </a:t>
            </a:r>
            <a:r>
              <a:rPr lang="cs-CZ" dirty="0" err="1">
                <a:latin typeface="Arial" charset="0"/>
              </a:rPr>
              <a:t>boil</a:t>
            </a:r>
            <a:r>
              <a:rPr lang="cs-CZ" dirty="0">
                <a:latin typeface="Arial" charset="0"/>
              </a:rPr>
              <a:t> (cca 30´ / 90°C) 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		</a:t>
            </a:r>
            <a:r>
              <a:rPr lang="en-GB" dirty="0" smtClean="0">
                <a:sym typeface="Wingdings" pitchFamily="2" charset="2"/>
              </a:rPr>
              <a:t>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formation of 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red/violet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coloured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product</a:t>
            </a:r>
          </a:p>
          <a:p>
            <a:pPr eaLnBrk="0" hangingPunct="0"/>
            <a:r>
              <a:rPr lang="en-US" dirty="0">
                <a:latin typeface="Arial" charset="0"/>
              </a:rPr>
              <a:t>	4</a:t>
            </a:r>
            <a:r>
              <a:rPr lang="cs-CZ" dirty="0">
                <a:latin typeface="Arial" charset="0"/>
              </a:rPr>
              <a:t>) </a:t>
            </a:r>
            <a:r>
              <a:rPr lang="cs-CZ" dirty="0" err="1">
                <a:latin typeface="Arial" charset="0"/>
              </a:rPr>
              <a:t>determination</a:t>
            </a:r>
            <a:r>
              <a:rPr lang="cs-CZ" dirty="0">
                <a:latin typeface="Arial" charset="0"/>
              </a:rPr>
              <a:t> by </a:t>
            </a:r>
            <a:r>
              <a:rPr lang="cs-CZ" dirty="0" err="1">
                <a:latin typeface="Arial" charset="0"/>
              </a:rPr>
              <a:t>spectrophotometry</a:t>
            </a:r>
            <a:r>
              <a:rPr lang="cs-CZ" dirty="0">
                <a:latin typeface="Arial" charset="0"/>
              </a:rPr>
              <a:t> (A 540 </a:t>
            </a:r>
            <a:r>
              <a:rPr lang="cs-CZ" dirty="0" err="1">
                <a:latin typeface="Arial" charset="0"/>
              </a:rPr>
              <a:t>nm</a:t>
            </a:r>
            <a:r>
              <a:rPr lang="cs-CZ" dirty="0">
                <a:latin typeface="Arial" charset="0"/>
              </a:rPr>
              <a:t>)</a:t>
            </a:r>
          </a:p>
          <a:p>
            <a:pPr eaLnBrk="0" hangingPunct="0"/>
            <a:endParaRPr lang="cs-CZ" dirty="0">
              <a:latin typeface="Arial" charset="0"/>
            </a:endParaRPr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3284984"/>
            <a:ext cx="1341438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458200" cy="792088"/>
          </a:xfrm>
        </p:spPr>
        <p:txBody>
          <a:bodyPr/>
          <a:lstStyle/>
          <a:p>
            <a:pPr algn="ctr" eaLnBrk="1" hangingPunct="1"/>
            <a:r>
              <a:rPr lang="cs-CZ" sz="2000" dirty="0" err="1" smtClean="0">
                <a:solidFill>
                  <a:schemeClr val="tx1"/>
                </a:solidFill>
              </a:rPr>
              <a:t>Malondialdehyde</a:t>
            </a:r>
            <a:r>
              <a:rPr lang="cs-CZ" sz="2000" dirty="0" smtClean="0">
                <a:solidFill>
                  <a:schemeClr val="tx1"/>
                </a:solidFill>
              </a:rPr>
              <a:t> (MDA)</a:t>
            </a:r>
            <a:r>
              <a:rPr lang="en-US" sz="2000" dirty="0" smtClean="0">
                <a:solidFill>
                  <a:schemeClr val="tx1"/>
                </a:solidFill>
              </a:rPr>
              <a:t> determination</a:t>
            </a:r>
            <a:endParaRPr lang="cs-CZ" sz="2000" b="0" dirty="0" smtClean="0">
              <a:solidFill>
                <a:schemeClr val="tx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308304" y="4653136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TBA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458200" cy="680120"/>
          </a:xfrm>
        </p:spPr>
        <p:txBody>
          <a:bodyPr/>
          <a:lstStyle/>
          <a:p>
            <a:pPr algn="ctr" eaLnBrk="1" hangingPunct="1"/>
            <a:r>
              <a:rPr lang="en-US" sz="2800" dirty="0" smtClean="0">
                <a:solidFill>
                  <a:schemeClr val="tx1"/>
                </a:solidFill>
              </a:rPr>
              <a:t>MDA </a:t>
            </a:r>
            <a:r>
              <a:rPr lang="cs-CZ" sz="2800" dirty="0" err="1" smtClean="0">
                <a:solidFill>
                  <a:schemeClr val="tx1"/>
                </a:solidFill>
              </a:rPr>
              <a:t>modulation</a:t>
            </a:r>
            <a:r>
              <a:rPr lang="cs-CZ" sz="2800" dirty="0" smtClean="0">
                <a:solidFill>
                  <a:schemeClr val="tx1"/>
                </a:solidFill>
              </a:rPr>
              <a:t> -  </a:t>
            </a:r>
            <a:r>
              <a:rPr lang="cs-CZ" sz="2800" dirty="0" err="1" smtClean="0">
                <a:solidFill>
                  <a:schemeClr val="tx1"/>
                </a:solidFill>
              </a:rPr>
              <a:t>examples</a:t>
            </a:r>
            <a:endParaRPr lang="cs-CZ" sz="2800" b="0" dirty="0" smtClean="0">
              <a:solidFill>
                <a:schemeClr val="tx1"/>
              </a:solidFill>
            </a:endParaRPr>
          </a:p>
        </p:txBody>
      </p:sp>
      <p:sp>
        <p:nvSpPr>
          <p:cNvPr id="71685" name="Text Box 7"/>
          <p:cNvSpPr txBox="1">
            <a:spLocks noChangeArrowheads="1"/>
          </p:cNvSpPr>
          <p:nvPr/>
        </p:nvSpPr>
        <p:spPr bwMode="auto">
          <a:xfrm>
            <a:off x="395537" y="1050924"/>
            <a:ext cx="37444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dirty="0" err="1" smtClean="0"/>
              <a:t>Effects</a:t>
            </a:r>
            <a:r>
              <a:rPr lang="cs-CZ" dirty="0" smtClean="0"/>
              <a:t> of </a:t>
            </a:r>
            <a:r>
              <a:rPr lang="cs-CZ" dirty="0" err="1" smtClean="0"/>
              <a:t>nanoFeOxide</a:t>
            </a:r>
            <a:r>
              <a:rPr lang="cs-CZ" dirty="0" smtClean="0"/>
              <a:t> </a:t>
            </a:r>
            <a:r>
              <a:rPr lang="cs-CZ" dirty="0" err="1" smtClean="0"/>
              <a:t>particles</a:t>
            </a:r>
            <a:r>
              <a:rPr lang="cs-CZ" dirty="0" smtClean="0"/>
              <a:t> on MDA in </a:t>
            </a:r>
            <a:r>
              <a:rPr lang="cs-CZ" dirty="0" err="1" smtClean="0"/>
              <a:t>fish</a:t>
            </a:r>
            <a:endParaRPr lang="cs-CZ" dirty="0"/>
          </a:p>
        </p:txBody>
      </p:sp>
      <p:pic>
        <p:nvPicPr>
          <p:cNvPr id="5122" name="Picture 2" descr="https://encrypted-tbn0.gstatic.com/images?q=tbn:ANd9GcTy3e9k01WAAiapIc54bT4bXPiQQ5yA_K0u_u_fIBh8U_CN3EkjO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132856"/>
            <a:ext cx="4061251" cy="3384376"/>
          </a:xfrm>
          <a:prstGeom prst="rect">
            <a:avLst/>
          </a:prstGeom>
          <a:noFill/>
        </p:spPr>
      </p:pic>
      <p:pic>
        <p:nvPicPr>
          <p:cNvPr id="5124" name="Picture 4" descr="http://www.scielo.cl/fbpe/img/ijmorphol/v31n3/art49_f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6628" y="2204864"/>
            <a:ext cx="4563356" cy="3312368"/>
          </a:xfrm>
          <a:prstGeom prst="rect">
            <a:avLst/>
          </a:prstGeom>
          <a:noFill/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932040" y="1065510"/>
            <a:ext cx="37444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dirty="0" err="1" smtClean="0"/>
              <a:t>Induction</a:t>
            </a:r>
            <a:r>
              <a:rPr lang="cs-CZ" dirty="0" smtClean="0"/>
              <a:t> of MDA (TBARS) by </a:t>
            </a:r>
            <a:r>
              <a:rPr lang="cs-CZ" dirty="0" err="1" smtClean="0"/>
              <a:t>carbamazepine</a:t>
            </a:r>
            <a:r>
              <a:rPr lang="cs-CZ" dirty="0" smtClean="0"/>
              <a:t> (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protection</a:t>
            </a:r>
            <a:r>
              <a:rPr lang="cs-CZ" dirty="0" smtClean="0"/>
              <a:t> by  </a:t>
            </a:r>
            <a:r>
              <a:rPr lang="cs-CZ" dirty="0" err="1" smtClean="0"/>
              <a:t>antioxidants</a:t>
            </a:r>
            <a:r>
              <a:rPr lang="cs-CZ" dirty="0" smtClean="0"/>
              <a:t>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458200" cy="457200"/>
          </a:xfrm>
        </p:spPr>
        <p:txBody>
          <a:bodyPr/>
          <a:lstStyle/>
          <a:p>
            <a:pPr algn="ctr" eaLnBrk="1" hangingPunct="1"/>
            <a:r>
              <a:rPr lang="en-US" sz="2800" dirty="0" err="1" smtClean="0">
                <a:solidFill>
                  <a:schemeClr val="tx1"/>
                </a:solidFill>
              </a:rPr>
              <a:t>Patholog</a:t>
            </a:r>
            <a:r>
              <a:rPr lang="cs-CZ" sz="2800" dirty="0" smtClean="0">
                <a:solidFill>
                  <a:schemeClr val="tx1"/>
                </a:solidFill>
              </a:rPr>
              <a:t>y</a:t>
            </a:r>
            <a:endParaRPr lang="cs-CZ" sz="2800" b="0" dirty="0" smtClean="0">
              <a:solidFill>
                <a:schemeClr val="tx1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98376"/>
            <a:ext cx="8686800" cy="41148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cs-CZ" sz="2000" b="1" dirty="0" smtClean="0"/>
              <a:t>(-) </a:t>
            </a:r>
            <a:r>
              <a:rPr lang="cs-CZ" sz="2000" b="1" dirty="0" err="1" smtClean="0"/>
              <a:t>Destructive</a:t>
            </a:r>
            <a:r>
              <a:rPr lang="cs-CZ" sz="2000" b="1" dirty="0" smtClean="0"/>
              <a:t> methods, </a:t>
            </a:r>
            <a:r>
              <a:rPr lang="cs-CZ" sz="2000" b="1" dirty="0" err="1" smtClean="0"/>
              <a:t>Time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consuming</a:t>
            </a:r>
            <a:r>
              <a:rPr lang="cs-CZ" sz="2000" b="1" dirty="0" smtClean="0"/>
              <a:t>, Professional </a:t>
            </a:r>
            <a:r>
              <a:rPr lang="cs-CZ" sz="2000" b="1" dirty="0" err="1" smtClean="0"/>
              <a:t>requirements</a:t>
            </a:r>
            <a:endParaRPr lang="cs-CZ" sz="2000" b="1" dirty="0" smtClean="0"/>
          </a:p>
          <a:p>
            <a:pPr marL="533400" indent="-533400" eaLnBrk="1" hangingPunct="1">
              <a:buFontTx/>
              <a:buNone/>
            </a:pPr>
            <a:r>
              <a:rPr lang="cs-CZ" sz="2000" b="1" dirty="0" smtClean="0"/>
              <a:t>(+) </a:t>
            </a:r>
            <a:r>
              <a:rPr lang="cs-CZ" sz="2000" b="1" dirty="0" err="1" smtClean="0"/>
              <a:t>High</a:t>
            </a:r>
            <a:r>
              <a:rPr lang="cs-CZ" sz="2000" b="1" dirty="0" smtClean="0"/>
              <a:t> relevance – organ/</a:t>
            </a:r>
            <a:r>
              <a:rPr lang="cs-CZ" sz="2000" b="1" dirty="0" err="1" smtClean="0"/>
              <a:t>tissue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changes</a:t>
            </a:r>
            <a:endParaRPr lang="cs-CZ" sz="2000" b="1" dirty="0" smtClean="0"/>
          </a:p>
          <a:p>
            <a:pPr marL="533400" indent="-533400" eaLnBrk="1" hangingPunct="1">
              <a:buFontTx/>
              <a:buChar char="-"/>
            </a:pPr>
            <a:endParaRPr lang="cs-CZ" sz="2000" b="1" u="sng" dirty="0" smtClean="0"/>
          </a:p>
          <a:p>
            <a:pPr marL="533400" indent="-533400" eaLnBrk="1" hangingPunct="1">
              <a:buFontTx/>
              <a:buNone/>
            </a:pPr>
            <a:r>
              <a:rPr lang="cs-CZ" sz="2000" b="1" dirty="0" smtClean="0">
                <a:solidFill>
                  <a:schemeClr val="tx2"/>
                </a:solidFill>
              </a:rPr>
              <a:t>1) </a:t>
            </a:r>
            <a:r>
              <a:rPr lang="cs-CZ" sz="2000" b="1" dirty="0" err="1" smtClean="0">
                <a:solidFill>
                  <a:schemeClr val="tx2"/>
                </a:solidFill>
              </a:rPr>
              <a:t>microscopy</a:t>
            </a:r>
            <a:r>
              <a:rPr lang="cs-CZ" sz="2000" b="1" dirty="0" smtClean="0">
                <a:solidFill>
                  <a:schemeClr val="tx2"/>
                </a:solidFill>
              </a:rPr>
              <a:t> of </a:t>
            </a:r>
            <a:r>
              <a:rPr lang="cs-CZ" sz="2000" b="1" dirty="0" err="1" smtClean="0">
                <a:solidFill>
                  <a:schemeClr val="tx2"/>
                </a:solidFill>
              </a:rPr>
              <a:t>internal</a:t>
            </a:r>
            <a:r>
              <a:rPr lang="cs-CZ" sz="2000" b="1" dirty="0" smtClean="0">
                <a:solidFill>
                  <a:schemeClr val="tx2"/>
                </a:solidFill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</a:rPr>
              <a:t>organs</a:t>
            </a:r>
            <a:endParaRPr lang="cs-CZ" sz="2000" b="1" dirty="0" smtClean="0">
              <a:solidFill>
                <a:schemeClr val="tx2"/>
              </a:solidFill>
            </a:endParaRPr>
          </a:p>
          <a:p>
            <a:pPr marL="533400" indent="-533400" eaLnBrk="1" hangingPunct="1">
              <a:buFontTx/>
              <a:buNone/>
            </a:pPr>
            <a:r>
              <a:rPr lang="cs-CZ" sz="2000" dirty="0" smtClean="0"/>
              <a:t>	</a:t>
            </a:r>
            <a:r>
              <a:rPr lang="en-GB" sz="2000" dirty="0" smtClean="0"/>
              <a:t>A)</a:t>
            </a:r>
            <a:r>
              <a:rPr lang="cs-CZ" sz="2000" dirty="0" smtClean="0"/>
              <a:t> </a:t>
            </a:r>
            <a:r>
              <a:rPr lang="en-GB" sz="2000" dirty="0" smtClean="0"/>
              <a:t>observations of </a:t>
            </a:r>
            <a:r>
              <a:rPr lang="cs-CZ" sz="2000" b="1" dirty="0" smtClean="0"/>
              <a:t>non-</a:t>
            </a:r>
            <a:r>
              <a:rPr lang="cs-CZ" sz="2000" b="1" dirty="0" err="1" smtClean="0"/>
              <a:t>specific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changes</a:t>
            </a:r>
            <a:r>
              <a:rPr lang="cs-CZ" sz="2000" dirty="0" smtClean="0"/>
              <a:t> in </a:t>
            </a:r>
            <a:r>
              <a:rPr lang="cs-CZ" sz="2000" dirty="0" err="1" smtClean="0"/>
              <a:t>internal</a:t>
            </a:r>
            <a:r>
              <a:rPr lang="cs-CZ" sz="2000" dirty="0" smtClean="0"/>
              <a:t> </a:t>
            </a:r>
            <a:r>
              <a:rPr lang="cs-CZ" sz="2000" dirty="0" err="1" smtClean="0"/>
              <a:t>organs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en-GB" sz="2000" dirty="0" smtClean="0"/>
              <a:t>B)</a:t>
            </a:r>
            <a:r>
              <a:rPr lang="cs-CZ" sz="2000" dirty="0" smtClean="0"/>
              <a:t> </a:t>
            </a:r>
            <a:r>
              <a:rPr lang="cs-CZ" sz="2000" dirty="0" err="1" smtClean="0"/>
              <a:t>specific</a:t>
            </a:r>
            <a:r>
              <a:rPr lang="cs-CZ" sz="2000" dirty="0" smtClean="0"/>
              <a:t> </a:t>
            </a:r>
            <a:r>
              <a:rPr lang="cs-CZ" sz="2000" b="1" u="sng" dirty="0" err="1" smtClean="0"/>
              <a:t>changes</a:t>
            </a:r>
            <a:r>
              <a:rPr lang="en-GB" sz="2000" dirty="0" smtClean="0"/>
              <a:t>, e.g.</a:t>
            </a:r>
          </a:p>
          <a:p>
            <a:pPr marL="533400" indent="-533400" eaLnBrk="1" hangingPunct="1">
              <a:buFontTx/>
              <a:buNone/>
            </a:pPr>
            <a:r>
              <a:rPr lang="en-GB" sz="2000" b="1" dirty="0" smtClean="0"/>
              <a:t>	</a:t>
            </a:r>
            <a:r>
              <a:rPr lang="en-GB" sz="1600" dirty="0" smtClean="0"/>
              <a:t>	</a:t>
            </a:r>
            <a:r>
              <a:rPr lang="cs-CZ" sz="1600" dirty="0" smtClean="0"/>
              <a:t>in liver (dioxin-</a:t>
            </a:r>
            <a:r>
              <a:rPr lang="cs-CZ" sz="1600" dirty="0" err="1" smtClean="0"/>
              <a:t>like</a:t>
            </a:r>
            <a:r>
              <a:rPr lang="cs-CZ" sz="1600" dirty="0" smtClean="0"/>
              <a:t> </a:t>
            </a:r>
            <a:r>
              <a:rPr lang="cs-CZ" sz="1600" dirty="0" err="1" smtClean="0"/>
              <a:t>POPs</a:t>
            </a:r>
            <a:r>
              <a:rPr lang="cs-CZ" sz="1600" dirty="0" smtClean="0"/>
              <a:t>, </a:t>
            </a:r>
            <a:r>
              <a:rPr lang="cs-CZ" sz="1600" dirty="0" err="1" smtClean="0"/>
              <a:t>cyanobacterial</a:t>
            </a:r>
            <a:r>
              <a:rPr lang="cs-CZ" sz="1600" dirty="0" smtClean="0"/>
              <a:t> </a:t>
            </a:r>
            <a:r>
              <a:rPr lang="cs-CZ" sz="1600" dirty="0" err="1" smtClean="0"/>
              <a:t>toxins</a:t>
            </a:r>
            <a:r>
              <a:rPr lang="en-US" sz="1600" dirty="0" smtClean="0"/>
              <a:t> ..</a:t>
            </a:r>
            <a:r>
              <a:rPr lang="cs-CZ" sz="1600" dirty="0" smtClean="0"/>
              <a:t>)</a:t>
            </a:r>
            <a:br>
              <a:rPr lang="cs-CZ" sz="1600" dirty="0" smtClean="0"/>
            </a:br>
            <a:r>
              <a:rPr lang="en-GB" sz="1600" dirty="0" smtClean="0"/>
              <a:t>	</a:t>
            </a:r>
            <a:r>
              <a:rPr lang="cs-CZ" sz="1600" dirty="0" err="1" smtClean="0"/>
              <a:t>int</a:t>
            </a:r>
            <a:r>
              <a:rPr lang="en-US" sz="1600" dirty="0" err="1" smtClean="0"/>
              <a:t>ersex</a:t>
            </a:r>
            <a:r>
              <a:rPr lang="en-US" sz="1600" dirty="0" smtClean="0"/>
              <a:t> / </a:t>
            </a:r>
            <a:r>
              <a:rPr lang="en-US" sz="1600" dirty="0" err="1" smtClean="0"/>
              <a:t>imposex</a:t>
            </a:r>
            <a:r>
              <a:rPr lang="en-US" sz="1600" dirty="0" smtClean="0"/>
              <a:t> formation </a:t>
            </a:r>
            <a:r>
              <a:rPr lang="cs-CZ" sz="1600" dirty="0" smtClean="0"/>
              <a:t>(</a:t>
            </a:r>
            <a:r>
              <a:rPr lang="cs-CZ" sz="1600" dirty="0" err="1" smtClean="0"/>
              <a:t>xenoestrogenicity</a:t>
            </a:r>
            <a:r>
              <a:rPr lang="cs-CZ" sz="1600" dirty="0" smtClean="0"/>
              <a:t>)</a:t>
            </a:r>
          </a:p>
          <a:p>
            <a:pPr marL="533400" indent="-533400" eaLnBrk="1" hangingPunct="1">
              <a:buFontTx/>
              <a:buChar char="-"/>
            </a:pPr>
            <a:endParaRPr lang="cs-CZ" sz="2000" dirty="0" smtClean="0"/>
          </a:p>
        </p:txBody>
      </p:sp>
      <p:pic>
        <p:nvPicPr>
          <p:cNvPr id="18436" name="Picture 4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886200"/>
            <a:ext cx="35814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886200"/>
            <a:ext cx="3521075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932040" y="6334780"/>
            <a:ext cx="34048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1400" dirty="0" err="1"/>
              <a:t>Example</a:t>
            </a:r>
            <a:r>
              <a:rPr lang="cs-CZ" sz="1400" dirty="0"/>
              <a:t>: Liver </a:t>
            </a:r>
            <a:r>
              <a:rPr lang="cs-CZ" sz="1400" dirty="0" err="1"/>
              <a:t>damage</a:t>
            </a:r>
            <a:r>
              <a:rPr lang="cs-CZ" sz="1400" dirty="0"/>
              <a:t> by </a:t>
            </a:r>
            <a:r>
              <a:rPr lang="cs-CZ" sz="1400" dirty="0" err="1"/>
              <a:t>cyanobacterial</a:t>
            </a:r>
            <a:r>
              <a:rPr lang="cs-CZ" sz="1400" dirty="0"/>
              <a:t> </a:t>
            </a:r>
            <a:r>
              <a:rPr lang="cs-CZ" sz="1400" dirty="0" err="1"/>
              <a:t>toxins</a:t>
            </a:r>
            <a:r>
              <a:rPr lang="cs-CZ" sz="1400" dirty="0"/>
              <a:t> </a:t>
            </a:r>
            <a:r>
              <a:rPr lang="cs-CZ" sz="1400" dirty="0" err="1"/>
              <a:t>microcystins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32656"/>
            <a:ext cx="8458200" cy="4572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tx1"/>
                </a:solidFill>
              </a:rPr>
              <a:t>Endocrine disruption: </a:t>
            </a:r>
            <a:r>
              <a:rPr lang="cs-CZ" dirty="0" err="1" smtClean="0">
                <a:solidFill>
                  <a:schemeClr val="tx1"/>
                </a:solidFill>
              </a:rPr>
              <a:t>Intersex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microscopy</a:t>
            </a:r>
            <a:endParaRPr lang="cs-CZ" b="0" dirty="0" smtClean="0">
              <a:solidFill>
                <a:schemeClr val="tx1"/>
              </a:solidFill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187624" y="1527175"/>
            <a:ext cx="23755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400" dirty="0" smtClean="0"/>
              <a:t>Testicular tissue</a:t>
            </a:r>
            <a:endParaRPr lang="cs-CZ" sz="2400" dirty="0"/>
          </a:p>
        </p:txBody>
      </p:sp>
      <p:pic>
        <p:nvPicPr>
          <p:cNvPr id="222210" name="Picture 2" descr="http://histology-world.com/photoalbum/albums/userpics/normal_testis20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420888"/>
            <a:ext cx="4334928" cy="3240360"/>
          </a:xfrm>
          <a:prstGeom prst="rect">
            <a:avLst/>
          </a:prstGeom>
          <a:noFill/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473386" y="1268760"/>
            <a:ext cx="29899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400" dirty="0" err="1"/>
              <a:t>Oocytes</a:t>
            </a:r>
            <a:r>
              <a:rPr lang="cs-CZ" sz="2400" dirty="0"/>
              <a:t> </a:t>
            </a:r>
            <a:r>
              <a:rPr lang="en-GB" sz="2400" dirty="0" smtClean="0"/>
              <a:t>with</a:t>
            </a:r>
            <a:r>
              <a:rPr lang="cs-CZ" sz="2400" dirty="0" smtClean="0"/>
              <a:t>in </a:t>
            </a:r>
            <a:r>
              <a:rPr lang="en-GB" sz="2400" dirty="0" smtClean="0"/>
              <a:t>testis</a:t>
            </a:r>
            <a:endParaRPr lang="cs-CZ" sz="2400" dirty="0"/>
          </a:p>
        </p:txBody>
      </p:sp>
      <p:pic>
        <p:nvPicPr>
          <p:cNvPr id="2222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420888"/>
            <a:ext cx="2683272" cy="3053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Šipka doprava 11"/>
          <p:cNvSpPr/>
          <p:nvPr/>
        </p:nvSpPr>
        <p:spPr>
          <a:xfrm>
            <a:off x="5220072" y="3140968"/>
            <a:ext cx="432048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Šipka doprava 12"/>
          <p:cNvSpPr/>
          <p:nvPr/>
        </p:nvSpPr>
        <p:spPr>
          <a:xfrm>
            <a:off x="5796136" y="4365104"/>
            <a:ext cx="432048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76672"/>
            <a:ext cx="8686800" cy="41148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cs-CZ" sz="2000" b="1" dirty="0" smtClean="0">
                <a:solidFill>
                  <a:schemeClr val="tx2"/>
                </a:solidFill>
              </a:rPr>
              <a:t>2) </a:t>
            </a:r>
            <a:r>
              <a:rPr lang="cs-CZ" sz="2000" b="1" dirty="0" err="1" smtClean="0">
                <a:solidFill>
                  <a:schemeClr val="tx2"/>
                </a:solidFill>
              </a:rPr>
              <a:t>immunohistochemistry</a:t>
            </a:r>
            <a:r>
              <a:rPr lang="cs-CZ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</a:rPr>
              <a:t>&amp; </a:t>
            </a:r>
            <a:r>
              <a:rPr lang="en-US" sz="2000" b="1" dirty="0" err="1" smtClean="0">
                <a:solidFill>
                  <a:schemeClr val="tx2"/>
                </a:solidFill>
              </a:rPr>
              <a:t>microscop</a:t>
            </a:r>
            <a:r>
              <a:rPr lang="cs-CZ" sz="2000" b="1" dirty="0" smtClean="0">
                <a:solidFill>
                  <a:schemeClr val="tx2"/>
                </a:solidFill>
              </a:rPr>
              <a:t>y</a:t>
            </a:r>
          </a:p>
          <a:p>
            <a:pPr marL="533400" indent="-533400" eaLnBrk="1" hangingPunct="1">
              <a:buFontTx/>
              <a:buNone/>
            </a:pPr>
            <a:r>
              <a:rPr lang="cs-CZ" sz="2000" dirty="0" smtClean="0"/>
              <a:t>	: </a:t>
            </a:r>
            <a:r>
              <a:rPr lang="en-US" sz="2000" dirty="0" smtClean="0"/>
              <a:t>determination of “specific” </a:t>
            </a:r>
            <a:r>
              <a:rPr lang="cs-CZ" sz="2000" dirty="0" err="1" smtClean="0"/>
              <a:t>changes</a:t>
            </a:r>
            <a:r>
              <a:rPr lang="en-GB" sz="2000" dirty="0" smtClean="0"/>
              <a:t> in tissues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: </a:t>
            </a:r>
            <a:r>
              <a:rPr lang="cs-CZ" sz="2000" u="sng" dirty="0" smtClean="0"/>
              <a:t>Fluorescein (FITC) </a:t>
            </a:r>
            <a:r>
              <a:rPr lang="cs-CZ" sz="2000" dirty="0" smtClean="0"/>
              <a:t>- </a:t>
            </a:r>
            <a:r>
              <a:rPr lang="cs-CZ" sz="2000" dirty="0" err="1" smtClean="0"/>
              <a:t>labeled</a:t>
            </a:r>
            <a:r>
              <a:rPr lang="cs-CZ" sz="2000" dirty="0" smtClean="0"/>
              <a:t> </a:t>
            </a:r>
            <a:r>
              <a:rPr lang="cs-CZ" sz="2000" dirty="0" err="1" smtClean="0"/>
              <a:t>antibodies</a:t>
            </a:r>
            <a:r>
              <a:rPr lang="cs-CZ" sz="2000" dirty="0" smtClean="0"/>
              <a:t> (Ab) </a:t>
            </a:r>
            <a:r>
              <a:rPr lang="cs-CZ" sz="2000" dirty="0" err="1" smtClean="0"/>
              <a:t>applications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marL="533400" indent="-533400" eaLnBrk="1" hangingPunct="1">
              <a:buFontTx/>
              <a:buNone/>
            </a:pPr>
            <a:r>
              <a:rPr lang="en-US" sz="2000" dirty="0" smtClean="0"/>
              <a:t>	Example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toxicant induced </a:t>
            </a:r>
            <a:r>
              <a:rPr lang="cs-CZ" sz="2000" dirty="0" err="1" smtClean="0"/>
              <a:t>autoimmunity</a:t>
            </a:r>
            <a:r>
              <a:rPr lang="cs-CZ" sz="2000" dirty="0" smtClean="0"/>
              <a:t>: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	</a:t>
            </a:r>
            <a:r>
              <a:rPr lang="cs-CZ" sz="2000" b="1" dirty="0" err="1" smtClean="0">
                <a:solidFill>
                  <a:srgbClr val="00B050"/>
                </a:solidFill>
              </a:rPr>
              <a:t>anti</a:t>
            </a:r>
            <a:r>
              <a:rPr lang="cs-CZ" sz="2000" b="1" dirty="0" smtClean="0">
                <a:solidFill>
                  <a:srgbClr val="00B050"/>
                </a:solidFill>
              </a:rPr>
              <a:t>-</a:t>
            </a:r>
            <a:r>
              <a:rPr lang="cs-CZ" sz="2000" b="1" dirty="0" err="1" smtClean="0">
                <a:solidFill>
                  <a:srgbClr val="00B050"/>
                </a:solidFill>
              </a:rPr>
              <a:t>nuclear</a:t>
            </a:r>
            <a:r>
              <a:rPr lang="cs-CZ" sz="2000" b="1" dirty="0" smtClean="0">
                <a:solidFill>
                  <a:srgbClr val="00B050"/>
                </a:solidFill>
              </a:rPr>
              <a:t> Ab</a:t>
            </a:r>
            <a:r>
              <a:rPr lang="en-US" sz="2000" b="1" dirty="0" smtClean="0">
                <a:solidFill>
                  <a:srgbClr val="00B050"/>
                </a:solidFill>
              </a:rPr>
              <a:t> (</a:t>
            </a:r>
            <a:r>
              <a:rPr lang="cs-CZ" sz="2000" b="1" dirty="0" smtClean="0">
                <a:solidFill>
                  <a:srgbClr val="00B050"/>
                </a:solidFill>
              </a:rPr>
              <a:t>ANA</a:t>
            </a:r>
            <a:r>
              <a:rPr lang="en-GB" sz="2000" b="1" dirty="0" smtClean="0">
                <a:solidFill>
                  <a:srgbClr val="00B050"/>
                </a:solidFill>
              </a:rPr>
              <a:t> test)</a:t>
            </a:r>
            <a:endParaRPr lang="cs-CZ" sz="2000" b="1" dirty="0" smtClean="0">
              <a:solidFill>
                <a:srgbClr val="00B050"/>
              </a:solidFill>
            </a:endParaRPr>
          </a:p>
        </p:txBody>
      </p:sp>
      <p:pic>
        <p:nvPicPr>
          <p:cNvPr id="20484" name="Picture 5" descr="1"/>
          <p:cNvPicPr>
            <a:picLocks noChangeAspect="1" noChangeArrowheads="1"/>
          </p:cNvPicPr>
          <p:nvPr/>
        </p:nvPicPr>
        <p:blipFill>
          <a:blip r:embed="rId3" cstate="print"/>
          <a:srcRect t="3276" b="59058"/>
          <a:stretch>
            <a:fillRect/>
          </a:stretch>
        </p:blipFill>
        <p:spPr bwMode="auto">
          <a:xfrm>
            <a:off x="0" y="2633663"/>
            <a:ext cx="9144000" cy="300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3611</TotalTime>
  <Words>912</Words>
  <Application>Microsoft Office PowerPoint</Application>
  <PresentationFormat>Předvádění na obrazovce (4:3)</PresentationFormat>
  <Paragraphs>382</Paragraphs>
  <Slides>61</Slides>
  <Notes>61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61</vt:i4>
      </vt:variant>
    </vt:vector>
  </HeadingPairs>
  <TitlesOfParts>
    <vt:vector size="62" baseType="lpstr">
      <vt:lpstr>Motiv sady Office</vt:lpstr>
      <vt:lpstr>Snímek 1</vt:lpstr>
      <vt:lpstr>In vivo biomarkers of effects / response</vt:lpstr>
      <vt:lpstr>Behavioral  and clinical biomarkers</vt:lpstr>
      <vt:lpstr>Examples of behavioral biomarkers</vt:lpstr>
      <vt:lpstr>Behavioral and clinical “biomarkers”</vt:lpstr>
      <vt:lpstr>(Histo)pathology  biomarkers</vt:lpstr>
      <vt:lpstr>Pathology</vt:lpstr>
      <vt:lpstr>Endocrine disruption: Intersex microscopy</vt:lpstr>
      <vt:lpstr>Snímek 9</vt:lpstr>
      <vt:lpstr>Snímek 10</vt:lpstr>
      <vt:lpstr>Pathology</vt:lpstr>
      <vt:lpstr>Standard clinical chemistry  &amp; hematology biomarkers</vt:lpstr>
      <vt:lpstr>Clinical chemistry &amp; hematology</vt:lpstr>
      <vt:lpstr>Snímek 14</vt:lpstr>
      <vt:lpstr>Methods in clinical chemistry</vt:lpstr>
      <vt:lpstr>Methods in clinical chemistry</vt:lpstr>
      <vt:lpstr>Methods in clinical chemistry: example LDH analysis</vt:lpstr>
      <vt:lpstr>Example – changes in rat serum enzymes after CCl4 exposure</vt:lpstr>
      <vt:lpstr>Snímek 19</vt:lpstr>
      <vt:lpstr>ESTABLISHED PROTEIN MARKERS – determination in blood</vt:lpstr>
      <vt:lpstr>Changes in enzyme activities</vt:lpstr>
      <vt:lpstr>Enzymatic changes</vt:lpstr>
      <vt:lpstr>Reminder: AcChE inhibition mechanism</vt:lpstr>
      <vt:lpstr>AcChE assessment</vt:lpstr>
      <vt:lpstr>Changes in AcChE in birds after exposure to organophosphates</vt:lpstr>
      <vt:lpstr>Proteinphosphatase inhibition assay</vt:lpstr>
      <vt:lpstr>MFO (CYPs) - reminder</vt:lpstr>
      <vt:lpstr>Assessment of CYPs – “EROD”</vt:lpstr>
      <vt:lpstr>Snímek 29</vt:lpstr>
      <vt:lpstr>Snímek 30</vt:lpstr>
      <vt:lpstr>Snímek 31</vt:lpstr>
      <vt:lpstr>Snímek 32</vt:lpstr>
      <vt:lpstr>Snímek 33</vt:lpstr>
      <vt:lpstr>Phase II conjugation enzymes - GSTs</vt:lpstr>
      <vt:lpstr>GST activity determination: example</vt:lpstr>
      <vt:lpstr>Biomarkers - protein expression</vt:lpstr>
      <vt:lpstr>PROTEIN SYNTHESIS</vt:lpstr>
      <vt:lpstr>Heat Shock Proteins (hsp)</vt:lpstr>
      <vt:lpstr>HSP determination - example</vt:lpstr>
      <vt:lpstr>Snímek 40</vt:lpstr>
      <vt:lpstr>Protein biomarkers of estrogenicity</vt:lpstr>
      <vt:lpstr>Vitellogenin (Vtg)</vt:lpstr>
      <vt:lpstr>Vitellogenin (Vtg) assessment</vt:lpstr>
      <vt:lpstr>Vitellogenin in fish</vt:lpstr>
      <vt:lpstr>Vitelin-like proteins in mussels</vt:lpstr>
      <vt:lpstr>Aromatase (CYP19A)</vt:lpstr>
      <vt:lpstr>PCR principle</vt:lpstr>
      <vt:lpstr>Visualization of PCR product</vt:lpstr>
      <vt:lpstr>Visualization of PCR product</vt:lpstr>
      <vt:lpstr>Visualization of PCR product</vt:lpstr>
      <vt:lpstr>Principle of “quantitative” PCR</vt:lpstr>
      <vt:lpstr>qPCR determination of the aromatase gene in Zebrafish</vt:lpstr>
      <vt:lpstr>GFP-reporter for estrogens in zebrafish embryo</vt:lpstr>
      <vt:lpstr>Biomarkers of oxidative stress</vt:lpstr>
      <vt:lpstr>Oxidative stress markers</vt:lpstr>
      <vt:lpstr>Oxidative stress markers</vt:lpstr>
      <vt:lpstr>Example - GSH modulation by toxic nanoparticles </vt:lpstr>
      <vt:lpstr>Markers of oxidative DAMAGE</vt:lpstr>
      <vt:lpstr>Lipid peroxidation  Malondialdehyde (MDA)</vt:lpstr>
      <vt:lpstr>Malondialdehyde (MDA) determination</vt:lpstr>
      <vt:lpstr>MDA modulation -  examples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Ludek Blaha</cp:lastModifiedBy>
  <cp:revision>234</cp:revision>
  <dcterms:created xsi:type="dcterms:W3CDTF">2010-05-17T15:27:49Z</dcterms:created>
  <dcterms:modified xsi:type="dcterms:W3CDTF">2014-11-19T14:47:26Z</dcterms:modified>
</cp:coreProperties>
</file>