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handoutMasterIdLst>
    <p:handoutMasterId r:id="rId88"/>
  </p:handoutMasterIdLst>
  <p:sldIdLst>
    <p:sldId id="256" r:id="rId2"/>
    <p:sldId id="265" r:id="rId3"/>
    <p:sldId id="344" r:id="rId4"/>
    <p:sldId id="346" r:id="rId5"/>
    <p:sldId id="373" r:id="rId6"/>
    <p:sldId id="371" r:id="rId7"/>
    <p:sldId id="453" r:id="rId8"/>
    <p:sldId id="454" r:id="rId9"/>
    <p:sldId id="372" r:id="rId10"/>
    <p:sldId id="446" r:id="rId11"/>
    <p:sldId id="447" r:id="rId12"/>
    <p:sldId id="449" r:id="rId13"/>
    <p:sldId id="450" r:id="rId14"/>
    <p:sldId id="451" r:id="rId15"/>
    <p:sldId id="452" r:id="rId16"/>
    <p:sldId id="428" r:id="rId17"/>
    <p:sldId id="309" r:id="rId18"/>
    <p:sldId id="264" r:id="rId19"/>
    <p:sldId id="429" r:id="rId20"/>
    <p:sldId id="318" r:id="rId21"/>
    <p:sldId id="266" r:id="rId22"/>
    <p:sldId id="319" r:id="rId23"/>
    <p:sldId id="402" r:id="rId24"/>
    <p:sldId id="320" r:id="rId25"/>
    <p:sldId id="334" r:id="rId26"/>
    <p:sldId id="376" r:id="rId27"/>
    <p:sldId id="322" r:id="rId28"/>
    <p:sldId id="377" r:id="rId29"/>
    <p:sldId id="321" r:id="rId30"/>
    <p:sldId id="375" r:id="rId31"/>
    <p:sldId id="323" r:id="rId32"/>
    <p:sldId id="336" r:id="rId33"/>
    <p:sldId id="269" r:id="rId34"/>
    <p:sldId id="339" r:id="rId35"/>
    <p:sldId id="340" r:id="rId36"/>
    <p:sldId id="430" r:id="rId37"/>
    <p:sldId id="273" r:id="rId38"/>
    <p:sldId id="278" r:id="rId39"/>
    <p:sldId id="370" r:id="rId40"/>
    <p:sldId id="369" r:id="rId41"/>
    <p:sldId id="277" r:id="rId42"/>
    <p:sldId id="431" r:id="rId43"/>
    <p:sldId id="341" r:id="rId44"/>
    <p:sldId id="367" r:id="rId45"/>
    <p:sldId id="378" r:id="rId46"/>
    <p:sldId id="420" r:id="rId47"/>
    <p:sldId id="380" r:id="rId48"/>
    <p:sldId id="379" r:id="rId49"/>
    <p:sldId id="381" r:id="rId50"/>
    <p:sldId id="421" r:id="rId51"/>
    <p:sldId id="422" r:id="rId52"/>
    <p:sldId id="432" r:id="rId53"/>
    <p:sldId id="326" r:id="rId54"/>
    <p:sldId id="404" r:id="rId55"/>
    <p:sldId id="324" r:id="rId56"/>
    <p:sldId id="327" r:id="rId57"/>
    <p:sldId id="342" r:id="rId58"/>
    <p:sldId id="433" r:id="rId59"/>
    <p:sldId id="328" r:id="rId60"/>
    <p:sldId id="329" r:id="rId61"/>
    <p:sldId id="405" r:id="rId62"/>
    <p:sldId id="423" r:id="rId63"/>
    <p:sldId id="330" r:id="rId64"/>
    <p:sldId id="331" r:id="rId65"/>
    <p:sldId id="434" r:id="rId66"/>
    <p:sldId id="435" r:id="rId67"/>
    <p:sldId id="275" r:id="rId68"/>
    <p:sldId id="276" r:id="rId69"/>
    <p:sldId id="436" r:id="rId70"/>
    <p:sldId id="437" r:id="rId71"/>
    <p:sldId id="438" r:id="rId72"/>
    <p:sldId id="439" r:id="rId73"/>
    <p:sldId id="440" r:id="rId74"/>
    <p:sldId id="441" r:id="rId75"/>
    <p:sldId id="424" r:id="rId76"/>
    <p:sldId id="410" r:id="rId77"/>
    <p:sldId id="414" r:id="rId78"/>
    <p:sldId id="442" r:id="rId79"/>
    <p:sldId id="443" r:id="rId80"/>
    <p:sldId id="444" r:id="rId81"/>
    <p:sldId id="426" r:id="rId82"/>
    <p:sldId id="445" r:id="rId83"/>
    <p:sldId id="281" r:id="rId84"/>
    <p:sldId id="282" r:id="rId85"/>
    <p:sldId id="283" r:id="rId86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9353-F0B7-4810-9F23-ED0680DA1F03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703A7-BEB0-4317-9BCA-211E090FE0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88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/>
          <a:lstStyle>
            <a:lvl1pPr algn="r">
              <a:defRPr sz="1300"/>
            </a:lvl1pPr>
          </a:lstStyle>
          <a:p>
            <a:fld id="{E2F2E42D-D0CC-459A-8FA3-120762F356A3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2" tIns="47627" rIns="95252" bIns="4762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5252" tIns="47627" rIns="95252" bIns="4762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2"/>
          </a:xfrm>
          <a:prstGeom prst="rect">
            <a:avLst/>
          </a:prstGeom>
        </p:spPr>
        <p:txBody>
          <a:bodyPr vert="horz" lIns="95252" tIns="47627" rIns="95252" bIns="47627" rtlCol="0" anchor="b"/>
          <a:lstStyle>
            <a:lvl1pPr algn="r">
              <a:defRPr sz="1300"/>
            </a:lvl1pPr>
          </a:lstStyle>
          <a:p>
            <a:fld id="{834476F6-A3A0-4F2A-AB4D-2EB066178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11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7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15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77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985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899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721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32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068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27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6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221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24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93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01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573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840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948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310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425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10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310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39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98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135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437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86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56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08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31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49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138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069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1092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4903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6745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3938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2288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490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738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8095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7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061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93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040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6045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177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183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454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4903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135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2965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0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6317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3319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5680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001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8320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7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8520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2210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355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4903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10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1523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306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4585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3407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793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4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52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76F6-A3A0-4F2A-AB4D-2EB0661780B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5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>
            <a:lvl1pPr marL="0" indent="0" algn="l">
              <a:buNone/>
              <a:defRPr sz="2800">
                <a:effectLst>
                  <a:reflection blurRad="6350" stA="55000" endA="300" endPos="0" dir="5400000" sy="-100000" algn="bl" rotWithShape="0"/>
                </a:effectLst>
                <a:latin typeface="Cambria" panose="020405030504060302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80920" cy="4608512"/>
          </a:xfrm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defRPr sz="1800"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55D934-415E-4BD9-BFE1-560ED3BC2262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AD0C98-F87C-4A54-B2C5-2FDF3EF2A05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sic-microbiology.blogspot.cz/2011/11/citric-acid-cycletca-cycle-or-kreb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cs-CZ" dirty="0" smtClean="0">
                <a:effectLst>
                  <a:reflection blurRad="6350" stA="55000" endA="300" endPos="0" dir="5400000" sy="-100000" algn="bl" rotWithShape="0"/>
                </a:effectLst>
                <a:latin typeface="Cambria" panose="02040503050406030204" pitchFamily="18" charset="0"/>
              </a:rPr>
              <a:t>REGULACE METABOLIZMU BAKTERIÍ</a:t>
            </a:r>
            <a:endParaRPr lang="cs-CZ" dirty="0">
              <a:effectLst>
                <a:reflection blurRad="6350" stA="55000" endA="300" endPos="0" dir="5400000" sy="-100000" algn="bl" rotWithShape="0"/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792088"/>
          </a:xfrm>
        </p:spPr>
        <p:txBody>
          <a:bodyPr/>
          <a:lstStyle/>
          <a:p>
            <a:r>
              <a:rPr lang="cs-CZ" sz="2400" dirty="0" smtClean="0">
                <a:solidFill>
                  <a:srgbClr val="00B050"/>
                </a:solidFill>
              </a:rPr>
              <a:t>Regulace glykolýzy a Krebsova cyklu (Pasteurův efekt)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80920" cy="4608512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Podstatou Pasteurova efektu je </a:t>
            </a:r>
            <a:r>
              <a:rPr lang="cs-CZ" b="1" dirty="0" smtClean="0"/>
              <a:t>alosterická inhibice a aktivace </a:t>
            </a:r>
            <a:r>
              <a:rPr lang="cs-CZ" dirty="0" smtClean="0"/>
              <a:t>klíčových enzymů glykolýzy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 smtClean="0"/>
              <a:t>zavedení kyslíku do anaerobně metabolizujících buněk vede ke zpomalení kvašení a zpomalení spotřeby cukru a zrychlení růstu kultury.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za anaerobních podmínek spotřebují buňky více sacharidů než aerobně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Pasteurův efekt reguluje rychlost glykolýzy podle rychlosti spotřeby jejích produktů (ATP a stavebních bloků) anabolizmem.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Ekonomické hospodaření buňky </a:t>
            </a:r>
            <a:r>
              <a:rPr lang="cs-CZ" dirty="0"/>
              <a:t>→ rychlost glykolýzy je zpomalována při přechodu z anaerobních podmínek (fermentace) do podmínek aerobních (aerobní respirace).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1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Regulace energetickým a redukčním nábojem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704856" cy="4968552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ATP – centrální role v metabolizmu buňky.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AMP a ADP jsou molekulárními </a:t>
            </a:r>
            <a:r>
              <a:rPr lang="cs-CZ" b="1" dirty="0"/>
              <a:t>e</a:t>
            </a:r>
            <a:r>
              <a:rPr lang="cs-CZ" b="1" dirty="0" smtClean="0"/>
              <a:t>fektory</a:t>
            </a:r>
            <a:r>
              <a:rPr lang="cs-CZ" dirty="0" smtClean="0"/>
              <a:t>, které pozitivně ovlivňují některé enzymy podílející se na tvorbě ATP (=alosterická aktivace enzymu), např. </a:t>
            </a:r>
            <a:r>
              <a:rPr lang="cs-CZ" dirty="0" err="1" smtClean="0"/>
              <a:t>fosfofruktokinázu</a:t>
            </a:r>
            <a:r>
              <a:rPr lang="cs-CZ" dirty="0" smtClean="0"/>
              <a:t> (ADP a AMP), </a:t>
            </a:r>
            <a:r>
              <a:rPr lang="cs-CZ" dirty="0" err="1" smtClean="0"/>
              <a:t>pyruvátkinázu</a:t>
            </a:r>
            <a:r>
              <a:rPr lang="cs-CZ" dirty="0" smtClean="0"/>
              <a:t> (AMP) v dráze glykolýzy.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Mechanizmus účinku efektorů: </a:t>
            </a:r>
            <a:r>
              <a:rPr lang="cs-CZ" b="1" dirty="0" smtClean="0"/>
              <a:t>alosterická modifikace enzymů a ovlivnění rychlosti enzymové reakce </a:t>
            </a:r>
            <a:r>
              <a:rPr lang="cs-CZ" dirty="0" smtClean="0"/>
              <a:t>(koncentrací ATP, ADP a AMP, tj. substrátu).</a:t>
            </a:r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2621617" cy="15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03029"/>
            <a:ext cx="3164824" cy="158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03616"/>
            <a:ext cx="2167617" cy="15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4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B050"/>
                </a:solidFill>
              </a:rPr>
              <a:t>Regulace glykolýzy a Krebsova cyklu (Pasteurův efekt)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80920" cy="4752528"/>
          </a:xfrm>
        </p:spPr>
        <p:txBody>
          <a:bodyPr/>
          <a:lstStyle/>
          <a:p>
            <a:pPr marL="45720" indent="0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Klíčovou reakcí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glykolýzy je 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fosforylace fruktóza-6-fosfát na fruktóza-1,6-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difosfát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katalyzovaná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enzymem 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fosfofruktokinázou</a:t>
            </a:r>
            <a:endParaRPr lang="cs-CZ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cs-CZ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cs-CZ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Fosfofruktokináza</a:t>
            </a:r>
            <a:r>
              <a:rPr lang="cs-CZ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aktivována ADP a AMP 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(signál nedostatku ATP), </a:t>
            </a:r>
            <a:r>
              <a:rPr lang="cs-CZ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inhibována </a:t>
            </a:r>
            <a:r>
              <a:rPr lang="cs-CZ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fosfoenolpyruvátem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zpětná vazba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cs-CZ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Hromadění fruktóza-1,6-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difosfátu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 → aktivace syntézy glykogenu a aktivace syntézy 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oxalacetátu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 (zrychlení Krebsova cyklu), aktivace 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pyruvátkinázy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 (tj. posledního enzymu sekvence)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2</a:t>
            </a:r>
            <a:r>
              <a:rPr lang="cs-CZ" b="1" dirty="0"/>
              <a:t>. </a:t>
            </a:r>
            <a:r>
              <a:rPr lang="cs-CZ" b="1" dirty="0" err="1"/>
              <a:t>Pyruvátkináza</a:t>
            </a:r>
            <a:r>
              <a:rPr lang="cs-CZ" b="1" dirty="0"/>
              <a:t> </a:t>
            </a:r>
            <a:r>
              <a:rPr lang="cs-CZ" dirty="0"/>
              <a:t>– aktivována fruktóza-1,6-</a:t>
            </a:r>
            <a:r>
              <a:rPr lang="cs-CZ" dirty="0" err="1"/>
              <a:t>difosfátem</a:t>
            </a:r>
            <a:r>
              <a:rPr lang="cs-CZ" dirty="0"/>
              <a:t> a vysokou koncentrací AMP (signál nedostatku ATP</a:t>
            </a:r>
            <a:r>
              <a:rPr lang="cs-CZ" dirty="0" smtClean="0"/>
              <a:t>)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9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3. </a:t>
            </a:r>
            <a:r>
              <a:rPr lang="cs-CZ" b="1" dirty="0" err="1"/>
              <a:t>Citrátsyntáza</a:t>
            </a:r>
            <a:r>
              <a:rPr lang="cs-CZ" b="1" dirty="0"/>
              <a:t> </a:t>
            </a:r>
            <a:r>
              <a:rPr lang="cs-CZ" dirty="0"/>
              <a:t>– aktivována AMP, inhibována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ketoglutarátem</a:t>
            </a:r>
            <a:r>
              <a:rPr lang="cs-CZ" dirty="0"/>
              <a:t> a vysokou koncentrací NADH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Hromadění acetyl-</a:t>
            </a:r>
            <a:r>
              <a:rPr lang="cs-CZ" dirty="0" err="1"/>
              <a:t>CoA</a:t>
            </a:r>
            <a:r>
              <a:rPr lang="cs-CZ" dirty="0"/>
              <a:t> v buňce </a:t>
            </a:r>
            <a:r>
              <a:rPr lang="cs-CZ" dirty="0">
                <a:latin typeface="Calibri"/>
              </a:rPr>
              <a:t>→</a:t>
            </a:r>
            <a:r>
              <a:rPr lang="cs-CZ" dirty="0"/>
              <a:t> aktivace syntézy </a:t>
            </a:r>
            <a:r>
              <a:rPr lang="cs-CZ" dirty="0" err="1"/>
              <a:t>oxalacetátu</a:t>
            </a:r>
            <a:r>
              <a:rPr lang="cs-CZ" dirty="0"/>
              <a:t> (zrychlení Krebsova cyklu</a:t>
            </a:r>
            <a:r>
              <a:rPr lang="cs-CZ" dirty="0" smtClean="0"/>
              <a:t>)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 smtClean="0">
              <a:hlinkClick r:id="rId3"/>
            </a:endParaRPr>
          </a:p>
          <a:p>
            <a:pPr marL="45720" indent="0">
              <a:lnSpc>
                <a:spcPct val="120000"/>
              </a:lnSpc>
              <a:buNone/>
            </a:pPr>
            <a:endParaRPr lang="cs-CZ" dirty="0" smtClean="0">
              <a:hlinkClick r:id="rId3"/>
            </a:endParaRPr>
          </a:p>
          <a:p>
            <a:pPr marL="45720" indent="0">
              <a:lnSpc>
                <a:spcPct val="120000"/>
              </a:lnSpc>
              <a:buNone/>
            </a:pPr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B050"/>
                </a:solidFill>
              </a:rPr>
              <a:t>Regulace glykolýzy a Krebsova cyklu (Pasteurův efekt)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48067"/>
            <a:ext cx="3306515" cy="29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5234969" cy="13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naskenovat obr. ze skript (299 </a:t>
            </a:r>
            <a:r>
              <a:rPr lang="cs-CZ" dirty="0" err="1" smtClean="0"/>
              <a:t>mal.kapr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 descr="C:\Users\matoulkova\Documents\Scan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332"/>
            <a:ext cx="6192688" cy="65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55943" y="260648"/>
            <a:ext cx="2574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cs-CZ" sz="16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Fosfofruktokináza</a:t>
            </a:r>
            <a:r>
              <a:rPr lang="cs-CZ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–</a:t>
            </a: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aktivována ADP a AMP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(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signál nedostatku ATP), </a:t>
            </a: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inhibována PEP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(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zpětná vazba)</a:t>
            </a:r>
          </a:p>
        </p:txBody>
      </p:sp>
      <p:sp>
        <p:nvSpPr>
          <p:cNvPr id="5" name="Obdélník 4"/>
          <p:cNvSpPr/>
          <p:nvPr/>
        </p:nvSpPr>
        <p:spPr>
          <a:xfrm>
            <a:off x="6372200" y="2276872"/>
            <a:ext cx="2558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cs-CZ" sz="16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Pyruvátkináza</a:t>
            </a: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– aktivována fruktóza-1,6-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difosfátem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a vysokou koncentrací AMP (signál nedostatku ATP)</a:t>
            </a:r>
          </a:p>
        </p:txBody>
      </p:sp>
      <p:sp>
        <p:nvSpPr>
          <p:cNvPr id="6" name="Obdélník 5"/>
          <p:cNvSpPr/>
          <p:nvPr/>
        </p:nvSpPr>
        <p:spPr>
          <a:xfrm>
            <a:off x="6402871" y="4365104"/>
            <a:ext cx="2179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Citrátsyntáza</a:t>
            </a: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– aktivována AMP, inhibována </a:t>
            </a:r>
            <a:r>
              <a:rPr lang="el-G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α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-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ketoglutarátem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a vysokou koncentrací NADH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314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280920" cy="547260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Poměr ATP, ADP a AMP v buňce je klíčovým regulačním efektorem udržujícím poměr katabolických a anabolických reakcí takový, aby to pro buňku bylo výhodné. 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Klíčový </a:t>
            </a:r>
            <a:r>
              <a:rPr lang="cs-CZ" dirty="0"/>
              <a:t>regulátor: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EN=energetický náboj buňky 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EN může teoreticky nabývat hodnot od 0 (jen AMP) do 1 (jen ATP).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Ve skutečnosti je v rostoucí buňce </a:t>
            </a:r>
            <a:r>
              <a:rPr lang="cs-CZ" b="1" dirty="0" smtClean="0"/>
              <a:t>EN=0,85</a:t>
            </a:r>
            <a:r>
              <a:rPr lang="cs-CZ" dirty="0" smtClean="0"/>
              <a:t>, i za různých fyziologických podmínek.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Hodnota EN=0,85 </a:t>
            </a:r>
            <a:r>
              <a:rPr lang="cs-CZ" dirty="0" smtClean="0"/>
              <a:t>odpovídá ustálenému stavu, kdy je </a:t>
            </a:r>
            <a:r>
              <a:rPr lang="cs-CZ" b="1" dirty="0" smtClean="0"/>
              <a:t>rychlost reakcí generujících ATP rovna rychlosti reakcí spotřebovávajících ATP</a:t>
            </a:r>
            <a:r>
              <a:rPr lang="cs-CZ" dirty="0" smtClean="0"/>
              <a:t>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Nižší hodnoty EN byly zjištěny u hynoucích buněk.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427984" y="2060848"/>
                <a:ext cx="3198504" cy="875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/>
                        </a:rPr>
                        <m:t>𝑬𝑵</m:t>
                      </m:r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/>
                            </a:rPr>
                            <m:t>𝑨𝑻𝑷</m:t>
                          </m:r>
                          <m:r>
                            <a:rPr lang="cs-CZ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sz="20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cs-CZ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000" b="1" i="1" smtClean="0">
                              <a:latin typeface="Cambria Math"/>
                            </a:rPr>
                            <m:t>𝑨𝑫𝑷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/>
                            </a:rPr>
                            <m:t>𝑨𝑻𝑷</m:t>
                          </m:r>
                          <m:r>
                            <a:rPr lang="cs-CZ" sz="2000" b="1" i="1">
                              <a:latin typeface="Cambria Math"/>
                            </a:rPr>
                            <m:t>+</m:t>
                          </m:r>
                          <m:r>
                            <a:rPr lang="cs-CZ" sz="2000" b="1" i="1" smtClean="0">
                              <a:latin typeface="Cambria Math"/>
                            </a:rPr>
                            <m:t>𝑨𝑫𝑷</m:t>
                          </m:r>
                          <m:r>
                            <a:rPr lang="cs-CZ" sz="2000" b="1" i="1">
                              <a:latin typeface="Cambria Math"/>
                            </a:rPr>
                            <m:t>+</m:t>
                          </m:r>
                          <m:r>
                            <a:rPr lang="cs-CZ" sz="2000" b="1" i="1" smtClean="0">
                              <a:latin typeface="Cambria Math"/>
                            </a:rPr>
                            <m:t>𝑨𝑴𝑷</m:t>
                          </m:r>
                        </m:den>
                      </m:f>
                    </m:oMath>
                  </m:oMathPara>
                </a14:m>
                <a:endParaRPr lang="cs-CZ" b="1" i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0848"/>
                <a:ext cx="3198504" cy="8751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7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Regulace metabolizmu </a:t>
            </a:r>
          </a:p>
          <a:p>
            <a:pPr marL="45720" indent="0" algn="ctr">
              <a:buNone/>
            </a:pPr>
            <a:r>
              <a:rPr lang="cs-CZ" sz="2400" b="1" dirty="0" smtClean="0"/>
              <a:t>– realizována KOMBINACÍ nebo SUPERPOZICÍ různých mechanizmů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579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80920" cy="5184576"/>
          </a:xfrm>
        </p:spPr>
        <p:txBody>
          <a:bodyPr/>
          <a:lstStyle/>
          <a:p>
            <a:pPr marL="45720" indent="0">
              <a:buNone/>
            </a:pP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Regulace metabolizmu = regulace syntézy </a:t>
            </a: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a aktivity enzymů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cs-CZ" b="1" u="sng" dirty="0" smtClean="0"/>
          </a:p>
          <a:p>
            <a:pPr marL="45720" indent="0">
              <a:buNone/>
            </a:pPr>
            <a:r>
              <a:rPr lang="cs-CZ" b="1" u="sng" dirty="0" smtClean="0"/>
              <a:t>Regulace syntézy enzymů:</a:t>
            </a:r>
          </a:p>
          <a:p>
            <a:pPr marL="45720" indent="0">
              <a:buNone/>
            </a:pPr>
            <a:r>
              <a:rPr lang="cs-CZ" b="1" dirty="0" smtClean="0"/>
              <a:t>Regulace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indukcí </a:t>
            </a:r>
            <a:r>
              <a:rPr lang="cs-CZ" b="1" dirty="0"/>
              <a:t> - </a:t>
            </a:r>
            <a:r>
              <a:rPr lang="cs-CZ" dirty="0" smtClean="0"/>
              <a:t>zejména</a:t>
            </a:r>
            <a:r>
              <a:rPr lang="cs-CZ" b="1" dirty="0" smtClean="0"/>
              <a:t> u katabolických drah </a:t>
            </a:r>
            <a:r>
              <a:rPr lang="cs-CZ" dirty="0">
                <a:latin typeface="Calibri"/>
              </a:rPr>
              <a:t>→</a:t>
            </a:r>
            <a:r>
              <a:rPr lang="cs-CZ" dirty="0" smtClean="0"/>
              <a:t> </a:t>
            </a:r>
            <a:r>
              <a:rPr lang="cs-CZ" dirty="0"/>
              <a:t>syntetizovány </a:t>
            </a:r>
            <a:r>
              <a:rPr lang="cs-CZ" dirty="0" smtClean="0"/>
              <a:t>jsou pouze </a:t>
            </a:r>
            <a:r>
              <a:rPr lang="cs-CZ" dirty="0"/>
              <a:t>enzymy potřebné pro </a:t>
            </a:r>
            <a:r>
              <a:rPr lang="cs-CZ" dirty="0" smtClean="0"/>
              <a:t>utilizaci </a:t>
            </a:r>
            <a:r>
              <a:rPr lang="cs-CZ" b="1" u="sng" dirty="0"/>
              <a:t>přítomného substrátu.</a:t>
            </a:r>
          </a:p>
          <a:p>
            <a:pPr marL="45720" indent="0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Represe</a:t>
            </a:r>
            <a:r>
              <a:rPr lang="cs-CZ" dirty="0" smtClean="0"/>
              <a:t> – zejména </a:t>
            </a:r>
            <a:r>
              <a:rPr lang="cs-CZ" b="1" dirty="0" smtClean="0"/>
              <a:t>u anabolických drah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enzymy, jejichž produkty jsou v dané době dostupné z prostředí, nejsou buňkou syntetizovány. </a:t>
            </a: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b="1" u="sng" dirty="0" smtClean="0"/>
              <a:t>Regulace aktivity enzymů:</a:t>
            </a:r>
          </a:p>
          <a:p>
            <a:pPr marL="45720" indent="0">
              <a:buNone/>
            </a:pPr>
            <a:r>
              <a:rPr lang="cs-CZ" b="1" dirty="0" smtClean="0"/>
              <a:t>Zvýšení katalytické aktivity enzymu </a:t>
            </a:r>
            <a:r>
              <a:rPr lang="cs-CZ" dirty="0" smtClean="0"/>
              <a:t>– působením pozitivní efektorové molekuly (pozitivního efektoru)</a:t>
            </a:r>
          </a:p>
          <a:p>
            <a:pPr marL="45720" indent="0">
              <a:buNone/>
            </a:pPr>
            <a:r>
              <a:rPr lang="cs-CZ" b="1" dirty="0" smtClean="0"/>
              <a:t>Snížení katalytické aktivity enzymu </a:t>
            </a:r>
            <a:r>
              <a:rPr lang="cs-CZ" dirty="0" smtClean="0"/>
              <a:t>– vlivem negativního efektoru</a:t>
            </a:r>
          </a:p>
          <a:p>
            <a:pPr marL="45720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2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Regulace metabolizmu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80920" cy="475252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Rychlost enzymové reakce – je dána</a:t>
            </a:r>
          </a:p>
          <a:p>
            <a:pPr marL="502920" indent="-457200">
              <a:lnSpc>
                <a:spcPct val="120000"/>
              </a:lnSpc>
              <a:buClr>
                <a:schemeClr val="bg2">
                  <a:lumMod val="25000"/>
                </a:schemeClr>
              </a:buClr>
              <a:buSzPct val="98000"/>
              <a:buAutoNum type="arabicParenR"/>
            </a:pPr>
            <a:r>
              <a:rPr lang="cs-CZ" b="1" dirty="0" smtClean="0"/>
              <a:t>koncentrací substrátu</a:t>
            </a:r>
          </a:p>
          <a:p>
            <a:pPr marL="502920" indent="-457200">
              <a:lnSpc>
                <a:spcPct val="120000"/>
              </a:lnSpc>
              <a:buClr>
                <a:schemeClr val="bg2">
                  <a:lumMod val="25000"/>
                </a:schemeClr>
              </a:buClr>
              <a:buSzPct val="98000"/>
              <a:buAutoNum type="arabicParenR"/>
            </a:pPr>
            <a:r>
              <a:rPr lang="cs-CZ" b="1" dirty="0" smtClean="0"/>
              <a:t>koncentrací enzymu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Změna koncentrace substrátu má jen malý vliv na rychlost metabolických drah (homeostáza metabolického systému).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rgbClr val="0070C0"/>
                </a:solidFill>
                <a:latin typeface="Calibri"/>
              </a:rPr>
              <a:t>→ r</a:t>
            </a:r>
            <a:r>
              <a:rPr lang="cs-CZ" b="1" dirty="0" smtClean="0">
                <a:solidFill>
                  <a:srgbClr val="0070C0"/>
                </a:solidFill>
              </a:rPr>
              <a:t>ychlost enzymové reakce je přímo úměrná koncentraci </a:t>
            </a:r>
            <a:r>
              <a:rPr lang="cs-CZ" b="1" dirty="0">
                <a:solidFill>
                  <a:srgbClr val="0070C0"/>
                </a:solidFill>
              </a:rPr>
              <a:t>e</a:t>
            </a:r>
            <a:r>
              <a:rPr lang="cs-CZ" b="1" dirty="0" smtClean="0">
                <a:solidFill>
                  <a:srgbClr val="0070C0"/>
                </a:solidFill>
              </a:rPr>
              <a:t>nzymu</a:t>
            </a:r>
            <a:r>
              <a:rPr lang="cs-CZ" dirty="0" smtClean="0">
                <a:solidFill>
                  <a:srgbClr val="0070C0"/>
                </a:solidFill>
              </a:rPr>
              <a:t>  </a:t>
            </a:r>
            <a:r>
              <a:rPr lang="cs-CZ" dirty="0" smtClean="0"/>
              <a:t>(jeho aktivní formy</a:t>
            </a:r>
            <a:r>
              <a:rPr lang="cs-CZ" dirty="0"/>
              <a:t>) </a:t>
            </a: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Regulace  aktivity enzymu - </a:t>
            </a:r>
            <a:r>
              <a:rPr lang="cs-CZ" b="1" dirty="0"/>
              <a:t>změnou koncentrace aktivní formy </a:t>
            </a:r>
            <a:r>
              <a:rPr lang="cs-CZ" b="1" dirty="0" smtClean="0"/>
              <a:t>enzymu.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Změna koncentrace enzymu je hlavní nástroj regulace metabolizmu.</a:t>
            </a:r>
            <a:endParaRPr lang="cs-CZ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76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r>
              <a:rPr lang="cs-CZ" sz="4000" b="1" dirty="0" smtClean="0"/>
              <a:t>REGULACE AKTIVITY ENZYMŮ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98018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metabolizmu bakterií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smtClean="0"/>
              <a:t>Metabolizmus </a:t>
            </a:r>
            <a:r>
              <a:rPr lang="cs-CZ" dirty="0" smtClean="0"/>
              <a:t>– souhrn všech enzymatických reakcí přeměny živin a energie v živé buňce. Metabolické děje nefungují náhodně a neřízeně.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0834"/>
            <a:ext cx="5544616" cy="41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aktivity enzymu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u="sng" dirty="0">
                <a:solidFill>
                  <a:srgbClr val="0070C0"/>
                </a:solidFill>
              </a:rPr>
              <a:t>Koncentrace enzymu v buňce může být regulována několika způsoby:</a:t>
            </a:r>
          </a:p>
          <a:p>
            <a:pPr marL="502920" indent="-457200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cs-CZ" b="1" u="sng" dirty="0"/>
              <a:t>inaktivací / aktivací přítomných molekul enzymu</a:t>
            </a:r>
          </a:p>
          <a:p>
            <a:pPr marL="365760" lvl="1" indent="0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cs-CZ" b="1" dirty="0" smtClean="0"/>
              <a:t>  - alosterická </a:t>
            </a:r>
            <a:r>
              <a:rPr lang="cs-CZ" b="1" dirty="0"/>
              <a:t>interakce s metabolitem (zpětná vazba)</a:t>
            </a:r>
          </a:p>
          <a:p>
            <a:pPr marL="365760" lvl="1" indent="0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cs-CZ" b="1" dirty="0" smtClean="0"/>
              <a:t>  - kovalentní </a:t>
            </a:r>
            <a:r>
              <a:rPr lang="cs-CZ" b="1" dirty="0"/>
              <a:t>chemická </a:t>
            </a:r>
            <a:r>
              <a:rPr lang="cs-CZ" b="1" dirty="0" smtClean="0"/>
              <a:t>modifikace</a:t>
            </a:r>
          </a:p>
          <a:p>
            <a:pPr marL="365760" lvl="1" indent="0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cs-CZ" b="1" dirty="0"/>
          </a:p>
          <a:p>
            <a:pPr marL="502920" indent="-457200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cs-CZ" b="1" u="sng" dirty="0" smtClean="0"/>
              <a:t>- změnou </a:t>
            </a:r>
            <a:r>
              <a:rPr lang="cs-CZ" b="1" u="sng" dirty="0"/>
              <a:t>rychlosti syntézy enzymu</a:t>
            </a:r>
          </a:p>
          <a:p>
            <a:pPr marL="45720" indent="0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cs-CZ" b="1" dirty="0"/>
              <a:t> </a:t>
            </a:r>
            <a:r>
              <a:rPr lang="cs-CZ" b="1" dirty="0" smtClean="0"/>
              <a:t>       </a:t>
            </a:r>
            <a:r>
              <a:rPr lang="cs-CZ" b="1" u="sng" dirty="0" smtClean="0"/>
              <a:t>- změnou </a:t>
            </a:r>
            <a:r>
              <a:rPr lang="cs-CZ" b="1" u="sng" dirty="0"/>
              <a:t>rychlosti degradace enzymu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6323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Regulace aktivity enzymu - alosterickou interakcí s metabolitem (zpětná vazba)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8136904" cy="439248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Bakteriální buňka rostoucí v minerálním médiu </a:t>
            </a:r>
            <a:r>
              <a:rPr lang="cs-CZ" b="1" dirty="0" smtClean="0"/>
              <a:t>syntetizuje všechny aminokyseliny (každou z nich) podle své potřeby </a:t>
            </a:r>
            <a:r>
              <a:rPr lang="cs-CZ" dirty="0" smtClean="0"/>
              <a:t>– žádná se v buňce nehromadí.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Konečný produkt metabolické dráhy specificky inhibuje aktivitu enzymu katalyzujícího první reakci v této dráze = inhibice zpětnou vazbou ("feedback </a:t>
            </a:r>
            <a:r>
              <a:rPr lang="cs-CZ" b="1" dirty="0" err="1"/>
              <a:t>inhibition</a:t>
            </a:r>
            <a:r>
              <a:rPr lang="cs-CZ" b="1" dirty="0" smtClean="0"/>
              <a:t>").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Např. tryptofan specificky inhibuje aktivitu enzymu syntetizujícího jeden z jeho prekurzorů.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7"/>
            <a:ext cx="6048672" cy="178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- alosterickou interakcí s metabolitem (zpětná vazba)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80920" cy="4320480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Látka inhibující aktivitu enzymu </a:t>
            </a:r>
            <a:r>
              <a:rPr lang="cs-CZ" b="1" dirty="0"/>
              <a:t>se strukturně nepodobá ani substrátu ani produktu inhibovaného enzymu</a:t>
            </a:r>
            <a:r>
              <a:rPr lang="cs-CZ" dirty="0"/>
              <a:t> – nemůže se tedy vázat na aktivní místo enzymu.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Enzymy vykazující zpětnovazebnou inhibici, mají jedno specifické vazebné místo navíc </a:t>
            </a:r>
            <a:r>
              <a:rPr lang="cs-CZ" b="1" dirty="0"/>
              <a:t>–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místo regulační </a:t>
            </a:r>
            <a:r>
              <a:rPr lang="cs-CZ" dirty="0"/>
              <a:t>– pro reverzibilní nekovalentní navázání </a:t>
            </a:r>
            <a:r>
              <a:rPr lang="cs-CZ" dirty="0" smtClean="0"/>
              <a:t>metabolitu - </a:t>
            </a:r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</a:rPr>
              <a:t>efektorové </a:t>
            </a:r>
            <a:r>
              <a:rPr lang="cs-CZ" b="1" u="sng" dirty="0">
                <a:solidFill>
                  <a:schemeClr val="bg2">
                    <a:lumMod val="25000"/>
                  </a:schemeClr>
                </a:solidFill>
              </a:rPr>
              <a:t>molekuly </a:t>
            </a:r>
            <a:r>
              <a:rPr lang="cs-CZ" dirty="0"/>
              <a:t>(</a:t>
            </a:r>
            <a:r>
              <a:rPr lang="cs-CZ" b="1" dirty="0"/>
              <a:t>→ alosterické enzymy</a:t>
            </a:r>
            <a:r>
              <a:rPr lang="cs-CZ" dirty="0"/>
              <a:t>).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Regulace aktivity alosterických enzymů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= alosterická inhibice / alosterická aktivace.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5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64"/>
            <a:ext cx="4908349" cy="50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652120" y="1844824"/>
            <a:ext cx="331236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cs-CZ" b="1" dirty="0" smtClean="0">
                <a:latin typeface="Cambria" panose="02040503050406030204" pitchFamily="18" charset="0"/>
              </a:rPr>
              <a:t>Vazba efektorové molekuly </a:t>
            </a:r>
            <a:r>
              <a:rPr lang="cs-CZ" b="1" dirty="0">
                <a:latin typeface="Cambria" panose="02040503050406030204" pitchFamily="18" charset="0"/>
              </a:rPr>
              <a:t>na regulační místo enzymu </a:t>
            </a:r>
            <a:endParaRPr lang="cs-CZ" b="1" dirty="0" smtClean="0">
              <a:latin typeface="Cambria" panose="02040503050406030204" pitchFamily="18" charset="0"/>
            </a:endParaRPr>
          </a:p>
          <a:p>
            <a:pPr marL="45720" indent="0" algn="ctr">
              <a:lnSpc>
                <a:spcPct val="120000"/>
              </a:lnSpc>
              <a:buNone/>
            </a:pPr>
            <a:r>
              <a:rPr lang="cs-CZ" b="1" dirty="0" smtClean="0">
                <a:latin typeface="Calibri"/>
              </a:rPr>
              <a:t>↓</a:t>
            </a:r>
            <a:endParaRPr lang="cs-CZ" b="1" dirty="0">
              <a:latin typeface="Cambria" panose="02040503050406030204" pitchFamily="18" charset="0"/>
            </a:endParaRPr>
          </a:p>
          <a:p>
            <a:pPr marL="45720" indent="0" algn="ctr">
              <a:lnSpc>
                <a:spcPct val="120000"/>
              </a:lnSpc>
              <a:buNone/>
            </a:pPr>
            <a:r>
              <a:rPr lang="cs-CZ" b="1" dirty="0" smtClean="0">
                <a:latin typeface="Cambria" panose="02040503050406030204" pitchFamily="18" charset="0"/>
              </a:rPr>
              <a:t>změna </a:t>
            </a:r>
            <a:r>
              <a:rPr lang="cs-CZ" b="1" dirty="0">
                <a:latin typeface="Cambria" panose="02040503050406030204" pitchFamily="18" charset="0"/>
              </a:rPr>
              <a:t>konformace enzymu </a:t>
            </a:r>
            <a:r>
              <a:rPr lang="cs-CZ" b="1" dirty="0" smtClean="0">
                <a:latin typeface="Cambria" panose="02040503050406030204" pitchFamily="18" charset="0"/>
              </a:rPr>
              <a:t> = </a:t>
            </a:r>
            <a:r>
              <a:rPr lang="cs-CZ" b="1" u="sng" dirty="0" smtClean="0">
                <a:latin typeface="Cambria" panose="02040503050406030204" pitchFamily="18" charset="0"/>
              </a:rPr>
              <a:t>změna </a:t>
            </a:r>
            <a:r>
              <a:rPr lang="cs-CZ" b="1" u="sng" dirty="0">
                <a:latin typeface="Cambria" panose="02040503050406030204" pitchFamily="18" charset="0"/>
              </a:rPr>
              <a:t>vazebného místa pro substrát </a:t>
            </a:r>
            <a:endParaRPr lang="cs-CZ" b="1" u="sng" dirty="0" smtClean="0">
              <a:latin typeface="Cambria" panose="02040503050406030204" pitchFamily="18" charset="0"/>
            </a:endParaRPr>
          </a:p>
          <a:p>
            <a:pPr marL="45720" algn="ctr">
              <a:lnSpc>
                <a:spcPct val="120000"/>
              </a:lnSpc>
            </a:pPr>
            <a:r>
              <a:rPr lang="cs-CZ" b="1" dirty="0">
                <a:latin typeface="Calibri"/>
              </a:rPr>
              <a:t>↓</a:t>
            </a:r>
            <a:endParaRPr lang="cs-CZ" b="1" dirty="0">
              <a:latin typeface="Cambria" panose="02040503050406030204" pitchFamily="18" charset="0"/>
            </a:endParaRPr>
          </a:p>
          <a:p>
            <a:pPr marL="45720" indent="0" algn="ctr">
              <a:lnSpc>
                <a:spcPct val="120000"/>
              </a:lnSpc>
              <a:buNone/>
            </a:pPr>
            <a:r>
              <a:rPr lang="cs-CZ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aktivace</a:t>
            </a:r>
            <a:r>
              <a:rPr lang="cs-CZ" b="1" dirty="0" smtClean="0">
                <a:latin typeface="Cambria" panose="02040503050406030204" pitchFamily="18" charset="0"/>
              </a:rPr>
              <a:t>/</a:t>
            </a:r>
            <a:r>
              <a:rPr 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inaktivace </a:t>
            </a:r>
            <a:r>
              <a:rPr lang="cs-CZ" b="1" dirty="0" smtClean="0">
                <a:latin typeface="Cambria" panose="02040503050406030204" pitchFamily="18" charset="0"/>
              </a:rPr>
              <a:t>enzymu 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01689" y="611432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mbria" panose="02040503050406030204" pitchFamily="18" charset="0"/>
              </a:rPr>
              <a:t>Alosterický enzym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0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r>
              <a:rPr lang="cs-CZ" sz="2400" dirty="0"/>
              <a:t>Regulace aktivity enzymu - alosterickou interakcí s metabolitem (zpětná vazba)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4248472" cy="4320480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Alosterická inhibice </a:t>
            </a:r>
            <a:r>
              <a:rPr lang="cs-CZ" dirty="0"/>
              <a:t>– vazbou efektorové molekuly (negativního modulátoru) na regulační místo </a:t>
            </a:r>
            <a:r>
              <a:rPr lang="cs-CZ" dirty="0" smtClean="0"/>
              <a:t>enzymu </a:t>
            </a:r>
            <a:r>
              <a:rPr lang="cs-CZ" dirty="0"/>
              <a:t> → </a:t>
            </a:r>
            <a:r>
              <a:rPr lang="cs-CZ" dirty="0" smtClean="0"/>
              <a:t> </a:t>
            </a:r>
            <a:r>
              <a:rPr lang="cs-CZ" u="sng" dirty="0" smtClean="0"/>
              <a:t>změna </a:t>
            </a:r>
            <a:r>
              <a:rPr lang="cs-CZ" u="sng" dirty="0"/>
              <a:t>vazebného místa pro substrát </a:t>
            </a:r>
            <a:r>
              <a:rPr lang="cs-CZ" dirty="0">
                <a:latin typeface="Calibri"/>
              </a:rPr>
              <a:t>→ </a:t>
            </a:r>
            <a:r>
              <a:rPr lang="cs-CZ" b="1" dirty="0"/>
              <a:t>enzym se stává inaktivní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76" y="3644861"/>
            <a:ext cx="4680520" cy="31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20072" y="1700808"/>
            <a:ext cx="35188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Alosterická aktivace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– 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vazba pozitivního modulátoru 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na regulační místo → změna 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vazebného místa pro substrát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→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aktivace enzymu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24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- alosterickou interakcí s metabolitem (zpětná vazba)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46" y="1844824"/>
            <a:ext cx="562348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37411" y="4941168"/>
            <a:ext cx="4629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ambria" panose="02040503050406030204" pitchFamily="18" charset="0"/>
              </a:rPr>
              <a:t>Alosterické enzymy se vyskytují ve dvou </a:t>
            </a:r>
          </a:p>
          <a:p>
            <a:r>
              <a:rPr lang="cs-CZ" sz="2000" dirty="0" smtClean="0">
                <a:latin typeface="Cambria" panose="02040503050406030204" pitchFamily="18" charset="0"/>
              </a:rPr>
              <a:t>konfiguracích – </a:t>
            </a:r>
            <a:r>
              <a:rPr lang="cs-CZ" sz="2000" b="1" dirty="0" smtClean="0">
                <a:latin typeface="Cambria" panose="02040503050406030204" pitchFamily="18" charset="0"/>
              </a:rPr>
              <a:t>aktivní nebo inaktivní.</a:t>
            </a:r>
            <a:endParaRPr lang="cs-CZ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- alosterickou interakcí s metabolitem (zpětná vazba)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8564"/>
            <a:ext cx="4248472" cy="441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4089" y="2342769"/>
            <a:ext cx="3600400" cy="234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Regulace biosyntézy tryptofanu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první enzym dráhy (</a:t>
            </a:r>
            <a:r>
              <a:rPr lang="cs-CZ" sz="2000" dirty="0" err="1" smtClean="0">
                <a:latin typeface="Cambria" panose="02040503050406030204" pitchFamily="18" charset="0"/>
              </a:rPr>
              <a:t>antranilát</a:t>
            </a:r>
            <a:r>
              <a:rPr lang="cs-CZ" sz="2000" dirty="0" smtClean="0"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 err="1" smtClean="0">
                <a:latin typeface="Cambria" panose="02040503050406030204" pitchFamily="18" charset="0"/>
              </a:rPr>
              <a:t>syntáza</a:t>
            </a:r>
            <a:r>
              <a:rPr lang="cs-CZ" sz="2000" dirty="0" smtClean="0">
                <a:latin typeface="Cambria" panose="02040503050406030204" pitchFamily="18" charset="0"/>
              </a:rPr>
              <a:t>) je regulován na </a:t>
            </a:r>
            <a:r>
              <a:rPr lang="cs-CZ" sz="2000" b="1" dirty="0" smtClean="0">
                <a:latin typeface="Cambria" panose="02040503050406030204" pitchFamily="18" charset="0"/>
              </a:rPr>
              <a:t>principu zpětné vazby tryptofanem.</a:t>
            </a:r>
            <a:endParaRPr lang="cs-CZ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- alosterickou interakcí s metabolitem (zpětná vazba)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8623"/>
            <a:ext cx="4824536" cy="41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5805264"/>
            <a:ext cx="5802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ambria" panose="02040503050406030204" pitchFamily="18" charset="0"/>
              </a:rPr>
              <a:t>Nadbytek izoleucinu v prostředí </a:t>
            </a:r>
            <a:r>
              <a:rPr lang="cs-CZ" sz="2000" b="1" dirty="0" smtClean="0">
                <a:latin typeface="Cambria" panose="02040503050406030204" pitchFamily="18" charset="0"/>
              </a:rPr>
              <a:t>inhibuje </a:t>
            </a:r>
          </a:p>
          <a:p>
            <a:r>
              <a:rPr lang="cs-CZ" sz="2000" b="1" dirty="0" smtClean="0">
                <a:latin typeface="Cambria" panose="02040503050406030204" pitchFamily="18" charset="0"/>
              </a:rPr>
              <a:t>aktivitu prvního enzymu v dráze své biosyntézy.</a:t>
            </a:r>
            <a:endParaRPr lang="cs-CZ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802"/>
            <a:ext cx="3644268" cy="681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44208" y="1916832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Aktivní forma enzymu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661168"/>
            <a:ext cx="1970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Inaktivní forma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enzymu (změna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konformace)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3447" y="4250591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Inhibice zpětnou </a:t>
            </a:r>
          </a:p>
          <a:p>
            <a:r>
              <a:rPr lang="cs-CZ" b="1" dirty="0" smtClean="0"/>
              <a:t>vazbou</a:t>
            </a:r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>
            <a:off x="1604820" y="16168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5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- alosterickou interakcí s metabolitem (zpětná vazba)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80920" cy="4464496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 smtClean="0"/>
              <a:t>Regulace rozvětvených metabolických drah – </a:t>
            </a:r>
            <a:r>
              <a:rPr lang="cs-CZ" dirty="0" smtClean="0"/>
              <a:t>musí být zajištěno, aby přítomnost jednoho ze dvou konečných produktů nezastavila syntézu i toho druhého.</a:t>
            </a:r>
          </a:p>
          <a:p>
            <a:pPr marL="45720" indent="0">
              <a:buNone/>
            </a:pPr>
            <a:r>
              <a:rPr lang="cs-CZ" b="1" dirty="0" smtClean="0"/>
              <a:t>Syntéza aminokyselin </a:t>
            </a:r>
            <a:r>
              <a:rPr lang="cs-CZ" b="1" i="1" dirty="0" smtClean="0"/>
              <a:t>de novo </a:t>
            </a:r>
            <a:r>
              <a:rPr lang="cs-CZ" b="1" dirty="0" smtClean="0"/>
              <a:t>– regulovaný proces</a:t>
            </a:r>
            <a:endParaRPr lang="cs-CZ" b="1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7954"/>
            <a:ext cx="6664796" cy="356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80920" cy="5400600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Buňka </a:t>
            </a:r>
            <a:r>
              <a:rPr lang="cs-CZ" dirty="0"/>
              <a:t>je otevřený </a:t>
            </a:r>
            <a:r>
              <a:rPr lang="cs-CZ" dirty="0" smtClean="0"/>
              <a:t>systém </a:t>
            </a:r>
            <a:r>
              <a:rPr lang="cs-CZ" dirty="0"/>
              <a:t>charakteristický výměnou hmoty, </a:t>
            </a:r>
            <a:r>
              <a:rPr lang="cs-CZ" dirty="0" smtClean="0"/>
              <a:t>energie a informace se svým prostředím: </a:t>
            </a:r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r>
              <a:rPr lang="cs-CZ" b="1" dirty="0" smtClean="0"/>
              <a:t>živiny </a:t>
            </a:r>
            <a:r>
              <a:rPr lang="cs-CZ" b="1" dirty="0"/>
              <a:t>z prostředí </a:t>
            </a:r>
            <a:endParaRPr lang="cs-CZ" b="1" dirty="0" smtClean="0"/>
          </a:p>
          <a:p>
            <a:pPr marL="45720" indent="0" algn="ctr">
              <a:buNone/>
            </a:pPr>
            <a:r>
              <a:rPr lang="cs-CZ" b="1" dirty="0" smtClean="0">
                <a:latin typeface="Calibri"/>
              </a:rPr>
              <a:t>↓</a:t>
            </a:r>
            <a:endParaRPr lang="cs-CZ" b="1" dirty="0"/>
          </a:p>
          <a:p>
            <a:pPr marL="45720" indent="0" algn="ctr">
              <a:buNone/>
            </a:pPr>
            <a:r>
              <a:rPr lang="cs-CZ" b="1" dirty="0" smtClean="0"/>
              <a:t>buňka (</a:t>
            </a:r>
            <a:r>
              <a:rPr lang="cs-CZ" b="1" dirty="0" smtClean="0">
                <a:cs typeface="Arial" charset="0"/>
              </a:rPr>
              <a:t>transformace živin – </a:t>
            </a:r>
            <a:r>
              <a:rPr lang="cs-CZ" b="1" dirty="0">
                <a:cs typeface="Arial" charset="0"/>
              </a:rPr>
              <a:t>tvorba energie, </a:t>
            </a:r>
            <a:r>
              <a:rPr lang="cs-CZ" b="1" dirty="0" smtClean="0">
                <a:cs typeface="Arial" charset="0"/>
              </a:rPr>
              <a:t>syntéza biomolekul) </a:t>
            </a:r>
          </a:p>
          <a:p>
            <a:pPr marL="45720" indent="0" algn="ctr">
              <a:buNone/>
            </a:pPr>
            <a:r>
              <a:rPr lang="cs-CZ" b="1" dirty="0">
                <a:latin typeface="Calibri"/>
              </a:rPr>
              <a:t>↓</a:t>
            </a:r>
            <a:endParaRPr lang="cs-CZ" b="1" dirty="0"/>
          </a:p>
          <a:p>
            <a:pPr marL="45720" indent="0" algn="ctr">
              <a:buNone/>
            </a:pPr>
            <a:r>
              <a:rPr lang="cs-CZ" b="1" dirty="0" smtClean="0">
                <a:cs typeface="Arial" charset="0"/>
              </a:rPr>
              <a:t>exkrece </a:t>
            </a:r>
            <a:r>
              <a:rPr lang="cs-CZ" b="1" dirty="0">
                <a:cs typeface="Arial" charset="0"/>
              </a:rPr>
              <a:t>metabolitů</a:t>
            </a:r>
          </a:p>
          <a:p>
            <a:pPr marL="45720" indent="0" algn="ctr">
              <a:buNone/>
            </a:pPr>
            <a:r>
              <a:rPr lang="cs-CZ" dirty="0" smtClean="0">
                <a:cs typeface="Arial" charset="0"/>
              </a:rPr>
              <a:t>Tok </a:t>
            </a:r>
            <a:r>
              <a:rPr lang="cs-CZ" dirty="0">
                <a:cs typeface="Arial" charset="0"/>
              </a:rPr>
              <a:t>hmoty, energie a informace buňkou </a:t>
            </a:r>
            <a:r>
              <a:rPr lang="cs-CZ" dirty="0" smtClean="0">
                <a:cs typeface="Arial" charset="0"/>
              </a:rPr>
              <a:t>= </a:t>
            </a:r>
            <a:r>
              <a:rPr lang="cs-CZ" sz="2800" dirty="0">
                <a:solidFill>
                  <a:srgbClr val="FF0000"/>
                </a:solidFill>
                <a:cs typeface="Arial" charset="0"/>
              </a:rPr>
              <a:t>metabolizmus</a:t>
            </a:r>
          </a:p>
          <a:p>
            <a:pPr marL="45720" indent="0">
              <a:buNone/>
            </a:pPr>
            <a:endParaRPr lang="cs-CZ" b="1" dirty="0" smtClean="0">
              <a:solidFill>
                <a:srgbClr val="FF0000"/>
              </a:solidFill>
              <a:cs typeface="Arial" charset="0"/>
            </a:endParaRPr>
          </a:p>
          <a:p>
            <a:pPr marL="4572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Katabolizmus</a:t>
            </a:r>
            <a:r>
              <a:rPr lang="cs-CZ" dirty="0" smtClean="0"/>
              <a:t> - </a:t>
            </a:r>
            <a:r>
              <a:rPr lang="cs-CZ" dirty="0" err="1"/>
              <a:t>degradativní</a:t>
            </a:r>
            <a:r>
              <a:rPr lang="cs-CZ" dirty="0"/>
              <a:t> </a:t>
            </a:r>
            <a:r>
              <a:rPr lang="cs-CZ" dirty="0" smtClean="0"/>
              <a:t>procesy</a:t>
            </a:r>
            <a:r>
              <a:rPr lang="cs-CZ" dirty="0"/>
              <a:t>, vedoucí ke tvorbě energie (-</a:t>
            </a:r>
            <a:r>
              <a:rPr lang="el-GR" dirty="0">
                <a:cs typeface="Arial" charset="0"/>
              </a:rPr>
              <a:t>Δ</a:t>
            </a:r>
            <a:r>
              <a:rPr lang="cs-CZ" dirty="0">
                <a:cs typeface="Arial" charset="0"/>
              </a:rPr>
              <a:t>G)</a:t>
            </a:r>
          </a:p>
          <a:p>
            <a:pPr marL="45720" indent="0">
              <a:buNone/>
            </a:pPr>
            <a:r>
              <a:rPr lang="cs-CZ" b="1" dirty="0">
                <a:solidFill>
                  <a:srgbClr val="FF0000"/>
                </a:solidFill>
                <a:cs typeface="Arial" charset="0"/>
              </a:rPr>
              <a:t>Anabolizmus</a:t>
            </a:r>
            <a:r>
              <a:rPr lang="cs-CZ" dirty="0">
                <a:cs typeface="Arial" charset="0"/>
              </a:rPr>
              <a:t> – </a:t>
            </a:r>
            <a:r>
              <a:rPr lang="cs-CZ" dirty="0" smtClean="0">
                <a:cs typeface="Arial" charset="0"/>
              </a:rPr>
              <a:t>syntetické pochody spojené </a:t>
            </a:r>
            <a:r>
              <a:rPr lang="cs-CZ" dirty="0">
                <a:cs typeface="Arial" charset="0"/>
              </a:rPr>
              <a:t>se spotřebou </a:t>
            </a:r>
            <a:r>
              <a:rPr lang="cs-CZ" dirty="0" smtClean="0">
                <a:cs typeface="Arial" charset="0"/>
              </a:rPr>
              <a:t>energie </a:t>
            </a:r>
            <a:r>
              <a:rPr lang="cs-CZ" dirty="0">
                <a:cs typeface="Arial" charset="0"/>
              </a:rPr>
              <a:t>(+</a:t>
            </a:r>
            <a:r>
              <a:rPr lang="el-GR" dirty="0">
                <a:cs typeface="Arial" charset="0"/>
              </a:rPr>
              <a:t>Δ</a:t>
            </a:r>
            <a:r>
              <a:rPr lang="cs-CZ" dirty="0">
                <a:cs typeface="Arial" charset="0"/>
              </a:rPr>
              <a:t>G)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7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Regulace aktivity enzymu - alosterickou interakcí s metabolitem (zpětná vazba)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5832648" cy="4464496"/>
          </a:xfrm>
        </p:spPr>
        <p:txBody>
          <a:bodyPr/>
          <a:lstStyle/>
          <a:p>
            <a:pPr marL="45720" indent="0">
              <a:buNone/>
            </a:pPr>
            <a:r>
              <a:rPr lang="cs-CZ" dirty="0">
                <a:latin typeface="Calibri"/>
              </a:rPr>
              <a:t>→ </a:t>
            </a:r>
            <a:r>
              <a:rPr lang="cs-CZ" dirty="0"/>
              <a:t>např. nadbytek prolinu nezastaví syntézu argininu (společný prekurzor je glutamát)</a:t>
            </a:r>
          </a:p>
          <a:p>
            <a:pPr marL="45720" indent="0">
              <a:buNone/>
            </a:pPr>
            <a:endParaRPr lang="cs-CZ" b="1" dirty="0" smtClean="0"/>
          </a:p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endParaRPr lang="cs-CZ" b="1" dirty="0" smtClean="0"/>
          </a:p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endParaRPr lang="cs-CZ" b="1" dirty="0" smtClean="0"/>
          </a:p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r>
              <a:rPr lang="cs-CZ" b="1" dirty="0" smtClean="0"/>
              <a:t>- </a:t>
            </a:r>
            <a:r>
              <a:rPr lang="cs-CZ" b="1" dirty="0"/>
              <a:t>sekvenční inhibice zpětnou vazbou </a:t>
            </a:r>
            <a:r>
              <a:rPr lang="cs-CZ" dirty="0"/>
              <a:t>– každý z konečných produktů zpětnovazebně inhibuje sebe sama "za větvením" a zároveň jejich společný prekurzor inhibuje aktivitu prvního enzymu metabolické sekvence.</a:t>
            </a: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484591"/>
            <a:ext cx="2565779" cy="283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7555"/>
            <a:ext cx="5518124" cy="18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25" y="1052736"/>
            <a:ext cx="2983522" cy="16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aktivity enzymu kovalentní modifikací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Alosterická regulace aktivity enzymů </a:t>
            </a:r>
            <a:r>
              <a:rPr lang="cs-CZ" dirty="0" smtClean="0"/>
              <a:t>– umožňuje okamžitou reakci buňky na změnu prostředí, snadnou reverzibilitu, bez spotřeby energie.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Regulace aktivity enzymů kovalentní modifikací</a:t>
            </a:r>
            <a:r>
              <a:rPr lang="cs-CZ" b="1" dirty="0" smtClean="0"/>
              <a:t> </a:t>
            </a:r>
            <a:r>
              <a:rPr lang="cs-CZ" dirty="0" smtClean="0"/>
              <a:t>– mechanizmus zesílení regulačního signálu, </a:t>
            </a:r>
            <a:r>
              <a:rPr lang="cs-CZ" b="1" dirty="0" smtClean="0"/>
              <a:t>regulační stav zůstává zachován i poté, co příčina pominula – pro jeho zrušení je potřeba opačně působící efektorová molekula</a:t>
            </a:r>
            <a:r>
              <a:rPr lang="cs-CZ" dirty="0" smtClean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 smtClean="0"/>
              <a:t>fosforylace / defosforylace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 err="1" smtClean="0"/>
              <a:t>adenylace</a:t>
            </a:r>
            <a:r>
              <a:rPr lang="cs-CZ" b="1" dirty="0" smtClean="0"/>
              <a:t> / </a:t>
            </a:r>
            <a:r>
              <a:rPr lang="cs-CZ" b="1" dirty="0" err="1" smtClean="0"/>
              <a:t>deadenylace</a:t>
            </a:r>
            <a:endParaRPr lang="cs-CZ" b="1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ADP-</a:t>
            </a:r>
            <a:r>
              <a:rPr lang="cs-CZ" dirty="0" err="1" smtClean="0"/>
              <a:t>ribozylace</a:t>
            </a:r>
            <a:endParaRPr lang="cs-CZ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oxidace a redukce tiolových skupin (SH / SS)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8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kovalentní modifikací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80920" cy="482453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/>
              <a:t>Fosforylace a defosforylace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 smtClean="0"/>
              <a:t>aktivace fosforylací - např. </a:t>
            </a:r>
            <a:r>
              <a:rPr lang="cs-CZ" b="1" dirty="0" err="1" smtClean="0"/>
              <a:t>pyruvátkináza</a:t>
            </a:r>
            <a:endParaRPr lang="cs-CZ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 smtClean="0"/>
              <a:t>aktivace defosforylací – např. </a:t>
            </a:r>
            <a:r>
              <a:rPr lang="cs-CZ" b="1" dirty="0" err="1" smtClean="0"/>
              <a:t>pyruvátdekarboxyláza</a:t>
            </a:r>
            <a:r>
              <a:rPr lang="cs-CZ" b="1" dirty="0" smtClean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cs-CZ" b="1" dirty="0" smtClean="0"/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Fosforylace probíhá za spotřeby ATP (kinázami), defosforylace za odštěpení anorganického fosfátu (fosfatázami).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Tento systém regulace umožňuje zesilovat chemický signál – jedna molekula kinázy katalyzuje aktivaci tisíců molekul enzymu. 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880320" cy="1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Cambria" panose="02040503050406030204" pitchFamily="18" charset="0"/>
              </a:rPr>
              <a:t>Regulace aktivity enzymu kovalentní modifikací</a:t>
            </a:r>
            <a:endParaRPr lang="cs-CZ" sz="24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352928" cy="4680520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cs-CZ" sz="2000" b="1" u="sng" dirty="0" err="1" smtClean="0">
                <a:latin typeface="Cambria" panose="02040503050406030204" pitchFamily="18" charset="0"/>
              </a:rPr>
              <a:t>Adenylace</a:t>
            </a:r>
            <a:r>
              <a:rPr lang="cs-CZ" sz="2000" b="1" u="sng" dirty="0" smtClean="0">
                <a:latin typeface="Cambria" panose="02040503050406030204" pitchFamily="18" charset="0"/>
              </a:rPr>
              <a:t> / </a:t>
            </a:r>
            <a:r>
              <a:rPr lang="cs-CZ" sz="2000" b="1" u="sng" dirty="0" err="1" smtClean="0">
                <a:latin typeface="Cambria" panose="02040503050406030204" pitchFamily="18" charset="0"/>
              </a:rPr>
              <a:t>deadenylace</a:t>
            </a:r>
            <a:endParaRPr lang="cs-CZ" sz="2000" b="1" u="sng" dirty="0" smtClean="0">
              <a:latin typeface="Cambria" panose="02040503050406030204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n</a:t>
            </a:r>
            <a:r>
              <a:rPr lang="cs-CZ" sz="2000" b="1" dirty="0" smtClean="0">
                <a:latin typeface="Cambria" panose="02040503050406030204" pitchFamily="18" charset="0"/>
              </a:rPr>
              <a:t>apř. regulace </a:t>
            </a:r>
            <a:r>
              <a:rPr lang="cs-CZ" sz="2000" b="1" dirty="0" err="1" smtClean="0">
                <a:latin typeface="Cambria" panose="02040503050406030204" pitchFamily="18" charset="0"/>
              </a:rPr>
              <a:t>glutaminsyntetázy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r>
              <a:rPr lang="cs-CZ" sz="2000" b="1" i="1" dirty="0" smtClean="0">
                <a:latin typeface="Cambria" panose="02040503050406030204" pitchFamily="18" charset="0"/>
              </a:rPr>
              <a:t>E. coli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2000" dirty="0" smtClean="0">
                <a:latin typeface="Cambria" panose="02040503050406030204" pitchFamily="18" charset="0"/>
              </a:rPr>
              <a:t>zajišťuje vstup NH</a:t>
            </a:r>
            <a:r>
              <a:rPr lang="cs-CZ" sz="2000" baseline="-25000" dirty="0" smtClean="0">
                <a:latin typeface="Cambria" panose="02040503050406030204" pitchFamily="18" charset="0"/>
              </a:rPr>
              <a:t>3</a:t>
            </a:r>
            <a:r>
              <a:rPr lang="cs-CZ" sz="2000" dirty="0" smtClean="0">
                <a:latin typeface="Cambria" panose="02040503050406030204" pitchFamily="18" charset="0"/>
              </a:rPr>
              <a:t> z prostředí do metabolizmu buňky při nízkých koncentracích NH</a:t>
            </a:r>
            <a:r>
              <a:rPr lang="cs-CZ" sz="2000" baseline="-25000" dirty="0" smtClean="0">
                <a:latin typeface="Cambria" panose="02040503050406030204" pitchFamily="18" charset="0"/>
              </a:rPr>
              <a:t>3</a:t>
            </a:r>
            <a:r>
              <a:rPr lang="cs-CZ" sz="2000" dirty="0" smtClean="0">
                <a:latin typeface="Cambria" panose="02040503050406030204" pitchFamily="18" charset="0"/>
              </a:rPr>
              <a:t> v médiu (fixace amoniaku bakteriální buňkou)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2000" dirty="0" smtClean="0">
                <a:latin typeface="Cambria" panose="02040503050406030204" pitchFamily="18" charset="0"/>
              </a:rPr>
              <a:t>GS se v buňce vyskytuje ve dvou formách – </a:t>
            </a:r>
            <a:r>
              <a:rPr lang="cs-CZ" sz="2000" b="1" dirty="0">
                <a:latin typeface="Cambria" panose="02040503050406030204" pitchFamily="18" charset="0"/>
              </a:rPr>
              <a:t>aktivní (</a:t>
            </a:r>
            <a:r>
              <a:rPr lang="cs-CZ" sz="2000" b="1" dirty="0" err="1" smtClean="0">
                <a:latin typeface="Cambria" panose="02040503050406030204" pitchFamily="18" charset="0"/>
              </a:rPr>
              <a:t>deadenylované</a:t>
            </a:r>
            <a:r>
              <a:rPr lang="cs-CZ" sz="2000" dirty="0" smtClean="0">
                <a:latin typeface="Cambria" panose="02040503050406030204" pitchFamily="18" charset="0"/>
              </a:rPr>
              <a:t>; v nepřítomnosti NH</a:t>
            </a:r>
            <a:r>
              <a:rPr lang="cs-CZ" sz="2000" baseline="-25000" dirty="0" smtClean="0">
                <a:latin typeface="Cambria" panose="02040503050406030204" pitchFamily="18" charset="0"/>
              </a:rPr>
              <a:t>4</a:t>
            </a:r>
            <a:r>
              <a:rPr lang="cs-CZ" sz="2000" baseline="30000" dirty="0" smtClean="0">
                <a:latin typeface="Cambria" panose="02040503050406030204" pitchFamily="18" charset="0"/>
              </a:rPr>
              <a:t>+  </a:t>
            </a:r>
            <a:r>
              <a:rPr lang="cs-CZ" sz="2000" dirty="0" smtClean="0">
                <a:latin typeface="Cambria" panose="02040503050406030204" pitchFamily="18" charset="0"/>
              </a:rPr>
              <a:t>v médiu) a </a:t>
            </a:r>
            <a:r>
              <a:rPr lang="cs-CZ" sz="2000" b="1" dirty="0" smtClean="0">
                <a:latin typeface="Cambria" panose="02040503050406030204" pitchFamily="18" charset="0"/>
              </a:rPr>
              <a:t>neaktivní (</a:t>
            </a:r>
            <a:r>
              <a:rPr lang="cs-CZ" sz="2000" b="1" dirty="0" err="1" smtClean="0">
                <a:latin typeface="Cambria" panose="02040503050406030204" pitchFamily="18" charset="0"/>
              </a:rPr>
              <a:t>adenylované</a:t>
            </a:r>
            <a:r>
              <a:rPr lang="cs-CZ" sz="2000" dirty="0" smtClean="0">
                <a:latin typeface="Cambria" panose="02040503050406030204" pitchFamily="18" charset="0"/>
              </a:rPr>
              <a:t>; v přítomnosti NH</a:t>
            </a:r>
            <a:r>
              <a:rPr lang="cs-CZ" sz="2000" baseline="-25000" dirty="0">
                <a:latin typeface="Cambria" panose="02040503050406030204" pitchFamily="18" charset="0"/>
              </a:rPr>
              <a:t>4</a:t>
            </a:r>
            <a:r>
              <a:rPr lang="cs-CZ" sz="2000" baseline="30000" dirty="0" smtClean="0">
                <a:latin typeface="Cambria" panose="02040503050406030204" pitchFamily="18" charset="0"/>
              </a:rPr>
              <a:t>+</a:t>
            </a:r>
            <a:r>
              <a:rPr lang="cs-CZ" sz="2000" dirty="0" smtClean="0">
                <a:latin typeface="Cambria" panose="02040503050406030204" pitchFamily="18" charset="0"/>
              </a:rPr>
              <a:t> v médiu).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2000" dirty="0" smtClean="0">
                <a:latin typeface="Cambria" panose="02040503050406030204" pitchFamily="18" charset="0"/>
              </a:rPr>
              <a:t>Aktivaci a inaktivaci provádí enzym </a:t>
            </a:r>
            <a:r>
              <a:rPr lang="cs-CZ" sz="2000" dirty="0" err="1" smtClean="0">
                <a:latin typeface="Cambria" panose="02040503050406030204" pitchFamily="18" charset="0"/>
              </a:rPr>
              <a:t>adenylyltransferáza</a:t>
            </a:r>
            <a:r>
              <a:rPr lang="cs-CZ" sz="2000" dirty="0" smtClean="0">
                <a:latin typeface="Cambria" panose="02040503050406030204" pitchFamily="18" charset="0"/>
              </a:rPr>
              <a:t> (</a:t>
            </a:r>
            <a:r>
              <a:rPr lang="cs-CZ" sz="2000" dirty="0" err="1" smtClean="0">
                <a:latin typeface="Cambria" panose="02040503050406030204" pitchFamily="18" charset="0"/>
              </a:rPr>
              <a:t>ATáza</a:t>
            </a:r>
            <a:r>
              <a:rPr lang="cs-CZ" sz="2000" dirty="0" smtClean="0">
                <a:latin typeface="Cambria" panose="02040503050406030204" pitchFamily="18" charset="0"/>
              </a:rPr>
              <a:t>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" y="4869160"/>
            <a:ext cx="3136376" cy="17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kovalentní modifikací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 smtClean="0"/>
              <a:t>Protein PII </a:t>
            </a:r>
            <a:r>
              <a:rPr lang="cs-CZ" dirty="0" smtClean="0"/>
              <a:t>– "rozhoduje" o tom,  zda proběhne </a:t>
            </a:r>
            <a:r>
              <a:rPr lang="cs-CZ" dirty="0" err="1" smtClean="0"/>
              <a:t>adenylace</a:t>
            </a:r>
            <a:r>
              <a:rPr lang="cs-CZ" dirty="0" smtClean="0"/>
              <a:t> (inaktivace) nebo </a:t>
            </a:r>
            <a:r>
              <a:rPr lang="cs-CZ" dirty="0" err="1" smtClean="0"/>
              <a:t>deadenylace</a:t>
            </a:r>
            <a:r>
              <a:rPr lang="cs-CZ" dirty="0" smtClean="0"/>
              <a:t> (aktivace) </a:t>
            </a:r>
            <a:r>
              <a:rPr lang="cs-CZ" dirty="0" err="1" smtClean="0"/>
              <a:t>glutaminsyntetázy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u="sng" dirty="0" smtClean="0"/>
              <a:t>Protein PII se vyskytuje ve dvou formách: </a:t>
            </a:r>
          </a:p>
          <a:p>
            <a:pPr>
              <a:buFontTx/>
              <a:buChar char="-"/>
            </a:pPr>
            <a:r>
              <a:rPr lang="cs-CZ" b="1" dirty="0" smtClean="0"/>
              <a:t>základní </a:t>
            </a:r>
            <a:r>
              <a:rPr lang="cs-CZ" b="1" dirty="0" err="1" smtClean="0"/>
              <a:t>deuridylovaná</a:t>
            </a:r>
            <a:r>
              <a:rPr lang="cs-CZ" b="1" dirty="0" smtClean="0"/>
              <a:t> forma </a:t>
            </a:r>
            <a:r>
              <a:rPr lang="cs-CZ" dirty="0" smtClean="0"/>
              <a:t>→ stimulace </a:t>
            </a:r>
            <a:r>
              <a:rPr lang="cs-CZ" dirty="0" err="1" smtClean="0"/>
              <a:t>adenylace</a:t>
            </a:r>
            <a:r>
              <a:rPr lang="cs-CZ" dirty="0" smtClean="0"/>
              <a:t> (inaktivaci GS)</a:t>
            </a:r>
          </a:p>
          <a:p>
            <a:pPr>
              <a:buFontTx/>
              <a:buChar char="-"/>
            </a:pPr>
            <a:r>
              <a:rPr lang="cs-CZ" b="1" dirty="0" err="1" smtClean="0"/>
              <a:t>uridylovaná</a:t>
            </a:r>
            <a:r>
              <a:rPr lang="cs-CZ" b="1" dirty="0" smtClean="0"/>
              <a:t> </a:t>
            </a:r>
            <a:r>
              <a:rPr lang="cs-CZ" b="1" dirty="0"/>
              <a:t>forma </a:t>
            </a:r>
            <a:r>
              <a:rPr lang="cs-CZ" dirty="0"/>
              <a:t>→ stimulace </a:t>
            </a:r>
            <a:r>
              <a:rPr lang="cs-CZ" dirty="0" err="1" smtClean="0"/>
              <a:t>deadenylace</a:t>
            </a:r>
            <a:r>
              <a:rPr lang="cs-CZ" dirty="0" smtClean="0"/>
              <a:t> (aktivaci GS)</a:t>
            </a:r>
          </a:p>
          <a:p>
            <a:pPr marL="45720" indent="0">
              <a:buNone/>
            </a:pPr>
            <a:r>
              <a:rPr lang="cs-CZ" dirty="0" smtClean="0"/>
              <a:t>Kovalentní </a:t>
            </a:r>
            <a:r>
              <a:rPr lang="cs-CZ" dirty="0" err="1" smtClean="0"/>
              <a:t>uridylaci</a:t>
            </a:r>
            <a:r>
              <a:rPr lang="cs-CZ" dirty="0" smtClean="0"/>
              <a:t> (přenos UMP z UTP) katalyzuje </a:t>
            </a:r>
            <a:r>
              <a:rPr lang="cs-CZ" dirty="0" err="1" smtClean="0"/>
              <a:t>uridyltransferáza</a:t>
            </a:r>
            <a:r>
              <a:rPr lang="cs-CZ" dirty="0" smtClean="0"/>
              <a:t> (UT-</a:t>
            </a:r>
            <a:r>
              <a:rPr lang="cs-CZ" dirty="0" err="1" smtClean="0"/>
              <a:t>áza</a:t>
            </a:r>
            <a:r>
              <a:rPr lang="cs-CZ" dirty="0" smtClean="0"/>
              <a:t>), </a:t>
            </a:r>
            <a:r>
              <a:rPr lang="cs-CZ" dirty="0" err="1" smtClean="0"/>
              <a:t>deuridylaci</a:t>
            </a:r>
            <a:r>
              <a:rPr lang="cs-CZ" dirty="0" smtClean="0"/>
              <a:t> UR-</a:t>
            </a:r>
            <a:r>
              <a:rPr lang="cs-CZ" dirty="0" err="1" smtClean="0"/>
              <a:t>áza</a:t>
            </a:r>
            <a:r>
              <a:rPr lang="cs-CZ" dirty="0" smtClean="0"/>
              <a:t>. 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u="sng" dirty="0" smtClean="0"/>
              <a:t>Metabolické efektory (alosterická regulace UT-</a:t>
            </a:r>
            <a:r>
              <a:rPr lang="cs-CZ" b="1" u="sng" dirty="0" err="1" smtClean="0"/>
              <a:t>ázy</a:t>
            </a:r>
            <a:r>
              <a:rPr lang="cs-CZ" b="1" u="sng" dirty="0" smtClean="0"/>
              <a:t> a UR-</a:t>
            </a:r>
            <a:r>
              <a:rPr lang="cs-CZ" b="1" u="sng" dirty="0" err="1" smtClean="0"/>
              <a:t>ázy</a:t>
            </a:r>
            <a:r>
              <a:rPr lang="cs-CZ" b="1" u="sng" dirty="0" smtClean="0"/>
              <a:t>): </a:t>
            </a:r>
            <a:endParaRPr lang="cs-CZ" b="1" u="sng" dirty="0"/>
          </a:p>
          <a:p>
            <a:pPr marL="45720" indent="0">
              <a:buNone/>
            </a:pPr>
            <a:r>
              <a:rPr lang="el-GR" b="1" dirty="0"/>
              <a:t>α</a:t>
            </a:r>
            <a:r>
              <a:rPr lang="cs-CZ" b="1" dirty="0"/>
              <a:t>-</a:t>
            </a:r>
            <a:r>
              <a:rPr lang="cs-CZ" b="1" dirty="0" err="1"/>
              <a:t>oxoglutarát</a:t>
            </a:r>
            <a:r>
              <a:rPr lang="cs-CZ" b="1" dirty="0"/>
              <a:t>, ATP </a:t>
            </a:r>
            <a:r>
              <a:rPr lang="cs-CZ" dirty="0"/>
              <a:t>– přítomny v buňce při dostatku zdroje </a:t>
            </a:r>
            <a:r>
              <a:rPr lang="cs-CZ" dirty="0" smtClean="0"/>
              <a:t>uhlíku </a:t>
            </a:r>
            <a:r>
              <a:rPr lang="cs-CZ" dirty="0"/>
              <a:t>a energie a nedostatku NH</a:t>
            </a:r>
            <a:r>
              <a:rPr lang="cs-CZ" baseline="-25000" dirty="0"/>
              <a:t>3</a:t>
            </a:r>
            <a:r>
              <a:rPr lang="cs-CZ" dirty="0"/>
              <a:t> → aktivace </a:t>
            </a:r>
            <a:r>
              <a:rPr lang="cs-CZ" dirty="0" err="1"/>
              <a:t>glutaminsyntetázy</a:t>
            </a:r>
            <a:endParaRPr lang="cs-CZ" dirty="0"/>
          </a:p>
          <a:p>
            <a:pPr marL="45720" indent="0">
              <a:buNone/>
            </a:pPr>
            <a:r>
              <a:rPr lang="cs-CZ" b="1" dirty="0" err="1"/>
              <a:t>glutamin</a:t>
            </a:r>
            <a:r>
              <a:rPr lang="cs-CZ" dirty="0"/>
              <a:t> – inaktivace GS (stimulace </a:t>
            </a:r>
            <a:r>
              <a:rPr lang="cs-CZ" dirty="0" err="1"/>
              <a:t>adenylační</a:t>
            </a:r>
            <a:r>
              <a:rPr lang="cs-CZ" dirty="0"/>
              <a:t> aktivity </a:t>
            </a:r>
            <a:r>
              <a:rPr lang="cs-CZ" dirty="0" err="1"/>
              <a:t>ATázy</a:t>
            </a:r>
            <a:r>
              <a:rPr lang="cs-CZ" dirty="0"/>
              <a:t>)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1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aktivity enzymu kovalentní modifikací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Výhody chemické modifikace enzymu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→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zařízení pro zesílení regulačního signálu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jedna molekula regulujícího enzymu (</a:t>
            </a:r>
            <a:r>
              <a:rPr lang="cs-CZ" dirty="0" err="1" smtClean="0"/>
              <a:t>ATázy</a:t>
            </a:r>
            <a:r>
              <a:rPr lang="cs-CZ" dirty="0" smtClean="0"/>
              <a:t>) katalyzuje transformaci tisíců molekul regulovaného enzymu (</a:t>
            </a:r>
            <a:r>
              <a:rPr lang="cs-CZ" dirty="0" err="1" smtClean="0"/>
              <a:t>glutaminsyntetázy</a:t>
            </a:r>
            <a:r>
              <a:rPr lang="cs-CZ" dirty="0" smtClean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jedna molekula regulovaného enzymu </a:t>
            </a:r>
            <a:r>
              <a:rPr lang="cs-CZ" dirty="0"/>
              <a:t>(</a:t>
            </a:r>
            <a:r>
              <a:rPr lang="cs-CZ" dirty="0" err="1" smtClean="0"/>
              <a:t>glutaminsyntetázy</a:t>
            </a:r>
            <a:r>
              <a:rPr lang="cs-CZ" dirty="0" smtClean="0"/>
              <a:t>) katalyzuje přeměnu tisíců molekul substrátu</a:t>
            </a:r>
            <a:endParaRPr lang="cs-CZ" dirty="0"/>
          </a:p>
          <a:p>
            <a:pPr>
              <a:lnSpc>
                <a:spcPct val="120000"/>
              </a:lnSpc>
              <a:buFontTx/>
              <a:buChar char="-"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Ve srovnání s alosterickou regulací zůstává při regulaci kovalentní modifikací navozený regulační stav i poté, co signál odezněl - návrat do původního stavu vyžaduje nový opačný signál.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19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r>
              <a:rPr lang="cs-CZ" sz="4000" b="1" dirty="0" smtClean="0"/>
              <a:t>REGULACE RYCHLOSTI SYNTÉZY ENZYMŮ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427073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C00000"/>
                </a:solidFill>
              </a:rPr>
              <a:t>Regulace rychlosti syntézy enzymu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136904" cy="4608512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Hlavní nástroj adaptace rostoucí buňky na změnu podmínek prostředí – zapínání a vypínání genů, regulace jejich exprese.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Regulace rychlosti syntézy enzymu  = </a:t>
            </a:r>
            <a:r>
              <a:rPr lang="cs-CZ" b="1" u="sng" dirty="0" smtClean="0"/>
              <a:t>regulace rychlosti genové exprese </a:t>
            </a:r>
            <a:r>
              <a:rPr lang="cs-CZ" dirty="0" smtClean="0"/>
              <a:t>– probíhá na třech úrovních:</a:t>
            </a: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cs-CZ" b="1" dirty="0" smtClean="0">
                <a:solidFill>
                  <a:srgbClr val="0070C0"/>
                </a:solidFill>
              </a:rPr>
              <a:t>- na úrovni transkripce</a:t>
            </a: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cs-CZ" b="1" dirty="0" smtClean="0">
                <a:solidFill>
                  <a:srgbClr val="0070C0"/>
                </a:solidFill>
              </a:rPr>
              <a:t>- na úrovni translace</a:t>
            </a: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cs-CZ" b="1" dirty="0" smtClean="0">
                <a:solidFill>
                  <a:srgbClr val="0070C0"/>
                </a:solidFill>
              </a:rPr>
              <a:t> -na </a:t>
            </a:r>
            <a:r>
              <a:rPr lang="cs-CZ" b="1" dirty="0" err="1" smtClean="0">
                <a:solidFill>
                  <a:srgbClr val="0070C0"/>
                </a:solidFill>
              </a:rPr>
              <a:t>posttranslační</a:t>
            </a:r>
            <a:r>
              <a:rPr lang="cs-CZ" b="1" dirty="0" smtClean="0">
                <a:solidFill>
                  <a:srgbClr val="0070C0"/>
                </a:solidFill>
              </a:rPr>
              <a:t> úrovni 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arenR"/>
            </a:pPr>
            <a:endParaRPr lang="cs-CZ" dirty="0"/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cs-CZ" b="1" dirty="0" smtClean="0"/>
              <a:t>Hlavní úrovní je regulace transkripce </a:t>
            </a:r>
            <a:r>
              <a:rPr lang="cs-CZ" dirty="0" smtClean="0"/>
              <a:t>– regulace v prvním kroku operačního sledu.</a:t>
            </a: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2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rychlosti syntézy enzymu na úrovni transkripce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Transkripce </a:t>
            </a:r>
            <a:r>
              <a:rPr lang="cs-CZ" dirty="0" smtClean="0"/>
              <a:t>– proces přepisu sekvence DNA do sekvence funkčních RNA (</a:t>
            </a:r>
            <a:r>
              <a:rPr lang="cs-CZ" dirty="0" err="1" smtClean="0"/>
              <a:t>tRNA</a:t>
            </a:r>
            <a:r>
              <a:rPr lang="cs-CZ" dirty="0" smtClean="0"/>
              <a:t>, </a:t>
            </a:r>
            <a:r>
              <a:rPr lang="cs-CZ" dirty="0" err="1" smtClean="0"/>
              <a:t>rRNA</a:t>
            </a:r>
            <a:r>
              <a:rPr lang="cs-CZ" dirty="0" smtClean="0"/>
              <a:t>, </a:t>
            </a:r>
            <a:r>
              <a:rPr lang="cs-CZ" dirty="0" err="1" smtClean="0"/>
              <a:t>mRNA</a:t>
            </a:r>
            <a:r>
              <a:rPr lang="cs-CZ" dirty="0" smtClean="0"/>
              <a:t>)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20966"/>
            <a:ext cx="5986785" cy="37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Regulace rychlosti syntézy enzymu na úrovni transkripce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4176464" cy="4608512"/>
          </a:xfrm>
        </p:spPr>
        <p:txBody>
          <a:bodyPr/>
          <a:lstStyle/>
          <a:p>
            <a:pPr marL="45720" indent="0">
              <a:buNone/>
            </a:pPr>
            <a:r>
              <a:rPr lang="cs-CZ" b="1" u="sng" dirty="0" smtClean="0"/>
              <a:t>Transkripce</a:t>
            </a:r>
            <a:r>
              <a:rPr lang="cs-CZ" u="sng" dirty="0" smtClean="0"/>
              <a:t> – syntéza molekul RNA za účasti RNA-polymerázy:</a:t>
            </a:r>
          </a:p>
          <a:p>
            <a:pPr marL="45720" indent="0">
              <a:buNone/>
            </a:pPr>
            <a:r>
              <a:rPr lang="cs-CZ" b="1" dirty="0" smtClean="0"/>
              <a:t>Iniciace</a:t>
            </a:r>
            <a:r>
              <a:rPr lang="cs-CZ" dirty="0" smtClean="0"/>
              <a:t> – vazba RNA-polymerázy na promotor (prostřednictvím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-faktor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u)</a:t>
            </a:r>
            <a:endParaRPr lang="cs-CZ" dirty="0" smtClean="0"/>
          </a:p>
          <a:p>
            <a:pPr marL="45720" indent="0">
              <a:buNone/>
            </a:pPr>
            <a:r>
              <a:rPr lang="cs-CZ" b="1" dirty="0" smtClean="0"/>
              <a:t>Elongace</a:t>
            </a:r>
            <a:r>
              <a:rPr lang="cs-CZ" dirty="0" smtClean="0"/>
              <a:t> – vlastní syntéza molekul RNA (rychlost 40-80 nukleotidů/s)</a:t>
            </a:r>
          </a:p>
          <a:p>
            <a:pPr marL="45720" indent="0">
              <a:buNone/>
            </a:pPr>
            <a:r>
              <a:rPr lang="cs-CZ" b="1" dirty="0" smtClean="0"/>
              <a:t>Terminace</a:t>
            </a:r>
            <a:r>
              <a:rPr lang="cs-CZ" dirty="0" smtClean="0"/>
              <a:t> – ukončení syntézy (specifická báze na přepisovaném řetězci DNA)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Regulována je frekvence iniciace transkripce (rychlost elongace je konstantní). 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04456" cy="427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280920" cy="5112568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>
                <a:solidFill>
                  <a:schemeClr val="tx1"/>
                </a:solidFill>
                <a:cs typeface="Arial" charset="0"/>
              </a:rPr>
              <a:t>Katabolizmus a anabolizmus jsou dva protichůdné procesy, které vedle sebe existují v prostoru a čase a vzájemně se podmiňují. </a:t>
            </a:r>
            <a:r>
              <a:rPr lang="cs-CZ" dirty="0">
                <a:solidFill>
                  <a:schemeClr val="tx1"/>
                </a:solidFill>
                <a:cs typeface="Arial" charset="0"/>
              </a:rPr>
              <a:t> </a:t>
            </a:r>
            <a:endParaRPr lang="el-GR" dirty="0">
              <a:solidFill>
                <a:schemeClr val="tx1"/>
              </a:solidFill>
              <a:cs typeface="Arial" charset="0"/>
            </a:endParaRPr>
          </a:p>
          <a:p>
            <a:pPr marL="45720" indent="0">
              <a:lnSpc>
                <a:spcPct val="90000"/>
              </a:lnSpc>
              <a:buNone/>
            </a:pPr>
            <a:endParaRPr lang="cs-CZ" dirty="0" smtClean="0"/>
          </a:p>
          <a:p>
            <a:pPr marL="45720" indent="0">
              <a:lnSpc>
                <a:spcPct val="90000"/>
              </a:lnSpc>
              <a:buNone/>
            </a:pPr>
            <a:endParaRPr lang="cs-CZ" dirty="0"/>
          </a:p>
          <a:p>
            <a:pPr marL="45720" indent="0">
              <a:lnSpc>
                <a:spcPct val="90000"/>
              </a:lnSpc>
              <a:buNone/>
            </a:pPr>
            <a:endParaRPr lang="cs-CZ" dirty="0" smtClean="0"/>
          </a:p>
          <a:p>
            <a:pPr marL="45720" indent="0">
              <a:lnSpc>
                <a:spcPct val="90000"/>
              </a:lnSpc>
              <a:buNone/>
            </a:pPr>
            <a:endParaRPr lang="cs-CZ" dirty="0"/>
          </a:p>
          <a:p>
            <a:pPr marL="45720" indent="0">
              <a:lnSpc>
                <a:spcPct val="90000"/>
              </a:lnSpc>
              <a:buNone/>
            </a:pPr>
            <a:endParaRPr lang="cs-CZ" dirty="0" smtClean="0"/>
          </a:p>
          <a:p>
            <a:pPr marL="45720" indent="0">
              <a:lnSpc>
                <a:spcPct val="90000"/>
              </a:lnSpc>
              <a:buNone/>
            </a:pPr>
            <a:endParaRPr lang="cs-CZ" dirty="0"/>
          </a:p>
          <a:p>
            <a:pPr marL="45720" indent="0">
              <a:lnSpc>
                <a:spcPct val="90000"/>
              </a:lnSpc>
              <a:buNone/>
            </a:pPr>
            <a:endParaRPr lang="cs-CZ" dirty="0" smtClean="0"/>
          </a:p>
          <a:p>
            <a:pPr marL="45720" indent="0">
              <a:lnSpc>
                <a:spcPct val="90000"/>
              </a:lnSpc>
              <a:buNone/>
            </a:pPr>
            <a:r>
              <a:rPr lang="cs-CZ" dirty="0" smtClean="0"/>
              <a:t>Proces </a:t>
            </a:r>
            <a:r>
              <a:rPr lang="cs-CZ" dirty="0"/>
              <a:t>metabolizmu je souhrn biochemických reakcí, které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	</a:t>
            </a:r>
            <a:r>
              <a:rPr lang="cs-CZ" dirty="0" smtClean="0"/>
              <a:t>a</a:t>
            </a:r>
            <a:r>
              <a:rPr lang="cs-CZ" dirty="0"/>
              <a:t>/ probíhají posloupně a jsou “seřazeny“ do </a:t>
            </a:r>
            <a:r>
              <a:rPr lang="cs-CZ" dirty="0" smtClean="0"/>
              <a:t>řad </a:t>
            </a:r>
            <a:r>
              <a:rPr lang="cs-CZ" dirty="0"/>
              <a:t>– </a:t>
            </a:r>
            <a:r>
              <a:rPr lang="cs-CZ" dirty="0" smtClean="0">
                <a:solidFill>
                  <a:srgbClr val="FF0000"/>
                </a:solidFill>
              </a:rPr>
              <a:t>metabolické </a:t>
            </a:r>
            <a:r>
              <a:rPr lang="cs-CZ" dirty="0">
                <a:solidFill>
                  <a:srgbClr val="FF0000"/>
                </a:solidFill>
              </a:rPr>
              <a:t>dráhy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	</a:t>
            </a:r>
            <a:r>
              <a:rPr lang="cs-CZ" dirty="0" smtClean="0"/>
              <a:t>b</a:t>
            </a:r>
            <a:r>
              <a:rPr lang="cs-CZ" dirty="0"/>
              <a:t>/ uzavřeny do kruhu – </a:t>
            </a:r>
            <a:r>
              <a:rPr lang="cs-CZ" dirty="0" smtClean="0">
                <a:solidFill>
                  <a:srgbClr val="FF0000"/>
                </a:solidFill>
              </a:rPr>
              <a:t>cykly</a:t>
            </a:r>
          </a:p>
          <a:p>
            <a:pPr>
              <a:buFontTx/>
              <a:buNone/>
            </a:pPr>
            <a:r>
              <a:rPr lang="cs-CZ" dirty="0" smtClean="0"/>
              <a:t>Výsledný </a:t>
            </a:r>
            <a:r>
              <a:rPr lang="cs-CZ" dirty="0"/>
              <a:t>metabolit může vznikat více než </a:t>
            </a:r>
            <a:r>
              <a:rPr lang="cs-CZ" dirty="0" smtClean="0"/>
              <a:t>jednou </a:t>
            </a:r>
            <a:r>
              <a:rPr lang="cs-CZ" dirty="0"/>
              <a:t>metabolickou drahou 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alternativní metabolické </a:t>
            </a:r>
            <a:r>
              <a:rPr lang="cs-CZ" dirty="0">
                <a:solidFill>
                  <a:srgbClr val="FF0000"/>
                </a:solidFill>
              </a:rPr>
              <a:t>dráhy</a:t>
            </a:r>
          </a:p>
          <a:p>
            <a:pPr>
              <a:buFontTx/>
              <a:buNone/>
            </a:pPr>
            <a:r>
              <a:rPr lang="cs-CZ" sz="1800" dirty="0"/>
              <a:t>		</a:t>
            </a:r>
            <a:endParaRPr lang="cs-CZ" sz="1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sz="1800" dirty="0"/>
              <a:t>		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700808"/>
            <a:ext cx="5225567" cy="23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2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Regulace rychlosti syntézy enzymu na úrovni transkripce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Transkripce – přesně kontrolovaný a regulovaný proces: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regulace rychlosti syntézy všech forem RNA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regulace frekvence iniciace transkripce genů/operonů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4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Regulace rychlosti syntézy enzymu na úrovni transkripce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 smtClean="0"/>
              <a:t>Bakteriální chromozom je členěn na funkční jednotky – operony</a:t>
            </a:r>
            <a:r>
              <a:rPr lang="cs-CZ" dirty="0" smtClean="0"/>
              <a:t> – jejichž transkripcí vzniká jedna molekula </a:t>
            </a:r>
            <a:r>
              <a:rPr lang="cs-CZ" dirty="0" err="1" smtClean="0"/>
              <a:t>mRNA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 smtClean="0"/>
              <a:t>Promotor a operátor</a:t>
            </a:r>
            <a:r>
              <a:rPr lang="cs-CZ" dirty="0" smtClean="0"/>
              <a:t> – regulační úseky operonu.</a:t>
            </a:r>
          </a:p>
          <a:p>
            <a:pPr marL="45720" indent="0">
              <a:buNone/>
            </a:pPr>
            <a:r>
              <a:rPr lang="cs-CZ" b="1" dirty="0" smtClean="0"/>
              <a:t>Regulátorový gen </a:t>
            </a:r>
            <a:r>
              <a:rPr lang="cs-CZ" dirty="0" smtClean="0"/>
              <a:t>– kóduje bílkovinu (represor), která se váže na operátor a brání nasednutí RNA-polymerázy na promotor. </a:t>
            </a:r>
          </a:p>
          <a:p>
            <a:pPr marL="45720" indent="0">
              <a:buNone/>
            </a:pPr>
            <a:endParaRPr lang="cs-CZ" u="sng" dirty="0" smtClean="0"/>
          </a:p>
          <a:p>
            <a:pPr marL="45720" indent="0">
              <a:buNone/>
            </a:pPr>
            <a:r>
              <a:rPr lang="cs-CZ" u="sng" dirty="0" smtClean="0"/>
              <a:t>Laktózový operon E. coli </a:t>
            </a:r>
            <a:r>
              <a:rPr lang="cs-CZ" dirty="0" smtClean="0"/>
              <a:t>– obsahuje 3 strukturní geny kódující </a:t>
            </a:r>
            <a:r>
              <a:rPr lang="cs-CZ" dirty="0" smtClean="0">
                <a:latin typeface="Cambria Math"/>
                <a:ea typeface="Cambria Math"/>
              </a:rPr>
              <a:t>𝛃-</a:t>
            </a:r>
            <a:r>
              <a:rPr lang="cs-CZ" dirty="0" err="1" smtClean="0">
                <a:latin typeface="Cambria Math"/>
                <a:ea typeface="Cambria Math"/>
              </a:rPr>
              <a:t>galaktozidázu</a:t>
            </a:r>
            <a:r>
              <a:rPr lang="cs-CZ" dirty="0" smtClean="0">
                <a:latin typeface="Cambria Math"/>
                <a:ea typeface="Cambria Math"/>
              </a:rPr>
              <a:t>, </a:t>
            </a:r>
            <a:r>
              <a:rPr lang="cs-CZ" dirty="0" err="1" smtClean="0">
                <a:latin typeface="Cambria Math"/>
                <a:ea typeface="Cambria Math"/>
              </a:rPr>
              <a:t>permeázu</a:t>
            </a:r>
            <a:r>
              <a:rPr lang="cs-CZ" dirty="0" smtClean="0">
                <a:latin typeface="Cambria Math"/>
                <a:ea typeface="Cambria Math"/>
              </a:rPr>
              <a:t> a </a:t>
            </a:r>
            <a:r>
              <a:rPr lang="cs-CZ" dirty="0" err="1" smtClean="0">
                <a:latin typeface="Cambria Math"/>
                <a:ea typeface="Cambria Math"/>
              </a:rPr>
              <a:t>acetylázu</a:t>
            </a:r>
            <a:r>
              <a:rPr lang="cs-CZ" dirty="0" smtClean="0">
                <a:latin typeface="Cambria Math"/>
                <a:ea typeface="Cambria Math"/>
              </a:rPr>
              <a:t>.</a:t>
            </a: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608512" cy="184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29646" y="2348880"/>
            <a:ext cx="3923190" cy="1391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Operon může obsahovat jeden 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nebo více genů kódujících enzymy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enzymy účinkující ve společném </a:t>
            </a:r>
          </a:p>
          <a:p>
            <a:pPr>
              <a:lnSpc>
                <a:spcPct val="120000"/>
              </a:lnSpc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metabolickém ději</a:t>
            </a:r>
          </a:p>
        </p:txBody>
      </p:sp>
    </p:spTree>
    <p:extLst>
      <p:ext uri="{BB962C8B-B14F-4D97-AF65-F5344CB8AC3E}">
        <p14:creationId xmlns:p14="http://schemas.microsoft.com/office/powerpoint/2010/main" val="1347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297"/>
          <a:stretch/>
        </p:blipFill>
        <p:spPr bwMode="auto">
          <a:xfrm>
            <a:off x="179512" y="2029529"/>
            <a:ext cx="8837102" cy="208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33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rychlosti syntézy enzymu na úrovni transkripce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80920" cy="446449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Možnosti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regulace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rychlosti syntézy enzymu na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úrovni transkripce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Font typeface="Georgia" pitchFamily="18" charset="0"/>
              <a:buAutoNum type="arabicParenR"/>
            </a:pPr>
            <a:r>
              <a:rPr lang="cs-CZ" b="1" dirty="0">
                <a:solidFill>
                  <a:schemeClr val="accent6"/>
                </a:solidFill>
              </a:rPr>
              <a:t>Modifikace </a:t>
            </a:r>
            <a:r>
              <a:rPr lang="cs-CZ" b="1" dirty="0" smtClean="0">
                <a:solidFill>
                  <a:schemeClr val="accent6"/>
                </a:solidFill>
              </a:rPr>
              <a:t>RNA-polymerázy</a:t>
            </a:r>
            <a:endParaRPr lang="cs-CZ" dirty="0">
              <a:solidFill>
                <a:schemeClr val="accent6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Variace v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Negativní regulace represorem na operátoru </a:t>
            </a:r>
            <a:r>
              <a:rPr lang="cs-CZ" dirty="0">
                <a:solidFill>
                  <a:schemeClr val="tx1"/>
                </a:solidFill>
              </a:rPr>
              <a:t>(indukce a represe)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Pozitivní regulace na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 err="1" smtClean="0">
                <a:solidFill>
                  <a:schemeClr val="tx1"/>
                </a:solidFill>
              </a:rPr>
              <a:t>Atenuace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3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Modifikace RNA-polymerázy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80920" cy="4752528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Podjednotka RNA-polymerázy </a:t>
            </a:r>
            <a:r>
              <a:rPr lang="cs-CZ" dirty="0" smtClean="0">
                <a:latin typeface="Cambria Math"/>
                <a:ea typeface="Cambria Math"/>
              </a:rPr>
              <a:t>𝛔</a:t>
            </a:r>
            <a:r>
              <a:rPr lang="cs-CZ" b="1" dirty="0" smtClean="0">
                <a:latin typeface="Cambria Math"/>
                <a:ea typeface="Cambria Math"/>
              </a:rPr>
              <a:t>-faktor </a:t>
            </a:r>
            <a:r>
              <a:rPr lang="cs-CZ" b="1" dirty="0" smtClean="0"/>
              <a:t>(sigma faktor) je zodpovědná za iniciaci transkripce </a:t>
            </a:r>
            <a:r>
              <a:rPr lang="cs-CZ" dirty="0" smtClean="0"/>
              <a:t>– "vyhledává" na DNA promotory a určuje tak, které operony budou přepisovány.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5761"/>
            <a:ext cx="63055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8021">
                    <a:lumMod val="75000"/>
                  </a:srgbClr>
                </a:solidFill>
              </a:rPr>
              <a:t>Modifikace RNA-polymerázy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změna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-faktoru RNA-polymerázy 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nastává např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při sporulaci (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-faktor určuje, jaké operony budou přepisovány) </a:t>
            </a: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 výměně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-faktoru dochází při změně podmínek prostředí (stresové podmínky – chladový šok, hladovění atd.)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syntézu nových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-faktorů může vyvolat např. infekce buňky bakteriofágem</a:t>
            </a:r>
          </a:p>
          <a:p>
            <a:pPr>
              <a:buFontTx/>
              <a:buChar char="-"/>
            </a:pPr>
            <a:r>
              <a:rPr lang="cs-CZ" dirty="0" smtClean="0"/>
              <a:t>různé organizmy mohou syntetizovat různé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-faktory </a:t>
            </a:r>
            <a:r>
              <a:rPr lang="cs-CZ" dirty="0" smtClean="0"/>
              <a:t>(např</a:t>
            </a:r>
            <a:r>
              <a:rPr lang="cs-CZ" dirty="0"/>
              <a:t>. </a:t>
            </a:r>
            <a:r>
              <a:rPr lang="cs-CZ" i="1" dirty="0"/>
              <a:t>E. co</a:t>
            </a:r>
            <a:r>
              <a:rPr lang="cs-CZ" dirty="0"/>
              <a:t>li - 7, </a:t>
            </a:r>
            <a:r>
              <a:rPr lang="cs-CZ" i="1" dirty="0" err="1"/>
              <a:t>Bacillus</a:t>
            </a:r>
            <a:r>
              <a:rPr lang="cs-CZ" i="1" dirty="0"/>
              <a:t> </a:t>
            </a:r>
            <a:r>
              <a:rPr lang="cs-CZ" i="1" dirty="0" err="1"/>
              <a:t>subtilis</a:t>
            </a:r>
            <a:r>
              <a:rPr lang="cs-CZ" dirty="0"/>
              <a:t> - 14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-faktor rozhoduje o tom, které promotory na DNA mají být činné a </a:t>
            </a:r>
            <a:r>
              <a:rPr lang="cs-CZ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které mlčící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(případně v součinnosti další specifické bílkoviny – regulace katabolickou represí)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FF0000"/>
                </a:solidFill>
              </a:rPr>
              <a:t>nejde </a:t>
            </a:r>
            <a:r>
              <a:rPr lang="cs-CZ" b="1" dirty="0">
                <a:solidFill>
                  <a:srgbClr val="FF0000"/>
                </a:solidFill>
              </a:rPr>
              <a:t>o plynulou regulaci metabolizmu vegetativně rostoucích buněk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rychlosti syntézy enzymu na úrovni transkripce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80920" cy="446449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Možnosti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regulace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rychlosti syntézy enzymu na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úrovni transkripce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Font typeface="Georgia" pitchFamily="18" charset="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Modifikace </a:t>
            </a:r>
            <a:r>
              <a:rPr lang="cs-CZ" b="1" dirty="0" smtClean="0">
                <a:solidFill>
                  <a:schemeClr val="tx1"/>
                </a:solidFill>
              </a:rPr>
              <a:t>RNA-polymerázy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rgbClr val="0070C0"/>
                </a:solidFill>
              </a:rPr>
              <a:t>Variace v </a:t>
            </a:r>
            <a:r>
              <a:rPr lang="cs-CZ" b="1" dirty="0" smtClean="0">
                <a:solidFill>
                  <a:srgbClr val="0070C0"/>
                </a:solidFill>
              </a:rPr>
              <a:t>promotoru</a:t>
            </a:r>
            <a:endParaRPr lang="cs-CZ" dirty="0">
              <a:solidFill>
                <a:srgbClr val="0070C0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Negativní regulace represorem na operátoru </a:t>
            </a:r>
            <a:r>
              <a:rPr lang="cs-CZ" dirty="0">
                <a:solidFill>
                  <a:schemeClr val="tx1"/>
                </a:solidFill>
              </a:rPr>
              <a:t>(indukce a represe)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Pozitivní regulace na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 err="1" smtClean="0">
                <a:solidFill>
                  <a:schemeClr val="tx1"/>
                </a:solidFill>
              </a:rPr>
              <a:t>Atenuace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2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Variace v promotoru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 smtClean="0"/>
              <a:t>Promotor</a:t>
            </a:r>
            <a:r>
              <a:rPr lang="cs-CZ" dirty="0" smtClean="0"/>
              <a:t> – regulační oblast na DNA, předchází strukturnímu genu/operonu; úsek bohatý na AT páry</a:t>
            </a:r>
          </a:p>
          <a:p>
            <a:pPr marL="45720" indent="0">
              <a:buNone/>
            </a:pPr>
            <a:r>
              <a:rPr lang="cs-CZ" dirty="0" smtClean="0"/>
              <a:t>Odchylky v primární struktuře promotorů určují rozdíly  v afinitě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-faktoru (a tedy i RNA-polymerázy) k jednotlivým promotorům. </a:t>
            </a:r>
          </a:p>
          <a:p>
            <a:pPr marL="45720" indent="0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Nejzákladnější způsob regulace genové exprese v bakteriální buňce.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1" y="2924944"/>
            <a:ext cx="6119192" cy="27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Variace v promotoru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sekvence bází promotorů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rozeznávaných daným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-faktorem jsou si velmi podobné, ale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 zcela identické </a:t>
            </a:r>
          </a:p>
          <a:p>
            <a:pPr marL="45720" indent="0" algn="ctr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↓ </a:t>
            </a:r>
          </a:p>
          <a:p>
            <a:pPr marL="45720" indent="0" algn="ctr">
              <a:buNone/>
            </a:pPr>
            <a:r>
              <a:rPr lang="cs-CZ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afinita RNA-polymerázy k různým promotorům je různá </a:t>
            </a:r>
          </a:p>
          <a:p>
            <a:pPr marL="45720" indent="0" algn="ctr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(promotory jsou různě "silné") </a:t>
            </a:r>
          </a:p>
          <a:p>
            <a:pPr marL="45720" indent="0" algn="ctr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↓</a:t>
            </a:r>
          </a:p>
          <a:p>
            <a:pPr marL="45720" indent="0" algn="ctr"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různá frekvence iniciace transkripce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 různých genů/operonů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ea typeface="Cambria Math"/>
            </a:endParaRPr>
          </a:p>
          <a:p>
            <a:pPr marL="45720" indent="0" algn="ctr"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↓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ea typeface="Cambria Math"/>
            </a:endParaRPr>
          </a:p>
          <a:p>
            <a:pPr marL="45720" indent="0" algn="ctr"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různá hladina </a:t>
            </a:r>
            <a:r>
              <a:rPr lang="cs-CZ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mRNA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buňce</a:t>
            </a:r>
          </a:p>
          <a:p>
            <a:pPr marL="45720" indent="0" algn="ctr">
              <a:buNone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ea typeface="Cambria Math"/>
              </a:rPr>
              <a:t>↓</a:t>
            </a:r>
          </a:p>
          <a:p>
            <a:pPr marL="45720" indent="0" algn="ctr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různá hladina různých proteinů v buňce</a:t>
            </a:r>
          </a:p>
        </p:txBody>
      </p:sp>
    </p:spTree>
    <p:extLst>
      <p:ext uri="{BB962C8B-B14F-4D97-AF65-F5344CB8AC3E}">
        <p14:creationId xmlns:p14="http://schemas.microsoft.com/office/powerpoint/2010/main" val="15282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Variace v promotoru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>
                <a:solidFill>
                  <a:srgbClr val="FF0000"/>
                </a:solidFill>
              </a:rPr>
              <a:t>– odlišnost sekvencí promotoru je příčinou rozdílné frekvence iniciace </a:t>
            </a:r>
            <a:r>
              <a:rPr lang="cs-CZ" b="1" dirty="0" smtClean="0">
                <a:solidFill>
                  <a:srgbClr val="FF0000"/>
                </a:solidFill>
              </a:rPr>
              <a:t>transkripce</a:t>
            </a:r>
          </a:p>
          <a:p>
            <a:pPr marL="45720" indent="0">
              <a:buNone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ento způsob regulace se týká zejména: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syntézy konstitutivních enzymů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(represorem a operátorem neregulovaných), které jsou v buňce syntetizovány nezávisle na podmínkách prostředí, např. většina enzymů glykolýzy</a:t>
            </a:r>
          </a:p>
          <a:p>
            <a:pPr>
              <a:buFontTx/>
              <a:buChar char="-"/>
            </a:pPr>
            <a:r>
              <a:rPr lang="cs-CZ" dirty="0" smtClean="0"/>
              <a:t>rychlosti syntézy represorů (regulátorových genů)</a:t>
            </a:r>
          </a:p>
          <a:p>
            <a:pPr>
              <a:buFontTx/>
              <a:buChar char="-"/>
            </a:pPr>
            <a:r>
              <a:rPr lang="cs-CZ" dirty="0" smtClean="0"/>
              <a:t>některých enzymů, které buňka potřebuje ve velmi nízkých koncentracích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4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Regulace metabolizmu bakterií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90000"/>
              </a:lnSpc>
              <a:buNone/>
            </a:pPr>
            <a:r>
              <a:rPr lang="cs-CZ" dirty="0"/>
              <a:t>Každá metabolická dráha – metabolický </a:t>
            </a:r>
            <a:r>
              <a:rPr lang="cs-CZ" dirty="0" smtClean="0"/>
              <a:t>pochod </a:t>
            </a:r>
            <a:r>
              <a:rPr lang="cs-CZ" dirty="0"/>
              <a:t>– je </a:t>
            </a:r>
            <a:r>
              <a:rPr lang="cs-CZ" b="1" dirty="0"/>
              <a:t>řízen specifickým 	regulačním systémem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cs-CZ" b="1" dirty="0"/>
              <a:t>Regulační systém se uplatňuje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/>
              <a:t>		</a:t>
            </a:r>
            <a:r>
              <a:rPr lang="cs-CZ" b="1" dirty="0">
                <a:solidFill>
                  <a:srgbClr val="00B050"/>
                </a:solidFill>
              </a:rPr>
              <a:t>- již při syntéze enzymů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00B050"/>
                </a:solidFill>
              </a:rPr>
              <a:t>		- nebo má vliv na aktivitu </a:t>
            </a:r>
            <a:r>
              <a:rPr lang="cs-CZ" b="1" dirty="0" smtClean="0">
                <a:solidFill>
                  <a:srgbClr val="00B050"/>
                </a:solidFill>
              </a:rPr>
              <a:t>enzymu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Bakteriální buňka má schopnost regulovat děje, které v ní probíhají – </a:t>
            </a:r>
            <a:r>
              <a:rPr lang="cs-CZ" b="1" dirty="0"/>
              <a:t>metabolické procesy jsou regulované</a:t>
            </a:r>
            <a:r>
              <a:rPr lang="cs-CZ" dirty="0"/>
              <a:t>.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>
                <a:solidFill>
                  <a:srgbClr val="00B050"/>
                </a:solidFill>
              </a:rPr>
              <a:t>Buňka sleduje hodnoty </a:t>
            </a:r>
            <a:r>
              <a:rPr lang="cs-CZ" dirty="0">
                <a:solidFill>
                  <a:srgbClr val="00B050"/>
                </a:solidFill>
              </a:rPr>
              <a:t>veličin v prostředí (v médiu) a </a:t>
            </a:r>
            <a:r>
              <a:rPr lang="cs-CZ" b="1" dirty="0">
                <a:solidFill>
                  <a:srgbClr val="00B050"/>
                </a:solidFill>
              </a:rPr>
              <a:t>reaguje na ně adaptací.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cs-CZ" dirty="0" smtClean="0">
              <a:solidFill>
                <a:srgbClr val="00B050"/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/>
              <a:t>Hlavní cíl buňky – přežít a pomnožit se.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Metabolické </a:t>
            </a:r>
            <a:r>
              <a:rPr lang="cs-CZ" b="1" dirty="0"/>
              <a:t>reakce (dráhy, cykly) jsou regulovány ("vypínány a zapínány") tak, aby to </a:t>
            </a:r>
            <a:r>
              <a:rPr lang="cs-CZ" b="1" u="sng" dirty="0"/>
              <a:t>pro buňku bylo ekonomicky výhodné</a:t>
            </a:r>
            <a:r>
              <a:rPr lang="cs-CZ" dirty="0"/>
              <a:t>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rychlosti syntézy enzymu na úrovni transkripce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80920" cy="446449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Možnosti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regulace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rychlosti syntézy enzymu na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úrovni transkripce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Font typeface="Georgia" pitchFamily="18" charset="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Modifikace </a:t>
            </a:r>
            <a:r>
              <a:rPr lang="cs-CZ" b="1" dirty="0" smtClean="0">
                <a:solidFill>
                  <a:schemeClr val="tx1"/>
                </a:solidFill>
              </a:rPr>
              <a:t>RNA-polymerázy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Variace v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rgbClr val="FF0000"/>
                </a:solidFill>
              </a:rPr>
              <a:t>Negativní regulace represorem na operátoru </a:t>
            </a:r>
            <a:r>
              <a:rPr lang="cs-CZ" dirty="0">
                <a:solidFill>
                  <a:srgbClr val="FF0000"/>
                </a:solidFill>
              </a:rPr>
              <a:t>(indukce a represe)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Pozitivní regulace na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 err="1" smtClean="0">
                <a:solidFill>
                  <a:schemeClr val="tx1"/>
                </a:solidFill>
              </a:rPr>
              <a:t>Atenuace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9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792088"/>
          </a:xfrm>
        </p:spPr>
        <p:txBody>
          <a:bodyPr/>
          <a:lstStyle/>
          <a:p>
            <a:r>
              <a:rPr lang="cs-CZ" dirty="0"/>
              <a:t>Negativní regulace represorem (indukce a represe)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Represory</a:t>
            </a:r>
            <a:r>
              <a:rPr lang="cs-CZ" dirty="0"/>
              <a:t> – alosterické bílkoviny, produkty regulátorového genu. Mají vazebné místo pro efektor (→ </a:t>
            </a:r>
            <a:r>
              <a:rPr lang="cs-CZ" u="sng" dirty="0"/>
              <a:t>změna konformace represoru</a:t>
            </a:r>
            <a:r>
              <a:rPr lang="cs-CZ" dirty="0"/>
              <a:t>)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Tímto systémem probíhají dva základní regulační děje: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A) Indukce syntézy enzymu v přítomnosti substrátu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- tímto způsobem je kontrolována syntéza různých enzymů </a:t>
            </a:r>
            <a:r>
              <a:rPr lang="cs-CZ" b="1" dirty="0"/>
              <a:t>tvořících se jen v přítomnosti specifických substrátů katabolických drah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) Represe syntézy enzymu konečným produktem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- způsob regulace používaný </a:t>
            </a:r>
            <a:r>
              <a:rPr lang="cs-CZ" b="1" dirty="0"/>
              <a:t>ke kontrole syntézy enzymů anabolických drah</a:t>
            </a:r>
            <a:r>
              <a:rPr lang="cs-CZ" dirty="0"/>
              <a:t> – enzymy jsou syntetizované jen tehdy, není-li produkt dané dráhy k dispozici hotový v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120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Negativní regulace represorem </a:t>
            </a:r>
            <a:endParaRPr lang="cs-CZ" sz="28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0" dir="5400000" sy="-100000" algn="bl" rotWithShape="0"/>
              </a:effectLst>
              <a:ea typeface="+mj-ea"/>
              <a:cs typeface="+mj-cs"/>
            </a:endParaRPr>
          </a:p>
          <a:p>
            <a:pPr marL="45720" indent="0" algn="ctr">
              <a:buNone/>
            </a:pPr>
            <a:r>
              <a:rPr lang="cs-CZ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(</a:t>
            </a:r>
            <a: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indukce a represe</a:t>
            </a:r>
            <a:r>
              <a:rPr lang="cs-CZ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)</a:t>
            </a:r>
          </a:p>
          <a:p>
            <a:pPr marL="45720" indent="0" algn="ctr">
              <a:buNone/>
            </a:pPr>
            <a:endParaRPr lang="cs-CZ" sz="28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0" dir="5400000" sy="-100000" algn="bl" rotWithShape="0"/>
              </a:effectLst>
              <a:ea typeface="+mj-ea"/>
              <a:cs typeface="+mj-cs"/>
            </a:endParaRPr>
          </a:p>
          <a:p>
            <a:pPr marL="45720" indent="0" algn="ctr">
              <a:lnSpc>
                <a:spcPct val="120000"/>
              </a:lnSpc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A) Indukce syntézy enzymu v přítomnosti substrátu 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cs-CZ" sz="2400" dirty="0"/>
              <a:t>- tímto způsobem je kontrolována syntéza různých enzymů </a:t>
            </a:r>
            <a:r>
              <a:rPr lang="cs-CZ" sz="2400" b="1" dirty="0"/>
              <a:t>tvořících se jen v přítomnosti specifických substrátů katabolických drah</a:t>
            </a:r>
          </a:p>
          <a:p>
            <a:pPr marL="45720" indent="0" algn="ctr">
              <a:buNone/>
            </a:pPr>
            <a: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592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Indukce syntézy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enzymu 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přítomnosti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substrátu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848872" cy="4680520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- </a:t>
            </a:r>
            <a:r>
              <a:rPr lang="cs-CZ" dirty="0"/>
              <a:t>tímto způsobem je kontrolována syntéza různých enzymů </a:t>
            </a:r>
            <a:r>
              <a:rPr lang="cs-CZ" b="1" dirty="0"/>
              <a:t>tvořících se jen v přítomnosti specifických substrátů </a:t>
            </a:r>
            <a:r>
              <a:rPr lang="cs-CZ" dirty="0"/>
              <a:t>(katabolické dráhy)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/>
              <a:t>transkripce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laktózového operonu </a:t>
            </a:r>
            <a:r>
              <a:rPr lang="cs-CZ" dirty="0"/>
              <a:t>je indukována přítomností laktózy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laktóza (=induktor) </a:t>
            </a:r>
            <a:r>
              <a:rPr lang="cs-CZ" dirty="0"/>
              <a:t>se naváže na </a:t>
            </a:r>
            <a:r>
              <a:rPr lang="cs-CZ" dirty="0" smtClean="0"/>
              <a:t>represor,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>
                <a:latin typeface="Calibri"/>
              </a:rPr>
              <a:t>	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změna konformace represoru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>
                <a:latin typeface="Calibri"/>
              </a:rPr>
              <a:t>	→</a:t>
            </a:r>
            <a:r>
              <a:rPr lang="cs-CZ" dirty="0"/>
              <a:t> </a:t>
            </a:r>
            <a:r>
              <a:rPr lang="cs-CZ" dirty="0" smtClean="0"/>
              <a:t>uvolnění represoru z operátoru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	→ </a:t>
            </a:r>
            <a:r>
              <a:rPr lang="cs-CZ" dirty="0"/>
              <a:t>nasednutí RNA-polymerázy na promotor </a:t>
            </a: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	→ </a:t>
            </a:r>
            <a:r>
              <a:rPr lang="cs-CZ" dirty="0"/>
              <a:t>transkripce operonu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9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02252" cy="637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70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212745">
                    <a:lumMod val="60000"/>
                    <a:lumOff val="40000"/>
                  </a:srgbClr>
                </a:solidFill>
              </a:rPr>
              <a:t>A) Indukce syntézy enzymu v přítomnosti substrátu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u="sng" dirty="0"/>
              <a:t>Laktózový operon </a:t>
            </a:r>
            <a:r>
              <a:rPr lang="cs-CZ" i="1" u="sng" dirty="0"/>
              <a:t>E. coli</a:t>
            </a:r>
            <a:r>
              <a:rPr lang="cs-CZ" u="sng" dirty="0"/>
              <a:t> </a:t>
            </a:r>
            <a:r>
              <a:rPr lang="cs-CZ" dirty="0"/>
              <a:t>– obsahuje 3 strukturní geny kódující  enzymy potřebné pro vstup laktózy do metabolizmu: </a:t>
            </a:r>
            <a:r>
              <a:rPr lang="cs-CZ" dirty="0">
                <a:ea typeface="Cambria Math"/>
              </a:rPr>
              <a:t>𝛃-</a:t>
            </a:r>
            <a:r>
              <a:rPr lang="cs-CZ" b="1" dirty="0" err="1">
                <a:ea typeface="Cambria Math"/>
              </a:rPr>
              <a:t>galaktozidázu</a:t>
            </a:r>
            <a:r>
              <a:rPr lang="cs-CZ" b="1" dirty="0">
                <a:ea typeface="Cambria Math"/>
              </a:rPr>
              <a:t>, </a:t>
            </a:r>
            <a:r>
              <a:rPr lang="cs-CZ" b="1" dirty="0" err="1">
                <a:ea typeface="Cambria Math"/>
              </a:rPr>
              <a:t>permeázu</a:t>
            </a:r>
            <a:r>
              <a:rPr lang="cs-CZ" b="1" dirty="0">
                <a:ea typeface="Cambria Math"/>
              </a:rPr>
              <a:t> a </a:t>
            </a:r>
            <a:r>
              <a:rPr lang="cs-CZ" b="1" dirty="0" err="1">
                <a:ea typeface="Cambria Math"/>
              </a:rPr>
              <a:t>transacetylázu</a:t>
            </a:r>
            <a:r>
              <a:rPr lang="cs-CZ" dirty="0">
                <a:ea typeface="Cambria Math"/>
              </a:rPr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5832648" cy="225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85184"/>
            <a:ext cx="3714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r>
              <a:rPr lang="cs-CZ" sz="2400" dirty="0">
                <a:solidFill>
                  <a:srgbClr val="212745">
                    <a:lumMod val="60000"/>
                    <a:lumOff val="40000"/>
                  </a:srgbClr>
                </a:solidFill>
              </a:rPr>
              <a:t>A) Indukce syntézy enzymu v přítomnosti substrátu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80920" cy="475252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u="sng" dirty="0"/>
              <a:t>V nepřítomnosti laktózy: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– represor inhibuje transkripci operonu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- koncentrace </a:t>
            </a:r>
            <a:r>
              <a:rPr lang="cs-CZ" dirty="0">
                <a:latin typeface="Cambria Math"/>
                <a:ea typeface="Cambria Math"/>
              </a:rPr>
              <a:t>𝛃</a:t>
            </a:r>
            <a:r>
              <a:rPr lang="cs-CZ" dirty="0"/>
              <a:t>-</a:t>
            </a:r>
            <a:r>
              <a:rPr lang="cs-CZ" dirty="0" err="1"/>
              <a:t>galaktozidázy</a:t>
            </a:r>
            <a:r>
              <a:rPr lang="cs-CZ" dirty="0"/>
              <a:t> a </a:t>
            </a:r>
            <a:r>
              <a:rPr lang="cs-CZ" dirty="0" err="1"/>
              <a:t>permeázy</a:t>
            </a:r>
            <a:r>
              <a:rPr lang="cs-CZ" dirty="0"/>
              <a:t> v buňce je velice nízká  (množství je dostatečné pro transport a štěpení některých molekul laktózy, pokud je přidána do média).</a:t>
            </a: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8" y="3429000"/>
            <a:ext cx="7488832" cy="32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212745">
                    <a:lumMod val="60000"/>
                    <a:lumOff val="40000"/>
                  </a:srgbClr>
                </a:solidFill>
              </a:rPr>
              <a:t>A) Indukce syntézy enzymu v přítomnosti substrátu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80920" cy="482453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u="sng" dirty="0"/>
              <a:t>Přídavek laktózy do média: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>
                <a:latin typeface="Calibri"/>
              </a:rPr>
              <a:t>→ </a:t>
            </a:r>
            <a:r>
              <a:rPr lang="cs-CZ" dirty="0"/>
              <a:t>laktóza je transportována </a:t>
            </a:r>
            <a:r>
              <a:rPr lang="cs-CZ" dirty="0" err="1"/>
              <a:t>permeázou</a:t>
            </a:r>
            <a:r>
              <a:rPr lang="cs-CZ" dirty="0"/>
              <a:t> do buňky a přeměněna na izomer </a:t>
            </a:r>
            <a:r>
              <a:rPr lang="cs-CZ" dirty="0" err="1"/>
              <a:t>allolaktózu</a:t>
            </a:r>
            <a:r>
              <a:rPr lang="cs-CZ" dirty="0"/>
              <a:t> (</a:t>
            </a:r>
            <a:r>
              <a:rPr lang="cs-CZ" dirty="0" err="1"/>
              <a:t>transglykozylací</a:t>
            </a:r>
            <a:r>
              <a:rPr lang="cs-CZ" dirty="0"/>
              <a:t>), která se naváže na </a:t>
            </a:r>
            <a:r>
              <a:rPr lang="cs-CZ" dirty="0" err="1"/>
              <a:t>lac</a:t>
            </a:r>
            <a:r>
              <a:rPr lang="cs-CZ" dirty="0"/>
              <a:t>-represoru.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>
                <a:latin typeface="Calibri"/>
              </a:rPr>
              <a:t>→ </a:t>
            </a:r>
            <a:r>
              <a:rPr lang="cs-CZ" dirty="0"/>
              <a:t>represor změní svou konformaci a uvolní se z DNA.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>
                <a:latin typeface="Calibri"/>
              </a:rPr>
              <a:t>→  </a:t>
            </a:r>
            <a:r>
              <a:rPr lang="cs-CZ" dirty="0"/>
              <a:t>RNA-polymeráza může nasednout na promotor a zahájit transkripci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>
                <a:latin typeface="Calibri"/>
              </a:rPr>
              <a:t>→ </a:t>
            </a:r>
            <a:r>
              <a:rPr lang="cs-CZ" dirty="0"/>
              <a:t>množství 𝛃-</a:t>
            </a:r>
            <a:r>
              <a:rPr lang="cs-CZ" dirty="0" err="1"/>
              <a:t>galaktozidázy</a:t>
            </a:r>
            <a:r>
              <a:rPr lang="cs-CZ" dirty="0"/>
              <a:t> v buňce se může zvýšit až </a:t>
            </a:r>
            <a:r>
              <a:rPr lang="cs-CZ" dirty="0" err="1"/>
              <a:t>1000x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5976664" cy="26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Negativní regulace represorem </a:t>
            </a:r>
            <a:endParaRPr lang="cs-CZ" sz="28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0" dir="5400000" sy="-100000" algn="bl" rotWithShape="0"/>
              </a:effectLst>
              <a:ea typeface="+mj-ea"/>
              <a:cs typeface="+mj-cs"/>
            </a:endParaRPr>
          </a:p>
          <a:p>
            <a:pPr marL="45720" indent="0" algn="ctr">
              <a:buNone/>
            </a:pPr>
            <a:r>
              <a:rPr lang="cs-CZ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(</a:t>
            </a:r>
            <a: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indukce a represe</a:t>
            </a:r>
            <a:r>
              <a:rPr lang="cs-CZ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>)</a:t>
            </a:r>
          </a:p>
          <a:p>
            <a:pPr marL="45720" indent="0" algn="ctr">
              <a:buNone/>
            </a:pPr>
            <a:endParaRPr lang="cs-CZ" sz="28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0" dir="5400000" sy="-100000" algn="bl" rotWithShape="0"/>
              </a:effectLst>
              <a:ea typeface="+mj-ea"/>
              <a:cs typeface="+mj-cs"/>
            </a:endParaRPr>
          </a:p>
          <a:p>
            <a:pPr marL="45720" indent="0" algn="ctr">
              <a:lnSpc>
                <a:spcPct val="120000"/>
              </a:lnSpc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) Represe syntézy enzymu konečným produktem 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cs-CZ" sz="2400" dirty="0"/>
              <a:t>- způsob regulace používaný </a:t>
            </a:r>
            <a:r>
              <a:rPr lang="cs-CZ" sz="2400" b="1" dirty="0"/>
              <a:t>ke kontrole syntézy enzymů anabolických drah</a:t>
            </a:r>
            <a:r>
              <a:rPr lang="cs-CZ" sz="2400" dirty="0"/>
              <a:t> – enzymy jsou syntetizované jen tehdy, není-li produkt dané dráhy k dispozici hotový v prostředí.</a:t>
            </a:r>
          </a:p>
          <a:p>
            <a:pPr marL="45720" indent="0" algn="ctr">
              <a:buNone/>
            </a:pPr>
            <a: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cs-CZ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0" dir="5400000" sy="-100000" algn="bl" rotWithShape="0"/>
                </a:effectLst>
                <a:ea typeface="+mj-ea"/>
                <a:cs typeface="+mj-cs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5007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 lvl="0">
              <a:spcBef>
                <a:spcPct val="20000"/>
              </a:spcBef>
              <a:spcAft>
                <a:spcPts val="300"/>
              </a:spcAft>
            </a:pPr>
            <a:r>
              <a:rPr lang="cs-CZ" sz="2400" dirty="0">
                <a:solidFill>
                  <a:srgbClr val="4E67C8">
                    <a:lumMod val="75000"/>
                  </a:srgbClr>
                </a:solidFill>
                <a:effectLst/>
              </a:rPr>
              <a:t>B) Represe syntézy enzymu produktem </a:t>
            </a:r>
            <a:br>
              <a:rPr lang="cs-CZ" sz="2400" dirty="0">
                <a:solidFill>
                  <a:srgbClr val="4E67C8">
                    <a:lumMod val="75000"/>
                  </a:srgbClr>
                </a:solidFill>
                <a:effectLst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80920" cy="4752528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cs-CZ" dirty="0" smtClean="0"/>
              <a:t>způsob </a:t>
            </a:r>
            <a:r>
              <a:rPr lang="cs-CZ" dirty="0"/>
              <a:t>regulace používaný </a:t>
            </a:r>
            <a:r>
              <a:rPr lang="cs-CZ" b="1" dirty="0"/>
              <a:t>ke kontrole syntézy enzymů anabolických drah</a:t>
            </a:r>
            <a:r>
              <a:rPr lang="cs-CZ" dirty="0"/>
              <a:t> </a:t>
            </a:r>
            <a:endParaRPr lang="cs-CZ" dirty="0" smtClean="0"/>
          </a:p>
          <a:p>
            <a:pPr>
              <a:lnSpc>
                <a:spcPct val="130000"/>
              </a:lnSpc>
              <a:buFontTx/>
              <a:buChar char="-"/>
            </a:pPr>
            <a:endParaRPr lang="cs-CZ" dirty="0" smtClean="0"/>
          </a:p>
          <a:p>
            <a:pPr marL="45720" indent="0">
              <a:lnSpc>
                <a:spcPct val="130000"/>
              </a:lnSpc>
              <a:buNone/>
            </a:pPr>
            <a:r>
              <a:rPr lang="cs-CZ" dirty="0">
                <a:latin typeface="Calibri"/>
              </a:rPr>
              <a:t> </a:t>
            </a:r>
            <a:r>
              <a:rPr lang="cs-CZ" dirty="0" smtClean="0">
                <a:latin typeface="Calibri"/>
              </a:rPr>
              <a:t>    </a:t>
            </a:r>
            <a:r>
              <a:rPr lang="cs-CZ" b="1" dirty="0" smtClean="0">
                <a:latin typeface="Calibri"/>
              </a:rPr>
              <a:t>→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enzymy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jsou syntetizované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jen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tehdy, není-li produkt dané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	dráhy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 dispozici hotový v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prostředí</a:t>
            </a:r>
          </a:p>
          <a:p>
            <a:pPr marL="45720" indent="0">
              <a:lnSpc>
                <a:spcPct val="130000"/>
              </a:lnSpc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cs-CZ" dirty="0" smtClean="0"/>
              <a:t>Např. histidinový </a:t>
            </a:r>
            <a:r>
              <a:rPr lang="cs-CZ" dirty="0"/>
              <a:t>operon </a:t>
            </a:r>
            <a:r>
              <a:rPr lang="cs-CZ" i="1" dirty="0" err="1"/>
              <a:t>Salmonella</a:t>
            </a:r>
            <a:r>
              <a:rPr lang="cs-CZ" i="1" dirty="0"/>
              <a:t> </a:t>
            </a:r>
            <a:r>
              <a:rPr lang="cs-CZ" i="1" dirty="0" err="1"/>
              <a:t>typhimurium</a:t>
            </a:r>
            <a:r>
              <a:rPr lang="cs-CZ" i="1" dirty="0"/>
              <a:t> </a:t>
            </a:r>
            <a:r>
              <a:rPr lang="cs-CZ" dirty="0"/>
              <a:t>kóduje 9 enzymů dráhy syntézy histidinu z </a:t>
            </a:r>
            <a:r>
              <a:rPr lang="cs-CZ" dirty="0" smtClean="0"/>
              <a:t>5-</a:t>
            </a:r>
            <a:r>
              <a:rPr lang="cs-CZ" dirty="0" err="1" smtClean="0"/>
              <a:t>fosforibozyldifosfátu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- při nadbytku histidinu se zastaví tvorba enzymů katalyzujících jeho syntézu (ta se obnoví při poklesu koncentrace histidinu pod kritické množství); </a:t>
            </a:r>
            <a:r>
              <a:rPr lang="cs-CZ" b="1" dirty="0" smtClean="0"/>
              <a:t>histidin = korepresor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575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metabolizmu bakterií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Příklad represe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enzymů anaerobního metabolizmu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kyslíkem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/>
              <a:t>Způsob </a:t>
            </a:r>
            <a:r>
              <a:rPr lang="cs-CZ" b="1" u="sng" dirty="0"/>
              <a:t>využívání glukózy u E. coli: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/>
              <a:t>aerobní </a:t>
            </a:r>
            <a:r>
              <a:rPr lang="cs-CZ" b="1" dirty="0" smtClean="0"/>
              <a:t>respirace</a:t>
            </a:r>
            <a:endParaRPr lang="cs-CZ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/>
              <a:t>anaerobní respirace </a:t>
            </a:r>
            <a:r>
              <a:rPr lang="cs-CZ" dirty="0" smtClean="0"/>
              <a:t>nitrátem</a:t>
            </a:r>
            <a:endParaRPr lang="cs-CZ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b="1" dirty="0" smtClean="0"/>
              <a:t>fermentace</a:t>
            </a:r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Kyslík u fakultativně anaerobních bakterií inhibuje fermentaci i anaerobní respiraci </a:t>
            </a:r>
            <a:r>
              <a:rPr lang="cs-CZ" b="1" dirty="0" smtClean="0"/>
              <a:t>– na úrovni represe syntézy enzymů (</a:t>
            </a:r>
            <a:r>
              <a:rPr lang="cs-CZ" dirty="0" smtClean="0"/>
              <a:t>terminální </a:t>
            </a:r>
            <a:r>
              <a:rPr lang="cs-CZ" dirty="0" err="1" smtClean="0"/>
              <a:t>nitrátreduktázy</a:t>
            </a:r>
            <a:r>
              <a:rPr lang="cs-CZ" dirty="0" smtClean="0"/>
              <a:t>; i v přítomnosti induktoru-nitrátu)</a:t>
            </a:r>
            <a:r>
              <a:rPr lang="cs-CZ" b="1" dirty="0" smtClean="0"/>
              <a:t> i na úrovni inhibice aktivity již vytvořeného </a:t>
            </a:r>
            <a:r>
              <a:rPr lang="cs-CZ" b="1" dirty="0" err="1" smtClean="0"/>
              <a:t>nitrátreduktázového</a:t>
            </a:r>
            <a:r>
              <a:rPr lang="cs-CZ" b="1" dirty="0" smtClean="0"/>
              <a:t> systému.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= kyslíkový efekt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4E67C8">
                    <a:lumMod val="75000"/>
                  </a:srgbClr>
                </a:solidFill>
                <a:effectLst/>
              </a:rPr>
              <a:t>B) Represe syntézy enzymu produktem </a:t>
            </a:r>
            <a:br>
              <a:rPr lang="cs-CZ" sz="2400" dirty="0">
                <a:solidFill>
                  <a:srgbClr val="4E67C8">
                    <a:lumMod val="75000"/>
                  </a:srgbClr>
                </a:solidFill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80920" cy="475252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u="sng" dirty="0"/>
              <a:t>V nepřítomnosti histidinu: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- operon je přepisován (represor sám o sobě nemá afinitu k operátoru a neváže se na něj)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/>
              <a:t>V přítomnosti histidinu v médiu: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>
                <a:latin typeface="Calibri"/>
              </a:rPr>
              <a:t>	→ </a:t>
            </a:r>
            <a:r>
              <a:rPr lang="cs-CZ" dirty="0" smtClean="0"/>
              <a:t>histidin </a:t>
            </a:r>
            <a:r>
              <a:rPr lang="cs-CZ" dirty="0"/>
              <a:t>se naváže na represor </a:t>
            </a:r>
            <a:r>
              <a:rPr lang="cs-CZ" dirty="0" smtClean="0"/>
              <a:t>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>
                <a:latin typeface="Calibri"/>
              </a:rPr>
              <a:t>	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změna konformace represoru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>
                <a:latin typeface="Calibri"/>
              </a:rPr>
              <a:t>	→ </a:t>
            </a:r>
            <a:r>
              <a:rPr lang="cs-CZ" b="1" dirty="0" smtClean="0"/>
              <a:t>represor </a:t>
            </a:r>
            <a:r>
              <a:rPr lang="cs-CZ" b="1" dirty="0"/>
              <a:t>s navázaným histidinem </a:t>
            </a:r>
            <a:r>
              <a:rPr lang="cs-CZ" dirty="0"/>
              <a:t>má vysokou afinitu k </a:t>
            </a:r>
            <a:r>
              <a:rPr lang="cs-CZ" dirty="0" smtClean="0"/>
              <a:t>	operátoru</a:t>
            </a:r>
            <a:r>
              <a:rPr lang="cs-CZ" dirty="0"/>
              <a:t>, naváže se na </a:t>
            </a:r>
            <a:r>
              <a:rPr lang="cs-CZ" dirty="0" smtClean="0"/>
              <a:t>něj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latin typeface="Calibri"/>
              </a:rPr>
              <a:t>	→ </a:t>
            </a:r>
            <a:r>
              <a:rPr lang="cs-CZ" b="1" dirty="0" smtClean="0"/>
              <a:t>zablokování iniciace </a:t>
            </a:r>
            <a:r>
              <a:rPr lang="cs-CZ" b="1" dirty="0"/>
              <a:t>transkripce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939"/>
            <a:ext cx="7660442" cy="669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450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rychlosti syntézy enzymu na úrovni transkripce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80920" cy="446449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Možnosti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regulace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rychlosti syntézy enzymu na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úrovni transkripce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Font typeface="Georgia" pitchFamily="18" charset="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Modifikace </a:t>
            </a:r>
            <a:r>
              <a:rPr lang="cs-CZ" b="1" dirty="0" smtClean="0">
                <a:solidFill>
                  <a:schemeClr val="tx1"/>
                </a:solidFill>
              </a:rPr>
              <a:t>RNA-polymerázy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Variace v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Negativní regulace represorem na operátoru </a:t>
            </a:r>
            <a:r>
              <a:rPr lang="cs-CZ" dirty="0">
                <a:solidFill>
                  <a:schemeClr val="tx1"/>
                </a:solidFill>
              </a:rPr>
              <a:t>(indukce a represe)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rgbClr val="FF0000"/>
                </a:solidFill>
              </a:rPr>
              <a:t>Pozitivní regulace na </a:t>
            </a:r>
            <a:r>
              <a:rPr lang="cs-CZ" b="1" dirty="0" smtClean="0">
                <a:solidFill>
                  <a:srgbClr val="FF0000"/>
                </a:solidFill>
              </a:rPr>
              <a:t>promotoru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 err="1" smtClean="0">
                <a:solidFill>
                  <a:schemeClr val="tx1"/>
                </a:solidFill>
              </a:rPr>
              <a:t>Atenuace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5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regulace na promotoru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Některé promotory vyžadují pro nasednutí RNA-polymerázy a iniciaci transkripce </a:t>
            </a:r>
            <a:r>
              <a:rPr lang="cs-CZ" b="1" dirty="0"/>
              <a:t>přítomnost specifického proteinu – regulačního proteinu</a:t>
            </a:r>
            <a:r>
              <a:rPr lang="cs-CZ" dirty="0"/>
              <a:t>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Týž regulační protein může pozitivně regulovat iniciaci transkripce různých promotorů.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P</a:t>
            </a:r>
            <a:r>
              <a:rPr lang="cs-CZ" b="1" dirty="0" smtClean="0"/>
              <a:t>ozitivně </a:t>
            </a:r>
            <a:r>
              <a:rPr lang="cs-CZ" b="1" dirty="0"/>
              <a:t>regulovaný </a:t>
            </a:r>
            <a:r>
              <a:rPr lang="cs-CZ" b="1" dirty="0" smtClean="0"/>
              <a:t>promotor (např. </a:t>
            </a:r>
            <a:r>
              <a:rPr lang="cs-CZ" b="1" dirty="0" err="1" smtClean="0"/>
              <a:t>lac</a:t>
            </a:r>
            <a:r>
              <a:rPr lang="cs-CZ" b="1" dirty="0" smtClean="0"/>
              <a:t>-promotor)</a:t>
            </a:r>
            <a:endParaRPr lang="cs-CZ" b="1" dirty="0"/>
          </a:p>
          <a:p>
            <a:pPr marL="45720" indent="0">
              <a:lnSpc>
                <a:spcPct val="120000"/>
              </a:lnSpc>
              <a:buNone/>
            </a:pPr>
            <a:endParaRPr lang="cs-CZ" b="1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CAP-protein (</a:t>
            </a:r>
            <a:r>
              <a:rPr lang="cs-CZ" b="1" dirty="0" err="1" smtClean="0"/>
              <a:t>catabolite</a:t>
            </a:r>
            <a:r>
              <a:rPr lang="cs-CZ" b="1" dirty="0" smtClean="0"/>
              <a:t> </a:t>
            </a:r>
            <a:r>
              <a:rPr lang="cs-CZ" b="1" dirty="0" err="1" smtClean="0"/>
              <a:t>activator</a:t>
            </a:r>
            <a:r>
              <a:rPr lang="cs-CZ" b="1" dirty="0" smtClean="0"/>
              <a:t> protein) – regulační protein, získá afinitu k promotoru až po vazbě </a:t>
            </a:r>
            <a:r>
              <a:rPr lang="cs-CZ" b="1" dirty="0" err="1" smtClean="0"/>
              <a:t>cAMP</a:t>
            </a:r>
            <a:r>
              <a:rPr lang="cs-CZ" b="1" dirty="0" smtClean="0"/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CAP s navázaným </a:t>
            </a:r>
            <a:r>
              <a:rPr lang="cs-CZ" b="1" dirty="0" err="1" smtClean="0"/>
              <a:t>cAMP</a:t>
            </a:r>
            <a:r>
              <a:rPr lang="cs-CZ" b="1" dirty="0" smtClean="0"/>
              <a:t> umožní </a:t>
            </a:r>
            <a:r>
              <a:rPr lang="cs-CZ" b="1" dirty="0"/>
              <a:t>iniciaci </a:t>
            </a:r>
            <a:r>
              <a:rPr lang="cs-CZ" b="1" dirty="0" smtClean="0"/>
              <a:t>transkripce</a:t>
            </a:r>
            <a:r>
              <a:rPr lang="cs-CZ" b="1" dirty="0"/>
              <a:t> </a:t>
            </a:r>
            <a:r>
              <a:rPr lang="cs-CZ" b="1" dirty="0" smtClean="0"/>
              <a:t>operonu řízeného pozitivně regulovaným promotorem.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4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regulace na promotoru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- glukóza </a:t>
            </a:r>
            <a:r>
              <a:rPr lang="cs-CZ" dirty="0" smtClean="0"/>
              <a:t>(resp. produkty jejího rozkladu) inhibuje </a:t>
            </a:r>
            <a:r>
              <a:rPr lang="cs-CZ" dirty="0"/>
              <a:t>syntézu </a:t>
            </a:r>
            <a:r>
              <a:rPr lang="cs-CZ" dirty="0" err="1"/>
              <a:t>cAMP</a:t>
            </a:r>
            <a:endParaRPr lang="cs-CZ" dirty="0"/>
          </a:p>
          <a:p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Katabolická </a:t>
            </a:r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represe  </a:t>
            </a:r>
            <a:r>
              <a:rPr lang="cs-CZ" dirty="0"/>
              <a:t>→ </a:t>
            </a:r>
            <a:r>
              <a:rPr lang="cs-CZ" b="1" dirty="0"/>
              <a:t>v přítomnosti glukózy není indukována syntéza enzymů kódovaných </a:t>
            </a:r>
            <a:r>
              <a:rPr lang="cs-CZ" b="1" dirty="0" err="1" smtClean="0"/>
              <a:t>lac</a:t>
            </a:r>
            <a:r>
              <a:rPr lang="cs-CZ" b="1" dirty="0" smtClean="0"/>
              <a:t>-operonem</a:t>
            </a:r>
            <a:r>
              <a:rPr lang="cs-CZ" dirty="0" smtClean="0"/>
              <a:t>, </a:t>
            </a:r>
            <a:r>
              <a:rPr lang="cs-CZ" dirty="0"/>
              <a:t>přestože laktóza (induktor) je v prostředí přítomna </a:t>
            </a:r>
            <a:endParaRPr lang="cs-CZ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v buňce "chybí" </a:t>
            </a:r>
            <a:r>
              <a:rPr lang="cs-CZ" dirty="0" err="1" smtClean="0"/>
              <a:t>cAMP</a:t>
            </a:r>
            <a:r>
              <a:rPr lang="cs-CZ" dirty="0" smtClean="0"/>
              <a:t>, který by se navázal na CAP protein a byla zahájena transkripce operonu.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err="1" smtClean="0"/>
              <a:t>Lac</a:t>
            </a:r>
            <a:r>
              <a:rPr lang="cs-CZ" b="1" dirty="0" smtClean="0"/>
              <a:t>-promotor je regulovaný pozitivně i negativně.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2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09797" cy="65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387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regulace na promotoru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K transkripci laktózového operonu je nutný </a:t>
            </a:r>
            <a:r>
              <a:rPr lang="cs-CZ" b="1" dirty="0" smtClean="0"/>
              <a:t>komplex CAP a </a:t>
            </a:r>
            <a:r>
              <a:rPr lang="cs-CZ" b="1" dirty="0" err="1" smtClean="0"/>
              <a:t>cAMP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přítomnost laktózy </a:t>
            </a:r>
            <a:r>
              <a:rPr lang="cs-CZ" dirty="0" smtClean="0"/>
              <a:t>jako induktoru.</a:t>
            </a:r>
          </a:p>
          <a:p>
            <a:pPr marL="45720" indent="0">
              <a:buNone/>
            </a:pPr>
            <a:r>
              <a:rPr lang="cs-CZ" b="1" dirty="0" smtClean="0"/>
              <a:t>V přítomnosti glukózy </a:t>
            </a:r>
            <a:r>
              <a:rPr lang="cs-CZ" dirty="0" smtClean="0"/>
              <a:t>transkripce laktózového operonu neprobíhá ani za přítomnosti induktoru (laktózy), protože </a:t>
            </a:r>
            <a:r>
              <a:rPr lang="cs-CZ" b="1" dirty="0" smtClean="0"/>
              <a:t>se netvoří </a:t>
            </a:r>
            <a:r>
              <a:rPr lang="cs-CZ" b="1" dirty="0" err="1" smtClean="0"/>
              <a:t>cAMP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b="1" dirty="0" smtClean="0"/>
          </a:p>
          <a:p>
            <a:pPr marL="45720" indent="0">
              <a:buNone/>
            </a:pPr>
            <a:r>
              <a:rPr lang="cs-CZ" b="1" dirty="0" smtClean="0"/>
              <a:t>→ </a:t>
            </a:r>
            <a:r>
              <a:rPr lang="cs-CZ" b="1" u="sng" dirty="0" smtClean="0"/>
              <a:t>laktózový operon je regulován pozitivně i negativně</a:t>
            </a:r>
            <a:endParaRPr lang="cs-CZ" b="1" u="sng" dirty="0"/>
          </a:p>
          <a:p>
            <a:pPr marL="45720" indent="0">
              <a:buNone/>
            </a:pPr>
            <a:endParaRPr lang="cs-CZ" b="1" u="sng" dirty="0" smtClean="0"/>
          </a:p>
          <a:p>
            <a:pPr marL="45720" indent="0">
              <a:buNone/>
            </a:pPr>
            <a:r>
              <a:rPr lang="cs-CZ" b="1" dirty="0" smtClean="0"/>
              <a:t>→ </a:t>
            </a:r>
            <a:r>
              <a:rPr lang="cs-CZ" b="1" u="sng" dirty="0"/>
              <a:t>katabolická represe je nadřazena procesu indukce</a:t>
            </a:r>
            <a:endParaRPr lang="cs-CZ" u="sng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12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6192688" cy="65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16929" y="1256565"/>
            <a:ext cx="2962991" cy="79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Transkripce blokovaná </a:t>
            </a:r>
          </a:p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represorem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16929" y="2794940"/>
            <a:ext cx="3018262" cy="116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Transkripce probíhá </a:t>
            </a:r>
          </a:p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minimálně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– katabolická 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represe 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16929" y="4507739"/>
            <a:ext cx="267323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Transkripce probíhá 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- represor neblokuje 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operátor, CAP s 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navázaným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cAMP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pozitivně reguluje 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promotor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190"/>
            <a:ext cx="8928992" cy="650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7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80920" cy="518457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u="sng" dirty="0"/>
              <a:t>Glukózový efekt </a:t>
            </a:r>
            <a:r>
              <a:rPr lang="cs-CZ" dirty="0"/>
              <a:t>- přítomnost glukózy v médiu blokuje tvorbu enzymu zpracovávajícího druhý cukr, přestože je tento druhý cukr také přítomen.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Příkladem takového enzymu (tj. glukózo-senzitivního) je </a:t>
            </a:r>
            <a:r>
              <a:rPr lang="cs-CZ" dirty="0">
                <a:ea typeface="Cambria Math"/>
              </a:rPr>
              <a:t>𝛃-</a:t>
            </a:r>
            <a:r>
              <a:rPr lang="cs-CZ" dirty="0" err="1">
                <a:ea typeface="Cambria Math"/>
              </a:rPr>
              <a:t>galaktozidáza</a:t>
            </a:r>
            <a:r>
              <a:rPr lang="cs-CZ" dirty="0">
                <a:ea typeface="Cambria Math"/>
              </a:rPr>
              <a:t>, </a:t>
            </a:r>
            <a:r>
              <a:rPr lang="cs-CZ" dirty="0" err="1">
                <a:ea typeface="Cambria Math"/>
              </a:rPr>
              <a:t>inducibilní</a:t>
            </a:r>
            <a:r>
              <a:rPr lang="cs-CZ" dirty="0">
                <a:ea typeface="Cambria Math"/>
              </a:rPr>
              <a:t> enzym štěpící laktózu na glukózu a galaktózu.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err="1">
                <a:ea typeface="Cambria Math"/>
              </a:rPr>
              <a:t>Glukózosenzitivní</a:t>
            </a:r>
            <a:r>
              <a:rPr lang="cs-CZ" b="1" dirty="0">
                <a:ea typeface="Cambria Math"/>
              </a:rPr>
              <a:t> </a:t>
            </a:r>
            <a:r>
              <a:rPr lang="cs-CZ" b="1" dirty="0" smtClean="0">
                <a:ea typeface="Cambria Math"/>
              </a:rPr>
              <a:t>enzymy </a:t>
            </a:r>
            <a:r>
              <a:rPr lang="cs-CZ" dirty="0" smtClean="0">
                <a:ea typeface="Cambria Math"/>
              </a:rPr>
              <a:t>- přeměňují </a:t>
            </a:r>
            <a:r>
              <a:rPr lang="cs-CZ" dirty="0">
                <a:ea typeface="Cambria Math"/>
              </a:rPr>
              <a:t>substráty na metabolity, které může buňka získat mnohem rychleji metabolizmem glukózy.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58411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Kyslíkový efekt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064896" cy="475252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Přítomnost kyslíku </a:t>
            </a:r>
            <a:r>
              <a:rPr lang="cs-CZ" dirty="0" smtClean="0"/>
              <a:t>u fakultativních anaerobů </a:t>
            </a:r>
            <a:r>
              <a:rPr lang="cs-CZ" b="1" dirty="0" smtClean="0"/>
              <a:t>inhibuje nejen fermentaci</a:t>
            </a:r>
            <a:r>
              <a:rPr lang="cs-CZ" dirty="0" smtClean="0"/>
              <a:t>, ale i </a:t>
            </a:r>
            <a:r>
              <a:rPr lang="cs-CZ" b="1" dirty="0" smtClean="0"/>
              <a:t>anaerobní respiraci </a:t>
            </a:r>
            <a:r>
              <a:rPr lang="cs-CZ" dirty="0" smtClean="0"/>
              <a:t>(nitrátu, </a:t>
            </a:r>
            <a:r>
              <a:rPr lang="cs-CZ" dirty="0" err="1" smtClean="0"/>
              <a:t>tetrationátu</a:t>
            </a:r>
            <a:r>
              <a:rPr lang="cs-CZ" dirty="0" smtClean="0"/>
              <a:t>, </a:t>
            </a:r>
            <a:r>
              <a:rPr lang="cs-CZ" dirty="0" err="1" smtClean="0"/>
              <a:t>fumarátu</a:t>
            </a:r>
            <a:r>
              <a:rPr lang="cs-CZ" dirty="0" smtClean="0"/>
              <a:t>)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Anaerobní respirace probíhající paralelně s respirací kyslíkem by byla pro buňku neekonomická </a:t>
            </a:r>
            <a:r>
              <a:rPr lang="cs-CZ" dirty="0" smtClean="0"/>
              <a:t>– kyslík má ze všech akceptorů elektronů nejkladnější elektrodový potenciál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největší změna volné energie oxidací kyslíkem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Kyslík inhibuje syntézu enzymů anaerobního metabolizmu </a:t>
            </a:r>
            <a:r>
              <a:rPr lang="cs-CZ" dirty="0" smtClean="0"/>
              <a:t>(např. </a:t>
            </a:r>
            <a:r>
              <a:rPr lang="cs-CZ" dirty="0" err="1" smtClean="0"/>
              <a:t>nitrátreduktázy</a:t>
            </a:r>
            <a:r>
              <a:rPr lang="cs-CZ" dirty="0" smtClean="0"/>
              <a:t>, </a:t>
            </a:r>
            <a:r>
              <a:rPr lang="cs-CZ" dirty="0" err="1" smtClean="0"/>
              <a:t>fumarátreduktázy</a:t>
            </a:r>
            <a:r>
              <a:rPr lang="cs-CZ" dirty="0" smtClean="0"/>
              <a:t>, </a:t>
            </a:r>
            <a:r>
              <a:rPr lang="cs-CZ" dirty="0" err="1" smtClean="0"/>
              <a:t>alkoholdehydrogenázy</a:t>
            </a:r>
            <a:r>
              <a:rPr lang="cs-CZ" dirty="0" smtClean="0"/>
              <a:t>) a zároveň </a:t>
            </a:r>
            <a:r>
              <a:rPr lang="cs-CZ" b="1" dirty="0" smtClean="0"/>
              <a:t>indukuje syntézu enzymů aerobního metabolizmu</a:t>
            </a:r>
            <a:r>
              <a:rPr lang="cs-CZ" dirty="0" smtClean="0"/>
              <a:t> (NADH-oxidázový systém, </a:t>
            </a:r>
            <a:r>
              <a:rPr lang="cs-CZ" dirty="0" err="1" smtClean="0"/>
              <a:t>malátdehydrogenáza</a:t>
            </a:r>
            <a:r>
              <a:rPr lang="cs-CZ" dirty="0" smtClean="0"/>
              <a:t>)  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2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Diauxie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4464496" cy="4608512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DIAUXIE</a:t>
            </a:r>
            <a:r>
              <a:rPr lang="cs-CZ" dirty="0"/>
              <a:t>  - důsledek regulačních dějů zajišťujících ekonomické hospodaření buňky v přítomnosti dvou živin se stejnou funkcí</a:t>
            </a:r>
            <a:r>
              <a:rPr lang="cs-CZ" dirty="0" smtClean="0"/>
              <a:t>.</a:t>
            </a:r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V přítomnosti glukózy a laktózy buňka netvoří </a:t>
            </a:r>
            <a:r>
              <a:rPr lang="cs-CZ" b="1" dirty="0">
                <a:ea typeface="Cambria Math"/>
              </a:rPr>
              <a:t>𝛃-</a:t>
            </a:r>
            <a:r>
              <a:rPr lang="cs-CZ" b="1" dirty="0" err="1">
                <a:ea typeface="Cambria Math"/>
              </a:rPr>
              <a:t>galaktozidázu</a:t>
            </a:r>
            <a:r>
              <a:rPr lang="cs-CZ" dirty="0">
                <a:ea typeface="Cambria Math"/>
              </a:rPr>
              <a:t>, enzym </a:t>
            </a:r>
            <a:r>
              <a:rPr lang="cs-CZ" dirty="0" err="1">
                <a:ea typeface="Cambria Math"/>
              </a:rPr>
              <a:t>katabolizující</a:t>
            </a:r>
            <a:r>
              <a:rPr lang="cs-CZ" dirty="0">
                <a:ea typeface="Cambria Math"/>
              </a:rPr>
              <a:t> laktózu (</a:t>
            </a:r>
            <a:r>
              <a:rPr lang="cs-CZ" i="1" dirty="0">
                <a:ea typeface="Cambria Math"/>
              </a:rPr>
              <a:t>katabolická represe</a:t>
            </a:r>
            <a:r>
              <a:rPr lang="cs-CZ" dirty="0">
                <a:ea typeface="Cambria Math"/>
              </a:rPr>
              <a:t>) – potřeby buňky jsou saturovány katabolizmem glukózy. </a:t>
            </a:r>
          </a:p>
          <a:p>
            <a:pPr>
              <a:lnSpc>
                <a:spcPct val="120000"/>
              </a:lnSpc>
            </a:pPr>
            <a:endParaRPr lang="cs-CZ" dirty="0">
              <a:ea typeface="Cambria Math"/>
            </a:endParaRP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461154" cy="27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Diauxie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5184576" cy="4608512"/>
          </a:xfrm>
        </p:spPr>
        <p:txBody>
          <a:bodyPr/>
          <a:lstStyle/>
          <a:p>
            <a:pPr marL="4572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ea typeface="Cambria Math"/>
              </a:rPr>
              <a:t>Po vyčerpání glukózy z média stoupne hladina </a:t>
            </a:r>
            <a:r>
              <a:rPr lang="cs-CZ" b="1" dirty="0" err="1">
                <a:ea typeface="Cambria Math"/>
              </a:rPr>
              <a:t>cAMP</a:t>
            </a:r>
            <a:r>
              <a:rPr lang="cs-CZ" b="1" dirty="0">
                <a:ea typeface="Cambria Math"/>
              </a:rPr>
              <a:t> v buňce </a:t>
            </a:r>
            <a:r>
              <a:rPr lang="cs-CZ" dirty="0">
                <a:ea typeface="Cambria Math"/>
              </a:rPr>
              <a:t>→ </a:t>
            </a:r>
            <a:r>
              <a:rPr lang="cs-CZ" b="1" dirty="0" err="1">
                <a:ea typeface="Cambria Math"/>
              </a:rPr>
              <a:t>cAMP</a:t>
            </a:r>
            <a:r>
              <a:rPr lang="cs-CZ" b="1" dirty="0">
                <a:ea typeface="Cambria Math"/>
              </a:rPr>
              <a:t> aktivuje CAP protein</a:t>
            </a:r>
            <a:r>
              <a:rPr lang="cs-CZ" dirty="0">
                <a:ea typeface="Cambria Math"/>
              </a:rPr>
              <a:t> (</a:t>
            </a:r>
            <a:r>
              <a:rPr lang="cs-CZ" i="1" dirty="0">
                <a:ea typeface="Cambria Math"/>
              </a:rPr>
              <a:t>alosterická aktivace</a:t>
            </a:r>
            <a:r>
              <a:rPr lang="cs-CZ" dirty="0">
                <a:ea typeface="Cambria Math"/>
              </a:rPr>
              <a:t>) → iniciace transkripce </a:t>
            </a:r>
            <a:r>
              <a:rPr lang="cs-CZ" dirty="0" err="1">
                <a:ea typeface="Cambria Math"/>
              </a:rPr>
              <a:t>lac</a:t>
            </a:r>
            <a:r>
              <a:rPr lang="cs-CZ" dirty="0">
                <a:ea typeface="Cambria Math"/>
              </a:rPr>
              <a:t>-operonu (</a:t>
            </a:r>
            <a:r>
              <a:rPr lang="cs-CZ" i="1" dirty="0">
                <a:ea typeface="Cambria Math"/>
              </a:rPr>
              <a:t>pozitivní regulace promotoru</a:t>
            </a:r>
            <a:r>
              <a:rPr lang="cs-CZ" dirty="0">
                <a:ea typeface="Cambria Math"/>
              </a:rPr>
              <a:t>)→ </a:t>
            </a:r>
            <a:r>
              <a:rPr lang="cs-CZ" b="1" dirty="0">
                <a:ea typeface="Cambria Math"/>
              </a:rPr>
              <a:t>utilizace laktózy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dirty="0">
              <a:ea typeface="Cambria Math"/>
            </a:endParaRPr>
          </a:p>
          <a:p>
            <a:pPr marL="4572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ea typeface="Cambria Math"/>
              </a:rPr>
              <a:t>Katabolická represe </a:t>
            </a:r>
            <a:r>
              <a:rPr lang="cs-CZ" dirty="0">
                <a:ea typeface="Cambria Math"/>
              </a:rPr>
              <a:t>(glukózou) </a:t>
            </a:r>
            <a:r>
              <a:rPr lang="cs-CZ" b="1" dirty="0">
                <a:ea typeface="Cambria Math"/>
              </a:rPr>
              <a:t>je nadřazena procesu indukce syntézy enzymu</a:t>
            </a:r>
            <a:r>
              <a:rPr lang="cs-CZ" dirty="0">
                <a:ea typeface="Cambria Math"/>
              </a:rPr>
              <a:t> (𝛃-</a:t>
            </a:r>
            <a:r>
              <a:rPr lang="cs-CZ" dirty="0" err="1">
                <a:ea typeface="Cambria Math"/>
              </a:rPr>
              <a:t>galaktozidázy</a:t>
            </a:r>
            <a:r>
              <a:rPr lang="cs-CZ" dirty="0">
                <a:ea typeface="Cambria Math"/>
              </a:rPr>
              <a:t>) </a:t>
            </a:r>
            <a:r>
              <a:rPr lang="cs-CZ" b="1" dirty="0">
                <a:ea typeface="Cambria Math"/>
              </a:rPr>
              <a:t>i v přítomnosti jeho substrátu</a:t>
            </a:r>
            <a:r>
              <a:rPr lang="cs-CZ" dirty="0">
                <a:ea typeface="Cambria Math"/>
              </a:rPr>
              <a:t> (laktóza</a:t>
            </a:r>
            <a:r>
              <a:rPr lang="cs-CZ" dirty="0" smtClean="0">
                <a:ea typeface="Cambria Math"/>
              </a:rPr>
              <a:t>).</a:t>
            </a:r>
            <a:endParaRPr lang="cs-CZ" dirty="0">
              <a:ea typeface="Cambria Math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456384" cy="302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Katabolická represe a cyklický </a:t>
            </a:r>
            <a:r>
              <a:rPr lang="cs-CZ" dirty="0" smtClean="0">
                <a:solidFill>
                  <a:srgbClr val="00B050"/>
                </a:solidFill>
              </a:rPr>
              <a:t>AMP</a:t>
            </a:r>
            <a:br>
              <a:rPr lang="cs-CZ" dirty="0" smtClean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92888" cy="475252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dirty="0" smtClean="0">
                <a:ea typeface="Cambria Math"/>
              </a:rPr>
              <a:t>Glukózový </a:t>
            </a:r>
            <a:r>
              <a:rPr lang="cs-CZ" dirty="0">
                <a:ea typeface="Cambria Math"/>
              </a:rPr>
              <a:t>efekt je příkladem obecnějšího jevu – </a:t>
            </a:r>
            <a:r>
              <a:rPr lang="cs-CZ" b="1" dirty="0">
                <a:ea typeface="Cambria Math"/>
              </a:rPr>
              <a:t>schopnosti buňky vybírat si ten nejvýhodnější substrát</a:t>
            </a:r>
            <a:r>
              <a:rPr lang="cs-CZ" dirty="0">
                <a:ea typeface="Cambria Math"/>
              </a:rPr>
              <a:t>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Katabolická represe </a:t>
            </a:r>
            <a:r>
              <a:rPr lang="cs-CZ" dirty="0"/>
              <a:t>– některé promotory vyžadují pro zahájení transkripce (resp. nasednutí RNA-polymerázy) </a:t>
            </a:r>
            <a:r>
              <a:rPr lang="cs-CZ" b="1" dirty="0"/>
              <a:t>přítomnost specifického proteinu</a:t>
            </a:r>
            <a:r>
              <a:rPr lang="cs-CZ" dirty="0"/>
              <a:t> </a:t>
            </a:r>
            <a:r>
              <a:rPr lang="cs-CZ" dirty="0" smtClean="0"/>
              <a:t>(CAP-protein, CRP-protein = </a:t>
            </a:r>
            <a:r>
              <a:rPr lang="cs-CZ" dirty="0" err="1" smtClean="0"/>
              <a:t>cAMP</a:t>
            </a:r>
            <a:r>
              <a:rPr lang="cs-CZ" dirty="0" smtClean="0"/>
              <a:t> receptor protein).</a:t>
            </a:r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Ten se na promotor může navázat jedině </a:t>
            </a:r>
            <a:r>
              <a:rPr lang="cs-CZ" b="1" dirty="0"/>
              <a:t>v aktivované formě</a:t>
            </a:r>
            <a:r>
              <a:rPr lang="cs-CZ" dirty="0"/>
              <a:t>, tj. po navázání </a:t>
            </a:r>
            <a:r>
              <a:rPr lang="cs-CZ" dirty="0" err="1"/>
              <a:t>cAMP</a:t>
            </a:r>
            <a:r>
              <a:rPr lang="cs-CZ" dirty="0"/>
              <a:t> (alosterická aktivace).  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666354" cy="14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Katabolická represe a cyklický AMP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80920" cy="4896544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/>
              <a:t>Hladinu </a:t>
            </a:r>
            <a:r>
              <a:rPr lang="cs-CZ" b="1" dirty="0" err="1"/>
              <a:t>cAMP</a:t>
            </a:r>
            <a:r>
              <a:rPr lang="cs-CZ" b="1" dirty="0"/>
              <a:t> v buňce určuje membránový enzym </a:t>
            </a:r>
            <a:r>
              <a:rPr lang="cs-CZ" b="1" dirty="0" err="1"/>
              <a:t>adenylátcykláza</a:t>
            </a:r>
            <a:r>
              <a:rPr lang="cs-CZ" dirty="0"/>
              <a:t>, jehož aktivita je inhibována transportem glukózy do buňky → </a:t>
            </a:r>
            <a:r>
              <a:rPr lang="cs-CZ" dirty="0" err="1"/>
              <a:t>cAMP</a:t>
            </a:r>
            <a:r>
              <a:rPr lang="cs-CZ" dirty="0"/>
              <a:t> se netvoří, a neexprimují se na něm závislé promotory.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480721" cy="384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8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Katabolická represe a cyklický AMP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err="1" smtClean="0"/>
              <a:t>cAMP</a:t>
            </a:r>
            <a:r>
              <a:rPr lang="cs-CZ" b="1" dirty="0" smtClean="0"/>
              <a:t> – univerzální biologická regulační molekula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(u </a:t>
            </a:r>
            <a:r>
              <a:rPr lang="cs-CZ" dirty="0" err="1" smtClean="0"/>
              <a:t>prokaryot</a:t>
            </a:r>
            <a:r>
              <a:rPr lang="cs-CZ" dirty="0" smtClean="0"/>
              <a:t> i </a:t>
            </a:r>
            <a:r>
              <a:rPr lang="cs-CZ" dirty="0" err="1" smtClean="0"/>
              <a:t>eukaryot</a:t>
            </a:r>
            <a:r>
              <a:rPr lang="cs-CZ" dirty="0" smtClean="0"/>
              <a:t>)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/>
              <a:t>kontroluje syntézu některých bakteriálních enzymů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err="1" smtClean="0"/>
              <a:t>lac</a:t>
            </a:r>
            <a:r>
              <a:rPr lang="cs-CZ" dirty="0" smtClean="0"/>
              <a:t>-operonu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err="1" smtClean="0"/>
              <a:t>gal</a:t>
            </a:r>
            <a:r>
              <a:rPr lang="cs-CZ" dirty="0" smtClean="0"/>
              <a:t>-operonu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luciferázy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err="1" smtClean="0"/>
              <a:t>flagelinu</a:t>
            </a:r>
            <a:r>
              <a:rPr lang="cs-CZ" dirty="0" smtClean="0"/>
              <a:t>....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/>
              <a:t>a řadu buněčných procesů: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chemotaxe, oxidační fosforylace ...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118551" cy="302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Regulace rychlosti syntézy enzymu na úrovni transkripce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80920" cy="446449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Možnosti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regulace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rychlosti syntézy enzymu na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úrovni transkripce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Font typeface="Georgia" pitchFamily="18" charset="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Modifikace </a:t>
            </a:r>
            <a:r>
              <a:rPr lang="cs-CZ" b="1" dirty="0" smtClean="0">
                <a:solidFill>
                  <a:schemeClr val="tx1"/>
                </a:solidFill>
              </a:rPr>
              <a:t>RNA-polymerázy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Variace v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  <a:endParaRPr lang="cs-CZ" dirty="0">
              <a:solidFill>
                <a:schemeClr val="tx1"/>
              </a:solidFill>
            </a:endParaRP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Negativní regulace represorem na operátoru </a:t>
            </a:r>
            <a:r>
              <a:rPr lang="cs-CZ" dirty="0">
                <a:solidFill>
                  <a:schemeClr val="tx1"/>
                </a:solidFill>
              </a:rPr>
              <a:t>(indukce a represe)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>
                <a:solidFill>
                  <a:schemeClr val="tx1"/>
                </a:solidFill>
              </a:rPr>
              <a:t>Pozitivní regulace na </a:t>
            </a:r>
            <a:r>
              <a:rPr lang="cs-CZ" b="1" dirty="0" smtClean="0">
                <a:solidFill>
                  <a:schemeClr val="tx1"/>
                </a:solidFill>
              </a:rPr>
              <a:t>promotoru</a:t>
            </a:r>
          </a:p>
          <a:p>
            <a:pPr marL="502920" indent="-4572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AutoNum type="arabicParenR"/>
            </a:pPr>
            <a:r>
              <a:rPr lang="cs-CZ" b="1" dirty="0" err="1" smtClean="0">
                <a:solidFill>
                  <a:srgbClr val="FF0000"/>
                </a:solidFill>
              </a:rPr>
              <a:t>Atenuace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4572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5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Atenuace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3" y="1412776"/>
            <a:ext cx="4419141" cy="4608512"/>
          </a:xfrm>
        </p:spPr>
        <p:txBody>
          <a:bodyPr/>
          <a:lstStyle/>
          <a:p>
            <a:pPr marL="45720" indent="0">
              <a:spcAft>
                <a:spcPts val="600"/>
              </a:spcAft>
              <a:buNone/>
            </a:pPr>
            <a:r>
              <a:rPr lang="cs-CZ" b="1" dirty="0" smtClean="0"/>
              <a:t>Tryptofanový </a:t>
            </a:r>
            <a:r>
              <a:rPr lang="cs-CZ" b="1" dirty="0"/>
              <a:t>operon </a:t>
            </a:r>
            <a:r>
              <a:rPr lang="cs-CZ" dirty="0"/>
              <a:t>řídí syntézu pěti enzymů potřebných k tvorbě tryptofanu z </a:t>
            </a:r>
            <a:r>
              <a:rPr lang="cs-CZ" dirty="0" err="1" smtClean="0"/>
              <a:t>chorizmátu</a:t>
            </a:r>
            <a:r>
              <a:rPr lang="cs-CZ" dirty="0"/>
              <a:t>. </a:t>
            </a:r>
            <a:endParaRPr lang="cs-CZ" dirty="0" smtClean="0"/>
          </a:p>
          <a:p>
            <a:pPr marL="45720" indent="0" algn="ctr">
              <a:spcAft>
                <a:spcPts val="600"/>
              </a:spcAft>
              <a:buNone/>
            </a:pPr>
            <a:r>
              <a:rPr lang="cs-CZ" b="1" dirty="0" smtClean="0"/>
              <a:t>Represor </a:t>
            </a:r>
            <a:r>
              <a:rPr lang="cs-CZ" b="1" dirty="0"/>
              <a:t>tryptofanového operonu </a:t>
            </a:r>
            <a:r>
              <a:rPr lang="cs-CZ" dirty="0"/>
              <a:t>se </a:t>
            </a:r>
            <a:r>
              <a:rPr lang="cs-CZ" dirty="0" smtClean="0"/>
              <a:t>může </a:t>
            </a:r>
            <a:r>
              <a:rPr lang="cs-CZ" dirty="0"/>
              <a:t>navázat na operátor teprve </a:t>
            </a:r>
            <a:r>
              <a:rPr lang="cs-CZ" b="1" dirty="0"/>
              <a:t>v komplexu s </a:t>
            </a:r>
            <a:r>
              <a:rPr lang="cs-CZ" b="1" dirty="0" smtClean="0"/>
              <a:t>korepresorem (=tryptofan). </a:t>
            </a:r>
          </a:p>
          <a:p>
            <a:pPr marL="45720" indent="0" algn="ctr">
              <a:spcAft>
                <a:spcPts val="600"/>
              </a:spcAft>
              <a:buNone/>
            </a:pPr>
            <a:r>
              <a:rPr lang="cs-CZ" b="1" dirty="0" smtClean="0">
                <a:latin typeface="Calibri"/>
              </a:rPr>
              <a:t>↓</a:t>
            </a:r>
          </a:p>
          <a:p>
            <a:pPr marL="45720" indent="0" algn="ctr">
              <a:spcAft>
                <a:spcPts val="600"/>
              </a:spcAft>
              <a:buNone/>
            </a:pPr>
            <a:r>
              <a:rPr lang="cs-CZ" b="1" dirty="0" smtClean="0">
                <a:solidFill>
                  <a:srgbClr val="FF0000"/>
                </a:solidFill>
              </a:rPr>
              <a:t>vysoká afinita komplexu k operátoru</a:t>
            </a:r>
          </a:p>
          <a:p>
            <a:pPr marL="45720" indent="0" algn="ctr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↓</a:t>
            </a:r>
          </a:p>
          <a:p>
            <a:pPr marL="45720" indent="0" algn="ctr">
              <a:spcAft>
                <a:spcPts val="600"/>
              </a:spcAft>
              <a:buNone/>
            </a:pPr>
            <a:r>
              <a:rPr lang="cs-CZ" b="1" dirty="0" smtClean="0">
                <a:solidFill>
                  <a:srgbClr val="FF0000"/>
                </a:solidFill>
              </a:rPr>
              <a:t>signál pro zastavení transkripce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85" y="1507435"/>
            <a:ext cx="4248472" cy="441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Atenuace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80920" cy="4824536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 err="1"/>
              <a:t>Atenuace</a:t>
            </a:r>
            <a:r>
              <a:rPr lang="cs-CZ" dirty="0"/>
              <a:t> = způsob regulace transkripce operonu </a:t>
            </a:r>
            <a:r>
              <a:rPr lang="cs-CZ" b="1" dirty="0"/>
              <a:t>podmíněný přítomností atenuátoru</a:t>
            </a:r>
          </a:p>
          <a:p>
            <a:pPr marL="45720" indent="0">
              <a:buNone/>
            </a:pPr>
            <a:r>
              <a:rPr lang="cs-CZ" dirty="0" smtClean="0"/>
              <a:t>Atenuátor </a:t>
            </a:r>
            <a:r>
              <a:rPr lang="cs-CZ" dirty="0"/>
              <a:t>je úsek DNA mezi operátorem a genem pro první ze skupiny </a:t>
            </a:r>
            <a:r>
              <a:rPr lang="cs-CZ" dirty="0" smtClean="0"/>
              <a:t>enzymů, ve vedoucí DNA sekvenci, která obsahuje úsek fungující jako předčasný terminátor transkripce.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33590"/>
            <a:ext cx="6511454" cy="34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Atenuace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u="sng" dirty="0"/>
              <a:t>T</a:t>
            </a:r>
            <a:r>
              <a:rPr lang="cs-CZ" b="1" u="sng" dirty="0" smtClean="0"/>
              <a:t>ryptofanový operon </a:t>
            </a:r>
          </a:p>
          <a:p>
            <a:pPr marL="45720" indent="0">
              <a:buNone/>
            </a:pPr>
            <a:endParaRPr lang="cs-CZ" b="1" u="sng" dirty="0" smtClean="0"/>
          </a:p>
          <a:p>
            <a:pPr marL="45720" indent="0" algn="ctr">
              <a:buNone/>
            </a:pPr>
            <a:r>
              <a:rPr lang="cs-CZ" dirty="0" smtClean="0"/>
              <a:t>atenuátor tvořen šesti obrácenými repeticemi</a:t>
            </a: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↓</a:t>
            </a:r>
          </a:p>
          <a:p>
            <a:pPr marL="45720" indent="0" algn="ctr">
              <a:buNone/>
            </a:pPr>
            <a:r>
              <a:rPr lang="cs-CZ" b="1" dirty="0" smtClean="0">
                <a:latin typeface="Calibri"/>
              </a:rPr>
              <a:t>mohou se spárovat do vlásenek tří typů:</a:t>
            </a: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↓	</a:t>
            </a:r>
            <a:r>
              <a:rPr lang="cs-CZ" dirty="0">
                <a:latin typeface="Calibri"/>
              </a:rPr>
              <a:t>	</a:t>
            </a:r>
            <a:r>
              <a:rPr lang="cs-CZ" dirty="0" smtClean="0">
                <a:latin typeface="Calibri"/>
              </a:rPr>
              <a:t>	↓			↓</a:t>
            </a:r>
          </a:p>
          <a:p>
            <a:pPr marL="45720" indent="0" algn="ctr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38503" y="4245188"/>
            <a:ext cx="252028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cs-CZ" dirty="0">
                <a:latin typeface="Calibri"/>
              </a:rPr>
              <a:t>vlásenka </a:t>
            </a:r>
            <a:r>
              <a:rPr lang="cs-CZ" dirty="0" smtClean="0">
                <a:latin typeface="Calibri"/>
              </a:rPr>
              <a:t>3 a 4</a:t>
            </a:r>
            <a:endParaRPr lang="cs-CZ" dirty="0">
              <a:latin typeface="Calibri"/>
            </a:endParaRPr>
          </a:p>
          <a:p>
            <a:pPr marL="45720" indent="0" algn="ctr">
              <a:buNone/>
            </a:pPr>
            <a:r>
              <a:rPr lang="cs-CZ" b="1" dirty="0" err="1" smtClean="0">
                <a:solidFill>
                  <a:srgbClr val="FF0000"/>
                </a:solidFill>
                <a:latin typeface="Calibri"/>
              </a:rPr>
              <a:t>preemptor</a:t>
            </a:r>
            <a:endParaRPr lang="cs-CZ" b="1" dirty="0">
              <a:solidFill>
                <a:srgbClr val="FF0000"/>
              </a:solidFill>
              <a:latin typeface="Calibri"/>
            </a:endParaRP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(při nedostatku </a:t>
            </a:r>
            <a:r>
              <a:rPr lang="cs-CZ" dirty="0">
                <a:latin typeface="Calibri"/>
              </a:rPr>
              <a:t>TRP </a:t>
            </a:r>
            <a:endParaRPr lang="cs-CZ" dirty="0" smtClean="0">
              <a:latin typeface="Calibri"/>
            </a:endParaRP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je zabráněno tvorbě </a:t>
            </a: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terminátorové vlásenky),</a:t>
            </a: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transkripce pokračuje</a:t>
            </a:r>
            <a:endParaRPr lang="cs-CZ" dirty="0">
              <a:latin typeface="Calibri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4232275"/>
            <a:ext cx="238691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cs-CZ" dirty="0">
                <a:latin typeface="Calibri"/>
              </a:rPr>
              <a:t>vlásenka 5 a 6</a:t>
            </a:r>
          </a:p>
          <a:p>
            <a:pPr marL="45720" indent="0" algn="ctr"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</a:rPr>
              <a:t>terminátor transkripce</a:t>
            </a:r>
          </a:p>
          <a:p>
            <a:pPr marL="45720" indent="0" algn="ctr">
              <a:buNone/>
            </a:pPr>
            <a:r>
              <a:rPr lang="cs-CZ" dirty="0">
                <a:latin typeface="Calibri"/>
              </a:rPr>
              <a:t>(za nadbytku TRP </a:t>
            </a:r>
            <a:r>
              <a:rPr lang="cs-CZ" dirty="0" smtClean="0">
                <a:latin typeface="Calibri"/>
              </a:rPr>
              <a:t>) transkripce se zastaví</a:t>
            </a:r>
            <a:endParaRPr lang="cs-CZ" dirty="0">
              <a:latin typeface="Calibri"/>
            </a:endParaRP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4245188"/>
            <a:ext cx="252028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cs-CZ" dirty="0">
                <a:latin typeface="Calibri"/>
              </a:rPr>
              <a:t>vlásenka 1</a:t>
            </a:r>
            <a:r>
              <a:rPr lang="cs-CZ" dirty="0" smtClean="0">
                <a:latin typeface="Calibri"/>
              </a:rPr>
              <a:t> a 2</a:t>
            </a:r>
            <a:endParaRPr lang="cs-CZ" dirty="0">
              <a:latin typeface="Calibri"/>
            </a:endParaRPr>
          </a:p>
          <a:p>
            <a:pPr marL="45720" indent="0" algn="ctr">
              <a:buNone/>
            </a:pPr>
            <a:r>
              <a:rPr lang="cs-CZ" b="1" dirty="0" smtClean="0">
                <a:solidFill>
                  <a:srgbClr val="FF0000"/>
                </a:solidFill>
                <a:latin typeface="Calibri"/>
              </a:rPr>
              <a:t>protektor</a:t>
            </a:r>
            <a:endParaRPr lang="cs-CZ" b="1" dirty="0">
              <a:solidFill>
                <a:srgbClr val="FF0000"/>
              </a:solidFill>
              <a:latin typeface="Calibri"/>
            </a:endParaRP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(při zastavení translace)</a:t>
            </a:r>
          </a:p>
          <a:p>
            <a:pPr marL="45720" indent="0" algn="ctr">
              <a:buNone/>
            </a:pPr>
            <a:r>
              <a:rPr lang="cs-CZ" dirty="0" smtClean="0">
                <a:latin typeface="Calibri"/>
              </a:rPr>
              <a:t>transkripce se zastaví</a:t>
            </a:r>
            <a:endParaRPr lang="cs-CZ" dirty="0"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65" y="116632"/>
            <a:ext cx="3775150" cy="200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101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Atenuace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 smtClean="0"/>
              <a:t>Nadbytek tryptofanu:</a:t>
            </a:r>
          </a:p>
          <a:p>
            <a:pPr marL="45720" indent="0">
              <a:buNone/>
            </a:pPr>
            <a:r>
              <a:rPr lang="cs-CZ" dirty="0" smtClean="0"/>
              <a:t>- Trp-</a:t>
            </a:r>
            <a:r>
              <a:rPr lang="cs-CZ" dirty="0" err="1" smtClean="0"/>
              <a:t>tRNA</a:t>
            </a:r>
            <a:r>
              <a:rPr lang="cs-CZ" dirty="0" smtClean="0"/>
              <a:t> se vážou na kodony pro tryptofan (v sekvenci 1)</a:t>
            </a:r>
          </a:p>
          <a:p>
            <a:pPr>
              <a:buFontTx/>
              <a:buChar char="-"/>
            </a:pPr>
            <a:r>
              <a:rPr lang="cs-CZ" dirty="0" smtClean="0"/>
              <a:t>ribozom projde přes sekvence 2 a 3 a zastaví se </a:t>
            </a:r>
          </a:p>
          <a:p>
            <a:pPr>
              <a:buFontTx/>
              <a:buChar char="-"/>
            </a:pPr>
            <a:r>
              <a:rPr lang="cs-CZ" dirty="0" smtClean="0"/>
              <a:t>vytvoří se terminátorová vlásenka, ukončí se transkripce 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345562" cy="277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5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Kyslíkový efekt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064896" cy="4752528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Kyslík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latin typeface="Calibri"/>
              </a:rPr>
              <a:t>→ </a:t>
            </a:r>
            <a:r>
              <a:rPr lang="cs-CZ" b="1" dirty="0" smtClean="0"/>
              <a:t>inhibitor syntézy </a:t>
            </a:r>
            <a:r>
              <a:rPr lang="cs-CZ" b="1" dirty="0" smtClean="0"/>
              <a:t>enzymů anaerobního metabolizmu </a:t>
            </a:r>
            <a:endParaRPr lang="cs-CZ" b="1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/>
              <a:t>	</a:t>
            </a:r>
            <a:r>
              <a:rPr lang="cs-CZ" dirty="0" smtClean="0"/>
              <a:t>(</a:t>
            </a:r>
            <a:r>
              <a:rPr lang="cs-CZ" dirty="0" smtClean="0"/>
              <a:t>např. </a:t>
            </a:r>
            <a:r>
              <a:rPr lang="cs-CZ" dirty="0" err="1" smtClean="0"/>
              <a:t>nitrátreduktázy</a:t>
            </a:r>
            <a:r>
              <a:rPr lang="cs-CZ" dirty="0" smtClean="0"/>
              <a:t>, </a:t>
            </a:r>
            <a:r>
              <a:rPr lang="cs-CZ" dirty="0" err="1" smtClean="0"/>
              <a:t>alkoholdehydrogenázy</a:t>
            </a:r>
            <a:r>
              <a:rPr lang="cs-CZ" dirty="0" smtClean="0"/>
              <a:t>) </a:t>
            </a: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>
                <a:latin typeface="Calibri"/>
              </a:rPr>
              <a:t>→ </a:t>
            </a:r>
            <a:r>
              <a:rPr lang="cs-CZ" b="1" dirty="0" smtClean="0"/>
              <a:t>induktor syntézy </a:t>
            </a:r>
            <a:r>
              <a:rPr lang="cs-CZ" b="1" dirty="0" smtClean="0"/>
              <a:t>enzymů aerobního metabolizmu</a:t>
            </a:r>
            <a:r>
              <a:rPr lang="cs-CZ" dirty="0" smtClean="0"/>
              <a:t> </a:t>
            </a: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 smtClean="0"/>
              <a:t>NADH-oxidázový systém, </a:t>
            </a:r>
            <a:r>
              <a:rPr lang="cs-CZ" dirty="0" err="1" smtClean="0"/>
              <a:t>malátdehydrogenáza</a:t>
            </a:r>
            <a:r>
              <a:rPr lang="cs-CZ" dirty="0" smtClean="0"/>
              <a:t>)  </a:t>
            </a:r>
          </a:p>
          <a:p>
            <a:pPr marL="45720" indent="0">
              <a:lnSpc>
                <a:spcPct val="120000"/>
              </a:lnSpc>
              <a:buNone/>
            </a:pP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smtClean="0">
                <a:solidFill>
                  <a:schemeClr val="accent4">
                    <a:lumMod val="50000"/>
                  </a:schemeClr>
                </a:solidFill>
              </a:rPr>
              <a:t>Nepřítomnost kyslíku, přítomnost nitrátu </a:t>
            </a:r>
            <a:r>
              <a:rPr lang="cs-CZ" dirty="0" smtClean="0"/>
              <a:t>(a schopnost bakterie anaerobně respirovat)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→ indukce </a:t>
            </a:r>
            <a:r>
              <a:rPr lang="cs-CZ" b="1" dirty="0" err="1" smtClean="0"/>
              <a:t>nitrátreduktázy</a:t>
            </a:r>
            <a:endParaRPr lang="cs-CZ" b="1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→ inhibice syntézy enzymů zapojených do fermentace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8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Atenuace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 smtClean="0"/>
              <a:t>Nedostatek </a:t>
            </a:r>
            <a:r>
              <a:rPr lang="cs-CZ" b="1" dirty="0"/>
              <a:t>tryptofanu:</a:t>
            </a:r>
          </a:p>
          <a:p>
            <a:pPr>
              <a:buFontTx/>
              <a:buChar char="-"/>
            </a:pPr>
            <a:r>
              <a:rPr lang="cs-CZ" dirty="0" smtClean="0"/>
              <a:t>na kodony pro tryptofan se neváže žádná Trp-</a:t>
            </a:r>
            <a:r>
              <a:rPr lang="cs-CZ" dirty="0" err="1" smtClean="0"/>
              <a:t>tRNA</a:t>
            </a:r>
            <a:r>
              <a:rPr lang="cs-CZ" dirty="0" smtClean="0"/>
              <a:t>  (kodony tedy působí jako terminační)</a:t>
            </a:r>
          </a:p>
          <a:p>
            <a:pPr>
              <a:buFontTx/>
              <a:buChar char="-"/>
            </a:pPr>
            <a:r>
              <a:rPr lang="cs-CZ" dirty="0" smtClean="0"/>
              <a:t>ribozom se zastaví na sekvenci 1 a 2 a může tak vzniknout vlásenka 3 a 4 (</a:t>
            </a:r>
            <a:r>
              <a:rPr lang="cs-CZ" dirty="0" err="1" smtClean="0"/>
              <a:t>preemptor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transkripce pokračuje, tvoří se </a:t>
            </a:r>
            <a:r>
              <a:rPr lang="cs-CZ" dirty="0" err="1" smtClean="0"/>
              <a:t>mRNA</a:t>
            </a:r>
            <a:r>
              <a:rPr lang="cs-CZ" dirty="0" smtClean="0"/>
              <a:t> pro syntézu tryptofanu</a:t>
            </a: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9" y="3717032"/>
            <a:ext cx="8393757" cy="27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129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Atenuace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 smtClean="0"/>
              <a:t>Při zastavení translace:</a:t>
            </a:r>
          </a:p>
          <a:p>
            <a:pPr>
              <a:buFontTx/>
              <a:buChar char="-"/>
            </a:pPr>
            <a:r>
              <a:rPr lang="cs-CZ" dirty="0" smtClean="0"/>
              <a:t>vytvoří se </a:t>
            </a:r>
            <a:r>
              <a:rPr lang="cs-CZ" dirty="0" err="1" smtClean="0"/>
              <a:t>protektorová</a:t>
            </a:r>
            <a:r>
              <a:rPr lang="cs-CZ" dirty="0" smtClean="0"/>
              <a:t> vlásenka</a:t>
            </a:r>
          </a:p>
          <a:p>
            <a:pPr>
              <a:buFontTx/>
              <a:buChar char="-"/>
            </a:pPr>
            <a:r>
              <a:rPr lang="cs-CZ" dirty="0" err="1" smtClean="0"/>
              <a:t>preemptorová</a:t>
            </a:r>
            <a:r>
              <a:rPr lang="cs-CZ" dirty="0" smtClean="0"/>
              <a:t> už se nemůže vytvořit</a:t>
            </a:r>
          </a:p>
          <a:p>
            <a:pPr>
              <a:buFontTx/>
              <a:buChar char="-"/>
            </a:pPr>
            <a:r>
              <a:rPr lang="cs-CZ" dirty="0" smtClean="0"/>
              <a:t>vytvoří se terminátorová a transkripce se zastaví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717032"/>
            <a:ext cx="8848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236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cs-CZ" sz="3200" dirty="0" smtClean="0"/>
          </a:p>
          <a:p>
            <a:pPr marL="45720" indent="0" algn="ctr">
              <a:buNone/>
            </a:pPr>
            <a:endParaRPr lang="cs-CZ" sz="3200" dirty="0"/>
          </a:p>
          <a:p>
            <a:pPr marL="45720" indent="0" algn="ctr">
              <a:buNone/>
            </a:pPr>
            <a:r>
              <a:rPr lang="cs-CZ" sz="3200" b="1" dirty="0" smtClean="0"/>
              <a:t>Regulace na úrovni translace a na </a:t>
            </a:r>
            <a:r>
              <a:rPr lang="cs-CZ" sz="3200" b="1" dirty="0" err="1" smtClean="0"/>
              <a:t>posttranslační</a:t>
            </a:r>
            <a:r>
              <a:rPr lang="cs-CZ" sz="3200" b="1" dirty="0" smtClean="0"/>
              <a:t> úrovni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494124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translace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80920" cy="4824536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Translace u bakterií navazuje těsně na transkripci </a:t>
            </a:r>
            <a:r>
              <a:rPr lang="cs-CZ" dirty="0" smtClean="0"/>
              <a:t>– ribozom nasedá na </a:t>
            </a:r>
            <a:r>
              <a:rPr lang="cs-CZ" dirty="0" err="1" smtClean="0"/>
              <a:t>mRNA</a:t>
            </a:r>
            <a:r>
              <a:rPr lang="cs-CZ" dirty="0" smtClean="0"/>
              <a:t> hned jakmile je přítomen </a:t>
            </a:r>
            <a:r>
              <a:rPr lang="cs-CZ" b="1" dirty="0" smtClean="0"/>
              <a:t>iniciační signál – vazebné místo pro ribozom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Vyšší rychlosti proteosyntézy </a:t>
            </a:r>
            <a:r>
              <a:rPr lang="cs-CZ" dirty="0" smtClean="0"/>
              <a:t>lze dosáhnout větším počtem ribozomů a </a:t>
            </a:r>
            <a:r>
              <a:rPr lang="cs-CZ" b="1" dirty="0" smtClean="0"/>
              <a:t>častější iniciací translace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Na </a:t>
            </a:r>
            <a:r>
              <a:rPr lang="cs-CZ" dirty="0" err="1" smtClean="0"/>
              <a:t>polycistronické</a:t>
            </a:r>
            <a:r>
              <a:rPr lang="cs-CZ" dirty="0" smtClean="0"/>
              <a:t> </a:t>
            </a:r>
            <a:r>
              <a:rPr lang="cs-CZ" dirty="0" err="1" smtClean="0"/>
              <a:t>mRNA</a:t>
            </a:r>
            <a:r>
              <a:rPr lang="cs-CZ" dirty="0" smtClean="0"/>
              <a:t> – </a:t>
            </a:r>
            <a:r>
              <a:rPr lang="cs-CZ" b="1" dirty="0" smtClean="0"/>
              <a:t>afinita vazebného místa různá pro různé strukturní geny → různá rychlost iniciace translace pro různé geny na téže </a:t>
            </a:r>
            <a:r>
              <a:rPr lang="cs-CZ" b="1" dirty="0" err="1" smtClean="0"/>
              <a:t>mRNA</a:t>
            </a:r>
            <a:endParaRPr lang="cs-CZ" b="1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cs-CZ" b="1" u="sng" dirty="0" err="1" smtClean="0"/>
              <a:t>Lac</a:t>
            </a:r>
            <a:r>
              <a:rPr lang="cs-CZ" b="1" u="sng" dirty="0" smtClean="0"/>
              <a:t>-operon: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iniciace translace úseku </a:t>
            </a:r>
            <a:r>
              <a:rPr lang="cs-CZ" dirty="0" err="1" smtClean="0"/>
              <a:t>mRNA</a:t>
            </a:r>
            <a:r>
              <a:rPr lang="cs-CZ" dirty="0" smtClean="0"/>
              <a:t> pro </a:t>
            </a:r>
            <a:r>
              <a:rPr lang="cs-CZ" dirty="0" smtClean="0">
                <a:latin typeface="Cambria Math"/>
                <a:ea typeface="Cambria Math"/>
              </a:rPr>
              <a:t>𝛃</a:t>
            </a:r>
            <a:r>
              <a:rPr lang="cs-CZ" dirty="0" smtClean="0">
                <a:ea typeface="Cambria Math"/>
              </a:rPr>
              <a:t>-</a:t>
            </a:r>
            <a:r>
              <a:rPr lang="cs-CZ" dirty="0" err="1" smtClean="0">
                <a:ea typeface="Cambria Math"/>
              </a:rPr>
              <a:t>galaktozidázu</a:t>
            </a:r>
            <a:r>
              <a:rPr lang="cs-CZ" dirty="0" smtClean="0">
                <a:ea typeface="Cambria Math"/>
              </a:rPr>
              <a:t> každé 3,2 sekundy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>
                <a:ea typeface="Cambria Math"/>
              </a:rPr>
              <a:t>pro </a:t>
            </a:r>
            <a:r>
              <a:rPr lang="cs-CZ" dirty="0" err="1" smtClean="0">
                <a:ea typeface="Cambria Math"/>
              </a:rPr>
              <a:t>acetyltransferázu</a:t>
            </a:r>
            <a:r>
              <a:rPr lang="cs-CZ" dirty="0" smtClean="0">
                <a:ea typeface="Cambria Math"/>
              </a:rPr>
              <a:t> na téže molekule </a:t>
            </a:r>
            <a:r>
              <a:rPr lang="cs-CZ" dirty="0" err="1" smtClean="0">
                <a:ea typeface="Cambria Math"/>
              </a:rPr>
              <a:t>mRNA</a:t>
            </a:r>
            <a:r>
              <a:rPr lang="cs-CZ" dirty="0" smtClean="0">
                <a:ea typeface="Cambria Math"/>
              </a:rPr>
              <a:t> každých 16,6 sekundy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6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na </a:t>
            </a:r>
            <a:r>
              <a:rPr lang="cs-CZ" dirty="0" err="1" smtClean="0"/>
              <a:t>posttranslační</a:t>
            </a:r>
            <a:r>
              <a:rPr lang="cs-CZ" dirty="0" smtClean="0"/>
              <a:t>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kovalentní modifikace enzymů (fosforylace, </a:t>
            </a:r>
            <a:r>
              <a:rPr lang="cs-CZ" dirty="0" err="1" smtClean="0"/>
              <a:t>glykozylace</a:t>
            </a:r>
            <a:r>
              <a:rPr lang="cs-CZ" dirty="0" smtClean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agregace neaktivních podjednotek proteinu ve funkční oligomerní enzym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tvorba </a:t>
            </a:r>
            <a:r>
              <a:rPr lang="cs-CZ" dirty="0" err="1" smtClean="0"/>
              <a:t>supramolekulárních</a:t>
            </a:r>
            <a:r>
              <a:rPr lang="cs-CZ" dirty="0" smtClean="0"/>
              <a:t> komplexů s jinými enzymy (respirační řetězec)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2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Regulace rychlosti degradace enzymu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80920" cy="4896544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Životnost enzymové molekuly je omezená </a:t>
            </a:r>
            <a:r>
              <a:rPr lang="cs-CZ" dirty="0" smtClean="0"/>
              <a:t>– různá u různých proteinů a za různých fyziologických podmínek.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b="1" dirty="0" smtClean="0"/>
              <a:t>Změna rychlosti degradace enzymu je jako regulační mechanizmus používána jen v případech enzymové přestavby buňky</a:t>
            </a:r>
            <a:r>
              <a:rPr lang="cs-CZ" dirty="0" smtClean="0"/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při sporulaci, klíčení endospor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při hladovění buněk  na některou nepostradatelnou živinu (při přechodu do stacionární fáze růstu)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 smtClean="0"/>
              <a:t>při zásadní změně podmínek prostředí  (změna zdroje uhlíku a energie, přechod z heterotrofie na autotrofii)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>
                <a:solidFill>
                  <a:schemeClr val="tx1"/>
                </a:solidFill>
              </a:rPr>
              <a:t>Degradace probíhá i na úrovni primárního </a:t>
            </a:r>
            <a:r>
              <a:rPr lang="cs-CZ" dirty="0" err="1" smtClean="0">
                <a:solidFill>
                  <a:schemeClr val="tx1"/>
                </a:solidFill>
              </a:rPr>
              <a:t>transkriptu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cs-CZ" dirty="0" smtClean="0"/>
              <a:t>Mechanizmus selektivní degradace enzymů není znám.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8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metabolizmu bakterií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4824536" cy="4608512"/>
          </a:xfrm>
        </p:spPr>
        <p:txBody>
          <a:bodyPr/>
          <a:lstStyle/>
          <a:p>
            <a:pPr marL="45720" indent="0">
              <a:lnSpc>
                <a:spcPct val="120000"/>
              </a:lnSpc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Přítomnost dvou substrátů v prostředí </a:t>
            </a:r>
            <a:r>
              <a:rPr lang="cs-CZ" dirty="0"/>
              <a:t>– (např. glukóza vs. laktóza) – </a:t>
            </a:r>
            <a:r>
              <a:rPr lang="cs-CZ" b="1" dirty="0"/>
              <a:t>buňka dá přednost energeticky výhodnějšímu substrátu </a:t>
            </a:r>
            <a:r>
              <a:rPr lang="cs-CZ" dirty="0"/>
              <a:t>(glukóza).  </a:t>
            </a:r>
            <a:endParaRPr lang="cs-CZ" dirty="0" smtClean="0"/>
          </a:p>
          <a:p>
            <a:pPr marL="45720" indent="0">
              <a:lnSpc>
                <a:spcPct val="120000"/>
              </a:lnSpc>
              <a:buNone/>
            </a:pPr>
            <a:endParaRPr lang="cs-CZ" dirty="0"/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Glukóza jako </a:t>
            </a:r>
            <a:r>
              <a:rPr lang="cs-CZ" b="1" dirty="0"/>
              <a:t>výhodnější substrát vyvolá represi enzymů</a:t>
            </a:r>
            <a:r>
              <a:rPr lang="cs-CZ" dirty="0"/>
              <a:t>, které jsou nutné pro využívání méně výhodné laktózy → </a:t>
            </a:r>
            <a:r>
              <a:rPr lang="cs-CZ" b="1" dirty="0" err="1"/>
              <a:t>diauxický</a:t>
            </a:r>
            <a:r>
              <a:rPr lang="cs-CZ" b="1" dirty="0"/>
              <a:t> tvar růstové křivky </a:t>
            </a:r>
            <a:r>
              <a:rPr lang="cs-CZ" dirty="0"/>
              <a:t>(glukózový efekt, katabolická represe).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32525" cy="310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0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dasa</Template>
  <TotalTime>23924</TotalTime>
  <Words>3989</Words>
  <Application>Microsoft Office PowerPoint</Application>
  <PresentationFormat>Předvádění na obrazovce (4:3)</PresentationFormat>
  <Paragraphs>611</Paragraphs>
  <Slides>85</Slides>
  <Notes>74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86" baseType="lpstr">
      <vt:lpstr>dasa</vt:lpstr>
      <vt:lpstr>REGULACE METABOLIZMU BAKTERIÍ</vt:lpstr>
      <vt:lpstr>Regulace metabolizmu bakterií</vt:lpstr>
      <vt:lpstr>Prezentace aplikace PowerPoint</vt:lpstr>
      <vt:lpstr>Prezentace aplikace PowerPoint</vt:lpstr>
      <vt:lpstr>Regulace metabolizmu bakterií</vt:lpstr>
      <vt:lpstr>Regulace metabolizmu bakterií</vt:lpstr>
      <vt:lpstr>Kyslíkový efekt</vt:lpstr>
      <vt:lpstr>Kyslíkový efekt</vt:lpstr>
      <vt:lpstr>Regulace metabolizmu bakterií</vt:lpstr>
      <vt:lpstr>Regulace glykolýzy a Krebsova cyklu (Pasteurův efekt)</vt:lpstr>
      <vt:lpstr>Regulace energetickým a redukčním nábojem</vt:lpstr>
      <vt:lpstr>Regulace glykolýzy a Krebsova cyklu (Pasteurův efekt)</vt:lpstr>
      <vt:lpstr>Regulace glykolýzy a Krebsova cyklu (Pasteurův efekt)</vt:lpstr>
      <vt:lpstr>Prezentace aplikace PowerPoint</vt:lpstr>
      <vt:lpstr>Prezentace aplikace PowerPoint</vt:lpstr>
      <vt:lpstr>Prezentace aplikace PowerPoint</vt:lpstr>
      <vt:lpstr>Prezentace aplikace PowerPoint</vt:lpstr>
      <vt:lpstr>Regulace metabolizmu</vt:lpstr>
      <vt:lpstr>Prezentace aplikace PowerPoint</vt:lpstr>
      <vt:lpstr>Regulace aktivity enzymu</vt:lpstr>
      <vt:lpstr>Regulace aktivity enzymu - alosterickou interakcí s metabolitem (zpětná vazba)</vt:lpstr>
      <vt:lpstr>Regulace aktivity enzymu - alosterickou interakcí s metabolitem (zpětná vazba)</vt:lpstr>
      <vt:lpstr>Prezentace aplikace PowerPoint</vt:lpstr>
      <vt:lpstr>Regulace aktivity enzymu - alosterickou interakcí s metabolitem (zpětná vazba)</vt:lpstr>
      <vt:lpstr>Regulace aktivity enzymu - alosterickou interakcí s metabolitem (zpětná vazba)</vt:lpstr>
      <vt:lpstr>Regulace aktivity enzymu - alosterickou interakcí s metabolitem (zpětná vazba)</vt:lpstr>
      <vt:lpstr>Regulace aktivity enzymu - alosterickou interakcí s metabolitem (zpětná vazba)</vt:lpstr>
      <vt:lpstr>Prezentace aplikace PowerPoint</vt:lpstr>
      <vt:lpstr>Regulace aktivity enzymu - alosterickou interakcí s metabolitem (zpětná vazba)</vt:lpstr>
      <vt:lpstr>Regulace aktivity enzymu - alosterickou interakcí s metabolitem (zpětná vazba)</vt:lpstr>
      <vt:lpstr>Regulace aktivity enzymu kovalentní modifikací</vt:lpstr>
      <vt:lpstr>Regulace aktivity enzymu kovalentní modifikací</vt:lpstr>
      <vt:lpstr>Regulace aktivity enzymu kovalentní modifikací</vt:lpstr>
      <vt:lpstr>Regulace aktivity enzymu kovalentní modifikací</vt:lpstr>
      <vt:lpstr>Regulace aktivity enzymu kovalentní modifikací</vt:lpstr>
      <vt:lpstr>Prezentace aplikace PowerPoint</vt:lpstr>
      <vt:lpstr>Regulace rychlosti syntézy enzymu</vt:lpstr>
      <vt:lpstr>Regulace rychlosti syntézy enzymu na úrovni transkripce</vt:lpstr>
      <vt:lpstr>Regulace rychlosti syntézy enzymu na úrovni transkripce</vt:lpstr>
      <vt:lpstr>Regulace rychlosti syntézy enzymu na úrovni transkripce</vt:lpstr>
      <vt:lpstr>Regulace rychlosti syntézy enzymu na úrovni transkripce</vt:lpstr>
      <vt:lpstr>Prezentace aplikace PowerPoint</vt:lpstr>
      <vt:lpstr>Regulace rychlosti syntézy enzymu na úrovni transkripce</vt:lpstr>
      <vt:lpstr>Modifikace RNA-polymerázy</vt:lpstr>
      <vt:lpstr>Modifikace RNA-polymerázy</vt:lpstr>
      <vt:lpstr>Regulace rychlosti syntézy enzymu na úrovni transkripce</vt:lpstr>
      <vt:lpstr>Variace v promotoru</vt:lpstr>
      <vt:lpstr>Variace v promotoru</vt:lpstr>
      <vt:lpstr>Variace v promotoru</vt:lpstr>
      <vt:lpstr>Regulace rychlosti syntézy enzymu na úrovni transkripce</vt:lpstr>
      <vt:lpstr>Negativní regulace represorem (indukce a represe) </vt:lpstr>
      <vt:lpstr>Prezentace aplikace PowerPoint</vt:lpstr>
      <vt:lpstr>A) Indukce syntézy enzymu v přítomnosti substrátu</vt:lpstr>
      <vt:lpstr>Prezentace aplikace PowerPoint</vt:lpstr>
      <vt:lpstr>A) Indukce syntézy enzymu v přítomnosti substrátu</vt:lpstr>
      <vt:lpstr>A) Indukce syntézy enzymu v přítomnosti substrátu</vt:lpstr>
      <vt:lpstr>A) Indukce syntézy enzymu v přítomnosti substrátu</vt:lpstr>
      <vt:lpstr>Prezentace aplikace PowerPoint</vt:lpstr>
      <vt:lpstr>B) Represe syntézy enzymu produktem  </vt:lpstr>
      <vt:lpstr>B) Represe syntézy enzymu produktem  </vt:lpstr>
      <vt:lpstr>Prezentace aplikace PowerPoint</vt:lpstr>
      <vt:lpstr>Regulace rychlosti syntézy enzymu na úrovni transkripce</vt:lpstr>
      <vt:lpstr>Pozitivní regulace na promotoru </vt:lpstr>
      <vt:lpstr>Pozitivní regulace na promotoru </vt:lpstr>
      <vt:lpstr>Prezentace aplikace PowerPoint</vt:lpstr>
      <vt:lpstr>Pozitivní regulace na promotoru </vt:lpstr>
      <vt:lpstr>Prezentace aplikace PowerPoint</vt:lpstr>
      <vt:lpstr>Prezentace aplikace PowerPoint</vt:lpstr>
      <vt:lpstr>Prezentace aplikace PowerPoint</vt:lpstr>
      <vt:lpstr>Diauxie</vt:lpstr>
      <vt:lpstr>Diauxie</vt:lpstr>
      <vt:lpstr>Katabolická represe a cyklický AMP </vt:lpstr>
      <vt:lpstr>Katabolická represe a cyklický AMP </vt:lpstr>
      <vt:lpstr>Katabolická represe a cyklický AMP </vt:lpstr>
      <vt:lpstr>Regulace rychlosti syntézy enzymu na úrovni transkripce</vt:lpstr>
      <vt:lpstr>Atenuace </vt:lpstr>
      <vt:lpstr>Atenuace </vt:lpstr>
      <vt:lpstr>Atenuace</vt:lpstr>
      <vt:lpstr>Atenuace </vt:lpstr>
      <vt:lpstr>Atenuace </vt:lpstr>
      <vt:lpstr>Atenuace </vt:lpstr>
      <vt:lpstr>Prezentace aplikace PowerPoint</vt:lpstr>
      <vt:lpstr>Regulace translace</vt:lpstr>
      <vt:lpstr>Regulace na posttranslační úrovni</vt:lpstr>
      <vt:lpstr>Regulace rychlosti degradace enzymu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METABOLIZMU BAKTERIÍ</dc:title>
  <dc:creator>matoulkova</dc:creator>
  <cp:lastModifiedBy>matoulkova</cp:lastModifiedBy>
  <cp:revision>345</cp:revision>
  <cp:lastPrinted>2014-12-09T13:27:36Z</cp:lastPrinted>
  <dcterms:created xsi:type="dcterms:W3CDTF">2013-10-13T17:43:01Z</dcterms:created>
  <dcterms:modified xsi:type="dcterms:W3CDTF">2014-12-10T07:40:49Z</dcterms:modified>
</cp:coreProperties>
</file>