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300" r:id="rId2"/>
    <p:sldId id="274" r:id="rId3"/>
    <p:sldId id="275" r:id="rId4"/>
    <p:sldId id="257" r:id="rId5"/>
    <p:sldId id="258" r:id="rId6"/>
    <p:sldId id="267" r:id="rId7"/>
    <p:sldId id="259" r:id="rId8"/>
    <p:sldId id="280" r:id="rId9"/>
    <p:sldId id="260" r:id="rId10"/>
    <p:sldId id="269" r:id="rId11"/>
    <p:sldId id="279" r:id="rId12"/>
    <p:sldId id="281" r:id="rId13"/>
    <p:sldId id="277" r:id="rId14"/>
    <p:sldId id="276" r:id="rId15"/>
    <p:sldId id="261" r:id="rId16"/>
    <p:sldId id="278" r:id="rId17"/>
    <p:sldId id="271" r:id="rId18"/>
    <p:sldId id="272" r:id="rId19"/>
    <p:sldId id="265" r:id="rId20"/>
    <p:sldId id="283" r:id="rId21"/>
    <p:sldId id="282" r:id="rId22"/>
    <p:sldId id="273" r:id="rId23"/>
    <p:sldId id="284" r:id="rId24"/>
    <p:sldId id="285" r:id="rId25"/>
    <p:sldId id="286" r:id="rId26"/>
    <p:sldId id="289" r:id="rId27"/>
    <p:sldId id="290" r:id="rId28"/>
    <p:sldId id="291" r:id="rId29"/>
    <p:sldId id="299" r:id="rId30"/>
    <p:sldId id="292" r:id="rId31"/>
    <p:sldId id="296" r:id="rId32"/>
    <p:sldId id="295" r:id="rId33"/>
    <p:sldId id="297" r:id="rId34"/>
    <p:sldId id="298" r:id="rId35"/>
    <p:sldId id="287" r:id="rId3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0000"/>
    <a:srgbClr val="CCFF99"/>
    <a:srgbClr val="0033CC"/>
    <a:srgbClr val="003399"/>
    <a:srgbClr val="FFFFCC"/>
    <a:srgbClr val="000099"/>
    <a:srgbClr val="CC00CC"/>
    <a:srgbClr val="33CC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216" y="-78"/>
      </p:cViewPr>
      <p:guideLst>
        <p:guide orient="horz" pos="4233"/>
        <p:guide pos="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37FC1B-B625-44A3-8719-1B90AC6AE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2A3D1-2102-46A6-B611-943057AADC85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F986E-6244-45A4-A8DB-88EAC759F910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43CCC-58F7-433B-98A7-11CF74101F12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92526-EC3E-4AF7-BDE0-20F97887284E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1E397-6ABA-4309-BC04-A95214D7380B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FB996-898F-4B07-88C7-40EC80358ECE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2B881-6525-48CF-AC5A-79E4F919535E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F842B-8433-41EA-AE7C-B5856054FD89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F842B-8433-41EA-AE7C-B5856054FD89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02F26-9A04-431B-B949-1ECE3AF60A84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ED37-B49A-4485-829C-6BC0E452BF42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C182-F599-48DE-A632-4D7D31A5A41B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BE70-571A-487A-9DB7-560EB827CC15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A74B4-856A-46B8-AE8F-8E1CA73E0243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EC5D-3880-4E02-B7E9-CBA6519F32E0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EC5D-3880-4E02-B7E9-CBA6519F32E0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E2DB2-127E-45FF-9A86-4510D75B522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81FD8-1DA9-407D-9AF5-E0C219ACB42E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D034-F5EE-4A34-A459-39FCB242F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4AF9-BDDD-4858-B1F4-AEEC4C24E1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DE0B-E054-482A-8067-E3625BD69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1301-7F70-4705-99A7-723B6CA81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5A2F-02A9-4BE5-AF17-4177C8974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BBD7-A753-472F-A541-145EBA42CF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8D2E-EEBA-4D68-9CF1-B84C76FCB2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140B-607F-4396-975D-8378DA5B1E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7834-8C56-4053-A5D2-6167F3D61C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9E44-AAA7-44E0-82DB-FF56042AD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C71C-2DDD-4DD4-9F79-7A0F93032D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E192E2-1B30-449F-B29D-606EC774A4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5/Pyrene_adduct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b/Max_Delbruck.jpg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upload.wikimedia.org/wikipedia/commons/c/c9/Salvador_E._Luria_teaching_at_MIT.jpg" TargetMode="Externa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Ghhardy@7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Ghhardy@7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upload.wikimedia.org/wikipedia/en/d/df/Wilhelm_Weinberg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84480" y="172720"/>
            <a:ext cx="85839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MECHANISMY MIKROEVOLUCE</a:t>
            </a:r>
            <a:endParaRPr lang="cs-CZ" sz="44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Obrázek 5" descr="Drif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906" y="4257040"/>
            <a:ext cx="2827174" cy="2462848"/>
          </a:xfrm>
          <a:prstGeom prst="rect">
            <a:avLst/>
          </a:prstGeom>
        </p:spPr>
      </p:pic>
      <p:pic>
        <p:nvPicPr>
          <p:cNvPr id="2052" name="Picture 4" descr="http://trailblazing.royalsociety.org/photos/1922SA.jpg"/>
          <p:cNvPicPr>
            <a:picLocks noChangeAspect="1" noChangeArrowheads="1"/>
          </p:cNvPicPr>
          <p:nvPr/>
        </p:nvPicPr>
        <p:blipFill>
          <a:blip r:embed="rId3" cstate="print"/>
          <a:srcRect b="20464"/>
          <a:stretch>
            <a:fillRect/>
          </a:stretch>
        </p:blipFill>
        <p:spPr bwMode="auto">
          <a:xfrm>
            <a:off x="7568314" y="4135120"/>
            <a:ext cx="1453762" cy="1645920"/>
          </a:xfrm>
          <a:prstGeom prst="rect">
            <a:avLst/>
          </a:prstGeom>
          <a:noFill/>
        </p:spPr>
      </p:pic>
      <p:pic>
        <p:nvPicPr>
          <p:cNvPr id="2054" name="Picture 6" descr="https://faculty.etsu.edu/gardnerr/mathbio/wright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359" y="4808856"/>
            <a:ext cx="1376813" cy="1608075"/>
          </a:xfrm>
          <a:prstGeom prst="rect">
            <a:avLst/>
          </a:prstGeom>
          <a:noFill/>
        </p:spPr>
      </p:pic>
      <p:pic>
        <p:nvPicPr>
          <p:cNvPr id="2056" name="Picture 8" descr="http://www.bcx.org/blogs/animalblog/2011/20110331_Group_Of_Spekes_Gazelle_San_Diego_Z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440" y="4378643"/>
            <a:ext cx="3014814" cy="2001837"/>
          </a:xfrm>
          <a:prstGeom prst="rect">
            <a:avLst/>
          </a:prstGeom>
          <a:noFill/>
        </p:spPr>
      </p:pic>
      <p:pic>
        <p:nvPicPr>
          <p:cNvPr id="2058" name="Picture 10" descr="http://www.marymeetsdolly.com/blog/uploads/SickleCell_12221836730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5140" y="1727200"/>
            <a:ext cx="1888009" cy="2458720"/>
          </a:xfrm>
          <a:prstGeom prst="rect">
            <a:avLst/>
          </a:prstGeom>
          <a:noFill/>
        </p:spPr>
      </p:pic>
      <p:pic>
        <p:nvPicPr>
          <p:cNvPr id="2060" name="Picture 12" descr="http://www.crownheights.ch/blog/images/amish-ch%20(22).jpg"/>
          <p:cNvPicPr>
            <a:picLocks noChangeAspect="1" noChangeArrowheads="1"/>
          </p:cNvPicPr>
          <p:nvPr/>
        </p:nvPicPr>
        <p:blipFill>
          <a:blip r:embed="rId7" cstate="print"/>
          <a:srcRect b="10660"/>
          <a:stretch>
            <a:fillRect/>
          </a:stretch>
        </p:blipFill>
        <p:spPr bwMode="auto">
          <a:xfrm>
            <a:off x="5627688" y="1720640"/>
            <a:ext cx="3368993" cy="1997920"/>
          </a:xfrm>
          <a:prstGeom prst="rect">
            <a:avLst/>
          </a:prstGeom>
          <a:noFill/>
        </p:spPr>
      </p:pic>
      <p:pic>
        <p:nvPicPr>
          <p:cNvPr id="13" name="Obrázek 12" descr="Migrace.jpg"/>
          <p:cNvPicPr>
            <a:picLocks noChangeAspect="1"/>
          </p:cNvPicPr>
          <p:nvPr/>
        </p:nvPicPr>
        <p:blipFill>
          <a:blip r:embed="rId8" cstate="print"/>
          <a:srcRect t="44423"/>
          <a:stretch>
            <a:fillRect/>
          </a:stretch>
        </p:blipFill>
        <p:spPr>
          <a:xfrm>
            <a:off x="131763" y="1737360"/>
            <a:ext cx="315119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2289175" y="282619"/>
            <a:ext cx="436613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rgbClr val="E60000"/>
                </a:solidFill>
                <a:latin typeface="Arial" charset="0"/>
              </a:rPr>
              <a:t>Hardyho</a:t>
            </a:r>
            <a:r>
              <a:rPr lang="cs-CZ" b="1" dirty="0" smtClean="0">
                <a:solidFill>
                  <a:srgbClr val="E60000"/>
                </a:solidFill>
                <a:latin typeface="Arial" charset="0"/>
              </a:rPr>
              <a:t>-</a:t>
            </a:r>
            <a:r>
              <a:rPr lang="cs-CZ" b="1" dirty="0" err="1" smtClean="0">
                <a:solidFill>
                  <a:srgbClr val="E60000"/>
                </a:solidFill>
                <a:latin typeface="Arial" charset="0"/>
              </a:rPr>
              <a:t>Weinbergův</a:t>
            </a:r>
            <a:r>
              <a:rPr lang="cs-CZ" b="1" dirty="0" smtClean="0">
                <a:solidFill>
                  <a:srgbClr val="E60000"/>
                </a:solidFill>
                <a:latin typeface="Arial" charset="0"/>
              </a:rPr>
              <a:t> model</a:t>
            </a:r>
            <a:endParaRPr lang="cs-CZ" b="1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549275" y="1050753"/>
            <a:ext cx="775885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Mechanismy produkce gamet (genetická architektura):</a:t>
            </a:r>
          </a:p>
          <a:p>
            <a:pPr defTabSz="540000"/>
            <a:r>
              <a:rPr lang="cs-CZ" sz="2000" dirty="0" smtClean="0">
                <a:latin typeface="Arial" charset="0"/>
              </a:rPr>
              <a:t>	diploidní organismy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jeden autozomální </a:t>
            </a:r>
            <a:r>
              <a:rPr lang="cs-CZ" sz="2000" dirty="0" err="1" smtClean="0"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2 alely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žádné mutace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mendelovská segregace (1:1)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latin typeface="Arial" charset="0"/>
            </a:endParaRPr>
          </a:p>
          <a:p>
            <a:pPr defTabSz="54000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Mechanismy spojování gamet (populační struktura):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defTabSz="540000"/>
            <a:r>
              <a:rPr lang="cs-CZ" sz="2000" dirty="0" smtClean="0">
                <a:latin typeface="Arial" charset="0"/>
              </a:rPr>
              <a:t>	systém páření		- náhodné oplození (panmixie)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velikost populace	- nekonečná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genetická výměna	- žádná (absence toku genů)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věková struktura	- žádná (diskrétní generace)</a:t>
            </a:r>
          </a:p>
          <a:p>
            <a:pPr defTabSz="540000"/>
            <a:endParaRPr lang="cs-CZ" sz="2000" dirty="0" smtClean="0">
              <a:latin typeface="Arial" charset="0"/>
            </a:endParaRPr>
          </a:p>
          <a:p>
            <a:pPr defTabSz="54000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Mechanismy vývoje fenotypů:</a:t>
            </a:r>
          </a:p>
          <a:p>
            <a:pPr defTabSz="540000"/>
            <a:r>
              <a:rPr lang="cs-CZ" sz="2000" dirty="0" smtClean="0">
                <a:latin typeface="Arial" charset="0"/>
              </a:rPr>
              <a:t>	všechny genotypy mají stejné fenotypy z hlediska schopnosti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	replikace DNA (absence selekce)</a:t>
            </a:r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6720" y="163520"/>
            <a:ext cx="3396342" cy="635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346575" y="32802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Adultní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populace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46575" y="1033416"/>
            <a:ext cx="4451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produkce gamet (z. o segregaci)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346575" y="171994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Genofond (pop. gamet)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46575" y="31452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Populace zygot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46575" y="454587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Adultní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pop. další generace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346575" y="5974079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Genofond příští generace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346575" y="2439936"/>
            <a:ext cx="4767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spojení gamet (náhodné oplození)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46575" y="3705923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vývoje fenotypu (žádný účinek na</a:t>
            </a:r>
          </a:p>
          <a:p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viabilitu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repr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úspěšnost nebo fertilitu)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46575" y="5236070"/>
            <a:ext cx="4451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mechanismus produkce gamet (z. o segregaci)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65459" y="1825033"/>
            <a:ext cx="5910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produkce gamety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1 ... z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½  ... z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0</a:t>
            </a:r>
          </a:p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produkce gamety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0 ... z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½  ... z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1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4763589" y="1048091"/>
            <a:ext cx="4258493" cy="615247"/>
          </a:xfrm>
          <a:prstGeom prst="wedgeRectCallout">
            <a:avLst>
              <a:gd name="adj1" fmla="val -18305"/>
              <a:gd name="adj2" fmla="val 79557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známe-li zákony dědičnosti, z frekvencí genotypů můžeme vypočítat frekvence alel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330573" y="1164111"/>
            <a:ext cx="2133954" cy="593569"/>
          </a:xfrm>
          <a:prstGeom prst="wedgeRectCallout">
            <a:avLst>
              <a:gd name="adj1" fmla="val -31016"/>
              <a:gd name="adj2" fmla="val -11445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frekvence gamety typu 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</a:t>
            </a:r>
            <a:r>
              <a:rPr kumimoji="0" lang="cs-CZ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 genofondu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426751" y="117475"/>
            <a:ext cx="7839647" cy="776289"/>
            <a:chOff x="426751" y="728618"/>
            <a:chExt cx="7839647" cy="776289"/>
          </a:xfrm>
        </p:grpSpPr>
        <p:sp>
          <p:nvSpPr>
            <p:cNvPr id="15" name="TextovéPole 14"/>
            <p:cNvSpPr txBox="1"/>
            <p:nvPr/>
          </p:nvSpPr>
          <p:spPr>
            <a:xfrm>
              <a:off x="426751" y="728618"/>
              <a:ext cx="78396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cs-CZ" i="1" baseline="-25000" dirty="0" err="1" smtClean="0">
                  <a:latin typeface="Arial" pitchFamily="34" charset="0"/>
                  <a:cs typeface="Arial" pitchFamily="34" charset="0"/>
                </a:rPr>
                <a:t>j</a:t>
              </a:r>
              <a:r>
                <a:rPr lang="cs-CZ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cs-CZ" sz="3600" dirty="0" smtClean="0">
                  <a:latin typeface="Arial" pitchFamily="34" charset="0"/>
                  <a:cs typeface="Arial" pitchFamily="34" charset="0"/>
                  <a:sym typeface="Symbol"/>
                </a:rPr>
                <a:t></a:t>
              </a:r>
              <a:r>
                <a:rPr lang="cs-CZ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  <a:sym typeface="Symbol"/>
                </a:rPr>
                <a:t>Pr</a:t>
              </a:r>
              <a:r>
                <a:rPr lang="cs-CZ" dirty="0" smtClean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  <a:sym typeface="Symbol"/>
                </a:rPr>
                <a:t>(produkce gamety </a:t>
              </a:r>
              <a:r>
                <a:rPr lang="cs-CZ" sz="1600" i="1" dirty="0" smtClean="0">
                  <a:latin typeface="Arial" pitchFamily="34" charset="0"/>
                  <a:cs typeface="Arial" pitchFamily="34" charset="0"/>
                  <a:sym typeface="Symbol"/>
                </a:rPr>
                <a:t>j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  <a:sym typeface="Symbol"/>
                </a:rPr>
                <a:t> genotypem </a:t>
              </a:r>
              <a:r>
                <a:rPr lang="cs-CZ" sz="1600" i="1" dirty="0" smtClean="0">
                  <a:latin typeface="Arial" pitchFamily="34" charset="0"/>
                  <a:cs typeface="Arial" pitchFamily="34" charset="0"/>
                  <a:sym typeface="Symbol"/>
                </a:rPr>
                <a:t>k</a:t>
              </a:r>
              <a:r>
                <a:rPr lang="cs-CZ" sz="1600" dirty="0" smtClean="0">
                  <a:latin typeface="Arial" pitchFamily="34" charset="0"/>
                  <a:cs typeface="Arial" pitchFamily="34" charset="0"/>
                  <a:sym typeface="Symbol"/>
                </a:rPr>
                <a:t>) </a:t>
              </a:r>
              <a:r>
                <a:rPr lang="cs-CZ" dirty="0" smtClean="0">
                  <a:latin typeface="Arial" pitchFamily="34" charset="0"/>
                  <a:cs typeface="Arial" pitchFamily="34" charset="0"/>
                  <a:sym typeface="Symbol"/>
                </a:rPr>
                <a:t>x frekvence genotypu </a:t>
              </a:r>
              <a:r>
                <a:rPr lang="cs-CZ" i="1" dirty="0" smtClean="0">
                  <a:latin typeface="Arial" pitchFamily="34" charset="0"/>
                  <a:cs typeface="Arial" pitchFamily="34" charset="0"/>
                  <a:sym typeface="Symbol"/>
                </a:rPr>
                <a:t>k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96983" y="1227908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Arial" pitchFamily="34" charset="0"/>
                  <a:cs typeface="Arial" pitchFamily="34" charset="0"/>
                </a:rPr>
                <a:t>genotypy</a:t>
              </a:r>
              <a:endParaRPr lang="cs-CZ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124064" y="2823274"/>
            <a:ext cx="8894245" cy="1921669"/>
            <a:chOff x="124064" y="2823274"/>
            <a:chExt cx="8894245" cy="1921669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124064" y="2823274"/>
              <a:ext cx="2964656" cy="192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3163817" y="2835185"/>
              <a:ext cx="2878931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6146521" y="2865458"/>
              <a:ext cx="2871788" cy="185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Obdélníkový popisek 20"/>
          <p:cNvSpPr/>
          <p:nvPr/>
        </p:nvSpPr>
        <p:spPr bwMode="auto">
          <a:xfrm>
            <a:off x="243489" y="4962593"/>
            <a:ext cx="3457654" cy="628310"/>
          </a:xfrm>
          <a:prstGeom prst="wedgeRectCallout">
            <a:avLst>
              <a:gd name="adj1" fmla="val 35401"/>
              <a:gd name="adj2" fmla="val -8494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různé 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adultní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 mohou produkovat stejný genofond gamet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4240723" y="4919050"/>
            <a:ext cx="2795803" cy="841672"/>
          </a:xfrm>
          <a:prstGeom prst="wedgeRectCallout">
            <a:avLst>
              <a:gd name="adj1" fmla="val -66762"/>
              <a:gd name="adj2" fmla="val -1666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 genotypové frekvence 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nejsou</a:t>
            </a:r>
            <a:r>
              <a:rPr kumimoji="0" lang="cs-CZ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jedinečně určeny frekvencemi gamet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5991497" y="5837805"/>
            <a:ext cx="2947851" cy="841672"/>
          </a:xfrm>
          <a:prstGeom prst="wedgeRectCallout">
            <a:avLst>
              <a:gd name="adj1" fmla="val -30318"/>
              <a:gd name="adj2" fmla="val -6942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 musíme přidat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další informaci  populační struktura (</a:t>
            </a:r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anmixie)!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 bwMode="auto">
          <a:xfrm>
            <a:off x="2936240" y="822960"/>
            <a:ext cx="833120" cy="965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28955" y="4969612"/>
            <a:ext cx="7983276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Pop. gamet efektivně nekonečná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výběr 1. gamety neovlivní výběr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			      2. gamety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 nekonečné pop. pravděpodobnost jevu = frekvence tohoto jevu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3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321" y="762000"/>
            <a:ext cx="6376802" cy="3596640"/>
          </a:xfrm>
          <a:prstGeom prst="rect">
            <a:avLst/>
          </a:prstGeom>
        </p:spPr>
      </p:pic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467995" y="4076820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 smtClean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6715" y="325395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Hardyho</a:t>
            </a:r>
            <a:r>
              <a:rPr lang="en-US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vození</a:t>
            </a:r>
            <a:r>
              <a:rPr lang="en-US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91978" y="1494620"/>
          <a:ext cx="7751806" cy="3575220"/>
        </p:xfrm>
        <a:graphic>
          <a:graphicData uri="http://schemas.openxmlformats.org/drawingml/2006/table">
            <a:tbl>
              <a:tblPr/>
              <a:tblGrid>
                <a:gridCol w="1293341"/>
                <a:gridCol w="2146044"/>
                <a:gridCol w="921006"/>
                <a:gridCol w="2522678"/>
                <a:gridCol w="868737"/>
              </a:tblGrid>
              <a:tr h="272028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Párování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Frekvence páru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Pravděpodobnost zygot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28">
                <a:tc v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G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31025" y="247096"/>
            <a:ext cx="341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Weinbergovo</a:t>
            </a:r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odvození: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9255" y="5373189"/>
            <a:ext cx="86276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= 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+1/2[2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+ 1/4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[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+ 1/2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i="1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30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1/2[2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+ 2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1/2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+ 1/2[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= 2[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+ 1/2G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][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+ 1/2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en-US" sz="16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i="1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pg</a:t>
            </a:r>
            <a:endParaRPr lang="cs-CZ" sz="1600" baseline="30000" dirty="0" smtClean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1/4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+ 1/2[2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 +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[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+ 1/2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i="1" baseline="-25000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i="1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1600" baseline="30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600" i="1" baseline="30000" dirty="0" smtClean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1516" y="833120"/>
            <a:ext cx="847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při náhodném párování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 genotypů v páření = součin jejich frekvencí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498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1. </a:t>
            </a:r>
            <a:r>
              <a:rPr lang="cs-CZ" sz="2000" dirty="0" smtClean="0">
                <a:latin typeface="Arial" charset="0"/>
              </a:rPr>
              <a:t>Frekvence </a:t>
            </a:r>
            <a:r>
              <a:rPr lang="cs-CZ" sz="2000" dirty="0">
                <a:latin typeface="Arial" charset="0"/>
              </a:rPr>
              <a:t>alel z generace na generaci stálé</a:t>
            </a:r>
          </a:p>
          <a:p>
            <a:r>
              <a:rPr lang="cs-CZ" sz="2000" dirty="0">
                <a:latin typeface="Arial" charset="0"/>
              </a:rPr>
              <a:t>     </a:t>
            </a:r>
            <a:r>
              <a:rPr lang="cs-CZ" sz="2000" dirty="0">
                <a:latin typeface="Arial" charset="0"/>
                <a:sym typeface="Symbol" pitchFamily="18" charset="2"/>
              </a:rPr>
              <a:t>=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Hardyho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-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Weinbergova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rovnováha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46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2. HW rovnováhy dosaženo </a:t>
            </a:r>
            <a:r>
              <a:rPr lang="cs-CZ" sz="2000" dirty="0" smtClean="0">
                <a:latin typeface="Arial" charset="0"/>
              </a:rPr>
              <a:t>už </a:t>
            </a:r>
            <a:r>
              <a:rPr lang="cs-CZ" sz="2000" dirty="0">
                <a:latin typeface="Arial" charset="0"/>
              </a:rPr>
              <a:t>po 1 generaci náhodného křížení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85775" y="3044190"/>
            <a:ext cx="711104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Zobecnění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geny vázané na X: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samice: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samci: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 smtClean="0">
                <a:latin typeface="Arial" charset="0"/>
              </a:rPr>
              <a:t>q</a:t>
            </a:r>
          </a:p>
          <a:p>
            <a:endParaRPr lang="cs-CZ" sz="2000" i="1" dirty="0" smtClean="0">
              <a:latin typeface="Arial" charset="0"/>
            </a:endParaRPr>
          </a:p>
          <a:p>
            <a:r>
              <a:rPr lang="cs-CZ" sz="2000" dirty="0" smtClean="0">
                <a:latin typeface="Arial" charset="0"/>
              </a:rPr>
              <a:t>více alel: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  	3 alely: 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baseline="30000" dirty="0" smtClean="0">
                <a:latin typeface="Arial" charset="0"/>
              </a:rPr>
              <a:t>2</a:t>
            </a:r>
            <a:r>
              <a:rPr lang="cs-CZ" sz="2000" dirty="0" smtClean="0">
                <a:latin typeface="Arial" charset="0"/>
              </a:rPr>
              <a:t> + </a:t>
            </a:r>
            <a:r>
              <a:rPr lang="cs-CZ" sz="2000" i="1" dirty="0" smtClean="0">
                <a:latin typeface="Arial" charset="0"/>
              </a:rPr>
              <a:t>q</a:t>
            </a:r>
            <a:r>
              <a:rPr lang="cs-CZ" sz="2000" baseline="30000" dirty="0" smtClean="0">
                <a:latin typeface="Arial" charset="0"/>
              </a:rPr>
              <a:t>2</a:t>
            </a:r>
            <a:r>
              <a:rPr lang="cs-CZ" sz="2000" dirty="0" smtClean="0">
                <a:latin typeface="Arial" charset="0"/>
              </a:rPr>
              <a:t> + </a:t>
            </a:r>
            <a:r>
              <a:rPr lang="cs-CZ" sz="2000" i="1" dirty="0" smtClean="0">
                <a:latin typeface="Arial" charset="0"/>
              </a:rPr>
              <a:t>r</a:t>
            </a:r>
            <a:r>
              <a:rPr lang="cs-CZ" sz="2000" baseline="30000" dirty="0" smtClean="0">
                <a:latin typeface="Arial" charset="0"/>
              </a:rPr>
              <a:t>2</a:t>
            </a:r>
            <a:r>
              <a:rPr lang="cs-CZ" sz="2000" dirty="0" smtClean="0">
                <a:latin typeface="Arial" charset="0"/>
              </a:rPr>
              <a:t> + 2</a:t>
            </a:r>
            <a:r>
              <a:rPr lang="cs-CZ" sz="2000" i="1" dirty="0" smtClean="0">
                <a:latin typeface="Arial" charset="0"/>
              </a:rPr>
              <a:t>pq</a:t>
            </a:r>
            <a:r>
              <a:rPr lang="cs-CZ" sz="2000" dirty="0" smtClean="0">
                <a:latin typeface="Arial" charset="0"/>
              </a:rPr>
              <a:t> + 2</a:t>
            </a:r>
            <a:r>
              <a:rPr lang="cs-CZ" sz="2000" i="1" dirty="0" smtClean="0">
                <a:latin typeface="Arial" charset="0"/>
              </a:rPr>
              <a:t>pr</a:t>
            </a:r>
            <a:r>
              <a:rPr lang="cs-CZ" sz="2000" dirty="0" smtClean="0">
                <a:latin typeface="Arial" charset="0"/>
              </a:rPr>
              <a:t> + 2</a:t>
            </a:r>
            <a:r>
              <a:rPr lang="cs-CZ" sz="2000" i="1" dirty="0" smtClean="0">
                <a:latin typeface="Arial" charset="0"/>
              </a:rPr>
              <a:t>qr</a:t>
            </a:r>
            <a:br>
              <a:rPr lang="cs-CZ" sz="2000" i="1" dirty="0" smtClean="0">
                <a:latin typeface="Arial" charset="0"/>
              </a:rPr>
            </a:br>
            <a:r>
              <a:rPr lang="cs-CZ" sz="2000" i="1" dirty="0" smtClean="0">
                <a:latin typeface="Arial" charset="0"/>
              </a:rPr>
              <a:t>  </a:t>
            </a:r>
            <a:br>
              <a:rPr lang="cs-CZ" sz="2000" i="1" dirty="0" smtClean="0">
                <a:latin typeface="Arial" charset="0"/>
              </a:rPr>
            </a:br>
            <a:r>
              <a:rPr lang="cs-CZ" sz="2000" i="1" dirty="0" smtClean="0">
                <a:latin typeface="Arial" charset="0"/>
              </a:rPr>
              <a:t>  	</a:t>
            </a:r>
            <a:r>
              <a:rPr lang="cs-CZ" sz="2000" dirty="0" smtClean="0">
                <a:latin typeface="Arial" charset="0"/>
              </a:rPr>
              <a:t>obecně</a:t>
            </a:r>
            <a:r>
              <a:rPr lang="cs-CZ" sz="2000" i="1" dirty="0" smtClean="0">
                <a:latin typeface="Arial" charset="0"/>
              </a:rPr>
              <a:t> p</a:t>
            </a:r>
            <a:r>
              <a:rPr lang="cs-CZ" sz="2000" i="1" baseline="-25000" dirty="0" smtClean="0">
                <a:latin typeface="Arial" charset="0"/>
              </a:rPr>
              <a:t>i</a:t>
            </a:r>
            <a:r>
              <a:rPr lang="cs-CZ" sz="2000" baseline="30000" dirty="0" smtClean="0">
                <a:latin typeface="Arial" charset="0"/>
              </a:rPr>
              <a:t>2</a:t>
            </a:r>
            <a:r>
              <a:rPr lang="cs-CZ" sz="2000" dirty="0" smtClean="0">
                <a:latin typeface="Arial" charset="0"/>
              </a:rPr>
              <a:t> + 2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i="1" baseline="-25000" dirty="0" smtClean="0">
                <a:latin typeface="Arial" charset="0"/>
              </a:rPr>
              <a:t>ij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14596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HARDYHO-WEINBERGŮV </a:t>
            </a:r>
            <a:r>
              <a:rPr lang="cs-CZ" b="1" dirty="0" smtClean="0">
                <a:solidFill>
                  <a:srgbClr val="E80000"/>
                </a:solidFill>
                <a:latin typeface="Arial" charset="0"/>
              </a:rPr>
              <a:t>ZÁKON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14596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HARDYHO-WEINBERGŮV </a:t>
            </a:r>
            <a:r>
              <a:rPr lang="cs-CZ" b="1" dirty="0" smtClean="0">
                <a:solidFill>
                  <a:srgbClr val="E80000"/>
                </a:solidFill>
                <a:latin typeface="Arial" charset="0"/>
              </a:rPr>
              <a:t>ZÁKON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070" y="1096889"/>
            <a:ext cx="1805934" cy="164631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5775" y="102698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1308735" y="1011607"/>
            <a:ext cx="1221105" cy="162814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115495" y="113489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075680" y="1917863"/>
            <a:ext cx="2946400" cy="1221577"/>
          </a:xfrm>
          <a:prstGeom prst="wedgeRectCallout">
            <a:avLst>
              <a:gd name="adj1" fmla="val -23348"/>
              <a:gd name="adj2" fmla="val -8174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cs-CZ" sz="18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cs-CZ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+ 2</a:t>
            </a:r>
            <a:r>
              <a:rPr kumimoji="0" lang="cs-CZ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pq</a:t>
            </a:r>
            <a:r>
              <a:rPr kumimoji="0" lang="cs-CZ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cs-CZ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cs-CZ" sz="18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cs-CZ" sz="1800" b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není důvod pro poměr postižených/nepostižených = 3:1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7013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7013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5775" y="3286800"/>
            <a:ext cx="8087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Recesivní letální alela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2 fenotypové kategorie:</a:t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 bez projevu choroby</a:t>
            </a:r>
          </a:p>
          <a:p>
            <a:r>
              <a:rPr lang="cs-CZ" sz="1800" i="1" dirty="0" smtClean="0">
                <a:latin typeface="Arial" pitchFamily="34" charset="0"/>
                <a:cs typeface="Arial" pitchFamily="34" charset="0"/>
                <a:sym typeface="Symbol"/>
              </a:rPr>
              <a:t>					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  choroba se projeví</a:t>
            </a:r>
          </a:p>
          <a:p>
            <a:endParaRPr lang="cs-CZ" sz="18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Font typeface="Symbol"/>
              <a:buChar char="Þ"/>
            </a:pP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 nemůžeme určit, kolik jedinců je nositelem choroby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7013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487363" y="5064800"/>
            <a:ext cx="8387296" cy="1066443"/>
            <a:chOff x="487363" y="5064800"/>
            <a:chExt cx="8387296" cy="1066443"/>
          </a:xfrm>
        </p:grpSpPr>
        <p:sp>
          <p:nvSpPr>
            <p:cNvPr id="24" name="Obdélník 23"/>
            <p:cNvSpPr/>
            <p:nvPr/>
          </p:nvSpPr>
          <p:spPr bwMode="auto">
            <a:xfrm>
              <a:off x="6360160" y="5541963"/>
              <a:ext cx="1473200" cy="58928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bdélník 22"/>
            <p:cNvSpPr/>
            <p:nvPr/>
          </p:nvSpPr>
          <p:spPr bwMode="auto">
            <a:xfrm>
              <a:off x="1107440" y="5527040"/>
              <a:ext cx="1544320" cy="58928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0000" y="5622628"/>
              <a:ext cx="1219200" cy="457200"/>
            </a:xfrm>
            <a:prstGeom prst="rect">
              <a:avLst/>
            </a:prstGeom>
            <a:noFill/>
          </p:spPr>
        </p:pic>
        <p:sp>
          <p:nvSpPr>
            <p:cNvPr id="19" name="TextovéPole 18"/>
            <p:cNvSpPr txBox="1"/>
            <p:nvPr/>
          </p:nvSpPr>
          <p:spPr>
            <a:xfrm>
              <a:off x="2824480" y="5622628"/>
              <a:ext cx="3676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>
                  <a:latin typeface="Arial" pitchFamily="34" charset="0"/>
                  <a:cs typeface="Arial" pitchFamily="34" charset="0"/>
                  <a:sym typeface="Symbol"/>
                </a:rPr>
                <a:t>   </a:t>
              </a:r>
              <a:r>
                <a:rPr lang="cs-CZ" sz="1800" dirty="0" err="1" smtClean="0">
                  <a:latin typeface="Arial" pitchFamily="34" charset="0"/>
                  <a:cs typeface="Arial" pitchFamily="34" charset="0"/>
                  <a:sym typeface="Symbol"/>
                </a:rPr>
                <a:t>frekv</a:t>
              </a:r>
              <a:r>
                <a:rPr lang="en-US" sz="1800" dirty="0" err="1" smtClean="0">
                  <a:latin typeface="Arial" pitchFamily="34" charset="0"/>
                  <a:cs typeface="Arial" pitchFamily="34" charset="0"/>
                  <a:sym typeface="Symbol"/>
                </a:rPr>
                <a:t>ence</a:t>
              </a:r>
              <a:r>
                <a:rPr lang="cs-CZ" sz="1800" dirty="0" smtClean="0">
                  <a:latin typeface="Arial" pitchFamily="34" charset="0"/>
                  <a:cs typeface="Arial" pitchFamily="34" charset="0"/>
                  <a:sym typeface="Symbol"/>
                </a:rPr>
                <a:t> nositelů choroby = </a:t>
              </a:r>
              <a:endParaRPr lang="cs-CZ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61760" y="5622628"/>
              <a:ext cx="1190625" cy="381000"/>
            </a:xfrm>
            <a:prstGeom prst="rect">
              <a:avLst/>
            </a:prstGeom>
            <a:noFill/>
          </p:spPr>
        </p:pic>
        <p:sp>
          <p:nvSpPr>
            <p:cNvPr id="26" name="TextovéPole 25"/>
            <p:cNvSpPr txBox="1"/>
            <p:nvPr/>
          </p:nvSpPr>
          <p:spPr>
            <a:xfrm>
              <a:off x="487363" y="5064800"/>
              <a:ext cx="838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>
                  <a:latin typeface="Arial" pitchFamily="34" charset="0"/>
                  <a:cs typeface="Arial" pitchFamily="34" charset="0"/>
                  <a:sym typeface="Symbol"/>
                </a:rPr>
                <a:t>ale předpokládáme-li HW, pak frekvence nemocných (můžeme spočítat) je  </a:t>
              </a:r>
              <a:r>
                <a:rPr lang="cs-CZ" sz="1800" i="1" dirty="0" smtClean="0">
                  <a:latin typeface="Arial" pitchFamily="34" charset="0"/>
                  <a:cs typeface="Arial" pitchFamily="34" charset="0"/>
                  <a:sym typeface="Symbol"/>
                </a:rPr>
                <a:t>q</a:t>
              </a:r>
              <a:r>
                <a:rPr lang="cs-CZ" sz="1800" baseline="30000" dirty="0" smtClean="0"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cs-CZ" sz="1800" dirty="0" smtClean="0">
                  <a:latin typeface="Arial" pitchFamily="34" charset="0"/>
                  <a:cs typeface="Arial" pitchFamily="34" charset="0"/>
                  <a:sym typeface="Symbol"/>
                </a:rPr>
                <a:t>  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3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114" y="889568"/>
            <a:ext cx="5454922" cy="3824485"/>
          </a:xfrm>
          <a:prstGeom prst="rect">
            <a:avLst/>
          </a:prstGeom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5012" y="4881699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heterozygoti</a:t>
            </a:r>
            <a:r>
              <a:rPr lang="cs-CZ" sz="2000" dirty="0">
                <a:latin typeface="Arial" charset="0"/>
              </a:rPr>
              <a:t> nejfrekventovanější při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5012" y="5484949"/>
            <a:ext cx="77107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Arial" charset="0"/>
              </a:rPr>
              <a:t>Q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en-US" sz="2000" i="1" dirty="0" smtClean="0">
                <a:latin typeface="Arial" charset="0"/>
              </a:rPr>
              <a:t>G</a:t>
            </a:r>
            <a:r>
              <a:rPr lang="cs-CZ" sz="2000" i="1" baseline="-25000" dirty="0" smtClean="0">
                <a:latin typeface="Arial" charset="0"/>
              </a:rPr>
              <a:t>A</a:t>
            </a:r>
            <a:r>
              <a:rPr lang="en-US" sz="2000" i="1" baseline="-25000" dirty="0" smtClean="0">
                <a:latin typeface="Arial" charset="0"/>
              </a:rPr>
              <a:t>a</a:t>
            </a:r>
            <a:r>
              <a:rPr lang="cs-CZ" sz="2000" dirty="0" smtClean="0">
                <a:latin typeface="Arial" charset="0"/>
              </a:rPr>
              <a:t>) </a:t>
            </a:r>
            <a:r>
              <a:rPr lang="cs-CZ" sz="2000" dirty="0">
                <a:latin typeface="Arial" charset="0"/>
              </a:rPr>
              <a:t>se snižuje rychlostí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>
                <a:latin typeface="Arial" charset="0"/>
                <a:sym typeface="Symbol" pitchFamily="18" charset="2"/>
              </a:rPr>
              <a:t>R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en-US" sz="2000" i="1" dirty="0" smtClean="0">
                <a:latin typeface="Arial" charset="0"/>
              </a:rPr>
              <a:t>G</a:t>
            </a:r>
            <a:r>
              <a:rPr lang="cs-CZ" sz="2000" i="1" baseline="-25000" dirty="0" smtClean="0">
                <a:latin typeface="Arial" charset="0"/>
              </a:rPr>
              <a:t>a</a:t>
            </a:r>
            <a:r>
              <a:rPr lang="en-US" sz="2000" i="1" baseline="-25000" dirty="0" smtClean="0">
                <a:latin typeface="Arial" charset="0"/>
              </a:rPr>
              <a:t>a</a:t>
            </a:r>
            <a:r>
              <a:rPr lang="cs-CZ" sz="2000" dirty="0" smtClean="0">
                <a:latin typeface="Arial" charset="0"/>
              </a:rPr>
              <a:t>)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rychlostí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 dirty="0">
                <a:latin typeface="Arial" charset="0"/>
                <a:sym typeface="Symbol" pitchFamily="18" charset="2"/>
              </a:rPr>
              <a:t>Q/R</a:t>
            </a:r>
            <a:r>
              <a:rPr lang="cs-CZ" sz="2000" dirty="0">
                <a:latin typeface="Arial" charset="0"/>
                <a:sym typeface="Symbol" pitchFamily="18" charset="2"/>
              </a:rPr>
              <a:t> 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        v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heterozygotním stavu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474912" y="236175"/>
            <a:ext cx="3642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charset="0"/>
              </a:rPr>
              <a:t>Frekvence vzácných </a:t>
            </a:r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alel: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11869" y="1840276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16644" y="2378438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2978220" y="3570412"/>
            <a:ext cx="80" cy="499261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2767965" y="3025776"/>
            <a:ext cx="272" cy="548096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2396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uiExpand="1" build="p"/>
      <p:bldP spid="69642" grpId="0" animBg="1"/>
      <p:bldP spid="69642" grpId="2" animBg="1"/>
      <p:bldP spid="69644" grpId="0" animBg="1"/>
      <p:bldP spid="69645" grpId="0" animBg="1"/>
      <p:bldP spid="696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833563" y="390525"/>
            <a:ext cx="5329237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E60000"/>
                </a:solidFill>
                <a:latin typeface="Arial" charset="0"/>
              </a:rPr>
              <a:t>Příčiny 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466725" y="1125538"/>
            <a:ext cx="2319866" cy="40011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Metodické </a:t>
            </a:r>
            <a:r>
              <a:rPr lang="cs-CZ" sz="2000" dirty="0" smtClean="0">
                <a:latin typeface="Arial" charset="0"/>
              </a:rPr>
              <a:t>příčiny:</a:t>
            </a:r>
            <a:endParaRPr lang="cs-CZ" sz="2000" dirty="0">
              <a:latin typeface="Arial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66725" y="2743200"/>
            <a:ext cx="5923915" cy="40011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Neplatnost některého z předpokladů H-W </a:t>
            </a:r>
            <a:r>
              <a:rPr lang="cs-CZ" sz="2000" dirty="0" smtClean="0">
                <a:latin typeface="Arial" charset="0"/>
              </a:rPr>
              <a:t>modelu:</a:t>
            </a:r>
            <a:endParaRPr lang="cs-CZ" sz="2000" dirty="0">
              <a:latin typeface="Arial" charset="0"/>
            </a:endParaRP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19543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nulové alely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„</a:t>
            </a:r>
            <a:r>
              <a:rPr lang="cs-CZ" sz="2000" dirty="0" err="1">
                <a:latin typeface="Arial" charset="0"/>
              </a:rPr>
              <a:t>allelic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dropout</a:t>
            </a:r>
            <a:r>
              <a:rPr lang="cs-CZ" sz="2000" dirty="0">
                <a:latin typeface="Arial" charset="0"/>
              </a:rPr>
              <a:t>“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370263"/>
            <a:ext cx="8034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Snížení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heterozygotnosti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proti heterozygotům</a:t>
            </a:r>
          </a:p>
          <a:p>
            <a:r>
              <a:rPr lang="cs-CZ" sz="2000" dirty="0">
                <a:latin typeface="Arial" charset="0"/>
              </a:rPr>
              <a:t>nenáhodné </a:t>
            </a:r>
            <a:r>
              <a:rPr lang="cs-CZ" sz="2000" dirty="0" smtClean="0">
                <a:latin typeface="Arial" charset="0"/>
              </a:rPr>
              <a:t>páření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smtClean="0">
                <a:latin typeface="Arial" charset="0"/>
              </a:rPr>
              <a:t>asortativní </a:t>
            </a:r>
            <a:r>
              <a:rPr lang="cs-CZ" sz="2000" dirty="0">
                <a:latin typeface="Arial" charset="0"/>
              </a:rPr>
              <a:t>páření)</a:t>
            </a:r>
          </a:p>
          <a:p>
            <a:r>
              <a:rPr lang="cs-CZ" sz="2000" dirty="0">
                <a:latin typeface="Arial" charset="0"/>
              </a:rPr>
              <a:t>strukturovanost populace (rozdílné frekvence alel, </a:t>
            </a:r>
            <a:r>
              <a:rPr lang="cs-CZ" sz="2000" dirty="0" err="1" smtClean="0">
                <a:latin typeface="Arial" charset="0"/>
              </a:rPr>
              <a:t>Wahlundův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efekt)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792663"/>
            <a:ext cx="7292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Zvýšení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heterozygotnosti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podporující heterozygoty</a:t>
            </a:r>
          </a:p>
          <a:p>
            <a:r>
              <a:rPr lang="cs-CZ" sz="2000" dirty="0">
                <a:latin typeface="Arial" charset="0"/>
              </a:rPr>
              <a:t>nenáhodné </a:t>
            </a:r>
            <a:r>
              <a:rPr lang="cs-CZ" sz="2000" dirty="0" smtClean="0">
                <a:latin typeface="Arial" charset="0"/>
              </a:rPr>
              <a:t>páření (</a:t>
            </a:r>
            <a:r>
              <a:rPr lang="cs-CZ" sz="2000" dirty="0" err="1" smtClean="0">
                <a:latin typeface="Arial" charset="0"/>
              </a:rPr>
              <a:t>outbreeding</a:t>
            </a:r>
            <a:r>
              <a:rPr lang="cs-CZ" sz="2000" dirty="0">
                <a:latin typeface="Arial" charset="0"/>
              </a:rPr>
              <a:t>, negativní asortativní páření)</a:t>
            </a:r>
          </a:p>
          <a:p>
            <a:r>
              <a:rPr lang="cs-CZ" sz="2000" dirty="0" smtClean="0">
                <a:latin typeface="Arial" charset="0"/>
              </a:rPr>
              <a:t>migrace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/>
      <p:bldP spid="716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601075" y="312738"/>
            <a:ext cx="393550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E80000"/>
                </a:solidFill>
                <a:latin typeface="Arial" charset="0"/>
              </a:rPr>
              <a:t>H-W 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NA VÍCE LOKUSECH</a:t>
            </a: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485775" y="1070610"/>
            <a:ext cx="842089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blízkost </a:t>
            </a:r>
            <a:r>
              <a:rPr lang="cs-CZ" sz="2000" dirty="0" err="1" smtClean="0">
                <a:latin typeface="Arial" charset="0"/>
              </a:rPr>
              <a:t>lokusů</a:t>
            </a:r>
            <a:r>
              <a:rPr lang="cs-CZ" sz="2000" dirty="0" smtClean="0">
                <a:latin typeface="Arial" charset="0"/>
              </a:rPr>
              <a:t> =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vazba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frekvence rekombinací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r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místo 3 genotypových kategorií </a:t>
            </a:r>
            <a:r>
              <a:rPr lang="cs-CZ" sz="2000" dirty="0" smtClean="0">
                <a:latin typeface="Arial" charset="0"/>
                <a:sym typeface="Symbol"/>
              </a:rPr>
              <a:t> 10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1 </a:t>
            </a:r>
            <a:r>
              <a:rPr lang="cs-CZ" sz="2000" dirty="0" err="1" smtClean="0">
                <a:latin typeface="Arial" charset="0"/>
                <a:sym typeface="Symbol"/>
              </a:rPr>
              <a:t>lokus</a:t>
            </a:r>
            <a:r>
              <a:rPr lang="cs-CZ" sz="2000" dirty="0" smtClean="0">
                <a:latin typeface="Arial" charset="0"/>
                <a:sym typeface="Symbol"/>
              </a:rPr>
              <a:t>  jedinec může předat jen gamety získané od rodičů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více </a:t>
            </a:r>
            <a:r>
              <a:rPr lang="cs-CZ" sz="2000" dirty="0" err="1" smtClean="0">
                <a:latin typeface="Arial" charset="0"/>
                <a:sym typeface="Symbol"/>
              </a:rPr>
              <a:t>lokusů</a:t>
            </a:r>
            <a:r>
              <a:rPr lang="cs-CZ" sz="2000" dirty="0" smtClean="0">
                <a:latin typeface="Arial" charset="0"/>
                <a:sym typeface="Symbol"/>
              </a:rPr>
              <a:t>  může předat i jiné, </a:t>
            </a:r>
            <a:r>
              <a:rPr lang="cs-CZ" sz="2000" dirty="0" err="1" smtClean="0">
                <a:latin typeface="Arial" charset="0"/>
                <a:sym typeface="Symbol"/>
              </a:rPr>
              <a:t>např</a:t>
            </a:r>
            <a:r>
              <a:rPr lang="cs-CZ" sz="2000" dirty="0" smtClean="0">
                <a:latin typeface="Arial" charset="0"/>
                <a:sym typeface="Symbol"/>
              </a:rPr>
              <a:t>: </a:t>
            </a:r>
            <a:br>
              <a:rPr lang="cs-CZ" sz="2000" dirty="0" smtClean="0">
                <a:latin typeface="Arial" charset="0"/>
                <a:sym typeface="Symbol"/>
              </a:rPr>
            </a:br>
            <a:r>
              <a:rPr lang="cs-CZ" sz="2000" dirty="0" smtClean="0">
                <a:latin typeface="Arial" charset="0"/>
                <a:sym typeface="Symbol"/>
              </a:rPr>
              <a:t>	rodiče </a:t>
            </a:r>
            <a:r>
              <a:rPr lang="cs-CZ" sz="2000" i="1" dirty="0" smtClean="0">
                <a:latin typeface="Arial" charset="0"/>
                <a:sym typeface="Symbol"/>
              </a:rPr>
              <a:t>AB</a:t>
            </a:r>
            <a:r>
              <a:rPr lang="cs-CZ" sz="2000" dirty="0" smtClean="0">
                <a:latin typeface="Arial" charset="0"/>
                <a:sym typeface="Symbol"/>
              </a:rPr>
              <a:t> x </a:t>
            </a:r>
            <a:r>
              <a:rPr lang="cs-CZ" sz="2000" i="1" dirty="0" smtClean="0">
                <a:latin typeface="Arial" charset="0"/>
                <a:sym typeface="Symbol"/>
              </a:rPr>
              <a:t>ab</a:t>
            </a:r>
            <a:r>
              <a:rPr lang="cs-CZ" sz="2000" dirty="0" smtClean="0">
                <a:latin typeface="Arial" charset="0"/>
                <a:sym typeface="Symbol"/>
              </a:rPr>
              <a:t>  </a:t>
            </a:r>
            <a:r>
              <a:rPr lang="cs-CZ" sz="2000" i="1" dirty="0" err="1" smtClean="0">
                <a:latin typeface="Arial" charset="0"/>
                <a:sym typeface="Symbol"/>
              </a:rPr>
              <a:t>AB</a:t>
            </a:r>
            <a:r>
              <a:rPr lang="cs-CZ" sz="2000" i="1" dirty="0" smtClean="0">
                <a:latin typeface="Arial" charset="0"/>
                <a:sym typeface="Symbol"/>
              </a:rPr>
              <a:t>/ab</a:t>
            </a:r>
            <a:r>
              <a:rPr lang="cs-CZ" sz="2000" dirty="0" smtClean="0">
                <a:latin typeface="Arial" charset="0"/>
                <a:sym typeface="Symbol"/>
              </a:rPr>
              <a:t> …. gamety </a:t>
            </a:r>
            <a:r>
              <a:rPr lang="cs-CZ" sz="2000" i="1" dirty="0" smtClean="0">
                <a:latin typeface="Arial" charset="0"/>
                <a:sym typeface="Symbol"/>
              </a:rPr>
              <a:t>AB</a:t>
            </a:r>
            <a:r>
              <a:rPr lang="cs-CZ" sz="2000" dirty="0" smtClean="0">
                <a:latin typeface="Arial" charset="0"/>
                <a:sym typeface="Symbol"/>
              </a:rPr>
              <a:t>, </a:t>
            </a:r>
            <a:r>
              <a:rPr lang="cs-CZ" sz="2000" i="1" dirty="0" err="1" smtClean="0">
                <a:latin typeface="Arial" charset="0"/>
                <a:sym typeface="Symbol"/>
              </a:rPr>
              <a:t>ab</a:t>
            </a:r>
            <a:r>
              <a:rPr lang="cs-CZ" sz="2000" dirty="0" smtClean="0">
                <a:latin typeface="Arial" charset="0"/>
                <a:sym typeface="Symbol"/>
              </a:rPr>
              <a:t> s </a:t>
            </a:r>
            <a:r>
              <a:rPr lang="cs-CZ" sz="2000" dirty="0" err="1" smtClean="0">
                <a:latin typeface="Arial" charset="0"/>
                <a:sym typeface="Symbol"/>
              </a:rPr>
              <a:t>Pr</a:t>
            </a:r>
            <a:r>
              <a:rPr lang="cs-CZ" sz="2000" dirty="0" smtClean="0">
                <a:latin typeface="Arial" charset="0"/>
                <a:sym typeface="Symbol"/>
              </a:rPr>
              <a:t>. = ½(1 - </a:t>
            </a:r>
            <a:r>
              <a:rPr lang="cs-CZ" sz="2000" i="1" dirty="0" smtClean="0">
                <a:latin typeface="Arial" charset="0"/>
                <a:sym typeface="Symbol"/>
              </a:rPr>
              <a:t>r</a:t>
            </a:r>
            <a:r>
              <a:rPr lang="cs-CZ" sz="2000" dirty="0" smtClean="0">
                <a:latin typeface="Arial" charset="0"/>
                <a:sym typeface="Symbol"/>
              </a:rPr>
              <a:t>)</a:t>
            </a:r>
            <a:br>
              <a:rPr lang="cs-CZ" sz="2000" dirty="0" smtClean="0">
                <a:latin typeface="Arial" charset="0"/>
                <a:sym typeface="Symbol"/>
              </a:rPr>
            </a:br>
            <a:r>
              <a:rPr lang="cs-CZ" sz="2000" dirty="0" smtClean="0">
                <a:latin typeface="Arial" charset="0"/>
                <a:sym typeface="Symbol"/>
              </a:rPr>
              <a:t>	ale i gamety </a:t>
            </a:r>
            <a:r>
              <a:rPr lang="cs-CZ" sz="2000" i="1" dirty="0" smtClean="0">
                <a:latin typeface="Arial" charset="0"/>
                <a:sym typeface="Symbol"/>
              </a:rPr>
              <a:t>Ab</a:t>
            </a:r>
            <a:r>
              <a:rPr lang="cs-CZ" sz="2000" dirty="0" smtClean="0">
                <a:latin typeface="Arial" charset="0"/>
                <a:sym typeface="Symbol"/>
              </a:rPr>
              <a:t>, </a:t>
            </a:r>
            <a:r>
              <a:rPr lang="cs-CZ" sz="2000" i="1" dirty="0" err="1" smtClean="0">
                <a:latin typeface="Arial" charset="0"/>
                <a:sym typeface="Symbol"/>
              </a:rPr>
              <a:t>aB</a:t>
            </a:r>
            <a:r>
              <a:rPr lang="cs-CZ" sz="2000" dirty="0" smtClean="0">
                <a:latin typeface="Arial" charset="0"/>
                <a:sym typeface="Symbol"/>
              </a:rPr>
              <a:t> (s </a:t>
            </a:r>
            <a:r>
              <a:rPr lang="cs-CZ" sz="2000" dirty="0" err="1" smtClean="0">
                <a:latin typeface="Arial" charset="0"/>
                <a:sym typeface="Symbol"/>
              </a:rPr>
              <a:t>Pr</a:t>
            </a:r>
            <a:r>
              <a:rPr lang="cs-CZ" sz="2000" dirty="0" smtClean="0">
                <a:latin typeface="Arial" charset="0"/>
                <a:sym typeface="Symbol"/>
              </a:rPr>
              <a:t>. ½</a:t>
            </a:r>
            <a:r>
              <a:rPr lang="cs-CZ" sz="2000" i="1" dirty="0" smtClean="0">
                <a:latin typeface="Arial" charset="0"/>
                <a:sym typeface="Symbol"/>
              </a:rPr>
              <a:t>r</a:t>
            </a:r>
            <a:r>
              <a:rPr lang="cs-CZ" sz="2000" dirty="0" smtClean="0">
                <a:latin typeface="Arial" charset="0"/>
                <a:sym typeface="Symbol"/>
              </a:rPr>
              <a:t>), které se u rodičů nevyskytují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 2 definice genofondu (1. = soubor genů sdílených v populaci, </a:t>
            </a:r>
            <a:br>
              <a:rPr lang="cs-CZ" sz="2000" dirty="0" smtClean="0">
                <a:latin typeface="Arial" charset="0"/>
                <a:sym typeface="Symbol"/>
              </a:rPr>
            </a:br>
            <a:r>
              <a:rPr lang="cs-CZ" sz="2000" dirty="0" smtClean="0">
                <a:latin typeface="Arial" charset="0"/>
                <a:sym typeface="Symbol"/>
              </a:rPr>
              <a:t>2. populace potenciálních gamet produkovaných všemi </a:t>
            </a:r>
            <a:r>
              <a:rPr lang="cs-CZ" sz="2000" dirty="0" err="1" smtClean="0">
                <a:latin typeface="Arial" charset="0"/>
                <a:sym typeface="Symbol"/>
              </a:rPr>
              <a:t>adultními</a:t>
            </a:r>
            <a:r>
              <a:rPr lang="cs-CZ" sz="2000" dirty="0" smtClean="0">
                <a:latin typeface="Arial" charset="0"/>
                <a:sym typeface="Symbol"/>
              </a:rPr>
              <a:t> jedinci)</a:t>
            </a:r>
            <a:br>
              <a:rPr lang="cs-CZ" sz="2000" dirty="0" smtClean="0">
                <a:latin typeface="Arial" charset="0"/>
                <a:sym typeface="Symbol"/>
              </a:rPr>
            </a:br>
            <a:r>
              <a:rPr lang="cs-CZ" sz="2000" i="1" dirty="0" smtClean="0">
                <a:latin typeface="Arial" charset="0"/>
                <a:sym typeface="Symbol"/>
              </a:rPr>
              <a:t>nejsou v případě rekombinace ekvivalentní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50160" y="5476240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Může dojít k evoluci?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390640" y="4826000"/>
            <a:ext cx="1788160" cy="1005840"/>
          </a:xfrm>
          <a:prstGeom prst="wedgeRectCallout">
            <a:avLst>
              <a:gd name="adj1" fmla="val -89584"/>
              <a:gd name="adj2" fmla="val -4959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nutno znát, jak je genofond definován!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6250" y="477795"/>
            <a:ext cx="84641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Mikroevoluce = vznik a osud genetické variability na druhové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a nižší úrovni 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 děje a mechanismy v populacích</a:t>
            </a:r>
          </a:p>
          <a:p>
            <a:pPr>
              <a:spcAft>
                <a:spcPts val="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Evoluce = genetická změna populací v čase a prostoru</a:t>
            </a:r>
          </a:p>
          <a:p>
            <a:pPr>
              <a:spcAft>
                <a:spcPts val="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Evoluce = změna frekvence alel v populacích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6250" y="3653482"/>
            <a:ext cx="6549229" cy="2195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3 základní premisy populační genetiky:</a:t>
            </a:r>
          </a:p>
          <a:p>
            <a:pPr>
              <a:spcAft>
                <a:spcPts val="0"/>
              </a:spcAft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DNA se replikuje</a:t>
            </a:r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DNA mutuje a rekombinuje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Fenotypy vznikají interakcí DNA a prostředí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601075" y="312738"/>
            <a:ext cx="393550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solidFill>
                  <a:srgbClr val="E80000"/>
                </a:solidFill>
                <a:latin typeface="Arial" charset="0"/>
              </a:rPr>
              <a:t>H-W 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NA VÍCE LOKUSECH</a:t>
            </a: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325438" y="1030605"/>
            <a:ext cx="84978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Př.:	frekvence gamety </a:t>
            </a:r>
            <a:r>
              <a:rPr lang="cs-CZ" sz="2000" i="1" dirty="0" smtClean="0">
                <a:latin typeface="Arial" charset="0"/>
              </a:rPr>
              <a:t>AB</a:t>
            </a:r>
            <a:r>
              <a:rPr lang="cs-CZ" sz="2000" dirty="0" smtClean="0">
                <a:latin typeface="Arial" charset="0"/>
              </a:rPr>
              <a:t> v počátečním genofondu (</a:t>
            </a:r>
            <a:r>
              <a:rPr lang="cs-CZ" sz="2000" i="1" dirty="0" err="1" smtClean="0">
                <a:latin typeface="Arial" charset="0"/>
              </a:rPr>
              <a:t>g</a:t>
            </a:r>
            <a:r>
              <a:rPr lang="cs-CZ" sz="2000" i="1" baseline="-25000" dirty="0" err="1" smtClean="0">
                <a:latin typeface="Arial" charset="0"/>
              </a:rPr>
              <a:t>AB</a:t>
            </a:r>
            <a:r>
              <a:rPr lang="cs-CZ" sz="2000" dirty="0" smtClean="0">
                <a:latin typeface="Arial" charset="0"/>
              </a:rPr>
              <a:t>) a následující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generaci (</a:t>
            </a:r>
            <a:r>
              <a:rPr lang="cs-CZ" sz="2000" i="1" dirty="0" smtClean="0">
                <a:latin typeface="Arial" charset="0"/>
              </a:rPr>
              <a:t>g</a:t>
            </a:r>
            <a:r>
              <a:rPr lang="en-US" sz="2000" i="1" dirty="0" smtClean="0">
                <a:latin typeface="Arial" charset="0"/>
              </a:rPr>
              <a:t>’</a:t>
            </a:r>
            <a:r>
              <a:rPr lang="cs-CZ" sz="2000" i="1" baseline="-25000" dirty="0" smtClean="0">
                <a:latin typeface="Arial" charset="0"/>
              </a:rPr>
              <a:t>AB</a:t>
            </a:r>
            <a:r>
              <a:rPr lang="cs-CZ" sz="2000" dirty="0" smtClean="0">
                <a:latin typeface="Arial" charset="0"/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</a:t>
            </a:r>
            <a:r>
              <a:rPr lang="cs-CZ" sz="2000" i="1" dirty="0" smtClean="0">
                <a:latin typeface="Arial" charset="0"/>
              </a:rPr>
              <a:t>g</a:t>
            </a:r>
            <a:r>
              <a:rPr lang="en-US" sz="2000" i="1" dirty="0" smtClean="0">
                <a:latin typeface="Arial" charset="0"/>
              </a:rPr>
              <a:t>’</a:t>
            </a:r>
            <a:r>
              <a:rPr lang="cs-CZ" sz="2000" i="1" baseline="-25000" dirty="0" smtClean="0">
                <a:latin typeface="Arial" charset="0"/>
              </a:rPr>
              <a:t>AB</a:t>
            </a:r>
            <a:r>
              <a:rPr lang="cs-CZ" sz="2000" dirty="0" smtClean="0">
                <a:latin typeface="Arial" charset="0"/>
              </a:rPr>
              <a:t> = </a:t>
            </a:r>
            <a:r>
              <a:rPr lang="cs-CZ" sz="2000" i="1" dirty="0" err="1" smtClean="0">
                <a:latin typeface="Arial" charset="0"/>
              </a:rPr>
              <a:t>g</a:t>
            </a:r>
            <a:r>
              <a:rPr lang="cs-CZ" sz="2000" i="1" baseline="-25000" dirty="0" err="1" smtClean="0">
                <a:latin typeface="Arial" charset="0"/>
              </a:rPr>
              <a:t>AB</a:t>
            </a:r>
            <a:r>
              <a:rPr lang="cs-CZ" sz="2000" i="1" dirty="0" smtClean="0">
                <a:latin typeface="Arial" charset="0"/>
              </a:rPr>
              <a:t> – </a:t>
            </a:r>
            <a:r>
              <a:rPr lang="cs-CZ" sz="2000" i="1" dirty="0" err="1" smtClean="0">
                <a:latin typeface="Arial" charset="0"/>
              </a:rPr>
              <a:t>rD</a:t>
            </a:r>
            <a:r>
              <a:rPr lang="cs-CZ" sz="2000" dirty="0" smtClean="0">
                <a:latin typeface="Arial" charset="0"/>
              </a:rPr>
              <a:t>	kde </a:t>
            </a:r>
            <a:r>
              <a:rPr lang="cs-CZ" sz="2000" i="1" dirty="0" smtClean="0">
                <a:latin typeface="Arial" charset="0"/>
              </a:rPr>
              <a:t>D</a:t>
            </a:r>
            <a:r>
              <a:rPr lang="cs-CZ" sz="2000" dirty="0" smtClean="0">
                <a:latin typeface="Arial" charset="0"/>
              </a:rPr>
              <a:t> = </a:t>
            </a:r>
            <a:r>
              <a:rPr lang="cs-CZ" sz="2000" i="1" dirty="0" err="1" smtClean="0">
                <a:latin typeface="Arial" charset="0"/>
              </a:rPr>
              <a:t>g</a:t>
            </a:r>
            <a:r>
              <a:rPr lang="cs-CZ" sz="2000" i="1" baseline="-25000" dirty="0" err="1" smtClean="0">
                <a:latin typeface="Arial" charset="0"/>
              </a:rPr>
              <a:t>AB</a:t>
            </a:r>
            <a:r>
              <a:rPr lang="cs-CZ" sz="2000" i="1" dirty="0" err="1" smtClean="0">
                <a:latin typeface="Arial" charset="0"/>
              </a:rPr>
              <a:t>g</a:t>
            </a:r>
            <a:r>
              <a:rPr lang="cs-CZ" sz="2000" i="1" baseline="-25000" dirty="0" err="1" smtClean="0">
                <a:latin typeface="Arial" charset="0"/>
              </a:rPr>
              <a:t>ab</a:t>
            </a:r>
            <a:r>
              <a:rPr lang="cs-CZ" sz="2000" i="1" dirty="0" smtClean="0">
                <a:latin typeface="Arial" charset="0"/>
              </a:rPr>
              <a:t> – </a:t>
            </a:r>
            <a:r>
              <a:rPr lang="cs-CZ" sz="2000" i="1" dirty="0" err="1" smtClean="0">
                <a:latin typeface="Arial" charset="0"/>
              </a:rPr>
              <a:t>g</a:t>
            </a:r>
            <a:r>
              <a:rPr lang="cs-CZ" sz="2000" i="1" baseline="-25000" dirty="0" err="1" smtClean="0">
                <a:latin typeface="Arial" charset="0"/>
              </a:rPr>
              <a:t>Ab</a:t>
            </a:r>
            <a:r>
              <a:rPr lang="cs-CZ" sz="2000" i="1" dirty="0" err="1" smtClean="0">
                <a:latin typeface="Arial" charset="0"/>
              </a:rPr>
              <a:t>g</a:t>
            </a:r>
            <a:r>
              <a:rPr lang="cs-CZ" sz="2000" i="1" baseline="-25000" dirty="0" err="1" smtClean="0">
                <a:latin typeface="Arial" charset="0"/>
              </a:rPr>
              <a:t>aB</a:t>
            </a:r>
            <a:r>
              <a:rPr lang="cs-CZ" sz="2000" i="1" dirty="0" smtClean="0">
                <a:latin typeface="Arial" charset="0"/>
              </a:rPr>
              <a:t>   = 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vazbová nerovnováha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… podobně i pro ostatní typy gamet</a:t>
            </a:r>
            <a:endParaRPr lang="cs-CZ" dirty="0" smtClean="0"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2231757" y="1819275"/>
            <a:ext cx="435244" cy="381484"/>
          </a:xfrm>
          <a:prstGeom prst="rect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25438" y="3249930"/>
            <a:ext cx="737092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jestliže </a:t>
            </a:r>
            <a:r>
              <a:rPr lang="cs-CZ" sz="2000" i="1" dirty="0" smtClean="0">
                <a:latin typeface="Arial" charset="0"/>
                <a:sym typeface="Symbol"/>
              </a:rPr>
              <a:t>r </a:t>
            </a:r>
            <a:r>
              <a:rPr lang="cs-CZ" sz="2000" dirty="0" smtClean="0">
                <a:latin typeface="Arial" charset="0"/>
                <a:sym typeface="Symbol"/>
              </a:rPr>
              <a:t> 0 (tj. dochází k rekombinaci) a D  0 (existuje vazba)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	pak platí </a:t>
            </a:r>
            <a:r>
              <a:rPr lang="cs-CZ" i="1" dirty="0" err="1" smtClean="0">
                <a:latin typeface="Arial" charset="0"/>
              </a:rPr>
              <a:t>g</a:t>
            </a:r>
            <a:r>
              <a:rPr lang="cs-CZ" i="1" baseline="-25000" dirty="0" err="1" smtClean="0">
                <a:latin typeface="Arial" charset="0"/>
              </a:rPr>
              <a:t>xy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  <a:sym typeface="Symbol"/>
              </a:rPr>
              <a:t> </a:t>
            </a:r>
            <a:r>
              <a:rPr lang="cs-CZ" i="1" dirty="0" smtClean="0">
                <a:latin typeface="Arial" charset="0"/>
              </a:rPr>
              <a:t>g</a:t>
            </a:r>
            <a:r>
              <a:rPr lang="en-US" i="1" dirty="0" smtClean="0">
                <a:latin typeface="Arial" charset="0"/>
              </a:rPr>
              <a:t>’</a:t>
            </a:r>
            <a:r>
              <a:rPr lang="cs-CZ" i="1" baseline="-25000" dirty="0" err="1" smtClean="0">
                <a:latin typeface="Arial" charset="0"/>
              </a:rPr>
              <a:t>xy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  <a:sym typeface="Symbol"/>
              </a:rPr>
              <a:t> </a:t>
            </a:r>
            <a:r>
              <a:rPr lang="cs-CZ" dirty="0" smtClean="0">
                <a:solidFill>
                  <a:srgbClr val="E60000"/>
                </a:solidFill>
                <a:latin typeface="Arial" charset="0"/>
                <a:sym typeface="Symbol"/>
              </a:rPr>
              <a:t>dochází k evoluci!</a:t>
            </a:r>
            <a:endParaRPr lang="en-US" sz="2000" dirty="0" smtClean="0">
              <a:latin typeface="Arial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en-US" sz="2000" dirty="0" smtClean="0">
              <a:solidFill>
                <a:srgbClr val="E60000"/>
              </a:solidFill>
              <a:latin typeface="Arial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en-US" sz="2000" dirty="0" err="1" smtClean="0">
                <a:latin typeface="Arial" charset="0"/>
                <a:sym typeface="Symbol"/>
              </a:rPr>
              <a:t>naopak</a:t>
            </a:r>
            <a:r>
              <a:rPr lang="en-US" sz="2000" dirty="0" smtClean="0">
                <a:latin typeface="Arial" charset="0"/>
                <a:sym typeface="Symbol"/>
              </a:rPr>
              <a:t> p</a:t>
            </a:r>
            <a:r>
              <a:rPr lang="cs-CZ" sz="2000" dirty="0" smtClean="0">
                <a:latin typeface="Arial" charset="0"/>
                <a:sym typeface="Symbol"/>
              </a:rPr>
              <a:t>ř</a:t>
            </a:r>
            <a:r>
              <a:rPr lang="en-US" sz="2000" dirty="0" err="1" smtClean="0">
                <a:latin typeface="Arial" charset="0"/>
                <a:sym typeface="Symbol"/>
              </a:rPr>
              <a:t>i</a:t>
            </a:r>
            <a:r>
              <a:rPr lang="en-US" sz="2000" dirty="0" smtClean="0">
                <a:latin typeface="Arial" charset="0"/>
                <a:sym typeface="Symbol"/>
              </a:rPr>
              <a:t> </a:t>
            </a:r>
            <a:r>
              <a:rPr lang="en-US" sz="2000" i="1" dirty="0" smtClean="0">
                <a:latin typeface="Arial" charset="0"/>
                <a:sym typeface="Symbol"/>
              </a:rPr>
              <a:t>r</a:t>
            </a:r>
            <a:r>
              <a:rPr lang="en-US" sz="2000" dirty="0" smtClean="0">
                <a:latin typeface="Arial" charset="0"/>
                <a:sym typeface="Symbol"/>
              </a:rPr>
              <a:t> </a:t>
            </a:r>
            <a:r>
              <a:rPr lang="cs-CZ" sz="2000" dirty="0" smtClean="0">
                <a:latin typeface="Arial" charset="0"/>
                <a:sym typeface="Symbol"/>
              </a:rPr>
              <a:t>= 0 </a:t>
            </a:r>
            <a:r>
              <a:rPr lang="cs-CZ" sz="2000" dirty="0" err="1" smtClean="0">
                <a:latin typeface="Arial" charset="0"/>
                <a:sym typeface="Symbol"/>
              </a:rPr>
              <a:t>multilokusový</a:t>
            </a:r>
            <a:r>
              <a:rPr lang="cs-CZ" sz="2000" dirty="0" smtClean="0">
                <a:latin typeface="Arial" charset="0"/>
                <a:sym typeface="Symbol"/>
              </a:rPr>
              <a:t> model = </a:t>
            </a:r>
            <a:r>
              <a:rPr lang="cs-CZ" sz="2000" dirty="0" err="1" smtClean="0">
                <a:latin typeface="Arial" charset="0"/>
                <a:sym typeface="Symbol"/>
              </a:rPr>
              <a:t>jednolokusový</a:t>
            </a:r>
            <a:endParaRPr lang="cs-CZ" dirty="0" smtClean="0"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25438" y="5617210"/>
            <a:ext cx="8470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k rekombinaci může dojít i </a:t>
            </a:r>
            <a:r>
              <a:rPr lang="cs-CZ" sz="2000" i="1" dirty="0" smtClean="0">
                <a:latin typeface="Arial" charset="0"/>
                <a:sym typeface="Symbol"/>
              </a:rPr>
              <a:t>uvnitř</a:t>
            </a:r>
            <a:r>
              <a:rPr lang="cs-CZ" sz="2000" dirty="0" smtClean="0">
                <a:latin typeface="Arial" charset="0"/>
                <a:sym typeface="Symbol"/>
              </a:rPr>
              <a:t> genu  jako mutace (tj. vznik nové alely)</a:t>
            </a: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1868488" y="349250"/>
            <a:ext cx="3102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vztah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a rekombinace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pic>
        <p:nvPicPr>
          <p:cNvPr id="5" name="Obrázek 4" descr="Link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" y="833120"/>
            <a:ext cx="5254625" cy="3124417"/>
          </a:xfrm>
          <a:prstGeom prst="rect">
            <a:avLst/>
          </a:prstGeom>
        </p:spPr>
      </p:pic>
      <p:pic>
        <p:nvPicPr>
          <p:cNvPr id="6" name="Obrázek 5" descr="Linkag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3680" y="4345380"/>
            <a:ext cx="6075680" cy="2003535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6360160" y="3108960"/>
            <a:ext cx="1899920" cy="853440"/>
          </a:xfrm>
          <a:prstGeom prst="wedgeRectCallout">
            <a:avLst>
              <a:gd name="adj1" fmla="val -32365"/>
              <a:gd name="adj2" fmla="val 9050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aseline="0" dirty="0" smtClean="0">
                <a:latin typeface="Arial" pitchFamily="34" charset="0"/>
                <a:cs typeface="Arial" pitchFamily="34" charset="0"/>
              </a:rPr>
              <a:t>vazba mezi nejvzdálenějšími </a:t>
            </a:r>
            <a:r>
              <a:rPr lang="cs-CZ" sz="1600" baseline="0" dirty="0" err="1" smtClean="0">
                <a:latin typeface="Arial" pitchFamily="34" charset="0"/>
                <a:cs typeface="Arial" pitchFamily="34" charset="0"/>
              </a:rPr>
              <a:t>markery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48639" y="5841048"/>
            <a:ext cx="2225041" cy="620712"/>
          </a:xfrm>
          <a:prstGeom prst="wedgeRectCallout">
            <a:avLst>
              <a:gd name="adj1" fmla="val 65853"/>
              <a:gd name="adj2" fmla="val -9934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aseline="0" dirty="0" smtClean="0">
                <a:latin typeface="Arial" pitchFamily="34" charset="0"/>
                <a:cs typeface="Arial" pitchFamily="34" charset="0"/>
              </a:rPr>
              <a:t>absence vazby mezi nejbližšími </a:t>
            </a:r>
            <a:r>
              <a:rPr lang="cs-CZ" sz="1600" baseline="0" dirty="0" err="1" smtClean="0">
                <a:latin typeface="Arial" pitchFamily="34" charset="0"/>
                <a:cs typeface="Arial" pitchFamily="34" charset="0"/>
              </a:rPr>
              <a:t>markery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4653280" y="1127760"/>
            <a:ext cx="1544320" cy="579120"/>
          </a:xfrm>
          <a:prstGeom prst="wedgeRectCallout">
            <a:avLst>
              <a:gd name="adj1" fmla="val -40751"/>
              <a:gd name="adj2" fmla="val 1336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baseline="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1600" baseline="0" dirty="0" smtClean="0">
                <a:latin typeface="Arial" pitchFamily="34" charset="0"/>
                <a:cs typeface="Arial" pitchFamily="34" charset="0"/>
              </a:rPr>
              <a:t> klesá v závislosti na </a:t>
            </a:r>
            <a:r>
              <a:rPr lang="cs-CZ" sz="1600" i="1" baseline="0" dirty="0" smtClean="0">
                <a:latin typeface="Arial" pitchFamily="34" charset="0"/>
                <a:cs typeface="Arial" pitchFamily="34" charset="0"/>
              </a:rPr>
              <a:t>r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649288" y="1228725"/>
            <a:ext cx="7192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Příčiny vazbové nerovnováhy: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absence rekombinace (např. inverze)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nenáhodnost oplození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selekce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mutace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vzorek směsí 2 druhů s různými frekvencemi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recentní splynutí 2 populací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omezená velikost populace (náhodné kolísání </a:t>
            </a:r>
            <a:r>
              <a:rPr lang="cs-CZ" sz="2000" smtClean="0">
                <a:latin typeface="Arial" charset="0"/>
              </a:rPr>
              <a:t>frekvencí alel)</a:t>
            </a:r>
            <a:endParaRPr lang="cs-CZ" sz="2000" dirty="0"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00213" y="312738"/>
            <a:ext cx="573722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E80000"/>
                </a:solidFill>
                <a:latin typeface="Arial" charset="0"/>
              </a:rPr>
              <a:t>PROMĚNLIVOST NA VÍCE LOKUSECH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760720" y="1303020"/>
            <a:ext cx="3159760" cy="982980"/>
          </a:xfrm>
          <a:prstGeom prst="wedgeRectCallout">
            <a:avLst>
              <a:gd name="adj1" fmla="val -74613"/>
              <a:gd name="adj2" fmla="val -1606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vazbová nerovnováha nemusí být mezi </a:t>
            </a:r>
            <a:r>
              <a:rPr lang="cs-CZ" sz="1800" baseline="0" dirty="0" err="1" smtClean="0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 smtClean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1169988"/>
            <a:ext cx="8644226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u mnoha organismů crossing-over důležitý pro správný průběh meiózy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	(aspoň 1 c-o na chromozom, jinak vznik aneuploidií)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ženy s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 c-o   dětí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děti starších žen   rekombinací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obecně častější u centromery, méně u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telomer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(neplatí pro všechny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chromozomy,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	druhové rozdíly – např. u cibule naopak)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malé chromozomy  frekvence rekombinací</a:t>
            </a:r>
          </a:p>
          <a:p>
            <a:pPr defTabSz="540000">
              <a:spcAft>
                <a:spcPts val="600"/>
              </a:spcAft>
            </a:pPr>
            <a:r>
              <a:rPr lang="cs-CZ" sz="18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18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rekombinační </a:t>
            </a:r>
            <a: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„</a:t>
            </a:r>
            <a:r>
              <a:rPr lang="cs-CZ" sz="18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hotspots</a:t>
            </a:r>
            <a: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“:</a:t>
            </a:r>
            <a:b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- u člověka 25 000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- chybí u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Drosophila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a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Caenorhabditis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   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elegans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- častý vznik a zánik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-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zánik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1 místa často kompenzován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zvýšenou aktivitou sousedního místa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2919413" y="322263"/>
            <a:ext cx="3592512" cy="5794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rgbClr val="E80000"/>
                </a:solidFill>
                <a:latin typeface="Arial Black" pitchFamily="34" charset="0"/>
              </a:rPr>
              <a:t>REKOMBINACE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826000" y="3797304"/>
            <a:ext cx="4114800" cy="2666361"/>
            <a:chOff x="1236663" y="969393"/>
            <a:chExt cx="8722083" cy="550443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6663" y="1079500"/>
              <a:ext cx="7613650" cy="5394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"/>
            <p:cNvSpPr txBox="1">
              <a:spLocks noChangeArrowheads="1"/>
            </p:cNvSpPr>
            <p:nvPr/>
          </p:nvSpPr>
          <p:spPr bwMode="auto">
            <a:xfrm>
              <a:off x="5709255" y="969393"/>
              <a:ext cx="4249491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en-GB" sz="1400" b="1" dirty="0" err="1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Centromeres</a:t>
              </a: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 are more </a:t>
              </a:r>
              <a:r>
                <a:rPr lang="en-GB" sz="1400" b="1" dirty="0" err="1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recombinogenic</a:t>
              </a: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 than </a:t>
              </a:r>
              <a:r>
                <a:rPr lang="en-GB" sz="1400" b="1" dirty="0" smtClean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telomeres </a:t>
              </a:r>
              <a:endParaRPr lang="en-GB" sz="14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81000" y="287338"/>
            <a:ext cx="868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rozdíly v míře rekombinace mezi pohlavími:</a:t>
            </a:r>
            <a:r>
              <a:rPr lang="cs-CZ" sz="2000">
                <a:latin typeface="Arial" pitchFamily="34" charset="0"/>
                <a:cs typeface="Arial" pitchFamily="34" charset="0"/>
              </a:rPr>
              <a:t/>
            </a:r>
            <a:br>
              <a:rPr lang="cs-CZ" sz="2000">
                <a:latin typeface="Arial" pitchFamily="34" charset="0"/>
                <a:cs typeface="Arial" pitchFamily="34" charset="0"/>
              </a:rPr>
            </a:br>
            <a:r>
              <a:rPr lang="cs-CZ" sz="1800">
                <a:latin typeface="Arial" pitchFamily="34" charset="0"/>
                <a:cs typeface="Arial" pitchFamily="34" charset="0"/>
              </a:rPr>
              <a:t>  - </a:t>
            </a:r>
            <a:r>
              <a:rPr lang="cs-CZ" sz="1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Haldaneovo-Huxleyovo pravidlo</a:t>
            </a:r>
            <a:r>
              <a:rPr lang="cs-CZ" sz="1800">
                <a:latin typeface="Arial" pitchFamily="34" charset="0"/>
                <a:cs typeface="Arial" pitchFamily="34" charset="0"/>
              </a:rPr>
              <a:t>: pokud jedno pohlaví nerekombinuje,</a:t>
            </a:r>
            <a:br>
              <a:rPr lang="cs-CZ" sz="1800">
                <a:latin typeface="Arial" pitchFamily="34" charset="0"/>
                <a:cs typeface="Arial" pitchFamily="34" charset="0"/>
              </a:rPr>
            </a:br>
            <a:r>
              <a:rPr lang="cs-CZ" sz="1800">
                <a:latin typeface="Arial" pitchFamily="34" charset="0"/>
                <a:cs typeface="Arial" pitchFamily="34" charset="0"/>
              </a:rPr>
              <a:t>    jde o pohlaví heterogametické</a:t>
            </a:r>
            <a:br>
              <a:rPr lang="cs-CZ" sz="1800">
                <a:latin typeface="Arial" pitchFamily="34" charset="0"/>
                <a:cs typeface="Arial" pitchFamily="34" charset="0"/>
              </a:rPr>
            </a:br>
            <a:r>
              <a:rPr lang="cs-CZ" sz="1800">
                <a:latin typeface="Arial" pitchFamily="34" charset="0"/>
                <a:cs typeface="Arial" pitchFamily="34" charset="0"/>
              </a:rPr>
              <a:t>  - pokud rekombinují obě pohlaví, u samic většinou </a:t>
            </a: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> rekombinací </a:t>
            </a:r>
            <a:b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>    (člověk 1,7x, myš 1,3x)</a:t>
            </a:r>
            <a:b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</a:br>
            <a:endParaRPr lang="cs-CZ" sz="180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cs-CZ" sz="200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rozdíly mezi druhy:</a:t>
            </a: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>  - druhy s více malými chromozomy  více rekombinací než druhy s menším</a:t>
            </a:r>
            <a:b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>    počtem velkých chromozomů</a:t>
            </a:r>
            <a:b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>  - korelace s počtem ramen: více rekombinací v karyotypech s velkým množstvím </a:t>
            </a:r>
            <a:b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>
                <a:latin typeface="Arial" pitchFamily="34" charset="0"/>
                <a:cs typeface="Arial" pitchFamily="34" charset="0"/>
                <a:sym typeface="Symbol" pitchFamily="18" charset="2"/>
              </a:rPr>
              <a:t>    chrom. ramen (aspoň 1 c-o/rameno, aby nedocházelo k aneuploidiím?)</a:t>
            </a:r>
            <a:endParaRPr lang="cs-CZ" sz="280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313" y="3668713"/>
            <a:ext cx="56991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660529" y="340360"/>
            <a:ext cx="5203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Rekombinace a </a:t>
            </a:r>
            <a:r>
              <a:rPr lang="cs-CZ" sz="28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polymorfismus: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39763" y="2128520"/>
            <a:ext cx="491512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Důsledkem je buď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selekční smetení (</a:t>
            </a:r>
            <a:r>
              <a:rPr lang="cs-CZ" sz="2000" i="1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selective</a:t>
            </a:r>
            <a:r>
              <a:rPr lang="cs-CZ" sz="2000" i="1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2000" i="1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sweep</a:t>
            </a: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cs-CZ" sz="2000" dirty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2000" dirty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pozitivní selekce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častější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výskyt vzácných alel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nebo</a:t>
            </a:r>
            <a:endParaRPr lang="cs-CZ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selekce na pozadí (</a:t>
            </a:r>
            <a:r>
              <a:rPr lang="cs-CZ" sz="2000" i="1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background </a:t>
            </a:r>
            <a:r>
              <a:rPr lang="cs-CZ" sz="2000" i="1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selection</a:t>
            </a: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	negativní selekce</a:t>
            </a:r>
            <a:endParaRPr lang="cs-CZ" sz="2000" dirty="0">
              <a:solidFill>
                <a:srgbClr val="E6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223770" y="5755323"/>
            <a:ext cx="423545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/>
              </a:rPr>
              <a:t> lokální</a:t>
            </a:r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ztráta polymorfismu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9763" y="1391920"/>
            <a:ext cx="742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absence rekombinace 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dirty="0" err="1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hitchhiking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genetický draft)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6"/>
          <p:cNvSpPr txBox="1">
            <a:spLocks noChangeArrowheads="1"/>
          </p:cNvSpPr>
          <p:nvPr/>
        </p:nvSpPr>
        <p:spPr bwMode="auto">
          <a:xfrm>
            <a:off x="588963" y="3515995"/>
            <a:ext cx="59987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podle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škodlivosti/prospěšnosti účinku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prospěšné</a:t>
            </a:r>
            <a:b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					škodlivé</a:t>
            </a:r>
            <a:b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					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neutrální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</a:t>
            </a:r>
          </a:p>
        </p:txBody>
      </p:sp>
      <p:pic>
        <p:nvPicPr>
          <p:cNvPr id="5125" name="Picture 1063" descr="File:Pyrene adduc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890" y="382270"/>
            <a:ext cx="24463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http://evolution.berkeley.edu/evosite/evo101/images/dna-muta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795" y="1075947"/>
            <a:ext cx="3705225" cy="1714500"/>
          </a:xfrm>
          <a:prstGeom prst="rect">
            <a:avLst/>
          </a:prstGeom>
          <a:noFill/>
        </p:spPr>
      </p:pic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606800" y="404813"/>
            <a:ext cx="2127250" cy="5794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E80000"/>
                </a:solidFill>
                <a:latin typeface="Arial Black" pitchFamily="34" charset="0"/>
              </a:rPr>
              <a:t>MUTACE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88963" y="4694555"/>
            <a:ext cx="37850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podle rozsahu: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genové/bodové</a:t>
            </a:r>
          </a:p>
          <a:p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	chromozomové</a:t>
            </a:r>
          </a:p>
          <a:p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	genomové</a:t>
            </a:r>
            <a:endParaRPr lang="cs-CZ" sz="20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88963" y="5919470"/>
            <a:ext cx="5424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zpětné mutace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frekvence zpravidla 10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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nižší</a:t>
            </a:r>
            <a:endParaRPr lang="cs-CZ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639763" y="975995"/>
            <a:ext cx="4889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1. substituce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transice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transverze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2971165" y="345440"/>
            <a:ext cx="232467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Bodové mutace</a:t>
            </a:r>
            <a:endParaRPr lang="cs-CZ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ázek 14" descr="3.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8252" y="303739"/>
            <a:ext cx="2551611" cy="2657138"/>
          </a:xfrm>
          <a:prstGeom prst="rect">
            <a:avLst/>
          </a:prstGeom>
        </p:spPr>
      </p:pic>
      <p:sp>
        <p:nvSpPr>
          <p:cNvPr id="16" name="Obdélníkový popisek 15"/>
          <p:cNvSpPr/>
          <p:nvPr/>
        </p:nvSpPr>
        <p:spPr bwMode="auto">
          <a:xfrm>
            <a:off x="5561874" y="3169919"/>
            <a:ext cx="2875280" cy="843280"/>
          </a:xfrm>
          <a:prstGeom prst="wedgeRectCallout">
            <a:avLst>
              <a:gd name="adj1" fmla="val 16566"/>
              <a:gd name="adj2" fmla="val -7465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2x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éně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možných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transicí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ale ve skutečnosti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mnohem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víc (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2–10x) než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transverzí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934401" y="4252428"/>
            <a:ext cx="6497147" cy="2246769"/>
            <a:chOff x="588963" y="4047490"/>
            <a:chExt cx="6497147" cy="2246769"/>
          </a:xfrm>
        </p:grpSpPr>
        <p:sp>
          <p:nvSpPr>
            <p:cNvPr id="6155" name="Text Box 15"/>
            <p:cNvSpPr txBox="1">
              <a:spLocks noChangeArrowheads="1"/>
            </p:cNvSpPr>
            <p:nvPr/>
          </p:nvSpPr>
          <p:spPr bwMode="auto">
            <a:xfrm>
              <a:off x="588963" y="4047490"/>
              <a:ext cx="3547766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nekódující oblasti</a:t>
              </a:r>
            </a:p>
            <a:p>
              <a:endPara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synonymní</a:t>
              </a:r>
            </a:p>
            <a:p>
              <a:endParaRPr lang="en-US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540000"/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nesynonymní 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(záměnové</a:t>
              </a:r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b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měnící smysl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</a:rPr>
                <a:t>missense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defTabSz="540000"/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	nesmyslné (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</a:rPr>
                <a:t>nonsense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6156" name="Text Box 17"/>
            <p:cNvSpPr txBox="1">
              <a:spLocks noChangeArrowheads="1"/>
            </p:cNvSpPr>
            <p:nvPr/>
          </p:nvSpPr>
          <p:spPr bwMode="auto">
            <a:xfrm>
              <a:off x="3905431" y="4375422"/>
              <a:ext cx="3180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= „tiché“ (</a:t>
              </a:r>
              <a:r>
                <a:rPr lang="cs-CZ" sz="2000" i="1" dirty="0" err="1" smtClean="0">
                  <a:latin typeface="Arial" pitchFamily="34" charset="0"/>
                  <a:cs typeface="Arial" pitchFamily="34" charset="0"/>
                </a:rPr>
                <a:t>silent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) substituce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2107565" y="4511675"/>
              <a:ext cx="15017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 dirty="0">
                  <a:latin typeface="Arial" pitchFamily="34" charset="0"/>
                  <a:cs typeface="Arial" pitchFamily="34" charset="0"/>
                </a:rPr>
                <a:t>GTC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GTA</a:t>
              </a: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Val   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Val</a:t>
              </a:r>
              <a:endParaRPr lang="cs-CZ" sz="18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5021" name="Text Box 29"/>
            <p:cNvSpPr txBox="1">
              <a:spLocks noChangeArrowheads="1"/>
            </p:cNvSpPr>
            <p:nvPr/>
          </p:nvSpPr>
          <p:spPr bwMode="auto">
            <a:xfrm>
              <a:off x="4143919" y="5092246"/>
              <a:ext cx="225107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 dirty="0">
                  <a:latin typeface="Arial" pitchFamily="34" charset="0"/>
                  <a:cs typeface="Arial" pitchFamily="34" charset="0"/>
                </a:rPr>
                <a:t>GTC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TTC</a:t>
              </a: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Val   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Phe</a:t>
              </a:r>
              <a:endParaRPr lang="cs-CZ" sz="18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AAG  TAG</a:t>
              </a: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Lys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  </a:t>
              </a:r>
              <a:r>
                <a:rPr lang="cs-CZ" sz="1800" i="1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ochre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(stop)</a:t>
              </a:r>
            </a:p>
          </p:txBody>
        </p:sp>
        <p:sp>
          <p:nvSpPr>
            <p:cNvPr id="17" name="Pravá složená závorka 16"/>
            <p:cNvSpPr/>
            <p:nvPr/>
          </p:nvSpPr>
          <p:spPr bwMode="auto">
            <a:xfrm>
              <a:off x="3585028" y="4130766"/>
              <a:ext cx="274320" cy="88392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2" name="Picture 4" descr="Control region"/>
          <p:cNvPicPr>
            <a:picLocks noChangeAspect="1" noChangeArrowheads="1"/>
          </p:cNvPicPr>
          <p:nvPr/>
        </p:nvPicPr>
        <p:blipFill>
          <a:blip r:embed="rId4" cstate="print"/>
          <a:srcRect t="2925" r="1193"/>
          <a:stretch>
            <a:fillRect/>
          </a:stretch>
        </p:blipFill>
        <p:spPr bwMode="auto">
          <a:xfrm>
            <a:off x="200298" y="1889759"/>
            <a:ext cx="4931569" cy="19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39763" y="2861310"/>
            <a:ext cx="69461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rekurentní 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(opakované) mutace</a:t>
            </a:r>
            <a:r>
              <a:rPr lang="cs-CZ" dirty="0">
                <a:latin typeface="Arial" pitchFamily="34" charset="0"/>
                <a:cs typeface="Arial" pitchFamily="34" charset="0"/>
                <a:sym typeface="Symbol" pitchFamily="18" charset="2"/>
              </a:rPr>
              <a:t>  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mutační tlak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např. při frekvenci alely </a:t>
            </a:r>
            <a:r>
              <a:rPr lang="cs-CZ" sz="18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=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0,5 a </a:t>
            </a:r>
            <a:r>
              <a:rPr lang="cs-CZ" sz="1800" i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= 10 000:</a:t>
            </a:r>
          </a:p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po 1. generaci  zvýšení na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0,50005</a:t>
            </a:r>
          </a:p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70 000 generací  0,750 ... dalších 70 000 generací  0,875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446723" y="927735"/>
            <a:ext cx="7888383" cy="1256546"/>
            <a:chOff x="588963" y="501015"/>
            <a:chExt cx="7888383" cy="1256546"/>
          </a:xfrm>
        </p:grpSpPr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5250181" y="1080453"/>
              <a:ext cx="322716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cs-CZ" sz="2000" dirty="0" err="1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indels</a:t>
              </a:r>
              <a:r>
                <a:rPr lang="cs-CZ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posunutí čtecího </a:t>
              </a: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                 </a:t>
              </a:r>
              <a:r>
                <a:rPr lang="cs-CZ" sz="18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  rámce</a:t>
              </a:r>
              <a:endParaRPr lang="cs-CZ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" name="Text Box 18"/>
            <p:cNvSpPr txBox="1">
              <a:spLocks noChangeArrowheads="1"/>
            </p:cNvSpPr>
            <p:nvPr/>
          </p:nvSpPr>
          <p:spPr bwMode="auto">
            <a:xfrm>
              <a:off x="588963" y="501015"/>
              <a:ext cx="440261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2.</a:t>
              </a:r>
            </a:p>
            <a:p>
              <a:r>
                <a:rPr lang="cs-CZ" sz="2000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cs-CZ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inzerce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ACGGT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AC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GGT</a:t>
              </a:r>
              <a:endPara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r>
                <a:rPr lang="cs-CZ" dirty="0" smtClean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  delece</a:t>
              </a:r>
              <a:r>
                <a:rPr lang="cs-CZ" sz="2000" b="1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GGT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AGGT</a:t>
              </a:r>
            </a:p>
          </p:txBody>
        </p:sp>
        <p:sp>
          <p:nvSpPr>
            <p:cNvPr id="10" name="Pravá složená závorka 9"/>
            <p:cNvSpPr/>
            <p:nvPr/>
          </p:nvSpPr>
          <p:spPr bwMode="auto">
            <a:xfrm>
              <a:off x="4993958" y="975360"/>
              <a:ext cx="172720" cy="60960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68693" y="5182235"/>
            <a:ext cx="654698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 změna frekvence alely mutací velmi pomalá</a:t>
            </a:r>
            <a:endParaRPr lang="cs-CZ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971165" y="345440"/>
            <a:ext cx="232467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Bodové mutace</a:t>
            </a:r>
            <a:endParaRPr lang="cs-CZ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0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588963" y="494030"/>
            <a:ext cx="6893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rekurentní 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(opakované) mutace</a:t>
            </a:r>
            <a:r>
              <a:rPr lang="cs-CZ" dirty="0">
                <a:latin typeface="Arial" pitchFamily="34" charset="0"/>
                <a:cs typeface="Arial" pitchFamily="34" charset="0"/>
                <a:sym typeface="Symbol" pitchFamily="18" charset="2"/>
              </a:rPr>
              <a:t>  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mutační tlak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  <a:r>
              <a:rPr lang="cs-CZ" sz="2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endParaRPr lang="cs-CZ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1666" y="1239520"/>
            <a:ext cx="4518170" cy="28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38" y="1290320"/>
            <a:ext cx="348845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počáteční frekvence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(= 1)</a:t>
            </a:r>
            <a:endParaRPr lang="cs-CZ" sz="1800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mutace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cs-CZ" sz="18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frekvence </a:t>
            </a:r>
            <a:r>
              <a:rPr lang="cs-CZ" sz="1800" i="1" dirty="0" smtClean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 v čase </a:t>
            </a:r>
            <a:r>
              <a:rPr lang="cs-CZ" sz="1800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18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endParaRPr lang="cs-CZ" sz="1800" baseline="-25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mutační rychlost = </a:t>
            </a:r>
            <a:r>
              <a:rPr lang="cs-CZ" sz="1800" i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(např. 10</a:t>
            </a:r>
            <a:r>
              <a:rPr lang="cs-CZ" sz="1800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i="1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(1 – </a:t>
            </a:r>
            <a:r>
              <a:rPr lang="cs-CZ" i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i="1" baseline="30000" dirty="0" smtClean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1" name="Šipka dolů 10"/>
          <p:cNvSpPr/>
          <p:nvPr/>
        </p:nvSpPr>
        <p:spPr bwMode="auto">
          <a:xfrm>
            <a:off x="6522720" y="3027680"/>
            <a:ext cx="274320" cy="294640"/>
          </a:xfrm>
          <a:prstGeom prst="downArrow">
            <a:avLst/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bdélníkový popisek 11"/>
          <p:cNvSpPr/>
          <p:nvPr/>
        </p:nvSpPr>
        <p:spPr bwMode="auto">
          <a:xfrm>
            <a:off x="1757680" y="1188720"/>
            <a:ext cx="2113280" cy="579120"/>
          </a:xfrm>
          <a:prstGeom prst="wedgeRectCallout">
            <a:avLst>
              <a:gd name="adj1" fmla="val -73829"/>
              <a:gd name="adj2" fmla="val 2009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po 1000 generacích: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0,90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 bwMode="auto">
          <a:xfrm>
            <a:off x="2275840" y="1910080"/>
            <a:ext cx="2265680" cy="579120"/>
          </a:xfrm>
          <a:prstGeom prst="wedgeRectCallout">
            <a:avLst>
              <a:gd name="adj1" fmla="val -64860"/>
              <a:gd name="adj2" fmla="val 11132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po 10 000 generacích: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0,37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218498" y="2702560"/>
            <a:ext cx="2265680" cy="579120"/>
          </a:xfrm>
          <a:prstGeom prst="wedgeRectCallout">
            <a:avLst>
              <a:gd name="adj1" fmla="val -74277"/>
              <a:gd name="adj2" fmla="val 4114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po 20 000 generacích: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0,14</a:t>
            </a:r>
            <a:endParaRPr kumimoji="0" lang="cs-CZ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6098" y="4541520"/>
            <a:ext cx="8278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doba nutná ke snížení frekvence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na polovinu 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18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800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18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ln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(1/2)/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ln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(1 –</a:t>
            </a:r>
            <a:r>
              <a:rPr lang="cs-CZ" sz="1800" i="1" dirty="0" smtClean="0">
                <a:latin typeface="Symbol" pitchFamily="18" charset="2"/>
                <a:cs typeface="Arial" pitchFamily="34" charset="0"/>
              </a:rPr>
              <a:t> 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 0,6931/</a:t>
            </a:r>
            <a:r>
              <a:rPr lang="cs-CZ" sz="2000" i="1" dirty="0" smtClean="0">
                <a:latin typeface="Symbol" pitchFamily="18" charset="2"/>
                <a:cs typeface="Arial" pitchFamily="34" charset="0"/>
              </a:rPr>
              <a:t> m</a:t>
            </a:r>
            <a:endParaRPr lang="cs-CZ" sz="2000" dirty="0" smtClean="0">
              <a:latin typeface="Symbol" pitchFamily="18" charset="2"/>
              <a:cs typeface="Arial" pitchFamily="34" charset="0"/>
            </a:endParaRPr>
          </a:p>
          <a:p>
            <a:pPr>
              <a:spcAft>
                <a:spcPts val="1200"/>
              </a:spcAft>
              <a:buFont typeface="Symbol"/>
              <a:buChar char="Þ"/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při </a:t>
            </a:r>
            <a:r>
              <a:rPr lang="cs-CZ" sz="2000" i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-4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6931 generací; při </a:t>
            </a:r>
            <a:r>
              <a:rPr lang="cs-CZ" sz="2000" i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69 310 generací;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   při </a:t>
            </a:r>
            <a:r>
              <a:rPr lang="cs-CZ" sz="2000" i="1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-6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 693 100 generací atd.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69875" y="304800"/>
            <a:ext cx="8588375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 smtClean="0">
                <a:solidFill>
                  <a:srgbClr val="E60000"/>
                </a:solidFill>
                <a:latin typeface="Arial Black" pitchFamily="34" charset="0"/>
              </a:rPr>
              <a:t>GENETICKÁ ARCHITEKTURA</a:t>
            </a:r>
            <a:endParaRPr lang="cs-CZ" sz="36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3" name="Picture 1057" descr="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39" y="3756452"/>
            <a:ext cx="3304927" cy="24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AutoShape 2" descr="data:image/jpeg;base64,/9j/4AAQSkZJRgABAQAAAQABAAD/2wCEAAkGBxQSEhUUEhQVFBMXFxQXFxcUFRUUFRQYFBQXFhQUFRQYHCggGBolHBQUITEhJSkrLi4uFx8zODMsNygtLiwBCgoKBQUFDgUFDisZExkrKysrKysrKysrKysrKysrKysrKysrKysrKysrKysrKysrKysrKysrKysrKysrKysrK//AABEIAO8A0wMBIgACEQEDEQH/xAAbAAACAgMBAAAAAAAAAAAAAAAEBQMGAAECB//EADoQAAEDAwIEBQIEBQMEAwAAAAEAAhEDBCESMQVBUWEGEyJxgTKRQqGxwQcUI1LRYuHwM0Ny8RaCkv/EABQBAQAAAAAAAAAAAAAAAAAAAAD/xAAUEQEAAAAAAAAAAAAAAAAAAAAA/9oADAMBAAIRAxEAPwD2NYtErjUg6c5cOetErglB0SuH1FG9yFr3EICXv6lQV7gAd0I+5xult1X5oGFW96Fc1K6SsMuEKd1XMIG9GtKIFRLLA5PsjdSCfzFC+5UVSphKhWPVA8p1135yTU7mJWnXR2lA8FdBs4kNThJwYS83kbnCqjOJanPM/jKD0mjcA7IkPwq3wq49I6wmtOt1KBo1ykpoOlU6KdrkE6xctetyg6WLFiDFixYgicuQtkrhzkGF6hqPWyUHcVoQdVKyV16+SsubmNktuK4P7oO6lwQVDWroGrdfrCyo7Izjognt6hLh8rutWDQXExvuo7JwknaB0SjjHHKNJ7fMdqgGGj1SQebUFj4bxAZiXDqBj9F3dccZTB1uYOknJKB4feCtSLmBzCcZEH4VZ4pwh0zgAGdT4PY4QMbvx9RBI9RH+kIP/wCa0XQBq7yNkkubGiG4AqEbmNDPzyUofbt1Y0zv09slB6nw+6bVZqYZn7/ZSVHbryqlcGkdTHuY7s6WnpIVg4L4u1OayqQHGYOzSffkUFsr1IaT0B/RUixrl2kc3VCfzVp4hft8upmHBhJB7jBHVU/gImpS6AOPv0Qem2LiAPb9FK7iLWmJlwVX4xxryQGNd6yM5+kEKLhDycu58yUF7s74nOybUK6qdnfsGBn2Ti0uZ2QWBpXYKAt68opj0BDXLuVAu2uQSLFoBYgHc5QPct1HIarU5IMrPgJZd3PddXVzjdJLutG5QbuLrJKW1rif8qK6uO+Z+EuqXOoEbfKAy4qwZn99+a4FxHzEfvKDp1sY9s5wl/ie5LKDi13qMNkHIDtyIQC8e8SO1+VSLtIPqcyY1dJ6BQUeAPe01KbiH5LnVHD1N39AJlVqjUzDQdLZLj/cR1VhtrwvYQWAt08zpjuSgccE466nppteMkNMtJI7yrffW3mhpp6SRzcMH4XnfBLJ1SoA1pdkfRtjuvQTNvS0U5qVnAwwQYJ/uI2A7oK7fNpsxVDpjcaiz2DYVWuKOtxDJid3AgdgAVe2cCqyPNfqqHd27Wjo0duqB4naMoekAmPxOIBJPMNQUmtRe2QSCOhGIS2sScuaBncCNtlYryqZhuqfcj5OEorse8uHcmcwIQWrwzWZd0jRqSKrRDXzy6FD2oNCsdcegHI2OTEd0r4aHUXNLXCRvPpMFWLjNAVA0n0lwGRs6ciY/VAhF8X1HVH9SffOyZ298XkRgHYBI3t5RGTj/Ks/A+GYDj06oHXCaZ3MqyWp0jCUW7YxKPt3d0Dy0r5TSjVkKtUq+U0tKqBzTKlCEpPlENKCXUsXErEAdV4S+tUU9aplAVn/AAgEuSSkt3TfvHwnFZw6lCvc3PqQV25o1DmPhAuouAdIz15dzPNM/EvG2WlPU52tx+lsDJ79lQrzxTcXDXNJDGH8LRy55QMK3HqFJ0FxdBP0gkfkl/GOKC4DdEgA5kRyxhIbKwNSo1gOnUd946n81cLDgVNrxRbLvVLy7caRMCNwcoEFnZmoBTbzyYB6/wB37KzWPgu4eA0aSANyY+Cnvh/hbfNdqAD9wAMNadh7q72dINECEFf4T4SdRADqgA56AQT8ymNoWAllAT/fVOTM/SOq74pxIh3lgHUfkfHdVe84w9rw1jDTYDMnBcesILo8FrDp9ToOT22VXu+FPLQ52aruYzpHRs4Vg4Deea1w/tOk5kn0CSua7xrHYY90FHveAvfzgxuP3QlfhRpggCRgEgdSM/dX+4aSYbzyeqBubOW6QMTk9ZIx+SDzXitBwBcRBB0uP7Kd11/Qpy7BEDOQWnp7Jl4soBlNwAMPcSCerSqZUvSKWno6QfcbIDrm49Tam5/F3jn8r0HhzpptIGCBHtyXlX8yXNIzhObLitZrGAOMQIg9OyD0mmP+FEUXRCpdrxd7Y9RM/KaWnF3uMbRvhBYW3HrjsmlnXyqyyvmZkxlNbCtIkILRaVSmNMyEjtanRNKD0BevssXErECqoha2V1cVUtr1XAYIQdVmApbe6GAveQ1rRJPZauK9XkG/dUT+IXE6paym4ANOp2DvEYKBX4x4k2uWup4bLoBOS0EQUhsjD288u7e67fL3DrGP3C3ULGETkzMDPuAglbdupvDgACP/AFtzVw8KcRfWuHl8NIZIDQBOYyFTarQ8yHYIJHUdiOSd+Cq7W3AGZc3mYmDsEHqXCLYD1fiJOecKwBoAxv8AdKrGoHDbIJGecbo6rciEC+u0l2wP2HutnhlNz9flguAxqJifZSMJc7/bCMpiCgX8E4U6hqMjU4kwNpKW+IajgZYJO8dx0VqaZ9kLf2baghwxjbBHygScDvA8l3WIB5dQUXxCsQCR+W6Dr8E0O1UDpO5actJ6rdQve0tdv1QUvxvdBzaTJI+on5KolyOU4V18XWD8E8sCP1VIvGxhBDRfEnYn5wE74VxKkwf1WF3Qgx+SQExsumOQW6zu2QNHpJO5mfbKsLKTWMDy7M8jMjovPrd0c0wo1nSDJQX6wdMBv+TBTq3OnEqj8NujuZkRkYJ91ZLO8JOUFrtK2E3oVMBVmxqJ5auJQOA8LEOCsQIrm4OYSm5vnt5NPvIRdzUM/CT18d0EFfjLwRNMH2fC8/8AFXEjdPL4AZT/AKYEjMmCZ91ZON1iKTyMEAn7dFRaVT0wcg5I9/V+qCNtFzTqzI6HtMfIn7KN7dPKSVcLLh7H06REwQIO2HfRq7h0tP8A5BVu7NM1CyTDSRMfVDj+gCAFhzHPEn/0rjwPwq92ipTrU/O+rytXqAiYHdVx2hoJaI9O/s6f0XpXAOF06j/NLfU4UnNdOQNA2juEC6045Xt6rBVY7Rqfrx9IkS/2C9AZkjTGRM9QchZVpNd6XAGQQREyHfsqvZ3LrGuLas6aFQ/0Hk/T1pOJ6ZjsgtrRmUUBKF8weyiqXDnEtbgdf8ID21mjE/Cx5CqHiSxcGRTqta7c63gYVdtOKXNsRL/MZOfVrjtKD0t9SFpzPultO4NYU3CYwThQ8V4y21pve8/i9P2wgG8R0GuZpd8divKOL2Jpn1mJkD77plxjxvWqn0nSM7CP1VcuLhz8ucXHeXd+UoI7mmGoeFJVcYg5XCAik/mjKVXql4fiFPQKB/Y3BwrJw6rO6qFnUggqw8NroLrw+pjsn9rUVTsKkf8APzVhtHoHrXjqsQbaixBX7p2UmvHmcJvdDolNxPNAj4uNVJ4jdp/5K8+qggB3aP8A84V+4/V009/qOnvmJ/dU5lvMgDH1MHXMx8hARwrizmW9RgzJlnUCoPUAOWQClLHR7Tk7nuT7nCONtBEYBxO0NcCQffkhatGDEZJAaOvQoOXVJ+Mffdel/wAOOIipQ8sn+pSxHPSZ0nuvNLqh5cNO8SfdHeFuNm0uGVN27PHMtJyfhB7RwjhIbUdVc5znu6nAA7LXGbNtwHUqgwdnc2n+4FH8NumVWNqUnBzHiQd/jsoro+sYQJfDfEXNe6zucVmD0O5VmDZze8EJnc8Ke8x5rqdPmKcBx93nZReIeDfzNNpYdFamdVJ+cEfhPUFCU/FrWUw2oIuo0+XnLyYGeiBRxPwHRDw91Z5pB+oscC989J6LVrwOgXOOiuGl0+hkNgbDTufdWy3PlMio7zKhy4/6jyaOQGyLtmn63Y6BBlhUY5g8oyGgDoWxyLTkFef/AMWKc+X01FM/E9pVqXlEWrzTrFrnPcCdIaCILxzPZV7+IvD6tJtN1S4dWPQtjST8bIFlhwRjqcljnnP0uA/JL+L2pH4AyMAHJKZ+H740RDcuO5Kh4qC4hzvqd6onEIK3VbByuB0RjnD1FwkBzY5e6DkE4wM4QbaMqZu6hYd1LSegZWpT3h1TZV6gU74e/aEFqtHxEdfyVlsqyp1m8zurJw9yCxNOFiHY/HNYgTXVSD7pbWcDj7phdZmUprjkN+aCr+MKkMbHV2//AIlLLGsHGlTgBxAa13QgSz7xCbeLWjQxx+kVAD7EEKp3YIIjDm5BHbLSgsHFg1tJ0gAn6R3JyP8A6uE+xSe2uw4l+kB2IPyBj3RniOsXNph7dLnsbVqAGQ0EY+XRMJLTqxLnR6Rgd4P6INcQqy/E89/dDALRcee60gsvhbxXWtPRTHmMd+BxMAzgtI2V+8PeKHXNd1KqxjHBswwlxGYyVU/4d8G8zza5bOlpZTxguI9RVs8OeFWWhZVc41LiqDHJrAMuAHMoLlQB+yXeIOECuyQ1pqtIc0xmWmdJPQplQdIRAbCBJacSp/8Achjxgtqbj55ieay447Qz6wSByn4ATG9s2vEEJLZeGWh5fUyJED90DLgloWh1SoP6tSCezfwtHTCqv8Vqc0WnkHK4u1tcTqlkfTAkEc9S8q8e+JH1pomnoDXTk5d3QV/h11ESYPXkUW+o1zi578CBA9TiOg5BKbQ7g7LipzQc3tYPdAGlgOB/nuomtUZK7agl09V0z2UQf1XbHIDbdObM/dJaLoTa1KCwWIzz64/RWjhr1V7TlhWHhxQWJj8LFEwiFiBRckzHWUsqc536pvdUucT+yWOYY+UFT8R1RUa5syRpa0c9RM7eyA4Zw7zCwuEOBDXfP/TeexcC35W+I1dNwSYJD3H7NwmPhy8a8VA7/tl2GiXOovjXA5ljoePlBBeWGXtAcTMjUfU7UIa53RrILdPVVv8Akg57h+FvPbUdz+atPizibabh5Zmo8EOI2ExJjnOHD3KqlOvj2AEdIJhADWdJ6Kfhtm6rUbTY3U5xAA6TjV7Bd2vCq1UxTpvfnk0xn/VsvTfAnhN1tNSsB5zhAEzoB3+UFh4BwttCi2k0YaM/6nn6inotRUYwxDqZn7ggqFjeSJtquk9oQRgQT0KIa5dXNKDPJDVCR3CDtx/5/ug3cVpZHmNx0KmcA7B2910ymxogNaB2AQL6/FaRBArU56agD9ivNvHF3RfVBa5ruTiIOR3Xo/Fbe3IJeymT1LWyvK/EdGjrIpNAGdhEoErGiZGyHuSBtOeuIRVrWDGu2J5dkNa25q1IygFaPstlF1+H6HlrgQeXdbbZg80AZCxqbUOD6jEuyrHY+CQRlxaUFUtXJ5aN+FaOGeDKVNwLiXnodlZ22NIDDG/ZBTuH/cKx8MbMcly/go1S06e0YlGWNAt5IGlOYGFinZMDJWIA6tqTsl9bhbjIwFYXDooajZHdB5/xDwU573OFRskg7H2S2z8H3NOsHsq0xG5G+/Tn7L0qkJnUM7KKpRg7YQUE+BddVzq1SKc+kNyS3fJ5TPwm9h4atqc6WMJwJd6pATuuDDuXQ5+4UFvRwNiCJnn3KA63pAAAADGwAj7IwNQFKpA78j1RVMzz+EE7ispk5mMclzUqQOfwt0dieZQNbR4cIPRQXFAieihpv0mR8hNWEOE7oE7CuatElH17QbtwlPFL4UGl9TDf3QJeOcLc5ph2e6894rw91Iw4yVab3xnSdMO7f7pQy3qXrot2OqOJMvIim0c5PZBX+G8MfWc7Q2QBk8tkd4CoNdXexwMicHeQdl6Rwfw0LSlpEOefU88ieg7KkcR4bVs7xtcD0k6iAJ1An1D7ILVxzw2y4pxEObJaecxgLz22tNDtDx6piIXsNpWa9jXt2cAR2lK+LeHm1HCoz0vGZ/uQLuC8IboEiOeecKxU7cIS1a5gh+4BnGPYJhZ03Bg1ukmT8HYfZBhpgbbrT2qchcaOiCMMz7oy2Yo6bJRdJiDbWBYioWIBSFC/oiHNUOlAmq1nNqsA2dI+2yYxPJBcTpgaXAbH98pjTOMbFABc0swMDPf7oHSWmInpCbEIerRxEHty+6BXTumujJEHZ2B8dUyt3envv8Id1MZDgCDIg9llra+UAG6gMyJn4zyQFt9RnMYjoUUCOfVDMqdBjpyCmZUPxyQdtBz0RFnX0nqDyUIdC2HjpKBu4YVG/iu+LQMH1OeD8NElWy2uIgOOP0Xmf8UOJa7ryh9NOk0zvLnuP7BB5nrg/t7ZXoH8LPFIpPNtUxTe7U139jjyJ6Lz9ol4A3Jj7mF7L4V8C0KdNrnet5g6uhGcILyac9NkPxHhrKrSHNB3jsjKIgAHYfspB+SCq2jPKYAPpGI6I2g8Hv8A85Ld9bRqaYgyR7dEnFpUbLmHaIbyI6IHpaHDIlRPEBC2nEOTxpd32TB2QghathbYJXTTGCg7ps2RrGodgRVEINiVinkLEAbwoCIJ6EohwCiwgDu2SwqRn0D2CneyRHJcUx6Y+EETWrTqQUjQpT0hAuNoDvj5UbKL+vpbMD9EzdTkQuDT6oF+sgmROJx/uu6FdrtjB6HCINHOScIW7sGvwQI36GfdBOu2+x5pZ/K1qf8A0Xz/AKanqEdiuHcYq0iPOtyR/fT9TR7jdA3axBX3Dw8zpBdGCQI+VNa31Op9LvgyD+aKkzEIKTW4TbuqHzKDPMGZiJPaFbOF3IaxrWiBGOihvuHioyJg8o5GUltrg06nl1DDpMdCB+IILbUvDsoDeuG2EE2uCF2yZ7IJqlYu+pbJAEyo3MXNWnIQRXT2ubB3AwUbatIY2d4S634aS6SYEg/ZOHNQcsBQl+7+oOwR7BhLLg6qhPRAys3yMo1jMoWyYNwmNNqDry+wWKRaQC1GKEshHPpqB4n4QL6pjI2nPZd0RM99lLVpyCoLbDtPZBKWLbWqUrbWoIvLxC4FNEaFohBEaSiLe0opRVHdUAzgB89VwWT09lHd1hrFN0ZBIncx0+F0KvI7xg9coN/yzSRIWNYRicLptTos1INaekpF4o4Y57RVp5ezMRuOY/VPg5bI6IKnwK78wapydx0VkoDmqDev/lLxwk6XkPA5Q7fHurzw24D2ggoCA2VIGhdtCka1BxMd1uJXekLprUENTDSoLGzkyURcCSB8o2hSwg6pUoCMptUdEdUSEGQFi2tIOHt6IZ7Ee8KJ7EAQaFEyj69SLNNcaUERErQP2UsLnSgj1LRKkLFrQgid23XD2T2RDmKIHrugV17EOc1+dbDKjfVD8sH7bJnWxsJ5oW1ZjaMmPZAICQBMg8/8rbKimuaTi7GwGe6iZQcg6lT0B0XAo4yiKLTMdkFO8e8JL2eawElsagBOOoUfgy8MAO2xGf2V4rUg9pa7mCD3lVGz4WaNQjlOPbkgtzSIxzWOCitwSAiW00HLGSp9MDZbpMUppyEAlGnzTBgWm0lOxkIMY0KQBY0LcINLF2AtIO4XDmqUrRCCBzFG5qLIwoiEAhb1XDmossCjexAOAsLVKGrbhhBAGqKq3II9oRQauXhBA5nRDhkI/So3sQBOGeq5aEY+muRTQQtYNypG01KGLYpoIvLyuKtsHZjIRYYpG00AlKlCIbTU3lhdaEEQYpm0121q6hByAthq7hbKDkBdhYAshBqVi0WL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data:image/jpeg;base64,/9j/4AAQSkZJRgABAQAAAQABAAD/2wCEAAkGBxQSEhUUEhQVFBMXFxQXFxcUFRUUFRQYFBQXFhQUFRQYHCggGBolHBQUITEhJSkrLi4uFx8zODMsNygtLiwBCgoKBQUFDgUFDisZExkrKysrKysrKysrKysrKysrKysrKysrKysrKysrKysrKysrKysrKysrKysrKysrKysrK//AABEIAO8A0wMBIgACEQEDEQH/xAAbAAACAgMBAAAAAAAAAAAAAAAEBQMGAAECB//EADoQAAEDAwIEBQIEBQMEAwAAAAEAAhEDBCESMQVBUWEGEyJxgTKRQqGxwQcUI1LRYuHwM0Ny8RaCkv/EABQBAQAAAAAAAAAAAAAAAAAAAAD/xAAUEQEAAAAAAAAAAAAAAAAAAAAA/9oADAMBAAIRAxEAPwD2NYtErjUg6c5cOetErglB0SuH1FG9yFr3EICXv6lQV7gAd0I+5xult1X5oGFW96Fc1K6SsMuEKd1XMIG9GtKIFRLLA5PsjdSCfzFC+5UVSphKhWPVA8p1135yTU7mJWnXR2lA8FdBs4kNThJwYS83kbnCqjOJanPM/jKD0mjcA7IkPwq3wq49I6wmtOt1KBo1ykpoOlU6KdrkE6xctetyg6WLFiDFixYgicuQtkrhzkGF6hqPWyUHcVoQdVKyV16+SsubmNktuK4P7oO6lwQVDWroGrdfrCyo7Izjognt6hLh8rutWDQXExvuo7JwknaB0SjjHHKNJ7fMdqgGGj1SQebUFj4bxAZiXDqBj9F3dccZTB1uYOknJKB4feCtSLmBzCcZEH4VZ4pwh0zgAGdT4PY4QMbvx9RBI9RH+kIP/wCa0XQBq7yNkkubGiG4AqEbmNDPzyUofbt1Y0zv09slB6nw+6bVZqYZn7/ZSVHbryqlcGkdTHuY7s6WnpIVg4L4u1OayqQHGYOzSffkUFsr1IaT0B/RUixrl2kc3VCfzVp4hft8upmHBhJB7jBHVU/gImpS6AOPv0Qem2LiAPb9FK7iLWmJlwVX4xxryQGNd6yM5+kEKLhDycu58yUF7s74nOybUK6qdnfsGBn2Ti0uZ2QWBpXYKAt68opj0BDXLuVAu2uQSLFoBYgHc5QPct1HIarU5IMrPgJZd3PddXVzjdJLutG5QbuLrJKW1rif8qK6uO+Z+EuqXOoEbfKAy4qwZn99+a4FxHzEfvKDp1sY9s5wl/ie5LKDi13qMNkHIDtyIQC8e8SO1+VSLtIPqcyY1dJ6BQUeAPe01KbiH5LnVHD1N39AJlVqjUzDQdLZLj/cR1VhtrwvYQWAt08zpjuSgccE466nppteMkNMtJI7yrffW3mhpp6SRzcMH4XnfBLJ1SoA1pdkfRtjuvQTNvS0U5qVnAwwQYJ/uI2A7oK7fNpsxVDpjcaiz2DYVWuKOtxDJid3AgdgAVe2cCqyPNfqqHd27Wjo0duqB4naMoekAmPxOIBJPMNQUmtRe2QSCOhGIS2sScuaBncCNtlYryqZhuqfcj5OEorse8uHcmcwIQWrwzWZd0jRqSKrRDXzy6FD2oNCsdcegHI2OTEd0r4aHUXNLXCRvPpMFWLjNAVA0n0lwGRs6ciY/VAhF8X1HVH9SffOyZ298XkRgHYBI3t5RGTj/Ks/A+GYDj06oHXCaZ3MqyWp0jCUW7YxKPt3d0Dy0r5TSjVkKtUq+U0tKqBzTKlCEpPlENKCXUsXErEAdV4S+tUU9aplAVn/AAgEuSSkt3TfvHwnFZw6lCvc3PqQV25o1DmPhAuouAdIz15dzPNM/EvG2WlPU52tx+lsDJ79lQrzxTcXDXNJDGH8LRy55QMK3HqFJ0FxdBP0gkfkl/GOKC4DdEgA5kRyxhIbKwNSo1gOnUd946n81cLDgVNrxRbLvVLy7caRMCNwcoEFnZmoBTbzyYB6/wB37KzWPgu4eA0aSANyY+Cnvh/hbfNdqAD9wAMNadh7q72dINECEFf4T4SdRADqgA56AQT8ymNoWAllAT/fVOTM/SOq74pxIh3lgHUfkfHdVe84w9rw1jDTYDMnBcesILo8FrDp9ToOT22VXu+FPLQ52aruYzpHRs4Vg4Deea1w/tOk5kn0CSua7xrHYY90FHveAvfzgxuP3QlfhRpggCRgEgdSM/dX+4aSYbzyeqBubOW6QMTk9ZIx+SDzXitBwBcRBB0uP7Kd11/Qpy7BEDOQWnp7Jl4soBlNwAMPcSCerSqZUvSKWno6QfcbIDrm49Tam5/F3jn8r0HhzpptIGCBHtyXlX8yXNIzhObLitZrGAOMQIg9OyD0mmP+FEUXRCpdrxd7Y9RM/KaWnF3uMbRvhBYW3HrjsmlnXyqyyvmZkxlNbCtIkILRaVSmNMyEjtanRNKD0BevssXErECqoha2V1cVUtr1XAYIQdVmApbe6GAveQ1rRJPZauK9XkG/dUT+IXE6paym4ANOp2DvEYKBX4x4k2uWup4bLoBOS0EQUhsjD288u7e67fL3DrGP3C3ULGETkzMDPuAglbdupvDgACP/AFtzVw8KcRfWuHl8NIZIDQBOYyFTarQ8yHYIJHUdiOSd+Cq7W3AGZc3mYmDsEHqXCLYD1fiJOecKwBoAxv8AdKrGoHDbIJGecbo6rciEC+u0l2wP2HutnhlNz9flguAxqJifZSMJc7/bCMpiCgX8E4U6hqMjU4kwNpKW+IajgZYJO8dx0VqaZ9kLf2baghwxjbBHygScDvA8l3WIB5dQUXxCsQCR+W6Dr8E0O1UDpO5actJ6rdQve0tdv1QUvxvdBzaTJI+on5KolyOU4V18XWD8E8sCP1VIvGxhBDRfEnYn5wE74VxKkwf1WF3Qgx+SQExsumOQW6zu2QNHpJO5mfbKsLKTWMDy7M8jMjovPrd0c0wo1nSDJQX6wdMBv+TBTq3OnEqj8NujuZkRkYJ91ZLO8JOUFrtK2E3oVMBVmxqJ5auJQOA8LEOCsQIrm4OYSm5vnt5NPvIRdzUM/CT18d0EFfjLwRNMH2fC8/8AFXEjdPL4AZT/AKYEjMmCZ91ZON1iKTyMEAn7dFRaVT0wcg5I9/V+qCNtFzTqzI6HtMfIn7KN7dPKSVcLLh7H06REwQIO2HfRq7h0tP8A5BVu7NM1CyTDSRMfVDj+gCAFhzHPEn/0rjwPwq92ipTrU/O+rytXqAiYHdVx2hoJaI9O/s6f0XpXAOF06j/NLfU4UnNdOQNA2juEC6045Xt6rBVY7Rqfrx9IkS/2C9AZkjTGRM9QchZVpNd6XAGQQREyHfsqvZ3LrGuLas6aFQ/0Hk/T1pOJ6ZjsgtrRmUUBKF8weyiqXDnEtbgdf8ID21mjE/Cx5CqHiSxcGRTqta7c63gYVdtOKXNsRL/MZOfVrjtKD0t9SFpzPultO4NYU3CYwThQ8V4y21pve8/i9P2wgG8R0GuZpd8divKOL2Jpn1mJkD77plxjxvWqn0nSM7CP1VcuLhz8ucXHeXd+UoI7mmGoeFJVcYg5XCAik/mjKVXql4fiFPQKB/Y3BwrJw6rO6qFnUggqw8NroLrw+pjsn9rUVTsKkf8APzVhtHoHrXjqsQbaixBX7p2UmvHmcJvdDolNxPNAj4uNVJ4jdp/5K8+qggB3aP8A84V+4/V009/qOnvmJ/dU5lvMgDH1MHXMx8hARwrizmW9RgzJlnUCoPUAOWQClLHR7Tk7nuT7nCONtBEYBxO0NcCQffkhatGDEZJAaOvQoOXVJ+Mffdel/wAOOIipQ8sn+pSxHPSZ0nuvNLqh5cNO8SfdHeFuNm0uGVN27PHMtJyfhB7RwjhIbUdVc5znu6nAA7LXGbNtwHUqgwdnc2n+4FH8NumVWNqUnBzHiQd/jsoro+sYQJfDfEXNe6zucVmD0O5VmDZze8EJnc8Ke8x5rqdPmKcBx93nZReIeDfzNNpYdFamdVJ+cEfhPUFCU/FrWUw2oIuo0+XnLyYGeiBRxPwHRDw91Z5pB+oscC989J6LVrwOgXOOiuGl0+hkNgbDTufdWy3PlMio7zKhy4/6jyaOQGyLtmn63Y6BBlhUY5g8oyGgDoWxyLTkFef/AMWKc+X01FM/E9pVqXlEWrzTrFrnPcCdIaCILxzPZV7+IvD6tJtN1S4dWPQtjST8bIFlhwRjqcljnnP0uA/JL+L2pH4AyMAHJKZ+H740RDcuO5Kh4qC4hzvqd6onEIK3VbByuB0RjnD1FwkBzY5e6DkE4wM4QbaMqZu6hYd1LSegZWpT3h1TZV6gU74e/aEFqtHxEdfyVlsqyp1m8zurJw9yCxNOFiHY/HNYgTXVSD7pbWcDj7phdZmUprjkN+aCr+MKkMbHV2//AIlLLGsHGlTgBxAa13QgSz7xCbeLWjQxx+kVAD7EEKp3YIIjDm5BHbLSgsHFg1tJ0gAn6R3JyP8A6uE+xSe2uw4l+kB2IPyBj3RniOsXNph7dLnsbVqAGQ0EY+XRMJLTqxLnR6Rgd4P6INcQqy/E89/dDALRcee60gsvhbxXWtPRTHmMd+BxMAzgtI2V+8PeKHXNd1KqxjHBswwlxGYyVU/4d8G8zza5bOlpZTxguI9RVs8OeFWWhZVc41LiqDHJrAMuAHMoLlQB+yXeIOECuyQ1pqtIc0xmWmdJPQplQdIRAbCBJacSp/8Achjxgtqbj55ieay447Qz6wSByn4ATG9s2vEEJLZeGWh5fUyJED90DLgloWh1SoP6tSCezfwtHTCqv8Vqc0WnkHK4u1tcTqlkfTAkEc9S8q8e+JH1pomnoDXTk5d3QV/h11ESYPXkUW+o1zi578CBA9TiOg5BKbQ7g7LipzQc3tYPdAGlgOB/nuomtUZK7agl09V0z2UQf1XbHIDbdObM/dJaLoTa1KCwWIzz64/RWjhr1V7TlhWHhxQWJj8LFEwiFiBRckzHWUsqc536pvdUucT+yWOYY+UFT8R1RUa5syRpa0c9RM7eyA4Zw7zCwuEOBDXfP/TeexcC35W+I1dNwSYJD3H7NwmPhy8a8VA7/tl2GiXOovjXA5ljoePlBBeWGXtAcTMjUfU7UIa53RrILdPVVv8Akg57h+FvPbUdz+atPizibabh5Zmo8EOI2ExJjnOHD3KqlOvj2AEdIJhADWdJ6Kfhtm6rUbTY3U5xAA6TjV7Bd2vCq1UxTpvfnk0xn/VsvTfAnhN1tNSsB5zhAEzoB3+UFh4BwttCi2k0YaM/6nn6inotRUYwxDqZn7ggqFjeSJtquk9oQRgQT0KIa5dXNKDPJDVCR3CDtx/5/ug3cVpZHmNx0KmcA7B2910ymxogNaB2AQL6/FaRBArU56agD9ivNvHF3RfVBa5ruTiIOR3Xo/Fbe3IJeymT1LWyvK/EdGjrIpNAGdhEoErGiZGyHuSBtOeuIRVrWDGu2J5dkNa25q1IygFaPstlF1+H6HlrgQeXdbbZg80AZCxqbUOD6jEuyrHY+CQRlxaUFUtXJ5aN+FaOGeDKVNwLiXnodlZ22NIDDG/ZBTuH/cKx8MbMcly/go1S06e0YlGWNAt5IGlOYGFinZMDJWIA6tqTsl9bhbjIwFYXDooajZHdB5/xDwU573OFRskg7H2S2z8H3NOsHsq0xG5G+/Tn7L0qkJnUM7KKpRg7YQUE+BddVzq1SKc+kNyS3fJ5TPwm9h4atqc6WMJwJd6pATuuDDuXQ5+4UFvRwNiCJnn3KA63pAAAADGwAj7IwNQFKpA78j1RVMzz+EE7ispk5mMclzUqQOfwt0dieZQNbR4cIPRQXFAieihpv0mR8hNWEOE7oE7CuatElH17QbtwlPFL4UGl9TDf3QJeOcLc5ph2e6894rw91Iw4yVab3xnSdMO7f7pQy3qXrot2OqOJMvIim0c5PZBX+G8MfWc7Q2QBk8tkd4CoNdXexwMicHeQdl6Rwfw0LSlpEOefU88ieg7KkcR4bVs7xtcD0k6iAJ1An1D7ILVxzw2y4pxEObJaecxgLz22tNDtDx6piIXsNpWa9jXt2cAR2lK+LeHm1HCoz0vGZ/uQLuC8IboEiOeecKxU7cIS1a5gh+4BnGPYJhZ03Bg1ukmT8HYfZBhpgbbrT2qchcaOiCMMz7oy2Yo6bJRdJiDbWBYioWIBSFC/oiHNUOlAmq1nNqsA2dI+2yYxPJBcTpgaXAbH98pjTOMbFABc0swMDPf7oHSWmInpCbEIerRxEHty+6BXTumujJEHZ2B8dUyt3envv8Id1MZDgCDIg9llra+UAG6gMyJn4zyQFt9RnMYjoUUCOfVDMqdBjpyCmZUPxyQdtBz0RFnX0nqDyUIdC2HjpKBu4YVG/iu+LQMH1OeD8NElWy2uIgOOP0Xmf8UOJa7ryh9NOk0zvLnuP7BB5nrg/t7ZXoH8LPFIpPNtUxTe7U139jjyJ6Lz9ol4A3Jj7mF7L4V8C0KdNrnet5g6uhGcILyac9NkPxHhrKrSHNB3jsjKIgAHYfspB+SCq2jPKYAPpGI6I2g8Hv8A85Ld9bRqaYgyR7dEnFpUbLmHaIbyI6IHpaHDIlRPEBC2nEOTxpd32TB2QghathbYJXTTGCg7ps2RrGodgRVEINiVinkLEAbwoCIJ6EohwCiwgDu2SwqRn0D2CneyRHJcUx6Y+EETWrTqQUjQpT0hAuNoDvj5UbKL+vpbMD9EzdTkQuDT6oF+sgmROJx/uu6FdrtjB6HCINHOScIW7sGvwQI36GfdBOu2+x5pZ/K1qf8A0Xz/AKanqEdiuHcYq0iPOtyR/fT9TR7jdA3axBX3Dw8zpBdGCQI+VNa31Op9LvgyD+aKkzEIKTW4TbuqHzKDPMGZiJPaFbOF3IaxrWiBGOihvuHioyJg8o5GUltrg06nl1DDpMdCB+IILbUvDsoDeuG2EE2uCF2yZ7IJqlYu+pbJAEyo3MXNWnIQRXT2ubB3AwUbatIY2d4S634aS6SYEg/ZOHNQcsBQl+7+oOwR7BhLLg6qhPRAys3yMo1jMoWyYNwmNNqDry+wWKRaQC1GKEshHPpqB4n4QL6pjI2nPZd0RM99lLVpyCoLbDtPZBKWLbWqUrbWoIvLxC4FNEaFohBEaSiLe0opRVHdUAzgB89VwWT09lHd1hrFN0ZBIncx0+F0KvI7xg9coN/yzSRIWNYRicLptTos1INaekpF4o4Y57RVp5ezMRuOY/VPg5bI6IKnwK78wapydx0VkoDmqDev/lLxwk6XkPA5Q7fHurzw24D2ggoCA2VIGhdtCka1BxMd1uJXekLprUENTDSoLGzkyURcCSB8o2hSwg6pUoCMptUdEdUSEGQFi2tIOHt6IZ7Ee8KJ7EAQaFEyj69SLNNcaUERErQP2UsLnSgj1LRKkLFrQgid23XD2T2RDmKIHrugV17EOc1+dbDKjfVD8sH7bJnWxsJ5oW1ZjaMmPZAICQBMg8/8rbKimuaTi7GwGe6iZQcg6lT0B0XAo4yiKLTMdkFO8e8JL2eawElsagBOOoUfgy8MAO2xGf2V4rUg9pa7mCD3lVGz4WaNQjlOPbkgtzSIxzWOCitwSAiW00HLGSp9MDZbpMUppyEAlGnzTBgWm0lOxkIMY0KQBY0LcINLF2AtIO4XDmqUrRCCBzFG5qLIwoiEAhb1XDmossCjexAOAsLVKGrbhhBAGqKq3II9oRQauXhBA5nRDhkI/So3sQBOGeq5aEY+muRTQQtYNypG01KGLYpoIvLyuKtsHZjIRYYpG00AlKlCIbTU3lhdaEEQYpm0121q6hByAthq7hbKDkBdhYAshBqVi0WL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SEhUUEhQVFBMXFxQXFxcUFRUUFRQYFBQXFhQUFRQYHCggGBolHBQUITEhJSkrLi4uFx8zODMsNygtLiwBCgoKBQUFDgUFDisZExkrKysrKysrKysrKysrKysrKysrKysrKysrKysrKysrKysrKysrKysrKysrKysrKysrK//AABEIAO8A0wMBIgACEQEDEQH/xAAbAAACAgMBAAAAAAAAAAAAAAAEBQMGAAECB//EADoQAAEDAwIEBQIEBQMEAwAAAAEAAhEDBCESMQVBUWEGEyJxgTKRQqGxwQcUI1LRYuHwM0Ny8RaCkv/EABQBAQAAAAAAAAAAAAAAAAAAAAD/xAAUEQEAAAAAAAAAAAAAAAAAAAAA/9oADAMBAAIRAxEAPwD2NYtErjUg6c5cOetErglB0SuH1FG9yFr3EICXv6lQV7gAd0I+5xult1X5oGFW96Fc1K6SsMuEKd1XMIG9GtKIFRLLA5PsjdSCfzFC+5UVSphKhWPVA8p1135yTU7mJWnXR2lA8FdBs4kNThJwYS83kbnCqjOJanPM/jKD0mjcA7IkPwq3wq49I6wmtOt1KBo1ykpoOlU6KdrkE6xctetyg6WLFiDFixYgicuQtkrhzkGF6hqPWyUHcVoQdVKyV16+SsubmNktuK4P7oO6lwQVDWroGrdfrCyo7Izjognt6hLh8rutWDQXExvuo7JwknaB0SjjHHKNJ7fMdqgGGj1SQebUFj4bxAZiXDqBj9F3dccZTB1uYOknJKB4feCtSLmBzCcZEH4VZ4pwh0zgAGdT4PY4QMbvx9RBI9RH+kIP/wCa0XQBq7yNkkubGiG4AqEbmNDPzyUofbt1Y0zv09slB6nw+6bVZqYZn7/ZSVHbryqlcGkdTHuY7s6WnpIVg4L4u1OayqQHGYOzSffkUFsr1IaT0B/RUixrl2kc3VCfzVp4hft8upmHBhJB7jBHVU/gImpS6AOPv0Qem2LiAPb9FK7iLWmJlwVX4xxryQGNd6yM5+kEKLhDycu58yUF7s74nOybUK6qdnfsGBn2Ti0uZ2QWBpXYKAt68opj0BDXLuVAu2uQSLFoBYgHc5QPct1HIarU5IMrPgJZd3PddXVzjdJLutG5QbuLrJKW1rif8qK6uO+Z+EuqXOoEbfKAy4qwZn99+a4FxHzEfvKDp1sY9s5wl/ie5LKDi13qMNkHIDtyIQC8e8SO1+VSLtIPqcyY1dJ6BQUeAPe01KbiH5LnVHD1N39AJlVqjUzDQdLZLj/cR1VhtrwvYQWAt08zpjuSgccE466nppteMkNMtJI7yrffW3mhpp6SRzcMH4XnfBLJ1SoA1pdkfRtjuvQTNvS0U5qVnAwwQYJ/uI2A7oK7fNpsxVDpjcaiz2DYVWuKOtxDJid3AgdgAVe2cCqyPNfqqHd27Wjo0duqB4naMoekAmPxOIBJPMNQUmtRe2QSCOhGIS2sScuaBncCNtlYryqZhuqfcj5OEorse8uHcmcwIQWrwzWZd0jRqSKrRDXzy6FD2oNCsdcegHI2OTEd0r4aHUXNLXCRvPpMFWLjNAVA0n0lwGRs6ciY/VAhF8X1HVH9SffOyZ298XkRgHYBI3t5RGTj/Ks/A+GYDj06oHXCaZ3MqyWp0jCUW7YxKPt3d0Dy0r5TSjVkKtUq+U0tKqBzTKlCEpPlENKCXUsXErEAdV4S+tUU9aplAVn/AAgEuSSkt3TfvHwnFZw6lCvc3PqQV25o1DmPhAuouAdIz15dzPNM/EvG2WlPU52tx+lsDJ79lQrzxTcXDXNJDGH8LRy55QMK3HqFJ0FxdBP0gkfkl/GOKC4DdEgA5kRyxhIbKwNSo1gOnUd946n81cLDgVNrxRbLvVLy7caRMCNwcoEFnZmoBTbzyYB6/wB37KzWPgu4eA0aSANyY+Cnvh/hbfNdqAD9wAMNadh7q72dINECEFf4T4SdRADqgA56AQT8ymNoWAllAT/fVOTM/SOq74pxIh3lgHUfkfHdVe84w9rw1jDTYDMnBcesILo8FrDp9ToOT22VXu+FPLQ52aruYzpHRs4Vg4Deea1w/tOk5kn0CSua7xrHYY90FHveAvfzgxuP3QlfhRpggCRgEgdSM/dX+4aSYbzyeqBubOW6QMTk9ZIx+SDzXitBwBcRBB0uP7Kd11/Qpy7BEDOQWnp7Jl4soBlNwAMPcSCerSqZUvSKWno6QfcbIDrm49Tam5/F3jn8r0HhzpptIGCBHtyXlX8yXNIzhObLitZrGAOMQIg9OyD0mmP+FEUXRCpdrxd7Y9RM/KaWnF3uMbRvhBYW3HrjsmlnXyqyyvmZkxlNbCtIkILRaVSmNMyEjtanRNKD0BevssXErECqoha2V1cVUtr1XAYIQdVmApbe6GAveQ1rRJPZauK9XkG/dUT+IXE6paym4ANOp2DvEYKBX4x4k2uWup4bLoBOS0EQUhsjD288u7e67fL3DrGP3C3ULGETkzMDPuAglbdupvDgACP/AFtzVw8KcRfWuHl8NIZIDQBOYyFTarQ8yHYIJHUdiOSd+Cq7W3AGZc3mYmDsEHqXCLYD1fiJOecKwBoAxv8AdKrGoHDbIJGecbo6rciEC+u0l2wP2HutnhlNz9flguAxqJifZSMJc7/bCMpiCgX8E4U6hqMjU4kwNpKW+IajgZYJO8dx0VqaZ9kLf2baghwxjbBHygScDvA8l3WIB5dQUXxCsQCR+W6Dr8E0O1UDpO5actJ6rdQve0tdv1QUvxvdBzaTJI+on5KolyOU4V18XWD8E8sCP1VIvGxhBDRfEnYn5wE74VxKkwf1WF3Qgx+SQExsumOQW6zu2QNHpJO5mfbKsLKTWMDy7M8jMjovPrd0c0wo1nSDJQX6wdMBv+TBTq3OnEqj8NujuZkRkYJ91ZLO8JOUFrtK2E3oVMBVmxqJ5auJQOA8LEOCsQIrm4OYSm5vnt5NPvIRdzUM/CT18d0EFfjLwRNMH2fC8/8AFXEjdPL4AZT/AKYEjMmCZ91ZON1iKTyMEAn7dFRaVT0wcg5I9/V+qCNtFzTqzI6HtMfIn7KN7dPKSVcLLh7H06REwQIO2HfRq7h0tP8A5BVu7NM1CyTDSRMfVDj+gCAFhzHPEn/0rjwPwq92ipTrU/O+rytXqAiYHdVx2hoJaI9O/s6f0XpXAOF06j/NLfU4UnNdOQNA2juEC6045Xt6rBVY7Rqfrx9IkS/2C9AZkjTGRM9QchZVpNd6XAGQQREyHfsqvZ3LrGuLas6aFQ/0Hk/T1pOJ6ZjsgtrRmUUBKF8weyiqXDnEtbgdf8ID21mjE/Cx5CqHiSxcGRTqta7c63gYVdtOKXNsRL/MZOfVrjtKD0t9SFpzPultO4NYU3CYwThQ8V4y21pve8/i9P2wgG8R0GuZpd8divKOL2Jpn1mJkD77plxjxvWqn0nSM7CP1VcuLhz8ucXHeXd+UoI7mmGoeFJVcYg5XCAik/mjKVXql4fiFPQKB/Y3BwrJw6rO6qFnUggqw8NroLrw+pjsn9rUVTsKkf8APzVhtHoHrXjqsQbaixBX7p2UmvHmcJvdDolNxPNAj4uNVJ4jdp/5K8+qggB3aP8A84V+4/V009/qOnvmJ/dU5lvMgDH1MHXMx8hARwrizmW9RgzJlnUCoPUAOWQClLHR7Tk7nuT7nCONtBEYBxO0NcCQffkhatGDEZJAaOvQoOXVJ+Mffdel/wAOOIipQ8sn+pSxHPSZ0nuvNLqh5cNO8SfdHeFuNm0uGVN27PHMtJyfhB7RwjhIbUdVc5znu6nAA7LXGbNtwHUqgwdnc2n+4FH8NumVWNqUnBzHiQd/jsoro+sYQJfDfEXNe6zucVmD0O5VmDZze8EJnc8Ke8x5rqdPmKcBx93nZReIeDfzNNpYdFamdVJ+cEfhPUFCU/FrWUw2oIuo0+XnLyYGeiBRxPwHRDw91Z5pB+oscC989J6LVrwOgXOOiuGl0+hkNgbDTufdWy3PlMio7zKhy4/6jyaOQGyLtmn63Y6BBlhUY5g8oyGgDoWxyLTkFef/AMWKc+X01FM/E9pVqXlEWrzTrFrnPcCdIaCILxzPZV7+IvD6tJtN1S4dWPQtjST8bIFlhwRjqcljnnP0uA/JL+L2pH4AyMAHJKZ+H740RDcuO5Kh4qC4hzvqd6onEIK3VbByuB0RjnD1FwkBzY5e6DkE4wM4QbaMqZu6hYd1LSegZWpT3h1TZV6gU74e/aEFqtHxEdfyVlsqyp1m8zurJw9yCxNOFiHY/HNYgTXVSD7pbWcDj7phdZmUprjkN+aCr+MKkMbHV2//AIlLLGsHGlTgBxAa13QgSz7xCbeLWjQxx+kVAD7EEKp3YIIjDm5BHbLSgsHFg1tJ0gAn6R3JyP8A6uE+xSe2uw4l+kB2IPyBj3RniOsXNph7dLnsbVqAGQ0EY+XRMJLTqxLnR6Rgd4P6INcQqy/E89/dDALRcee60gsvhbxXWtPRTHmMd+BxMAzgtI2V+8PeKHXNd1KqxjHBswwlxGYyVU/4d8G8zza5bOlpZTxguI9RVs8OeFWWhZVc41LiqDHJrAMuAHMoLlQB+yXeIOECuyQ1pqtIc0xmWmdJPQplQdIRAbCBJacSp/8Achjxgtqbj55ieay447Qz6wSByn4ATG9s2vEEJLZeGWh5fUyJED90DLgloWh1SoP6tSCezfwtHTCqv8Vqc0WnkHK4u1tcTqlkfTAkEc9S8q8e+JH1pomnoDXTk5d3QV/h11ESYPXkUW+o1zi578CBA9TiOg5BKbQ7g7LipzQc3tYPdAGlgOB/nuomtUZK7agl09V0z2UQf1XbHIDbdObM/dJaLoTa1KCwWIzz64/RWjhr1V7TlhWHhxQWJj8LFEwiFiBRckzHWUsqc536pvdUucT+yWOYY+UFT8R1RUa5syRpa0c9RM7eyA4Zw7zCwuEOBDXfP/TeexcC35W+I1dNwSYJD3H7NwmPhy8a8VA7/tl2GiXOovjXA5ljoePlBBeWGXtAcTMjUfU7UIa53RrILdPVVv8Akg57h+FvPbUdz+atPizibabh5Zmo8EOI2ExJjnOHD3KqlOvj2AEdIJhADWdJ6Kfhtm6rUbTY3U5xAA6TjV7Bd2vCq1UxTpvfnk0xn/VsvTfAnhN1tNSsB5zhAEzoB3+UFh4BwttCi2k0YaM/6nn6inotRUYwxDqZn7ggqFjeSJtquk9oQRgQT0KIa5dXNKDPJDVCR3CDtx/5/ug3cVpZHmNx0KmcA7B2910ymxogNaB2AQL6/FaRBArU56agD9ivNvHF3RfVBa5ruTiIOR3Xo/Fbe3IJeymT1LWyvK/EdGjrIpNAGdhEoErGiZGyHuSBtOeuIRVrWDGu2J5dkNa25q1IygFaPstlF1+H6HlrgQeXdbbZg80AZCxqbUOD6jEuyrHY+CQRlxaUFUtXJ5aN+FaOGeDKVNwLiXnodlZ22NIDDG/ZBTuH/cKx8MbMcly/go1S06e0YlGWNAt5IGlOYGFinZMDJWIA6tqTsl9bhbjIwFYXDooajZHdB5/xDwU573OFRskg7H2S2z8H3NOsHsq0xG5G+/Tn7L0qkJnUM7KKpRg7YQUE+BddVzq1SKc+kNyS3fJ5TPwm9h4atqc6WMJwJd6pATuuDDuXQ5+4UFvRwNiCJnn3KA63pAAAADGwAj7IwNQFKpA78j1RVMzz+EE7ispk5mMclzUqQOfwt0dieZQNbR4cIPRQXFAieihpv0mR8hNWEOE7oE7CuatElH17QbtwlPFL4UGl9TDf3QJeOcLc5ph2e6894rw91Iw4yVab3xnSdMO7f7pQy3qXrot2OqOJMvIim0c5PZBX+G8MfWc7Q2QBk8tkd4CoNdXexwMicHeQdl6Rwfw0LSlpEOefU88ieg7KkcR4bVs7xtcD0k6iAJ1An1D7ILVxzw2y4pxEObJaecxgLz22tNDtDx6piIXsNpWa9jXt2cAR2lK+LeHm1HCoz0vGZ/uQLuC8IboEiOeecKxU7cIS1a5gh+4BnGPYJhZ03Bg1ukmT8HYfZBhpgbbrT2qchcaOiCMMz7oy2Yo6bJRdJiDbWBYioWIBSFC/oiHNUOlAmq1nNqsA2dI+2yYxPJBcTpgaXAbH98pjTOMbFABc0swMDPf7oHSWmInpCbEIerRxEHty+6BXTumujJEHZ2B8dUyt3envv8Id1MZDgCDIg9llra+UAG6gMyJn4zyQFt9RnMYjoUUCOfVDMqdBjpyCmZUPxyQdtBz0RFnX0nqDyUIdC2HjpKBu4YVG/iu+LQMH1OeD8NElWy2uIgOOP0Xmf8UOJa7ryh9NOk0zvLnuP7BB5nrg/t7ZXoH8LPFIpPNtUxTe7U139jjyJ6Lz9ol4A3Jj7mF7L4V8C0KdNrnet5g6uhGcILyac9NkPxHhrKrSHNB3jsjKIgAHYfspB+SCq2jPKYAPpGI6I2g8Hv8A85Ld9bRqaYgyR7dEnFpUbLmHaIbyI6IHpaHDIlRPEBC2nEOTxpd32TB2QghathbYJXTTGCg7ps2RrGodgRVEINiVinkLEAbwoCIJ6EohwCiwgDu2SwqRn0D2CneyRHJcUx6Y+EETWrTqQUjQpT0hAuNoDvj5UbKL+vpbMD9EzdTkQuDT6oF+sgmROJx/uu6FdrtjB6HCINHOScIW7sGvwQI36GfdBOu2+x5pZ/K1qf8A0Xz/AKanqEdiuHcYq0iPOtyR/fT9TR7jdA3axBX3Dw8zpBdGCQI+VNa31Op9LvgyD+aKkzEIKTW4TbuqHzKDPMGZiJPaFbOF3IaxrWiBGOihvuHioyJg8o5GUltrg06nl1DDpMdCB+IILbUvDsoDeuG2EE2uCF2yZ7IJqlYu+pbJAEyo3MXNWnIQRXT2ubB3AwUbatIY2d4S634aS6SYEg/ZOHNQcsBQl+7+oOwR7BhLLg6qhPRAys3yMo1jMoWyYNwmNNqDry+wWKRaQC1GKEshHPpqB4n4QL6pjI2nPZd0RM99lLVpyCoLbDtPZBKWLbWqUrbWoIvLxC4FNEaFohBEaSiLe0opRVHdUAzgB89VwWT09lHd1hrFN0ZBIncx0+F0KvI7xg9coN/yzSRIWNYRicLptTos1INaekpF4o4Y57RVp5ezMRuOY/VPg5bI6IKnwK78wapydx0VkoDmqDev/lLxwk6XkPA5Q7fHurzw24D2ggoCA2VIGhdtCka1BxMd1uJXekLprUENTDSoLGzkyURcCSB8o2hSwg6pUoCMptUdEdUSEGQFi2tIOHt6IZ7Ee8KJ7EAQaFEyj69SLNNcaUERErQP2UsLnSgj1LRKkLFrQgid23XD2T2RDmKIHrugV17EOc1+dbDKjfVD8sH7bJnWxsJ5oW1ZjaMmPZAICQBMg8/8rbKimuaTi7GwGe6iZQcg6lT0B0XAo4yiKLTMdkFO8e8JL2eawElsagBOOoUfgy8MAO2xGf2V4rUg9pa7mCD3lVGz4WaNQjlOPbkgtzSIxzWOCitwSAiW00HLGSp9MDZbpMUppyEAlGnzTBgWm0lOxkIMY0KQBY0LcINLF2AtIO4XDmqUrRCCBzFG5qLIwoiEAhb1XDmossCjexAOAsLVKGrbhhBAGqKq3II9oRQauXhBA5nRDhkI/So3sQBOGeq5aEY+muRTQQtYNypG01KGLYpoIvLyuKtsHZjIRYYpG00AlKlCIbTU3lhdaEEQYpm0121q6hByAthq7hbKDkBdhYAshBqVi0WL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Har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486" y="1492335"/>
            <a:ext cx="2009775" cy="2276475"/>
          </a:xfrm>
          <a:prstGeom prst="rect">
            <a:avLst/>
          </a:prstGeom>
        </p:spPr>
      </p:pic>
      <p:pic>
        <p:nvPicPr>
          <p:cNvPr id="40968" name="Picture 8" descr="http://img3.wikia.nocookie.net/__cb20071105010240/psychology/images/d/df/Wilhelm_Weinberg.jpg"/>
          <p:cNvPicPr>
            <a:picLocks noChangeAspect="1" noChangeArrowheads="1"/>
          </p:cNvPicPr>
          <p:nvPr/>
        </p:nvPicPr>
        <p:blipFill>
          <a:blip r:embed="rId5" cstate="print"/>
          <a:srcRect b="13307"/>
          <a:stretch>
            <a:fillRect/>
          </a:stretch>
        </p:blipFill>
        <p:spPr bwMode="auto">
          <a:xfrm>
            <a:off x="6886832" y="3998143"/>
            <a:ext cx="2022223" cy="2503054"/>
          </a:xfrm>
          <a:prstGeom prst="rect">
            <a:avLst/>
          </a:prstGeom>
          <a:noFill/>
        </p:spPr>
      </p:pic>
      <p:pic>
        <p:nvPicPr>
          <p:cNvPr id="40974" name="Picture 14" descr="http://www.nybooks.com/media/img/illustrations/mendel_gregor-19851010.2_png_380x600_crop_q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7976" y="1029731"/>
            <a:ext cx="2065996" cy="2603156"/>
          </a:xfrm>
          <a:prstGeom prst="rect">
            <a:avLst/>
          </a:prstGeom>
          <a:noFill/>
        </p:spPr>
      </p:pic>
      <p:pic>
        <p:nvPicPr>
          <p:cNvPr id="40976" name="Picture 16" descr="http://evolution.berkeley.edu/evosite/evo101/images/dna-mutati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275" y="1492507"/>
            <a:ext cx="3705225" cy="1714500"/>
          </a:xfrm>
          <a:prstGeom prst="rect">
            <a:avLst/>
          </a:prstGeom>
          <a:noFill/>
        </p:spPr>
      </p:pic>
      <p:pic>
        <p:nvPicPr>
          <p:cNvPr id="40978" name="Picture 18" descr="http://img.bhs4.com/40/d/40d2cd1f795d67030c514b3a2c973ae39bd8c1ae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027" y="3900616"/>
            <a:ext cx="2957384" cy="295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1086803" y="1251585"/>
            <a:ext cx="53402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inverze</a:t>
            </a: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pericentrické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paracentrické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translokace</a:t>
            </a:r>
          </a:p>
          <a:p>
            <a:endParaRPr lang="cs-CZ" sz="2000" dirty="0" smtClean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fúze a disociace</a:t>
            </a:r>
            <a:r>
              <a:rPr lang="cs-CZ" sz="2000" b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robertsonské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translokace)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reciproké translokace celých ramen (WART)</a:t>
            </a:r>
          </a:p>
          <a:p>
            <a:endParaRPr lang="cs-CZ" sz="2000" dirty="0" smtClean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delece</a:t>
            </a:r>
          </a:p>
          <a:p>
            <a:endParaRPr lang="cs-CZ" sz="2000" dirty="0" smtClean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duplikace</a:t>
            </a:r>
          </a:p>
          <a:p>
            <a:endParaRPr lang="cs-CZ" sz="2000" dirty="0" smtClean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inzerce</a:t>
            </a: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832610" y="414020"/>
            <a:ext cx="566116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Chromozomové mutace (chr. přestavby)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39763" y="1092200"/>
            <a:ext cx="78149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/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-ploidie (polyploidie)</a:t>
            </a: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především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rostliny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živočichů méně (bezobratlí, ryby, obojživelníci)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během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evoluce obratlovců došlo ke 2 kolům duplikace celého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genomu (2R-hypotéza)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pol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y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ploidní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jedinci zpravidla větší (zvýšený objem buněk)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liché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násobky genomu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 problémy v meióze  reprodukční bariéra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   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(ne vždy – např. triploidní skokani)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642938" y="3738563"/>
            <a:ext cx="84947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40000"/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autopolyploidie: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kombinace dvou stejných genomů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fúze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buněk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endoreplikace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abortivní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buněčný cyklus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>
                <a:latin typeface="Arial" pitchFamily="34" charset="0"/>
                <a:cs typeface="Arial" pitchFamily="34" charset="0"/>
              </a:rPr>
            </a:b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alopolyploidie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kombinace dvou různých genomů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fúze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diploidních gamet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polyspermie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3070225" y="301625"/>
            <a:ext cx="278634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Genomové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2"/>
          <p:cNvSpPr txBox="1">
            <a:spLocks noChangeArrowheads="1"/>
          </p:cNvSpPr>
          <p:nvPr/>
        </p:nvSpPr>
        <p:spPr bwMode="auto">
          <a:xfrm>
            <a:off x="3070225" y="301625"/>
            <a:ext cx="278634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Genomové mutace</a:t>
            </a:r>
          </a:p>
        </p:txBody>
      </p:sp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381000" y="1370013"/>
            <a:ext cx="87868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zomie</a:t>
            </a: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monozomie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trizomie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většinou neslučitelné se životem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monozomie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jediná životaschopná = X0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Turnerův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syndrom)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cs-CZ" sz="2000" dirty="0" err="1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trizomie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nerovnováha dávky genů (zvýšená exprese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trizomického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páru)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- životaschopné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trizomie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: XXY, XXX, XYY,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Patau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syndrom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13),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Edwardsův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s.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18), Downův s.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21)</a:t>
            </a:r>
            <a:endParaRPr lang="cs-CZ" sz="18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2652395" y="311150"/>
            <a:ext cx="296267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Mutační rychlosti 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)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527539" y="1034901"/>
            <a:ext cx="861646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mutace náhodné co do účinku, </a:t>
            </a:r>
            <a:r>
              <a:rPr lang="cs-CZ" sz="2200" dirty="0" smtClean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nenáhodné </a:t>
            </a:r>
            <a:r>
              <a:rPr lang="cs-CZ" sz="22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co do pozice a rychlosti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transice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transverze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mutační „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hotspots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CpG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u živočichů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metylovaný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C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 T)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;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TpT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prokaryot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„SOS reakce“ bakterií,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minisatelity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(VNTR),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mikrosatelity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(STR)</a:t>
            </a:r>
          </a:p>
          <a:p>
            <a:pPr>
              <a:spcAft>
                <a:spcPts val="600"/>
              </a:spcAft>
            </a:pP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mtDNA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&gt;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jad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. DNA</a:t>
            </a: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pohlavní chromozomy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autozomy: Y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Z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A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X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W</a:t>
            </a: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vliv blízkosti počátku replikace, centromery,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telomery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repetitivních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sekvencí,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intenzity transkripce</a:t>
            </a: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studenokrevní živočichové: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 t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&gt; 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RNA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viry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(HIV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paraziti</a:t>
            </a:r>
            <a:endParaRPr lang="cs-CZ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protilátky, imunoglobuliny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 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somatick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ý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ch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mutac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í</a:t>
            </a:r>
            <a:endParaRPr lang="en-US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samci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&gt;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samice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člověk 6x, hlodavci, liška: 2x … více buněčných dělení 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v zárodečných buňkách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2498" y="278765"/>
            <a:ext cx="4808537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Adaptivní (směrované) mutace?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09700" y="1238250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Max </a:t>
            </a:r>
            <a:r>
              <a:rPr lang="cs-CZ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Delbrück</a:t>
            </a:r>
            <a:r>
              <a:rPr lang="cs-CZ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Salvador </a:t>
            </a:r>
            <a:r>
              <a:rPr lang="cs-CZ" sz="2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Luria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(1943):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fluktuační test</a:t>
            </a:r>
          </a:p>
        </p:txBody>
      </p:sp>
      <p:pic>
        <p:nvPicPr>
          <p:cNvPr id="14340" name="Picture 4" descr="File:Max Delbru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1923" t="14890" r="21516" b="51944"/>
          <a:stretch>
            <a:fillRect/>
          </a:stretch>
        </p:blipFill>
        <p:spPr bwMode="auto">
          <a:xfrm>
            <a:off x="7124700" y="1092200"/>
            <a:ext cx="15906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le:Salvador E. Luria teaching at MI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347" t="7903" r="32562" b="51474"/>
          <a:stretch>
            <a:fillRect/>
          </a:stretch>
        </p:blipFill>
        <p:spPr bwMode="auto">
          <a:xfrm>
            <a:off x="7105650" y="3032125"/>
            <a:ext cx="1654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7700" y="2563813"/>
            <a:ext cx="5945188" cy="3509962"/>
            <a:chOff x="1077" y="2162"/>
            <a:chExt cx="3576" cy="2129"/>
          </a:xfrm>
        </p:grpSpPr>
        <p:pic>
          <p:nvPicPr>
            <p:cNvPr id="14343" name="Picture 7" descr="Fluktuacn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7" y="2162"/>
              <a:ext cx="3576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Oval 8"/>
            <p:cNvSpPr>
              <a:spLocks noChangeAspect="1" noChangeArrowheads="1"/>
            </p:cNvSpPr>
            <p:nvPr/>
          </p:nvSpPr>
          <p:spPr bwMode="auto">
            <a:xfrm>
              <a:off x="1277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5" name="Oval 9"/>
            <p:cNvSpPr>
              <a:spLocks noChangeAspect="1" noChangeArrowheads="1"/>
            </p:cNvSpPr>
            <p:nvPr/>
          </p:nvSpPr>
          <p:spPr bwMode="auto">
            <a:xfrm>
              <a:off x="1474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6" name="Oval 10"/>
            <p:cNvSpPr>
              <a:spLocks noChangeAspect="1" noChangeArrowheads="1"/>
            </p:cNvSpPr>
            <p:nvPr/>
          </p:nvSpPr>
          <p:spPr bwMode="auto">
            <a:xfrm>
              <a:off x="1888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7" name="Oval 11"/>
            <p:cNvSpPr>
              <a:spLocks noChangeAspect="1" noChangeArrowheads="1"/>
            </p:cNvSpPr>
            <p:nvPr/>
          </p:nvSpPr>
          <p:spPr bwMode="auto">
            <a:xfrm>
              <a:off x="2274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8" name="Oval 12"/>
            <p:cNvSpPr>
              <a:spLocks noChangeAspect="1" noChangeArrowheads="1"/>
            </p:cNvSpPr>
            <p:nvPr/>
          </p:nvSpPr>
          <p:spPr bwMode="auto">
            <a:xfrm>
              <a:off x="2978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9" name="Oval 13"/>
            <p:cNvSpPr>
              <a:spLocks noChangeAspect="1" noChangeArrowheads="1"/>
            </p:cNvSpPr>
            <p:nvPr/>
          </p:nvSpPr>
          <p:spPr bwMode="auto">
            <a:xfrm>
              <a:off x="3168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0" name="Oval 14"/>
            <p:cNvSpPr>
              <a:spLocks noChangeAspect="1" noChangeArrowheads="1"/>
            </p:cNvSpPr>
            <p:nvPr/>
          </p:nvSpPr>
          <p:spPr bwMode="auto">
            <a:xfrm>
              <a:off x="3216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1" name="Oval 15"/>
            <p:cNvSpPr>
              <a:spLocks noChangeAspect="1" noChangeArrowheads="1"/>
            </p:cNvSpPr>
            <p:nvPr/>
          </p:nvSpPr>
          <p:spPr bwMode="auto">
            <a:xfrm>
              <a:off x="3453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16"/>
            <p:cNvSpPr>
              <a:spLocks noChangeAspect="1" noChangeArrowheads="1"/>
            </p:cNvSpPr>
            <p:nvPr/>
          </p:nvSpPr>
          <p:spPr bwMode="auto">
            <a:xfrm>
              <a:off x="3636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17"/>
            <p:cNvSpPr>
              <a:spLocks noChangeAspect="1" noChangeArrowheads="1"/>
            </p:cNvSpPr>
            <p:nvPr/>
          </p:nvSpPr>
          <p:spPr bwMode="auto">
            <a:xfrm>
              <a:off x="4354" y="3120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18"/>
            <p:cNvSpPr>
              <a:spLocks noChangeAspect="1" noChangeArrowheads="1"/>
            </p:cNvSpPr>
            <p:nvPr/>
          </p:nvSpPr>
          <p:spPr bwMode="auto">
            <a:xfrm>
              <a:off x="1372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19"/>
            <p:cNvSpPr>
              <a:spLocks noChangeAspect="1" noChangeArrowheads="1"/>
            </p:cNvSpPr>
            <p:nvPr/>
          </p:nvSpPr>
          <p:spPr bwMode="auto">
            <a:xfrm>
              <a:off x="1426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20"/>
            <p:cNvSpPr>
              <a:spLocks noChangeAspect="1" noChangeArrowheads="1"/>
            </p:cNvSpPr>
            <p:nvPr/>
          </p:nvSpPr>
          <p:spPr bwMode="auto">
            <a:xfrm>
              <a:off x="2972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21"/>
            <p:cNvSpPr>
              <a:spLocks noChangeAspect="1" noChangeArrowheads="1"/>
            </p:cNvSpPr>
            <p:nvPr/>
          </p:nvSpPr>
          <p:spPr bwMode="auto">
            <a:xfrm>
              <a:off x="3005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22"/>
            <p:cNvSpPr>
              <a:spLocks noChangeAspect="1" noChangeArrowheads="1"/>
            </p:cNvSpPr>
            <p:nvPr/>
          </p:nvSpPr>
          <p:spPr bwMode="auto">
            <a:xfrm>
              <a:off x="3059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23"/>
            <p:cNvSpPr>
              <a:spLocks noChangeAspect="1" noChangeArrowheads="1"/>
            </p:cNvSpPr>
            <p:nvPr/>
          </p:nvSpPr>
          <p:spPr bwMode="auto">
            <a:xfrm>
              <a:off x="3094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24"/>
            <p:cNvSpPr>
              <a:spLocks noChangeAspect="1" noChangeArrowheads="1"/>
            </p:cNvSpPr>
            <p:nvPr/>
          </p:nvSpPr>
          <p:spPr bwMode="auto">
            <a:xfrm>
              <a:off x="3141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25"/>
            <p:cNvSpPr>
              <a:spLocks noChangeAspect="1" noChangeArrowheads="1"/>
            </p:cNvSpPr>
            <p:nvPr/>
          </p:nvSpPr>
          <p:spPr bwMode="auto">
            <a:xfrm>
              <a:off x="3182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26"/>
            <p:cNvSpPr>
              <a:spLocks noChangeAspect="1" noChangeArrowheads="1"/>
            </p:cNvSpPr>
            <p:nvPr/>
          </p:nvSpPr>
          <p:spPr bwMode="auto">
            <a:xfrm>
              <a:off x="3229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27"/>
            <p:cNvSpPr>
              <a:spLocks noChangeAspect="1" noChangeArrowheads="1"/>
            </p:cNvSpPr>
            <p:nvPr/>
          </p:nvSpPr>
          <p:spPr bwMode="auto">
            <a:xfrm>
              <a:off x="3270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28"/>
            <p:cNvSpPr>
              <a:spLocks noChangeAspect="1" noChangeArrowheads="1"/>
            </p:cNvSpPr>
            <p:nvPr/>
          </p:nvSpPr>
          <p:spPr bwMode="auto">
            <a:xfrm>
              <a:off x="3310" y="4197"/>
              <a:ext cx="93" cy="94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8963" y="293370"/>
            <a:ext cx="600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Joshua</a:t>
            </a:r>
            <a:r>
              <a:rPr lang="cs-CZ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Esther</a:t>
            </a:r>
            <a:r>
              <a:rPr lang="cs-CZ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Lederberg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1952):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replica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plating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588963" y="5974417"/>
            <a:ext cx="6707404" cy="1015663"/>
            <a:chOff x="588963" y="5842337"/>
            <a:chExt cx="6707404" cy="1015663"/>
          </a:xfrm>
        </p:grpSpPr>
        <p:sp>
          <p:nvSpPr>
            <p:cNvPr id="7" name="TextovéPole 6"/>
            <p:cNvSpPr txBox="1"/>
            <p:nvPr/>
          </p:nvSpPr>
          <p:spPr>
            <a:xfrm>
              <a:off x="588963" y="5842337"/>
              <a:ext cx="4844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0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cs-CZ" sz="6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036320" y="5984240"/>
              <a:ext cx="6260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 = kolonie s odpovídající si polohou na původní misce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914084" y="891047"/>
            <a:ext cx="7579676" cy="5092856"/>
            <a:chOff x="914084" y="891047"/>
            <a:chExt cx="7579676" cy="5092856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084" y="891047"/>
              <a:ext cx="6208076" cy="488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6918960" y="2804160"/>
              <a:ext cx="4844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0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cs-CZ" sz="6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664960" y="4968240"/>
              <a:ext cx="4844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0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cs-CZ" sz="6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bdélníkový popisek 9"/>
            <p:cNvSpPr/>
            <p:nvPr/>
          </p:nvSpPr>
          <p:spPr bwMode="auto">
            <a:xfrm>
              <a:off x="6837680" y="1463040"/>
              <a:ext cx="1595120" cy="599440"/>
            </a:xfrm>
            <a:prstGeom prst="wedgeRectCallout">
              <a:avLst>
                <a:gd name="adj1" fmla="val -48103"/>
                <a:gd name="adj2" fmla="val 119282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působení streptomycinu</a:t>
              </a:r>
              <a:endParaRPr kumimoji="0" lang="cs-CZ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bdélníkový popisek 12"/>
            <p:cNvSpPr/>
            <p:nvPr/>
          </p:nvSpPr>
          <p:spPr bwMode="auto">
            <a:xfrm>
              <a:off x="6898640" y="4064000"/>
              <a:ext cx="1595120" cy="599440"/>
            </a:xfrm>
            <a:prstGeom prst="wedgeRectCallout">
              <a:avLst>
                <a:gd name="adj1" fmla="val -129632"/>
                <a:gd name="adj2" fmla="val 31146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600" dirty="0" smtClean="0">
                  <a:latin typeface="Arial" pitchFamily="34" charset="0"/>
                  <a:cs typeface="Arial" pitchFamily="34" charset="0"/>
                </a:rPr>
                <a:t>působení streptomycinu</a:t>
              </a:r>
              <a:endParaRPr kumimoji="0" lang="cs-CZ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386715" y="574727"/>
            <a:ext cx="8547533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Genetická architektura:</a:t>
            </a:r>
          </a:p>
          <a:p>
            <a:endParaRPr lang="cs-CZ" dirty="0" smtClean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počet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lokusů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(popř. jejich pozice v genomu)</a:t>
            </a: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počet alel na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lokus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frekvence mutací (mutační rychlost)</a:t>
            </a:r>
          </a:p>
          <a:p>
            <a:pPr defTabSz="540000">
              <a:spcAft>
                <a:spcPts val="1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způsob a pravidla dědičnosti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jeden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např. autozom, X, Y,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více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lokusů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smíšený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dědičnosti, z. kombinace alel, rekombinace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226339" y="437438"/>
            <a:ext cx="3815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Co je to vlastně populace?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58800" y="1237470"/>
            <a:ext cx="560441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T. </a:t>
            </a:r>
            <a:r>
              <a:rPr lang="cs-CZ" sz="2000" dirty="0" err="1" smtClean="0">
                <a:latin typeface="Arial" charset="0"/>
              </a:rPr>
              <a:t>Dobzhansky</a:t>
            </a:r>
            <a:r>
              <a:rPr lang="cs-CZ" sz="2000" dirty="0" smtClean="0">
                <a:latin typeface="Arial" charset="0"/>
              </a:rPr>
              <a:t>, E. </a:t>
            </a:r>
            <a:r>
              <a:rPr lang="cs-CZ" sz="2000" dirty="0" err="1" smtClean="0">
                <a:latin typeface="Arial" charset="0"/>
              </a:rPr>
              <a:t>Mayr</a:t>
            </a:r>
            <a:r>
              <a:rPr lang="cs-CZ" sz="2000" dirty="0" smtClean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populace jako společný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genofond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gene pool</a:t>
            </a:r>
            <a:r>
              <a:rPr lang="cs-CZ" sz="2000" dirty="0" smtClean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 smtClean="0">
                <a:latin typeface="Arial" charset="0"/>
              </a:rPr>
              <a:t>soubor sdílených genů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 smtClean="0">
                <a:latin typeface="Arial" charset="0"/>
              </a:rPr>
              <a:t>soubor potenciálních gamet produkovaných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všemi příslušníky populace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1381760" y="3483808"/>
            <a:ext cx="4645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lokální populace (</a:t>
            </a:r>
            <a:r>
              <a:rPr lang="cs-CZ" sz="2000" dirty="0" err="1">
                <a:latin typeface="Arial" charset="0"/>
              </a:rPr>
              <a:t>subpopulace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smtClean="0">
                <a:latin typeface="Arial" charset="0"/>
              </a:rPr>
              <a:t>démy)</a:t>
            </a:r>
            <a:endParaRPr lang="cs-CZ" sz="2000" dirty="0">
              <a:latin typeface="Arial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5004525" y="3875252"/>
            <a:ext cx="394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globální populace, </a:t>
            </a:r>
            <a:r>
              <a:rPr lang="cs-CZ" sz="2000" dirty="0" err="1">
                <a:latin typeface="Arial" charset="0"/>
              </a:rPr>
              <a:t>metapopulace</a:t>
            </a:r>
            <a:endParaRPr lang="cs-CZ" sz="2000" dirty="0">
              <a:latin typeface="Arial" charset="0"/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58800" y="4493655"/>
            <a:ext cx="712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charset="0"/>
              </a:rPr>
              <a:t>populace přírodní, experimentální</a:t>
            </a:r>
            <a:r>
              <a:rPr lang="cs-CZ" sz="2000" dirty="0">
                <a:latin typeface="Arial" charset="0"/>
              </a:rPr>
              <a:t>, zemědělské, modelové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781787" y="1363440"/>
            <a:ext cx="2690812" cy="2182813"/>
            <a:chOff x="3498" y="1176"/>
            <a:chExt cx="1695" cy="1375"/>
          </a:xfrm>
        </p:grpSpPr>
        <p:grpSp>
          <p:nvGrpSpPr>
            <p:cNvPr id="5133" name="Group 43"/>
            <p:cNvGrpSpPr>
              <a:grpSpLocks/>
            </p:cNvGrpSpPr>
            <p:nvPr/>
          </p:nvGrpSpPr>
          <p:grpSpPr bwMode="auto">
            <a:xfrm>
              <a:off x="3996" y="1176"/>
              <a:ext cx="1197" cy="1164"/>
              <a:chOff x="3996" y="1176"/>
              <a:chExt cx="1197" cy="1164"/>
            </a:xfrm>
          </p:grpSpPr>
          <p:sp>
            <p:nvSpPr>
              <p:cNvPr id="5135" name="Oval 23"/>
              <p:cNvSpPr>
                <a:spLocks noChangeArrowheads="1"/>
              </p:cNvSpPr>
              <p:nvPr/>
            </p:nvSpPr>
            <p:spPr bwMode="auto">
              <a:xfrm>
                <a:off x="3996" y="1176"/>
                <a:ext cx="1197" cy="116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36" name="Oval 24"/>
              <p:cNvSpPr>
                <a:spLocks noChangeAspect="1" noChangeArrowheads="1"/>
              </p:cNvSpPr>
              <p:nvPr/>
            </p:nvSpPr>
            <p:spPr bwMode="auto">
              <a:xfrm>
                <a:off x="4466" y="1284"/>
                <a:ext cx="240" cy="233"/>
              </a:xfrm>
              <a:prstGeom prst="ellipse">
                <a:avLst/>
              </a:prstGeom>
              <a:solidFill>
                <a:srgbClr val="99FF6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37" name="Oval 25"/>
              <p:cNvSpPr>
                <a:spLocks noChangeAspect="1" noChangeArrowheads="1"/>
              </p:cNvSpPr>
              <p:nvPr/>
            </p:nvSpPr>
            <p:spPr bwMode="auto">
              <a:xfrm>
                <a:off x="4118" y="1536"/>
                <a:ext cx="240" cy="233"/>
              </a:xfrm>
              <a:prstGeom prst="ellipse">
                <a:avLst/>
              </a:prstGeom>
              <a:solidFill>
                <a:srgbClr val="CCFF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38" name="Oval 26"/>
              <p:cNvSpPr>
                <a:spLocks noChangeAspect="1" noChangeArrowheads="1"/>
              </p:cNvSpPr>
              <p:nvPr/>
            </p:nvSpPr>
            <p:spPr bwMode="auto">
              <a:xfrm>
                <a:off x="4478" y="1632"/>
                <a:ext cx="240" cy="233"/>
              </a:xfrm>
              <a:prstGeom prst="ellipse">
                <a:avLst/>
              </a:prstGeom>
              <a:solidFill>
                <a:srgbClr val="00CC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39" name="Oval 28"/>
              <p:cNvSpPr>
                <a:spLocks noChangeAspect="1" noChangeArrowheads="1"/>
              </p:cNvSpPr>
              <p:nvPr/>
            </p:nvSpPr>
            <p:spPr bwMode="auto">
              <a:xfrm>
                <a:off x="4838" y="1524"/>
                <a:ext cx="240" cy="233"/>
              </a:xfrm>
              <a:prstGeom prst="ellipse">
                <a:avLst/>
              </a:prstGeom>
              <a:solidFill>
                <a:srgbClr val="66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0" name="Oval 29"/>
              <p:cNvSpPr>
                <a:spLocks noChangeAspect="1" noChangeArrowheads="1"/>
              </p:cNvSpPr>
              <p:nvPr/>
            </p:nvSpPr>
            <p:spPr bwMode="auto">
              <a:xfrm>
                <a:off x="4250" y="1932"/>
                <a:ext cx="240" cy="233"/>
              </a:xfrm>
              <a:prstGeom prst="ellipse">
                <a:avLst/>
              </a:prstGeom>
              <a:solidFill>
                <a:srgbClr val="00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1" name="Oval 30"/>
              <p:cNvSpPr>
                <a:spLocks noChangeAspect="1" noChangeArrowheads="1"/>
              </p:cNvSpPr>
              <p:nvPr/>
            </p:nvSpPr>
            <p:spPr bwMode="auto">
              <a:xfrm>
                <a:off x="4694" y="1932"/>
                <a:ext cx="240" cy="233"/>
              </a:xfrm>
              <a:prstGeom prst="ellipse">
                <a:avLst/>
              </a:prstGeom>
              <a:solidFill>
                <a:srgbClr val="CC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2" name="Line 31"/>
              <p:cNvSpPr>
                <a:spLocks noChangeShapeType="1"/>
              </p:cNvSpPr>
              <p:nvPr/>
            </p:nvSpPr>
            <p:spPr bwMode="auto">
              <a:xfrm flipV="1">
                <a:off x="4260" y="1409"/>
                <a:ext cx="283" cy="2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3" name="Line 32"/>
              <p:cNvSpPr>
                <a:spLocks noChangeShapeType="1"/>
              </p:cNvSpPr>
              <p:nvPr/>
            </p:nvSpPr>
            <p:spPr bwMode="auto">
              <a:xfrm rot="19423709" flipV="1">
                <a:off x="4754" y="1746"/>
                <a:ext cx="283" cy="2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4" name="Line 33"/>
              <p:cNvSpPr>
                <a:spLocks noChangeShapeType="1"/>
              </p:cNvSpPr>
              <p:nvPr/>
            </p:nvSpPr>
            <p:spPr bwMode="auto">
              <a:xfrm rot="17053082" flipV="1">
                <a:off x="4151" y="1752"/>
                <a:ext cx="286" cy="2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5" name="Line 34"/>
              <p:cNvSpPr>
                <a:spLocks noChangeShapeType="1"/>
              </p:cNvSpPr>
              <p:nvPr/>
            </p:nvSpPr>
            <p:spPr bwMode="auto">
              <a:xfrm rot="4454222" flipV="1">
                <a:off x="4654" y="1377"/>
                <a:ext cx="274" cy="2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6" name="Line 35"/>
              <p:cNvSpPr>
                <a:spLocks noChangeShapeType="1"/>
              </p:cNvSpPr>
              <p:nvPr/>
            </p:nvSpPr>
            <p:spPr bwMode="auto">
              <a:xfrm rot="2207807" flipV="1">
                <a:off x="4432" y="1965"/>
                <a:ext cx="315" cy="2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7" name="Line 36"/>
              <p:cNvSpPr>
                <a:spLocks noChangeShapeType="1"/>
              </p:cNvSpPr>
              <p:nvPr/>
            </p:nvSpPr>
            <p:spPr bwMode="auto">
              <a:xfrm rot="20759273" flipV="1">
                <a:off x="4368" y="1803"/>
                <a:ext cx="243" cy="1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8" name="Line 37"/>
              <p:cNvSpPr>
                <a:spLocks noChangeShapeType="1"/>
              </p:cNvSpPr>
              <p:nvPr/>
            </p:nvSpPr>
            <p:spPr bwMode="auto">
              <a:xfrm rot="5068299" flipV="1">
                <a:off x="4583" y="1814"/>
                <a:ext cx="263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49" name="Line 38"/>
              <p:cNvSpPr>
                <a:spLocks noChangeShapeType="1"/>
              </p:cNvSpPr>
              <p:nvPr/>
            </p:nvSpPr>
            <p:spPr bwMode="auto">
              <a:xfrm rot="3281906" flipV="1">
                <a:off x="4300" y="1606"/>
                <a:ext cx="243" cy="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50" name="Line 39"/>
              <p:cNvSpPr>
                <a:spLocks noChangeShapeType="1"/>
              </p:cNvSpPr>
              <p:nvPr/>
            </p:nvSpPr>
            <p:spPr bwMode="auto">
              <a:xfrm rot="692988" flipV="1">
                <a:off x="4655" y="1620"/>
                <a:ext cx="264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51" name="Line 40"/>
              <p:cNvSpPr>
                <a:spLocks noChangeShapeType="1"/>
              </p:cNvSpPr>
              <p:nvPr/>
            </p:nvSpPr>
            <p:spPr bwMode="auto">
              <a:xfrm rot="18252186" flipV="1">
                <a:off x="4472" y="1484"/>
                <a:ext cx="239" cy="1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134" name="Line 42"/>
            <p:cNvSpPr>
              <a:spLocks noChangeShapeType="1"/>
            </p:cNvSpPr>
            <p:nvPr/>
          </p:nvSpPr>
          <p:spPr bwMode="auto">
            <a:xfrm flipV="1">
              <a:off x="3498" y="2064"/>
              <a:ext cx="884" cy="487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58800" y="5247323"/>
            <a:ext cx="5227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charset="0"/>
              </a:rPr>
              <a:t>Kromě genů/gamet lokální populace sdílejí i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systém páření/párování </a:t>
            </a: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 err="1" smtClean="0">
                <a:latin typeface="Arial" charset="0"/>
              </a:rPr>
              <a:t>system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of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err="1" smtClean="0">
                <a:latin typeface="Arial" charset="0"/>
              </a:rPr>
              <a:t>mating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V="1">
            <a:off x="7233920" y="2996660"/>
            <a:ext cx="266177" cy="83366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72" y="1755997"/>
            <a:ext cx="2438882" cy="19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2721611"/>
            <a:ext cx="8139112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</a:t>
            </a:r>
            <a:r>
              <a:rPr lang="cs-CZ" sz="2000" dirty="0" smtClean="0">
                <a:latin typeface="Arial" charset="0"/>
              </a:rPr>
              <a:t> … dodnes problém s vymezením</a:t>
            </a: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lokus</a:t>
            </a:r>
            <a:r>
              <a:rPr lang="cs-CZ" sz="2000" dirty="0" smtClean="0">
                <a:latin typeface="Arial" charset="0"/>
              </a:rPr>
              <a:t> … zde = gen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alely</a:t>
            </a:r>
            <a:r>
              <a:rPr lang="cs-CZ" sz="2000" dirty="0" smtClean="0">
                <a:latin typeface="Arial" charset="0"/>
              </a:rPr>
              <a:t> = alternativní formy genu (dnes širší význam)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genom</a:t>
            </a:r>
            <a:r>
              <a:rPr lang="cs-CZ" sz="2000" dirty="0" smtClean="0">
                <a:latin typeface="Arial" charset="0"/>
              </a:rPr>
              <a:t> = soubor všech genů jedince (jaderný, mitochondriální...)</a:t>
            </a:r>
            <a:br>
              <a:rPr lang="cs-CZ" sz="2000" dirty="0" smtClean="0">
                <a:latin typeface="Arial" charset="0"/>
              </a:rPr>
            </a:b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genotyp</a:t>
            </a:r>
            <a:r>
              <a:rPr lang="cs-CZ" sz="2000" dirty="0" smtClean="0">
                <a:latin typeface="Arial" charset="0"/>
              </a:rPr>
              <a:t> = soubor alel jednoho nebo více genů jedince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err="1" smtClean="0">
                <a:solidFill>
                  <a:srgbClr val="E60000"/>
                </a:solidFill>
                <a:latin typeface="Arial" charset="0"/>
              </a:rPr>
              <a:t>haplotyp</a:t>
            </a:r>
            <a:r>
              <a:rPr lang="cs-CZ" sz="2000" dirty="0" smtClean="0">
                <a:latin typeface="Arial" charset="0"/>
              </a:rPr>
              <a:t> (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cs-CZ" sz="2000" dirty="0" smtClean="0">
                <a:latin typeface="Arial" charset="0"/>
              </a:rPr>
              <a:t>idní geno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typ</a:t>
            </a:r>
            <a:r>
              <a:rPr lang="cs-CZ" sz="2000" dirty="0" smtClean="0">
                <a:latin typeface="Arial" charset="0"/>
              </a:rPr>
              <a:t>) = kombinace alel na různých částech sekvence DNA, které jsou přenášeny společně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716597"/>
            <a:ext cx="3281680" cy="1189233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560" y="302636"/>
            <a:ext cx="4836160" cy="13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Genotypové a alelové </a:t>
            </a:r>
            <a:r>
              <a:rPr lang="en-US" b="1" dirty="0" err="1" smtClean="0">
                <a:solidFill>
                  <a:srgbClr val="E80000"/>
                </a:solidFill>
                <a:latin typeface="Arial" charset="0"/>
              </a:rPr>
              <a:t>frekvence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416560" y="4983163"/>
            <a:ext cx="826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>
                <a:latin typeface="Arial" charset="0"/>
              </a:rPr>
              <a:t>Genotyp		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A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A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		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A</a:t>
            </a:r>
            <a:r>
              <a:rPr lang="cs-CZ" sz="1600" baseline="-25000" dirty="0">
                <a:solidFill>
                  <a:srgbClr val="990099"/>
                </a:solidFill>
                <a:latin typeface="Arial" charset="0"/>
              </a:rPr>
              <a:t>1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A</a:t>
            </a:r>
            <a:r>
              <a:rPr lang="cs-CZ" sz="1600" baseline="-25000" dirty="0">
                <a:solidFill>
                  <a:srgbClr val="990099"/>
                </a:solidFill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		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	</a:t>
            </a:r>
            <a:r>
              <a:rPr lang="en-GB" sz="1600" dirty="0">
                <a:latin typeface="Arial" charset="0"/>
              </a:rPr>
              <a:t>	</a:t>
            </a:r>
            <a:r>
              <a:rPr lang="cs-CZ" sz="1600" dirty="0">
                <a:latin typeface="Arial" charset="0"/>
              </a:rPr>
              <a:t>Celkem</a:t>
            </a:r>
          </a:p>
          <a:p>
            <a:r>
              <a:rPr lang="cs-CZ" sz="1600" dirty="0" smtClean="0">
                <a:latin typeface="Arial" charset="0"/>
              </a:rPr>
              <a:t>Četnost</a:t>
            </a:r>
            <a:r>
              <a:rPr lang="cs-CZ" sz="1600" dirty="0">
                <a:latin typeface="Arial" charset="0"/>
              </a:rPr>
              <a:t>		 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baseline="-25000" dirty="0">
                <a:latin typeface="Arial" charset="0"/>
              </a:rPr>
              <a:t>	   	</a:t>
            </a:r>
            <a:r>
              <a:rPr lang="cs-CZ" sz="1600" baseline="-25000" dirty="0" smtClean="0">
                <a:latin typeface="Arial" charset="0"/>
              </a:rPr>
              <a:t> </a:t>
            </a:r>
            <a:r>
              <a:rPr lang="cs-CZ" sz="1600" dirty="0" smtClean="0">
                <a:latin typeface="Arial" charset="0"/>
              </a:rPr>
              <a:t>  </a:t>
            </a:r>
            <a:r>
              <a:rPr lang="cs-CZ" sz="1600" i="1" dirty="0" smtClean="0">
                <a:solidFill>
                  <a:srgbClr val="990099"/>
                </a:solidFill>
                <a:latin typeface="Arial" charset="0"/>
              </a:rPr>
              <a:t>n</a:t>
            </a:r>
            <a:r>
              <a:rPr lang="cs-CZ" sz="1600" baseline="-25000" dirty="0" smtClean="0">
                <a:solidFill>
                  <a:srgbClr val="990099"/>
                </a:solidFill>
                <a:latin typeface="Arial" charset="0"/>
              </a:rPr>
              <a:t>2</a:t>
            </a:r>
            <a:r>
              <a:rPr lang="cs-CZ" sz="1600" baseline="-25000" dirty="0">
                <a:latin typeface="Arial" charset="0"/>
              </a:rPr>
              <a:t>	    	</a:t>
            </a:r>
            <a:r>
              <a:rPr lang="cs-CZ" sz="1600" baseline="-25000" dirty="0" smtClean="0">
                <a:latin typeface="Arial" charset="0"/>
              </a:rPr>
              <a:t>   </a:t>
            </a:r>
            <a:r>
              <a:rPr lang="cs-CZ" sz="1600" i="1" dirty="0" smtClean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baseline="-25000" dirty="0" smtClean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	   </a:t>
            </a:r>
            <a:r>
              <a:rPr lang="en-GB" sz="1600" dirty="0">
                <a:latin typeface="Arial" charset="0"/>
              </a:rPr>
              <a:t>	</a:t>
            </a:r>
            <a:r>
              <a:rPr lang="cs-CZ" sz="1600" dirty="0" smtClean="0">
                <a:latin typeface="Arial" charset="0"/>
              </a:rPr>
              <a:t>    </a:t>
            </a:r>
            <a:r>
              <a:rPr lang="cs-CZ" sz="1600" i="1" dirty="0" smtClean="0">
                <a:latin typeface="Arial" charset="0"/>
              </a:rPr>
              <a:t>N</a:t>
            </a:r>
            <a:endParaRPr lang="cs-CZ" sz="1600" dirty="0">
              <a:latin typeface="Arial" charset="0"/>
            </a:endParaRPr>
          </a:p>
          <a:p>
            <a:r>
              <a:rPr lang="en-US" sz="1600" dirty="0" err="1">
                <a:latin typeface="Arial" charset="0"/>
              </a:rPr>
              <a:t>Frekvence</a:t>
            </a:r>
            <a:r>
              <a:rPr lang="cs-CZ" sz="1600" dirty="0">
                <a:latin typeface="Arial" charset="0"/>
              </a:rPr>
              <a:t>	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P=n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/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i="1" dirty="0">
                <a:latin typeface="Arial" charset="0"/>
              </a:rPr>
              <a:t>		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Q=n</a:t>
            </a:r>
            <a:r>
              <a:rPr lang="cs-CZ" sz="1600" baseline="-25000" dirty="0">
                <a:solidFill>
                  <a:srgbClr val="990099"/>
                </a:solidFill>
                <a:latin typeface="Arial" charset="0"/>
              </a:rPr>
              <a:t>2</a:t>
            </a:r>
            <a:r>
              <a:rPr lang="cs-CZ" sz="1600" dirty="0">
                <a:solidFill>
                  <a:srgbClr val="990099"/>
                </a:solidFill>
                <a:latin typeface="Arial" charset="0"/>
              </a:rPr>
              <a:t>/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N</a:t>
            </a:r>
            <a:r>
              <a:rPr lang="cs-CZ" sz="1600" i="1" dirty="0">
                <a:latin typeface="Arial" charset="0"/>
              </a:rPr>
              <a:t>		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R=n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/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endParaRPr lang="cs-CZ" sz="1600" i="1" dirty="0">
              <a:latin typeface="Arial" charset="0"/>
            </a:endParaRPr>
          </a:p>
          <a:p>
            <a:r>
              <a:rPr lang="cs-CZ" sz="1600" i="1" dirty="0">
                <a:latin typeface="Arial" charset="0"/>
              </a:rPr>
              <a:t>	      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p = 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(2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)/2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        		       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 = (n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 + 2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)/2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</a:t>
            </a: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58800" y="3034030"/>
            <a:ext cx="7925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Relativní četnosti = frekvence:	genotypové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G</a:t>
            </a:r>
            <a:r>
              <a:rPr lang="cs-CZ" sz="2000" i="1" baseline="-25000" dirty="0" smtClean="0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i="1" dirty="0" smtClean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CC00CC"/>
                </a:solidFill>
                <a:latin typeface="Arial" charset="0"/>
              </a:rPr>
              <a:t>G</a:t>
            </a:r>
            <a:r>
              <a:rPr lang="cs-CZ" sz="2000" i="1" baseline="-25000" dirty="0" err="1" smtClean="0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 smtClean="0">
                <a:latin typeface="Arial" charset="0"/>
              </a:rPr>
              <a:t>,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 smtClean="0">
                <a:solidFill>
                  <a:srgbClr val="0033CC"/>
                </a:solidFill>
                <a:latin typeface="Arial" charset="0"/>
              </a:rPr>
              <a:t>G</a:t>
            </a:r>
            <a:r>
              <a:rPr lang="cs-CZ" sz="2000" i="1" baseline="-25000" dirty="0" err="1" smtClean="0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0033CC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			           alelové (genové):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 smtClean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E60000"/>
                </a:solidFill>
                <a:latin typeface="Arial" charset="0"/>
              </a:rPr>
              <a:t>(A)</a:t>
            </a:r>
            <a:r>
              <a:rPr lang="cs-CZ" sz="2000" i="1" dirty="0" smtClean="0">
                <a:latin typeface="Arial" charset="0"/>
              </a:rPr>
              <a:t>,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sz="2000" i="1" dirty="0" smtClean="0">
                <a:solidFill>
                  <a:srgbClr val="0033CC"/>
                </a:solidFill>
                <a:latin typeface="Arial" charset="0"/>
              </a:rPr>
              <a:t>(a)</a:t>
            </a:r>
            <a:endParaRPr lang="cs-CZ" sz="2000" i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208088" y="3556000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440" y="1005622"/>
            <a:ext cx="4503148" cy="187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cell.com/cms/attachment/597950/4690620/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86" y="1289221"/>
            <a:ext cx="2324100" cy="28575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20811" y="4197178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William E. </a:t>
            </a:r>
            <a:r>
              <a:rPr lang="cs-CZ" sz="1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Castle</a:t>
            </a:r>
            <a:endParaRPr lang="cs-CZ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2480" y="365759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5933440" y="4667220"/>
            <a:ext cx="2438400" cy="1981517"/>
            <a:chOff x="5933440" y="4667220"/>
            <a:chExt cx="2438400" cy="1981517"/>
          </a:xfrm>
        </p:grpSpPr>
        <p:sp>
          <p:nvSpPr>
            <p:cNvPr id="12" name="TextovéPole 11"/>
            <p:cNvSpPr txBox="1"/>
            <p:nvPr/>
          </p:nvSpPr>
          <p:spPr>
            <a:xfrm>
              <a:off x="7038133" y="6310183"/>
              <a:ext cx="12698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G. H. </a:t>
              </a:r>
              <a:r>
                <a:rPr lang="cs-CZ" sz="16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Hardy</a:t>
              </a:r>
              <a:endPara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0" descr="File:Ghhardy@7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9720" r="36135" b="61711"/>
            <a:stretch>
              <a:fillRect/>
            </a:stretch>
          </p:blipFill>
          <p:spPr bwMode="auto">
            <a:xfrm>
              <a:off x="6756400" y="4667220"/>
              <a:ext cx="1615440" cy="165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Šipka doprava 12"/>
            <p:cNvSpPr/>
            <p:nvPr/>
          </p:nvSpPr>
          <p:spPr bwMode="auto">
            <a:xfrm>
              <a:off x="5933440" y="5384800"/>
              <a:ext cx="609600" cy="304800"/>
            </a:xfrm>
            <a:prstGeom prst="rightArrow">
              <a:avLst/>
            </a:prstGeom>
            <a:solidFill>
              <a:srgbClr val="33CC33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013253" y="1198488"/>
            <a:ext cx="7750433" cy="4881036"/>
            <a:chOff x="1013253" y="1198488"/>
            <a:chExt cx="7750433" cy="4881036"/>
          </a:xfrm>
        </p:grpSpPr>
        <p:pic>
          <p:nvPicPr>
            <p:cNvPr id="50178" name="Picture 2" descr="http://classconnection.s3.amazonaws.com/89/flashcards/4667089/png/brachydactyly-14423EE20494848DF9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3069" y="1198488"/>
              <a:ext cx="2910617" cy="2653353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1013253" y="5700583"/>
              <a:ext cx="2018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Reginald</a:t>
              </a:r>
              <a:r>
                <a:rPr lang="cs-CZ" sz="16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C. </a:t>
              </a:r>
              <a:r>
                <a:rPr lang="cs-CZ" sz="1600" dirty="0" err="1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Punnett</a:t>
              </a:r>
              <a:endPara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182" name="Picture 6" descr="http://www.dnaftb.org/images/5/Punnet.jpg"/>
            <p:cNvPicPr>
              <a:picLocks noChangeAspect="1" noChangeArrowheads="1"/>
            </p:cNvPicPr>
            <p:nvPr/>
          </p:nvPicPr>
          <p:blipFill>
            <a:blip r:embed="rId6" cstate="print"/>
            <a:srcRect l="5780" t="3292" r="6297" b="12693"/>
            <a:stretch>
              <a:fillRect/>
            </a:stretch>
          </p:blipFill>
          <p:spPr bwMode="auto">
            <a:xfrm>
              <a:off x="3015049" y="2718486"/>
              <a:ext cx="2520778" cy="3361038"/>
            </a:xfrm>
            <a:prstGeom prst="rect">
              <a:avLst/>
            </a:prstGeom>
            <a:noFill/>
          </p:spPr>
        </p:pic>
        <p:sp>
          <p:nvSpPr>
            <p:cNvPr id="16" name="Obdélníkový popisek 15"/>
            <p:cNvSpPr/>
            <p:nvPr/>
          </p:nvSpPr>
          <p:spPr bwMode="auto">
            <a:xfrm>
              <a:off x="6522720" y="3899063"/>
              <a:ext cx="1767840" cy="398617"/>
            </a:xfrm>
            <a:prstGeom prst="wedgeRectCallout">
              <a:avLst>
                <a:gd name="adj1" fmla="val -31969"/>
                <a:gd name="adj2" fmla="val -150563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aseline="0" dirty="0" err="1" smtClean="0">
                  <a:latin typeface="Arial" pitchFamily="34" charset="0"/>
                  <a:cs typeface="Arial" pitchFamily="34" charset="0"/>
                </a:rPr>
                <a:t>brachydaktylie</a:t>
              </a:r>
              <a:endParaRPr kumimoji="0" lang="cs-CZ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282929" y="5063790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45076" name="Picture 20" descr="File:Ghhardy@7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778" y="1586230"/>
            <a:ext cx="2899895" cy="34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23" descr="File:Wilhelm Weinber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6630" y="1663337"/>
            <a:ext cx="2235587" cy="31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800246" y="4933900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3950810" y="605523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1281</Words>
  <Application>Microsoft Office PowerPoint</Application>
  <PresentationFormat>Předvádění na obrazovce (4:3)</PresentationFormat>
  <Paragraphs>343</Paragraphs>
  <Slides>35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Milos Macholan</cp:lastModifiedBy>
  <cp:revision>150</cp:revision>
  <dcterms:created xsi:type="dcterms:W3CDTF">2002-02-28T16:27:36Z</dcterms:created>
  <dcterms:modified xsi:type="dcterms:W3CDTF">2014-09-17T08:54:25Z</dcterms:modified>
</cp:coreProperties>
</file>