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57" r:id="rId5"/>
    <p:sldId id="259" r:id="rId6"/>
    <p:sldId id="264" r:id="rId7"/>
    <p:sldId id="263" r:id="rId8"/>
    <p:sldId id="265" r:id="rId9"/>
    <p:sldId id="262" r:id="rId10"/>
    <p:sldId id="258" r:id="rId11"/>
    <p:sldId id="266" r:id="rId12"/>
    <p:sldId id="285" r:id="rId13"/>
    <p:sldId id="267" r:id="rId14"/>
    <p:sldId id="286" r:id="rId15"/>
    <p:sldId id="271" r:id="rId16"/>
    <p:sldId id="269" r:id="rId17"/>
    <p:sldId id="274" r:id="rId18"/>
    <p:sldId id="275" r:id="rId19"/>
    <p:sldId id="276" r:id="rId20"/>
    <p:sldId id="268" r:id="rId21"/>
    <p:sldId id="283" r:id="rId22"/>
    <p:sldId id="284" r:id="rId23"/>
    <p:sldId id="279" r:id="rId24"/>
    <p:sldId id="272" r:id="rId25"/>
    <p:sldId id="280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0"/>
    <a:srgbClr val="DE0000"/>
    <a:srgbClr val="FFFF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84" y="-126"/>
      </p:cViewPr>
      <p:guideLst>
        <p:guide orient="horz" pos="230"/>
        <p:guide pos="56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9413-D69B-473C-941F-FF15876D36B3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BA5FA-CC6B-4787-AEAE-D59E263B6C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A4A96-D4F5-45A2-BA79-0D2A368DCA1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92932-3B93-4D3E-96E9-A9B1968FB45E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92932-3B93-4D3E-96E9-A9B1968FB45E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92932-3B93-4D3E-96E9-A9B1968FB45E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F7E81-1F01-4AA4-82FB-6DF635E9FF63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A4A96-D4F5-45A2-BA79-0D2A368DCA16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2698F-219A-43AC-953A-A374E6EF1E67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A4A96-D4F5-45A2-BA79-0D2A368DCA16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3291E-4DF6-4F85-9E44-1CAFD8BEC27B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63447-A0D5-4678-83BA-6FB165EB1B5F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D30D1-2B3F-4BAA-A049-E52DDFD9037B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92932-3B93-4D3E-96E9-A9B1968FB45E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AE27-961F-4372-86D4-132540A4F5C1}" type="datetimeFigureOut">
              <a:rPr lang="cs-CZ" smtClean="0"/>
              <a:pPr/>
              <a:t>23.10.2014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38B7-CA04-4233-BE28-2DE8AB02A3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ilos\Desktop\PREFERENCIE.wmv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82575" y="799070"/>
            <a:ext cx="8588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STRUKTURA POPULACE:</a:t>
            </a:r>
            <a:endParaRPr lang="en-US" sz="6000" b="1" dirty="0" smtClean="0">
              <a:ln w="3175">
                <a:solidFill>
                  <a:schemeClr val="tx1"/>
                </a:solidFill>
              </a:ln>
              <a:solidFill>
                <a:srgbClr val="E6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endParaRPr lang="cs-CZ" sz="6000" b="1" dirty="0" smtClean="0">
              <a:ln w="3175">
                <a:solidFill>
                  <a:schemeClr val="tx1"/>
                </a:solidFill>
              </a:ln>
              <a:solidFill>
                <a:srgbClr val="E6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cs-CZ" sz="60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SYSTÉM PÁROVÁNÍ GAMET</a:t>
            </a:r>
            <a:endParaRPr lang="cs-CZ" sz="6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nbree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476672"/>
            <a:ext cx="7812360" cy="4403416"/>
          </a:xfrm>
          <a:prstGeom prst="rect">
            <a:avLst/>
          </a:prstGeom>
        </p:spPr>
      </p:pic>
      <p:sp>
        <p:nvSpPr>
          <p:cNvPr id="3" name="Obdélníkový popisek 2"/>
          <p:cNvSpPr/>
          <p:nvPr/>
        </p:nvSpPr>
        <p:spPr bwMode="auto">
          <a:xfrm>
            <a:off x="7452320" y="1412776"/>
            <a:ext cx="1368152" cy="576064"/>
          </a:xfrm>
          <a:prstGeom prst="wedgeRectCallout">
            <a:avLst>
              <a:gd name="adj1" fmla="val -44118"/>
              <a:gd name="adj2" fmla="val -12172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= páření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bratr-sestra</a:t>
            </a:r>
            <a:endParaRPr kumimoji="0" lang="cs-CZ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5445224"/>
            <a:ext cx="8145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Inbrední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kmen: min. 20 generací striktního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inbreedingu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v genomu každého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jedince </a:t>
            </a:r>
            <a:r>
              <a:rPr lang="cs-CZ" dirty="0">
                <a:latin typeface="Arial" pitchFamily="34" charset="0"/>
                <a:cs typeface="Arial" pitchFamily="34" charset="0"/>
              </a:rPr>
              <a:t>98,7% genů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homozygotních; v</a:t>
            </a:r>
            <a:r>
              <a:rPr lang="cs-CZ" dirty="0">
                <a:latin typeface="Arial" pitchFamily="34" charset="0"/>
                <a:cs typeface="Arial" pitchFamily="34" charset="0"/>
              </a:rPr>
              <a:t> každé následující generaci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cs-CZ" dirty="0">
                <a:latin typeface="Arial" pitchFamily="34" charset="0"/>
                <a:cs typeface="Arial" pitchFamily="34" charset="0"/>
              </a:rPr>
              <a:t>19,1%,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takže </a:t>
            </a:r>
            <a:r>
              <a:rPr lang="cs-CZ" dirty="0">
                <a:latin typeface="Arial" pitchFamily="34" charset="0"/>
                <a:cs typeface="Arial" pitchFamily="34" charset="0"/>
              </a:rPr>
              <a:t>např. ve 30. generaci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dirty="0">
                <a:latin typeface="Arial" pitchFamily="34" charset="0"/>
                <a:cs typeface="Arial" pitchFamily="34" charset="0"/>
              </a:rPr>
              <a:t>99,8%, ve 40.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generaci = </a:t>
            </a:r>
            <a:r>
              <a:rPr lang="cs-CZ" dirty="0">
                <a:latin typeface="Arial" pitchFamily="34" charset="0"/>
                <a:cs typeface="Arial" pitchFamily="34" charset="0"/>
              </a:rPr>
              <a:t>99,98%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651683" y="1013414"/>
            <a:ext cx="1998978" cy="15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2"/>
          <p:cNvSpPr txBox="1">
            <a:spLocks noChangeArrowheads="1"/>
          </p:cNvSpPr>
          <p:nvPr/>
        </p:nvSpPr>
        <p:spPr bwMode="auto">
          <a:xfrm>
            <a:off x="468313" y="1052736"/>
            <a:ext cx="39437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deprese</a:t>
            </a:r>
            <a:r>
              <a:rPr lang="cs-CZ" b="1" dirty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>
                <a:latin typeface="Arial" pitchFamily="34" charset="0"/>
                <a:cs typeface="Arial" pitchFamily="34" charset="0"/>
              </a:rPr>
            </a:br>
            <a:r>
              <a:rPr lang="cs-CZ" b="1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výskyt chorob, snížení plodnosti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nebo životaschopnosti</a:t>
            </a:r>
          </a:p>
        </p:txBody>
      </p:sp>
      <p:sp>
        <p:nvSpPr>
          <p:cNvPr id="28678" name="Text Box 47"/>
          <p:cNvSpPr txBox="1">
            <a:spLocks noChangeArrowheads="1"/>
          </p:cNvSpPr>
          <p:nvPr/>
        </p:nvSpPr>
        <p:spPr bwMode="auto">
          <a:xfrm>
            <a:off x="1547664" y="260648"/>
            <a:ext cx="4878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Fenotypové </a:t>
            </a:r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důsledky </a:t>
            </a:r>
            <a:r>
              <a:rPr lang="cs-CZ" sz="24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8679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374033" y="3904927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530" y="1766377"/>
            <a:ext cx="199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6" descr="Rudolf2"/>
          <p:cNvPicPr>
            <a:picLocks noChangeAspect="1" noChangeArrowheads="1"/>
          </p:cNvPicPr>
          <p:nvPr/>
        </p:nvPicPr>
        <p:blipFill>
          <a:blip r:embed="rId6" cstate="print"/>
          <a:srcRect b="19624"/>
          <a:stretch>
            <a:fillRect/>
          </a:stretch>
        </p:blipFill>
        <p:spPr bwMode="auto">
          <a:xfrm>
            <a:off x="6844924" y="3131739"/>
            <a:ext cx="1953761" cy="234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Soubor:Carlos II.jpg"/>
          <p:cNvPicPr>
            <a:picLocks noChangeAspect="1" noChangeArrowheads="1"/>
          </p:cNvPicPr>
          <p:nvPr/>
        </p:nvPicPr>
        <p:blipFill>
          <a:blip r:embed="rId7" cstate="print"/>
          <a:srcRect l="3677" t="2315" r="3676"/>
          <a:stretch>
            <a:fillRect/>
          </a:stretch>
        </p:blipFill>
        <p:spPr bwMode="auto">
          <a:xfrm>
            <a:off x="4720190" y="4029122"/>
            <a:ext cx="2053103" cy="24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8" cstate="print"/>
          <a:srcRect b="71807"/>
          <a:stretch>
            <a:fillRect/>
          </a:stretch>
        </p:blipFill>
        <p:spPr bwMode="auto">
          <a:xfrm>
            <a:off x="240206" y="2277461"/>
            <a:ext cx="3981450" cy="146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346869" y="365125"/>
            <a:ext cx="84597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inbrední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deprese u člověka:</a:t>
            </a:r>
          </a:p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amišové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 hemofilie B, anémie, pletencová dystrofie,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Ellis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-Van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Creveldův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syndrom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	 (zakrslost, polydaktylie), poruchy vývoje nehtů, defekty zubů</a:t>
            </a: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kmen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Vandoma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, Zimbabwe (tzv. „Pštrosí lidé“):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ektrodaktylie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mormoni v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Hilld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le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(Utah) a Colorado City (Arizona)</a:t>
            </a: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amazonští indiáni</a:t>
            </a: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šlechtické rody</a:t>
            </a:r>
          </a:p>
          <a:p>
            <a:pPr>
              <a:spcAft>
                <a:spcPts val="600"/>
              </a:spcAft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1699380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012217" y="1751243"/>
            <a:ext cx="839788" cy="501650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0" name="Picture 17" descr="http://zputimi.webz.cz/svejk/flanderka17.jpg"/>
          <p:cNvPicPr>
            <a:picLocks noChangeAspect="1" noChangeArrowheads="1"/>
          </p:cNvPicPr>
          <p:nvPr/>
        </p:nvPicPr>
        <p:blipFill>
          <a:blip r:embed="rId4" cstate="print"/>
          <a:srcRect l="19403" t="2040" r="17894" b="37599"/>
          <a:stretch>
            <a:fillRect/>
          </a:stretch>
        </p:blipFill>
        <p:spPr bwMode="auto">
          <a:xfrm>
            <a:off x="855046" y="2998942"/>
            <a:ext cx="25257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http://www.postavy.cz/foto/pepek-vyskoc-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6504" y="3030399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330200" y="5394341"/>
            <a:ext cx="849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Pozor! Ne vždy musí být inbreeding škodlivý (např. řada druhů vyšších rostlin je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samosprašná). Navíc důsledky inbreedingu se mohou lišit v rámci jednoho druhu </a:t>
            </a:r>
          </a:p>
          <a:p>
            <a:pPr algn="ctr"/>
            <a:r>
              <a:rPr lang="cs-CZ" sz="180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v závislosti na vnějším prostředí.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"/>
          <p:cNvSpPr txBox="1">
            <a:spLocks noChangeArrowheads="1"/>
          </p:cNvSpPr>
          <p:nvPr/>
        </p:nvSpPr>
        <p:spPr bwMode="auto">
          <a:xfrm>
            <a:off x="1475656" y="352425"/>
            <a:ext cx="5653342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ASORTATIVNÍ </a:t>
            </a:r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PÁŘENÍ</a:t>
            </a:r>
          </a:p>
          <a:p>
            <a:pPr algn="ctr"/>
            <a:r>
              <a:rPr lang="cs-CZ" sz="24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(</a:t>
            </a:r>
            <a:r>
              <a:rPr lang="cs-CZ" sz="2400" b="1" i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assortative </a:t>
            </a:r>
            <a:r>
              <a:rPr lang="cs-CZ" sz="2400" b="1" i="1" dirty="0" err="1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mating</a:t>
            </a:r>
            <a:r>
              <a:rPr lang="cs-CZ" sz="24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)</a:t>
            </a:r>
            <a:endParaRPr lang="cs-CZ" sz="20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31747" name="Text Box 12"/>
          <p:cNvSpPr txBox="1">
            <a:spLocks noChangeArrowheads="1"/>
          </p:cNvSpPr>
          <p:nvPr/>
        </p:nvSpPr>
        <p:spPr bwMode="auto">
          <a:xfrm>
            <a:off x="468313" y="1916832"/>
            <a:ext cx="847219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= vyšší pravděpodobnost páření mezi jedinci se 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stejným </a:t>
            </a:r>
            <a:b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  fenotypem</a:t>
            </a:r>
            <a:endParaRPr lang="cs-CZ" sz="24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příčinou může být preference partnera se stejným fenotypem, ale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mohou existovat i jiné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příčiny (např.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fytofágní hmyz – jedinci žijící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různých druzích hostitelské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rostliny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můžou dospívat v odlišnou dobu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častější páření jedinců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stejným fenotypem (život na hostiteli)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bez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aktivní preference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partnera 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jde pouze o pozitivní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fenotypovou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korelaci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use2.jpg"/>
          <p:cNvPicPr>
            <a:picLocks noChangeAspect="1"/>
          </p:cNvPicPr>
          <p:nvPr/>
        </p:nvPicPr>
        <p:blipFill>
          <a:blip r:embed="rId3" cstate="print"/>
          <a:srcRect l="2352" t="3733" r="1667" b="4267"/>
          <a:stretch>
            <a:fillRect/>
          </a:stretch>
        </p:blipFill>
        <p:spPr>
          <a:xfrm>
            <a:off x="4927892" y="3596597"/>
            <a:ext cx="3566681" cy="2671038"/>
          </a:xfrm>
          <a:prstGeom prst="rect">
            <a:avLst/>
          </a:prstGeom>
        </p:spPr>
      </p:pic>
      <p:pic>
        <p:nvPicPr>
          <p:cNvPr id="3" name="PREFERENCI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 l="2601" t="10221" r="3693" b="1141"/>
          <a:stretch>
            <a:fillRect/>
          </a:stretch>
        </p:blipFill>
        <p:spPr>
          <a:xfrm>
            <a:off x="651037" y="3676496"/>
            <a:ext cx="3520000" cy="2496946"/>
          </a:xfrm>
          <a:prstGeom prst="rect">
            <a:avLst/>
          </a:prstGeom>
          <a:ln/>
        </p:spPr>
      </p:pic>
      <p:pic>
        <p:nvPicPr>
          <p:cNvPr id="4" name="Obrázek 3" descr="DSC_0046.JPG"/>
          <p:cNvPicPr>
            <a:picLocks noChangeAspect="1"/>
          </p:cNvPicPr>
          <p:nvPr/>
        </p:nvPicPr>
        <p:blipFill>
          <a:blip r:embed="rId5" cstate="print"/>
          <a:srcRect t="13933" b="18725"/>
          <a:stretch>
            <a:fillRect/>
          </a:stretch>
        </p:blipFill>
        <p:spPr>
          <a:xfrm flipH="1">
            <a:off x="4083929" y="878891"/>
            <a:ext cx="4646480" cy="2080471"/>
          </a:xfrm>
          <a:prstGeom prst="rect">
            <a:avLst/>
          </a:prstGeom>
        </p:spPr>
      </p:pic>
      <p:pic>
        <p:nvPicPr>
          <p:cNvPr id="17410" name="Picture 2" descr="https://encrypted-tbn1.gstatic.com/images?q=tbn:ANd9GcT67RoDBJSZk47h5ulgVveACkgQnJ5cAxzXK6E5CJwEYL3JVjHh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236" y="1238405"/>
            <a:ext cx="2333625" cy="1962150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 bwMode="auto">
          <a:xfrm>
            <a:off x="6227200" y="2682283"/>
            <a:ext cx="1895867" cy="629088"/>
          </a:xfrm>
          <a:prstGeom prst="wedgeRectCallout">
            <a:avLst>
              <a:gd name="adj1" fmla="val 47160"/>
              <a:gd name="adj2" fmla="val -11608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zdroj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pachu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nebo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box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 živou myší</a:t>
            </a:r>
            <a:endParaRPr kumimoji="0" lang="cs-CZ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8575" y="365125"/>
            <a:ext cx="416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Test pachové preference: „Y-maze“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3627524" y="3003358"/>
            <a:ext cx="1166418" cy="574342"/>
          </a:xfrm>
          <a:prstGeom prst="wedgeRectCallout">
            <a:avLst>
              <a:gd name="adj1" fmla="val -30473"/>
              <a:gd name="adj2" fmla="val 7713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proud vzduchu</a:t>
            </a:r>
            <a:endParaRPr kumimoji="0" lang="cs-CZ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8313" y="548680"/>
            <a:ext cx="84994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Model: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 autozomální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vztah genotyp-fenotyp = 1 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každý genotyp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odlišný fenotyp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100% asortativní páření 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(tj. oplození </a:t>
            </a:r>
            <a:r>
              <a:rPr lang="cs-CZ" u="sng" dirty="0" smtClean="0">
                <a:latin typeface="Arial" pitchFamily="34" charset="0"/>
                <a:cs typeface="Arial" pitchFamily="34" charset="0"/>
                <a:sym typeface="Symbol"/>
              </a:rPr>
              <a:t>pouze 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mezi jedinci </a:t>
            </a:r>
            <a:r>
              <a:rPr lang="cs-CZ" u="sng" dirty="0" smtClean="0">
                <a:latin typeface="Arial" pitchFamily="34" charset="0"/>
                <a:cs typeface="Arial" pitchFamily="34" charset="0"/>
                <a:sym typeface="Symbol"/>
              </a:rPr>
              <a:t>se stejným fenotypem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2656"/>
            <a:ext cx="3575267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284663" y="234888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Fenotypy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adultní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populace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4663" y="5486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zygot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4663" y="429309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po rozmnožení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4663" y="3284538"/>
            <a:ext cx="463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spojení gamet (asortativní páření)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4663" y="1268760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vývoje fenotypu (žádný účinek na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viabilitu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reprodukční úspěšnost nebo fertilitu)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4663" y="5229200"/>
            <a:ext cx="289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produkce zygot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84663" y="6093296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zygot následující generace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3995936" y="1844824"/>
            <a:ext cx="1368152" cy="288032"/>
          </a:xfrm>
          <a:prstGeom prst="wedgeRectCallout">
            <a:avLst>
              <a:gd name="adj1" fmla="val -94220"/>
              <a:gd name="adj2" fmla="val -6055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žádná selekce</a:t>
            </a:r>
            <a:endParaRPr kumimoji="0" lang="cs-CZ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4157706" y="3636147"/>
            <a:ext cx="2314115" cy="562992"/>
          </a:xfrm>
          <a:prstGeom prst="wedgeRectCallout">
            <a:avLst>
              <a:gd name="adj1" fmla="val -79119"/>
              <a:gd name="adj2" fmla="val -3391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výběr pouze v rámci téže genotypové třídy</a:t>
            </a:r>
            <a:endParaRPr kumimoji="0" lang="cs-CZ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4052655" y="5537449"/>
            <a:ext cx="2126204" cy="562992"/>
          </a:xfrm>
          <a:prstGeom prst="wedgeRectCallout">
            <a:avLst>
              <a:gd name="adj1" fmla="val -79119"/>
              <a:gd name="adj2" fmla="val -3391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z páření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vzniká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¼ </a:t>
            </a:r>
            <a:r>
              <a:rPr lang="cs-CZ" sz="14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a ¼ 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aa</a:t>
            </a:r>
            <a:endParaRPr kumimoji="0" lang="cs-CZ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850" y="476672"/>
            <a:ext cx="8760732" cy="5745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52000">
              <a:spcAft>
                <a:spcPts val="2400"/>
              </a:spcAft>
            </a:pP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Výsledek asortativního páření:</a:t>
            </a:r>
          </a:p>
          <a:p>
            <a:pPr defTabSz="252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frekvence heterozygotů každou generaci sníženy na polovinu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dém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postupně míří k rovnováze, kde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pouze homozygoti </a:t>
            </a:r>
            <a:r>
              <a:rPr lang="cs-CZ" sz="20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aa</a:t>
            </a:r>
            <a:endParaRPr lang="cs-CZ" sz="2000" dirty="0" smtClean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252000">
              <a:spcAft>
                <a:spcPts val="6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pomocí </a:t>
            </a:r>
            <a:r>
              <a:rPr lang="cs-CZ" sz="20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 můžeme kvantifikovat dopad asortativního páření na populaci:</a:t>
            </a:r>
          </a:p>
          <a:p>
            <a:pPr defTabSz="252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pokud na počátku populace v HW rovnováze,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</a:t>
            </a:r>
          </a:p>
          <a:p>
            <a:pPr defTabSz="252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v populaci zygot následující generace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½(2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½</a:t>
            </a:r>
          </a:p>
          <a:p>
            <a:pPr defTabSz="252000"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v konečné rovnováze (0 heterozygotů)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1</a:t>
            </a:r>
          </a:p>
          <a:p>
            <a:pPr defTabSz="252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bychom sledovali jen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výsledek stejný jako výsledek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1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nazývat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koeficientem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může být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zavádějící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v tomto případě vůbec nejde o příbuzenské křížení!</a:t>
            </a:r>
          </a:p>
          <a:p>
            <a:pPr defTabSz="252000">
              <a:spcAft>
                <a:spcPts val="24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( přesnější termín by byl „koeficient odchylky od náhodného oplození“)</a:t>
            </a:r>
          </a:p>
          <a:p>
            <a:pPr defTabSz="252000">
              <a:spcAft>
                <a:spcPts val="24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stejně jako v případě </a:t>
            </a:r>
            <a:r>
              <a:rPr lang="cs-CZ" sz="20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, na úrovni 1 </a:t>
            </a:r>
            <a:r>
              <a:rPr lang="cs-CZ" sz="20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lokusu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asortativní páření </a:t>
            </a:r>
            <a:b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nezpůsobuje žádnou evoluci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(nemění se frekvence alel)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853470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Více </a:t>
            </a:r>
            <a:r>
              <a:rPr lang="cs-CZ" sz="20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lokusů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a vazbová nerovnováha: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100% asortativní páření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vztah genotyp-fenotyp = 1 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každý genotyp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odlišný fenotyp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 autozomální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alely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; rekombinace mezi nimi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každá „velká“ alela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přispívá do fenotypu +1, „malá“ alela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0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fenotyp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AB/AB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+4,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ab/ab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0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10 genotypů, které mohou být při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páření spárovány 18 možnými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způsoby (55 při náhodném oplození)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frekvence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AB/AB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ab/ab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mohou jen růst, kdežto ostatní klesají, kromě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Ab/Ab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nebo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aB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aB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(ale ne obou!)</a:t>
            </a:r>
          </a:p>
          <a:p>
            <a:pPr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výsledkem jsou 3 potenciální rovnováhy, přičemž počáteční frekvence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alel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 B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určují, která z nich nastane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ový popisek 2"/>
          <p:cNvSpPr/>
          <p:nvPr/>
        </p:nvSpPr>
        <p:spPr bwMode="auto">
          <a:xfrm>
            <a:off x="6084168" y="5589240"/>
            <a:ext cx="1368152" cy="648072"/>
          </a:xfrm>
          <a:prstGeom prst="wedgeRectCallout">
            <a:avLst>
              <a:gd name="adj1" fmla="val 32663"/>
              <a:gd name="adj2" fmla="val -8849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historický kontext!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0241" y="537922"/>
            <a:ext cx="80730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Obecné důsledky asortativního páření: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zvýšení frekvence homozygotů na úkor heterozygotů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existuje více rovnovah, záleží na počátečním stavu genofondu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historické faktory jsou důležitým determinantem evolučních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výstupů – platí tím spíše pro komplexnější modely)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páření může vytvořit a udržovat vazbovou nerovnováhu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gamet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ách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alely různých genů s podobnými fenotypovými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účinky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3297" y="3943813"/>
            <a:ext cx="8226932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Z toho plyne, že na úrovni více </a:t>
            </a:r>
            <a:r>
              <a:rPr lang="cs-CZ" sz="24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lokusů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je asortativní páření </a:t>
            </a:r>
          </a:p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velice silným mikroevolučním mechanismem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49007" y="5322724"/>
            <a:ext cx="6343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… při extrémním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páření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reprodukční izolace</a:t>
            </a:r>
          </a:p>
          <a:p>
            <a:pPr defTabSz="540000"/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(pohlavní výběr,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cichlidy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v riftových jezerech!)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660439" y="365125"/>
            <a:ext cx="5832648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PŘÍBUZENSKÉ KŘÍŽENÍ</a:t>
            </a:r>
          </a:p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(INBREEDING)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890543" y="2536448"/>
            <a:ext cx="73629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.:	opakované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samooplození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(autogamie, samosprašnost):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výchozí generace – HW rovnováha: 1/4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1/2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1/4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1. generace autogamie: 3/8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2/8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3/8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2. generace autogamie: 7/16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2/16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7/16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aa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31640" y="1556792"/>
            <a:ext cx="634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= oplození mezi biologicky příbuznými jedinci</a:t>
            </a:r>
            <a:endParaRPr lang="cs-CZ" sz="24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0689" y="4886915"/>
            <a:ext cx="7972147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Existuje několik způsobů měření </a:t>
            </a:r>
            <a:r>
              <a:rPr lang="cs-CZ" sz="24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tyto alternativní přístupy měří odlišné jevy a mohou být</a:t>
            </a:r>
          </a:p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nekompatibilní!</a:t>
            </a:r>
            <a:endParaRPr lang="cs-CZ" sz="24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66974" y="755826"/>
            <a:ext cx="82119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Rozdíly mezi 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inbreedingem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a asortativním pářením:</a:t>
            </a:r>
            <a:b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působí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pouze na 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(y) spojené s preferovaným fenotypem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ovlivňuje všechny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multilokusové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úrovní je as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páření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mocnou evoluční silou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silná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vazbová nerovnováha mezi alelami s podobným 	fenotypovým	účinkem)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pouze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zesiluje LD tam, kde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byla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už na počátku, a to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jen v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případě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samooplození,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v ostatních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případech „závod mezi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rekombinací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inbreedingem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rekombinace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„úspěšnější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“, 	populace směřuje k vazbové rovnováze, i když pomaleji než při 	panmixii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*) plus okolní geny (sekvence), pokud mezi nimi není rekombinace</a:t>
            </a:r>
            <a:endParaRPr lang="cs-CZ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387350"/>
            <a:ext cx="838562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výběr může být na základě genetických </a:t>
            </a:r>
            <a:r>
              <a:rPr lang="cs-CZ" sz="20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 negenetických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znaků, např. u člověka: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barva kůže, náboženská orientace, sociální či ekonomické postavení,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povolání, intelektuální schopnosti, vzdělání, věk, obličejové rysy,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čichové schopnosti atd.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negenetický asortativní výběr může dlouhodobě udržovat rozdíly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ve frekvencích alel – stačí, když je fenotyp spojen s různými historickými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populacemi: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Amišové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výběr na základě náboženství, jiný historický původ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(Švýcarsko, 16. stol.)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dodnes rozdílné frekvence na mnoha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lokusech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globalpost.com/sites/default/files/imagecache/gp3_slideshow_large/amish_beard_hair_cutting_attacks_ohio_11_23_2011.jpg"/>
          <p:cNvPicPr>
            <a:picLocks noChangeAspect="1" noChangeArrowheads="1"/>
          </p:cNvPicPr>
          <p:nvPr/>
        </p:nvPicPr>
        <p:blipFill>
          <a:blip r:embed="rId2" cstate="print"/>
          <a:srcRect l="4268" r="4645"/>
          <a:stretch>
            <a:fillRect/>
          </a:stretch>
        </p:blipFill>
        <p:spPr bwMode="auto">
          <a:xfrm>
            <a:off x="894752" y="4198149"/>
            <a:ext cx="3322245" cy="2429664"/>
          </a:xfrm>
          <a:prstGeom prst="rect">
            <a:avLst/>
          </a:prstGeom>
          <a:noFill/>
        </p:spPr>
      </p:pic>
      <p:pic>
        <p:nvPicPr>
          <p:cNvPr id="2052" name="Picture 4" descr="http://www.femonite.com/wp-content/uploads/2012/04/amish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729" y="4199274"/>
            <a:ext cx="3238051" cy="2428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689666"/>
            <a:ext cx="773961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Komplikace pro forenzní analýzy: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shody s podezřelým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vzácné alely vhodnější</a:t>
            </a:r>
          </a:p>
          <a:p>
            <a:pPr defTabSz="540000">
              <a:spcAft>
                <a:spcPts val="24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při asortativním páření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+ 2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pqF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genotypové frekvence spojené se vzácnou alelou však nejvíc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náchylné i k nízkým hodnotám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  <a:sym typeface="Symbol"/>
              </a:rPr>
              <a:t>IS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situace komplikovanější pro víc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, protože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oplození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způsobuje silnou vazbovou nerovnováhu mezi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lokusy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750" y="2060848"/>
            <a:ext cx="5202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preference partnera s odlišným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fenotypem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35839" y="333375"/>
            <a:ext cx="5692748" cy="126188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DISASORTATIVNÍ PÁŘENÍ</a:t>
            </a:r>
          </a:p>
          <a:p>
            <a:pPr algn="ctr"/>
            <a:r>
              <a:rPr lang="cs-CZ" sz="28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= NEGATIVNÍ AS. PÁŘENÍ</a:t>
            </a:r>
          </a:p>
          <a:p>
            <a:pPr algn="ctr"/>
            <a:r>
              <a:rPr lang="cs-CZ" sz="20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(</a:t>
            </a:r>
            <a:r>
              <a:rPr lang="cs-CZ" sz="2000" b="1" i="1" dirty="0" err="1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disassortative</a:t>
            </a:r>
            <a:r>
              <a:rPr lang="cs-CZ" sz="2000" b="1" i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 </a:t>
            </a:r>
            <a:r>
              <a:rPr lang="cs-CZ" sz="2000" b="1" i="1" dirty="0" err="1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mating</a:t>
            </a:r>
            <a:r>
              <a:rPr lang="cs-CZ" sz="20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)</a:t>
            </a:r>
            <a:endParaRPr lang="cs-CZ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53721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51500" y="234888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Fenotypy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adultní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populace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51500" y="47667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zygot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1500" y="414908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po rozmnožení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51500" y="306896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spojení gamet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páření)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1500" y="1412776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vývoje fenotypu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51500" y="4941168"/>
            <a:ext cx="289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produkce zygot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651500" y="5805264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zygot následující 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generace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ový popisek 9"/>
          <p:cNvSpPr/>
          <p:nvPr/>
        </p:nvSpPr>
        <p:spPr bwMode="auto">
          <a:xfrm>
            <a:off x="5297612" y="1113304"/>
            <a:ext cx="1368152" cy="288032"/>
          </a:xfrm>
          <a:prstGeom prst="wedgeRectCallout">
            <a:avLst>
              <a:gd name="adj1" fmla="val -91075"/>
              <a:gd name="adj2" fmla="val -1199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žádná selekce</a:t>
            </a:r>
            <a:endParaRPr kumimoji="0" lang="cs-CZ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ový popisek 10"/>
          <p:cNvSpPr/>
          <p:nvPr/>
        </p:nvSpPr>
        <p:spPr bwMode="auto">
          <a:xfrm>
            <a:off x="5792869" y="3679178"/>
            <a:ext cx="2314115" cy="311909"/>
          </a:xfrm>
          <a:prstGeom prst="wedgeRectCallout">
            <a:avLst>
              <a:gd name="adj1" fmla="val -90741"/>
              <a:gd name="adj2" fmla="val -4426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preference jiných genotypů</a:t>
            </a:r>
            <a:endParaRPr kumimoji="0" lang="cs-CZ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750" y="476672"/>
            <a:ext cx="83279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výsledkem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disasortativního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páření jsou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intermediární frekvence alel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Př. preference samců s odlišným MHC (myš, člověk) – důvodem zřejmě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snaha o co nejvariabilnější imunitní systém</a:t>
            </a:r>
          </a:p>
        </p:txBody>
      </p:sp>
      <p:pic>
        <p:nvPicPr>
          <p:cNvPr id="4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81" y="2111341"/>
            <a:ext cx="2493975" cy="1782927"/>
          </a:xfrm>
          <a:prstGeom prst="rect">
            <a:avLst/>
          </a:prstGeom>
          <a:noFill/>
        </p:spPr>
      </p:pic>
      <p:pic>
        <p:nvPicPr>
          <p:cNvPr id="4102" name="Picture 6" descr="http://static.guim.co.uk/sys-images/Guardian/Pix/pictures/2011/1/4/1294146165909/Patrick-Barkham-tries-out-008.jpg"/>
          <p:cNvPicPr>
            <a:picLocks noChangeAspect="1" noChangeArrowheads="1"/>
          </p:cNvPicPr>
          <p:nvPr/>
        </p:nvPicPr>
        <p:blipFill>
          <a:blip r:embed="rId4" cstate="print"/>
          <a:srcRect l="16337" r="10251" b="10026"/>
          <a:stretch>
            <a:fillRect/>
          </a:stretch>
        </p:blipFill>
        <p:spPr bwMode="auto">
          <a:xfrm>
            <a:off x="2517291" y="4250616"/>
            <a:ext cx="3216536" cy="2365336"/>
          </a:xfrm>
          <a:prstGeom prst="rect">
            <a:avLst/>
          </a:prstGeom>
          <a:noFill/>
        </p:spPr>
      </p:pic>
      <p:pic>
        <p:nvPicPr>
          <p:cNvPr id="4106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736" y="1652224"/>
            <a:ext cx="1823831" cy="2279790"/>
          </a:xfrm>
          <a:prstGeom prst="rect">
            <a:avLst/>
          </a:prstGeom>
          <a:noFill/>
        </p:spPr>
      </p:pic>
      <p:pic>
        <p:nvPicPr>
          <p:cNvPr id="4110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9625" y="4004012"/>
            <a:ext cx="3026192" cy="2595803"/>
          </a:xfrm>
          <a:prstGeom prst="rect">
            <a:avLst/>
          </a:prstGeom>
          <a:noFill/>
        </p:spPr>
      </p:pic>
      <p:pic>
        <p:nvPicPr>
          <p:cNvPr id="4098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7" cstate="print"/>
          <a:srcRect r="29214"/>
          <a:stretch>
            <a:fillRect/>
          </a:stretch>
        </p:blipFill>
        <p:spPr bwMode="auto">
          <a:xfrm>
            <a:off x="3003250" y="1893344"/>
            <a:ext cx="3107093" cy="2194695"/>
          </a:xfrm>
          <a:prstGeom prst="rect">
            <a:avLst/>
          </a:prstGeom>
          <a:noFill/>
        </p:spPr>
      </p:pic>
      <p:grpSp>
        <p:nvGrpSpPr>
          <p:cNvPr id="12" name="Skupina 11"/>
          <p:cNvGrpSpPr/>
          <p:nvPr/>
        </p:nvGrpSpPr>
        <p:grpSpPr>
          <a:xfrm>
            <a:off x="198605" y="3700632"/>
            <a:ext cx="1868048" cy="2694789"/>
            <a:chOff x="198605" y="3700632"/>
            <a:chExt cx="1868048" cy="2694789"/>
          </a:xfrm>
        </p:grpSpPr>
        <p:pic>
          <p:nvPicPr>
            <p:cNvPr id="4108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11" name="TextovéPole 10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ym typeface="Symbol"/>
                </a:rPr>
                <a:t>  </a:t>
              </a:r>
              <a:endParaRPr lang="cs-CZ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750" y="476672"/>
            <a:ext cx="828624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Vzhledem k intermediálním alelovým frekvencím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udržování </a:t>
            </a:r>
            <a:b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	polymorfismu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různé počáteční podmínky vedou k odlišným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stabilním rovnováhám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0</a:t>
            </a:r>
            <a:endParaRPr lang="cs-CZ" sz="2000" dirty="0" smtClean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mění frekvence alel i na úrovni jednoho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lokusu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evoluce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rozdíl od asortativního páření: protože LD je redukováno rychlostí,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která závisí na frekvenci dvojitých heterozygotů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disasort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páření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zvyšuje frekvenci heterozygotů, bude naopak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zesilovat účinky </a:t>
            </a:r>
            <a:b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	rekombinace a LD zeslabovat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na rozdíl od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páření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opačné účinky na genetickou divergenci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lokálních populací (</a:t>
            </a:r>
            <a:r>
              <a:rPr lang="cs-CZ" sz="2000" smtClean="0">
                <a:latin typeface="Arial" pitchFamily="34" charset="0"/>
                <a:cs typeface="Arial" pitchFamily="34" charset="0"/>
                <a:sym typeface="Symbol"/>
              </a:rPr>
              <a:t>genetická homogenizace)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123728" y="332656"/>
            <a:ext cx="4405373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1. Rodokmenový </a:t>
            </a:r>
            <a:r>
              <a:rPr lang="cs-CZ" sz="2400" b="1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68313" y="1052736"/>
            <a:ext cx="79771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autozygotnost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alely identické původem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identical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IBD), vždy homozygot</a:t>
            </a:r>
          </a:p>
          <a:p>
            <a:pPr>
              <a:spcBef>
                <a:spcPts val="1200"/>
              </a:spcBef>
            </a:pP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alozygotnost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buď heterozygot, nebo homozygot, kde alely identické stavem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identical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IBS)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68313" y="4077072"/>
            <a:ext cx="78486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pravděpodobnost, že potomstvo je homozygotní v důsledku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na náhodně vybraném autozomálním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lokusu</a:t>
            </a:r>
            <a:endParaRPr lang="cs-CZ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0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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 1</a:t>
            </a:r>
            <a:endParaRPr lang="cs-CZ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Inbrední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populace</a:t>
            </a:r>
            <a:r>
              <a:rPr lang="cs-CZ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= taková, u níž pravděpodobnost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 v důsledku křížení mezi příbuznými 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panmiktické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populaci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8313" y="3284538"/>
            <a:ext cx="551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Rodokmenový koeficient </a:t>
            </a:r>
            <a:r>
              <a:rPr lang="cs-CZ" sz="24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cs-CZ" sz="24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39552" y="548680"/>
            <a:ext cx="7821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lze vypočítat pro daného jedince aplikováním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Mendelova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zákona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o segregaci na jeho rodokmen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Pedig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2132856"/>
            <a:ext cx="7631004" cy="2942744"/>
          </a:xfrm>
          <a:prstGeom prst="rect">
            <a:avLst/>
          </a:prstGeom>
        </p:spPr>
      </p:pic>
      <p:sp>
        <p:nvSpPr>
          <p:cNvPr id="5" name="Obdélníkový popisek 4"/>
          <p:cNvSpPr/>
          <p:nvPr/>
        </p:nvSpPr>
        <p:spPr bwMode="auto">
          <a:xfrm>
            <a:off x="2843808" y="4005064"/>
            <a:ext cx="2952328" cy="936104"/>
          </a:xfrm>
          <a:prstGeom prst="wedgeRectCallout">
            <a:avLst>
              <a:gd name="adj1" fmla="val 15614"/>
              <a:gd name="adj2" fmla="val -8592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zjednodušení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zanedbáním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jedinců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nepřispívajících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cs-CZ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autozygotnosti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4211960" y="1556792"/>
            <a:ext cx="2151856" cy="711696"/>
          </a:xfrm>
          <a:prstGeom prst="wedgeRectCallout">
            <a:avLst>
              <a:gd name="adj1" fmla="val -131898"/>
              <a:gd name="adj2" fmla="val 5434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3 nepříbuzní jedinci, kteří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 IBD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8313" y="5445224"/>
            <a:ext cx="71016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(D = IBD </a:t>
            </a:r>
            <a:r>
              <a:rPr lang="cs-CZ" sz="16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AA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(1/2)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1/16</a:t>
            </a:r>
          </a:p>
          <a:p>
            <a:pPr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celk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(IBD, tj. D = buď IBD </a:t>
            </a:r>
            <a:r>
              <a:rPr lang="cs-CZ" sz="16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AA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nebo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aa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1/16 + 1/16 = 1/8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39752" y="332656"/>
            <a:ext cx="362766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cs-CZ" sz="2400" b="1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b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Obrázek 10" descr="3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353" y="2132856"/>
            <a:ext cx="6376802" cy="3596640"/>
          </a:xfrm>
          <a:prstGeom prst="rect">
            <a:avLst/>
          </a:prstGeom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68313" y="1052736"/>
            <a:ext cx="4682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jako odchylka od panmixie</a:t>
            </a:r>
          </a:p>
        </p:txBody>
      </p:sp>
      <p:sp>
        <p:nvSpPr>
          <p:cNvPr id="13" name="Obdélníkový popisek 12"/>
          <p:cNvSpPr/>
          <p:nvPr/>
        </p:nvSpPr>
        <p:spPr bwMode="auto">
          <a:xfrm>
            <a:off x="468313" y="4005064"/>
            <a:ext cx="1152128" cy="504056"/>
          </a:xfrm>
          <a:prstGeom prst="wedgeRectCallout">
            <a:avLst>
              <a:gd name="adj1" fmla="val 143549"/>
              <a:gd name="adj2" fmla="val -8437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5652889" y="3032510"/>
            <a:ext cx="1152128" cy="504056"/>
          </a:xfrm>
          <a:prstGeom prst="wedgeRectCallout">
            <a:avLst>
              <a:gd name="adj1" fmla="val -86146"/>
              <a:gd name="adj2" fmla="val 105566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2655186" y="4670891"/>
            <a:ext cx="792088" cy="0"/>
          </a:xfrm>
          <a:prstGeom prst="line">
            <a:avLst/>
          </a:prstGeom>
          <a:ln w="76200">
            <a:solidFill>
              <a:srgbClr val="E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4455386" y="4670891"/>
            <a:ext cx="792088" cy="0"/>
          </a:xfrm>
          <a:prstGeom prst="line">
            <a:avLst/>
          </a:prstGeom>
          <a:ln w="76200">
            <a:solidFill>
              <a:srgbClr val="E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628553" y="5589240"/>
            <a:ext cx="792088" cy="0"/>
          </a:xfrm>
          <a:prstGeom prst="line">
            <a:avLst/>
          </a:prstGeom>
          <a:ln w="76200">
            <a:solidFill>
              <a:srgbClr val="E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ový popisek 15"/>
          <p:cNvSpPr/>
          <p:nvPr/>
        </p:nvSpPr>
        <p:spPr bwMode="auto">
          <a:xfrm>
            <a:off x="972369" y="5805264"/>
            <a:ext cx="1152128" cy="504056"/>
          </a:xfrm>
          <a:prstGeom prst="wedgeRectCallout">
            <a:avLst>
              <a:gd name="adj1" fmla="val 125808"/>
              <a:gd name="adj2" fmla="val -10145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pq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4428753" y="5589240"/>
            <a:ext cx="792088" cy="0"/>
          </a:xfrm>
          <a:prstGeom prst="line">
            <a:avLst/>
          </a:prstGeom>
          <a:ln w="76200">
            <a:solidFill>
              <a:srgbClr val="E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ový popisek 13"/>
          <p:cNvSpPr/>
          <p:nvPr/>
        </p:nvSpPr>
        <p:spPr bwMode="auto">
          <a:xfrm>
            <a:off x="4356745" y="5877272"/>
            <a:ext cx="1152128" cy="504056"/>
          </a:xfrm>
          <a:prstGeom prst="wedgeRectCallout">
            <a:avLst>
              <a:gd name="adj1" fmla="val 18431"/>
              <a:gd name="adj2" fmla="val -11425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5634364" y="4266463"/>
            <a:ext cx="2520280" cy="1080120"/>
          </a:xfrm>
          <a:prstGeom prst="wedgeRectCallout">
            <a:avLst>
              <a:gd name="adj1" fmla="val -30053"/>
              <a:gd name="adj2" fmla="val -663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q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 bwMode="auto">
          <a:xfrm>
            <a:off x="5940152" y="1700808"/>
            <a:ext cx="2952328" cy="792088"/>
          </a:xfrm>
          <a:prstGeom prst="wedgeRectCallout">
            <a:avLst>
              <a:gd name="adj1" fmla="val -30138"/>
              <a:gd name="adj2" fmla="val 12632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ko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variance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mezi splývajícími gametami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20688"/>
            <a:ext cx="792011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vhodn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ější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měřit odchylku od HW jako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korelaci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mezi splývajícími gametami v dému než jako kovarianci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korelace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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	-1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 1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pqF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IS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 = 2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 –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q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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pqF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IS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7013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8" name="Skupina 17"/>
          <p:cNvGrpSpPr/>
          <p:nvPr/>
        </p:nvGrpSpPr>
        <p:grpSpPr>
          <a:xfrm>
            <a:off x="684337" y="4149080"/>
            <a:ext cx="7128023" cy="1008112"/>
            <a:chOff x="684337" y="4149080"/>
            <a:chExt cx="7128023" cy="1008112"/>
          </a:xfrm>
        </p:grpSpPr>
        <p:sp>
          <p:nvSpPr>
            <p:cNvPr id="4" name="TextovéPole 3"/>
            <p:cNvSpPr txBox="1"/>
            <p:nvPr/>
          </p:nvSpPr>
          <p:spPr>
            <a:xfrm>
              <a:off x="684337" y="4365104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40000"/>
              <a:r>
                <a:rPr lang="cs-CZ" sz="24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Alternativní interpretace </a:t>
              </a:r>
              <a:r>
                <a:rPr lang="cs-CZ" sz="2400" i="1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cs-CZ" sz="24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kumimoji="0" lang="cs-CZ" sz="2400" b="0" u="none" strike="noStrike" cap="none" normalizeH="0" baseline="0" dirty="0" smtClean="0">
                <a:ln>
                  <a:noFill/>
                </a:ln>
                <a:solidFill>
                  <a:srgbClr val="E8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4644008" y="4149080"/>
              <a:ext cx="3168352" cy="1008112"/>
              <a:chOff x="4427984" y="4581128"/>
              <a:chExt cx="3168352" cy="1008112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4427984" y="4581128"/>
                <a:ext cx="3168352" cy="100811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638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99992" y="4725144"/>
                <a:ext cx="2971800" cy="7334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27013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7013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6084167" y="2852936"/>
            <a:ext cx="1994825" cy="936104"/>
          </a:xfrm>
          <a:prstGeom prst="wedgeRectCallout">
            <a:avLst>
              <a:gd name="adj1" fmla="val -46784"/>
              <a:gd name="adj2" fmla="val 9903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pozorovaná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heterozygotnost</a:t>
            </a:r>
            <a:r>
              <a:rPr kumimoji="0" lang="cs-CZ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 dému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 bwMode="auto">
          <a:xfrm>
            <a:off x="6300192" y="5373216"/>
            <a:ext cx="2079848" cy="927720"/>
          </a:xfrm>
          <a:prstGeom prst="wedgeRectCallout">
            <a:avLst>
              <a:gd name="adj1" fmla="val -52518"/>
              <a:gd name="adj2" fmla="val -8882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heterozygotnost</a:t>
            </a:r>
            <a:r>
              <a:rPr kumimoji="0" lang="cs-CZ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očekávaná na základě HW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7"/>
          <p:cNvSpPr txBox="1">
            <a:spLocks noChangeArrowheads="1"/>
          </p:cNvSpPr>
          <p:nvPr/>
        </p:nvSpPr>
        <p:spPr bwMode="auto">
          <a:xfrm>
            <a:off x="971600" y="620688"/>
            <a:ext cx="3028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Rozdíly mezi </a:t>
            </a:r>
            <a:r>
              <a:rPr lang="cs-CZ" sz="2400" i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i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b="1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025" y="246063"/>
            <a:ext cx="3632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9"/>
          <p:cNvSpPr txBox="1">
            <a:spLocks noChangeArrowheads="1"/>
          </p:cNvSpPr>
          <p:nvPr/>
        </p:nvSpPr>
        <p:spPr bwMode="auto">
          <a:xfrm>
            <a:off x="468313" y="1268760"/>
            <a:ext cx="7004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Gazella</a:t>
            </a:r>
            <a:r>
              <a:rPr lang="cs-CZ" sz="18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spekei</a:t>
            </a:r>
            <a:r>
              <a:rPr lang="cs-CZ"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St. Louis ZOO:</a:t>
            </a: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 1♂ + 3♀ (1969-1972) z Afriky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 1982: všechny původní gazely mrtvé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 protože zakladatelem stáda jen 1 samec,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  všichni potomci nutně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inbrední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bez ohledu na systém páření</a:t>
            </a:r>
          </a:p>
          <a:p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8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= 0,149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indikace silného </a:t>
            </a:r>
            <a:r>
              <a:rPr lang="cs-CZ" sz="18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inbreedingu</a:t>
            </a:r>
            <a:endParaRPr lang="cs-CZ" sz="18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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prům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. 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lang="cs-CZ" sz="1800" baseline="-25000" dirty="0">
                <a:latin typeface="Arial" pitchFamily="34" charset="0"/>
                <a:cs typeface="Arial" pitchFamily="34" charset="0"/>
                <a:sym typeface="Symbol" pitchFamily="18" charset="2"/>
              </a:rPr>
              <a:t>IS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= -0,291  </a:t>
            </a:r>
            <a: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indikace silného vyhýbání se </a:t>
            </a:r>
            <a:r>
              <a:rPr lang="cs-CZ" sz="18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inbreedingu</a:t>
            </a:r>
            <a: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!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468313" y="4005064"/>
            <a:ext cx="856818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hutterité</a:t>
            </a:r>
            <a:r>
              <a:rPr lang="cs-CZ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(anabaptisté = novokřtěnci) z Velkých plání v USA a Kanadě: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malá skupina protestantů z Tyrolských Alp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navzdory striktnímu dodržování tabu incestu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0,0255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jedna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 nejvíce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cs-CZ" sz="20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inbredních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známých skupin lidí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příčinou malý počet zakladatelů</a:t>
            </a:r>
          </a:p>
        </p:txBody>
      </p:sp>
      <p:sp>
        <p:nvSpPr>
          <p:cNvPr id="26630" name="Text Box 63"/>
          <p:cNvSpPr txBox="1">
            <a:spLocks noChangeArrowheads="1"/>
          </p:cNvSpPr>
          <p:nvPr/>
        </p:nvSpPr>
        <p:spPr bwMode="auto">
          <a:xfrm>
            <a:off x="7812360" y="2564904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cs-CZ" sz="1600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spekei</a:t>
            </a:r>
            <a:endParaRPr lang="cs-CZ" sz="16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4719905" y="5661248"/>
            <a:ext cx="2664296" cy="720080"/>
          </a:xfrm>
          <a:prstGeom prst="wedgeRectCallout">
            <a:avLst>
              <a:gd name="adj1" fmla="val -67536"/>
              <a:gd name="adj2" fmla="val -1662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historický kontext hraje významnou roli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4" y="1484784"/>
          <a:ext cx="820814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80"/>
                <a:gridCol w="3240616"/>
                <a:gridCol w="2736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Vlastnost</a:t>
                      </a:r>
                      <a:endParaRPr lang="cs-CZ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cs-CZ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cs-CZ" i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IS</a:t>
                      </a:r>
                      <a:endParaRPr lang="cs-CZ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Data k výpočtu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rodokmen vybraných jedinců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genotypové frekvence pro daný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lokus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v dému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Typ matematické míry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pravděpodobnost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korelační koeficient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Rozmezí hodnot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 </a:t>
                      </a:r>
                      <a:r>
                        <a:rPr lang="cs-CZ" i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F</a:t>
                      </a:r>
                      <a:r>
                        <a:rPr lang="cs-CZ" i="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 1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-1 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 </a:t>
                      </a:r>
                      <a:r>
                        <a:rPr lang="cs-CZ" i="1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F</a:t>
                      </a:r>
                      <a:r>
                        <a:rPr lang="cs-CZ" i="0" baseline="-250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IS</a:t>
                      </a:r>
                      <a:r>
                        <a:rPr lang="cs-CZ" i="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 1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Aplikace na: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jedince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démy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Biologický význam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očekávaná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. IBD na náhodně vybraném autozomálním </a:t>
                      </a:r>
                      <a:r>
                        <a:rPr lang="cs-CZ" dirty="0" err="1" smtClean="0">
                          <a:latin typeface="Arial" pitchFamily="34" charset="0"/>
                          <a:cs typeface="Arial" pitchFamily="34" charset="0"/>
                        </a:rPr>
                        <a:t>lokusu</a:t>
                      </a: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 jedince způsobená příbuzností mezi jeho rodiči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systém páření dému měřený jako odchylky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od očekávaných frekvencí genotypů při náhodném oplození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04124" y="333375"/>
            <a:ext cx="6931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Rozdílné vlastnosti rodokmenového a </a:t>
            </a:r>
            <a:r>
              <a:rPr lang="cs-CZ" sz="24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démového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koeficientu </a:t>
            </a:r>
            <a:r>
              <a:rPr lang="cs-CZ" sz="24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4926" y="5589240"/>
            <a:ext cx="8198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4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24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individuální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cs-CZ" sz="24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skupinový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(pokud třeba pracovat s populací,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nutno brát jako populační průměr)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468313" y="1628800"/>
            <a:ext cx="70166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změna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frekvenc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í </a:t>
            </a:r>
            <a:r>
              <a:rPr lang="cs-CZ" sz="2000" i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genotypů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(zvýšení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frekvence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homozygotů)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frekvence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alel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nemění *)</a:t>
            </a:r>
            <a:endParaRPr lang="en-US" sz="20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nbreeding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postihuje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en-US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echny</a:t>
            </a: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lokusy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zvýšení rozptylu fenotypového znaku</a:t>
            </a:r>
          </a:p>
          <a:p>
            <a:pPr>
              <a:spcAft>
                <a:spcPts val="24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vzniká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vazbová nerovnováha</a:t>
            </a: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1979712" y="476672"/>
            <a:ext cx="4655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Genetické důsledky </a:t>
            </a:r>
            <a:r>
              <a:rPr lang="cs-CZ" sz="24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inbreedingu</a:t>
            </a:r>
            <a:r>
              <a:rPr lang="cs-CZ" sz="24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3608" y="4941168"/>
            <a:ext cx="5884944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*) v případě 1 </a:t>
            </a:r>
            <a:r>
              <a:rPr lang="cs-CZ" sz="2400" dirty="0" err="1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lokusu</a:t>
            </a:r>
            <a:r>
              <a:rPr lang="cs-CZ" sz="24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nedochází k evoluci!</a:t>
            </a:r>
            <a:endParaRPr lang="cs-CZ" sz="24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867</Words>
  <Application>Microsoft Office PowerPoint</Application>
  <PresentationFormat>Předvádění na obrazovce (4:3)</PresentationFormat>
  <Paragraphs>213</Paragraphs>
  <Slides>26</Slides>
  <Notes>12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Milos Macholan</dc:creator>
  <cp:lastModifiedBy>Milos Macholan</cp:lastModifiedBy>
  <cp:revision>75</cp:revision>
  <dcterms:created xsi:type="dcterms:W3CDTF">2014-09-15T11:55:47Z</dcterms:created>
  <dcterms:modified xsi:type="dcterms:W3CDTF">2014-10-23T07:43:10Z</dcterms:modified>
</cp:coreProperties>
</file>