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1" r:id="rId2"/>
    <p:sldId id="320" r:id="rId3"/>
    <p:sldId id="321" r:id="rId4"/>
    <p:sldId id="300" r:id="rId5"/>
    <p:sldId id="304" r:id="rId6"/>
    <p:sldId id="305" r:id="rId7"/>
    <p:sldId id="340" r:id="rId8"/>
    <p:sldId id="343" r:id="rId9"/>
    <p:sldId id="379" r:id="rId10"/>
    <p:sldId id="341" r:id="rId11"/>
    <p:sldId id="342" r:id="rId12"/>
    <p:sldId id="335" r:id="rId13"/>
    <p:sldId id="306" r:id="rId14"/>
    <p:sldId id="307" r:id="rId15"/>
    <p:sldId id="344" r:id="rId16"/>
    <p:sldId id="301" r:id="rId17"/>
    <p:sldId id="336" r:id="rId18"/>
    <p:sldId id="346" r:id="rId19"/>
    <p:sldId id="338" r:id="rId20"/>
    <p:sldId id="345" r:id="rId21"/>
    <p:sldId id="339" r:id="rId22"/>
    <p:sldId id="337" r:id="rId23"/>
    <p:sldId id="347" r:id="rId24"/>
    <p:sldId id="353" r:id="rId25"/>
    <p:sldId id="354" r:id="rId26"/>
    <p:sldId id="348" r:id="rId27"/>
    <p:sldId id="364" r:id="rId28"/>
    <p:sldId id="355" r:id="rId29"/>
    <p:sldId id="365" r:id="rId30"/>
    <p:sldId id="349" r:id="rId31"/>
    <p:sldId id="360" r:id="rId32"/>
    <p:sldId id="350" r:id="rId33"/>
    <p:sldId id="358" r:id="rId34"/>
    <p:sldId id="357" r:id="rId35"/>
    <p:sldId id="351" r:id="rId36"/>
    <p:sldId id="352" r:id="rId37"/>
    <p:sldId id="366" r:id="rId38"/>
    <p:sldId id="359" r:id="rId39"/>
    <p:sldId id="361" r:id="rId40"/>
    <p:sldId id="371" r:id="rId41"/>
    <p:sldId id="372" r:id="rId42"/>
    <p:sldId id="367" r:id="rId43"/>
    <p:sldId id="368" r:id="rId44"/>
    <p:sldId id="369" r:id="rId45"/>
    <p:sldId id="370" r:id="rId46"/>
    <p:sldId id="373" r:id="rId47"/>
    <p:sldId id="380" r:id="rId48"/>
    <p:sldId id="377" r:id="rId49"/>
    <p:sldId id="381" r:id="rId50"/>
    <p:sldId id="374" r:id="rId51"/>
    <p:sldId id="376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FF"/>
    <a:srgbClr val="DE0000"/>
    <a:srgbClr val="FF6600"/>
    <a:srgbClr val="FF5050"/>
    <a:srgbClr val="CCFF33"/>
    <a:srgbClr val="3366CC"/>
    <a:srgbClr val="FFFF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494" y="-114"/>
      </p:cViewPr>
      <p:guideLst>
        <p:guide orient="horz" pos="280"/>
        <p:guide pos="3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C5A62-893C-448F-8E95-C5D9CF47FBBB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969C-E310-4C6D-B1EB-1C5995EE7C49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83461-82BC-41B1-ADCB-90C5F9284F90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22.10.2014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upload.wikimedia.org/wikipedia/en/8/81/Sewall_Wright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4506" y="1816974"/>
            <a:ext cx="7298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80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DRIFT II</a:t>
            </a:r>
            <a:endParaRPr lang="cs-CZ" sz="8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68649" y="338138"/>
            <a:ext cx="435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200" y="1172584"/>
            <a:ext cx="864691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Genetický drift způsobuje 1) náhodné odchylky od frekvencí alel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 předchozí generaci a 2) rozdíly v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subpopulacemi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obojí měřeno pomocí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rozptylu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(variance)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Idealizovaná populace: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frekvence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1 (frekvence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počet alel ve vzorku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sampling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alel v souladu s binomickým rozdělením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protože drift nemá směr, očekávaná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další generaci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/(2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alelových frekvencí =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neidealizované populaci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72" y="4346108"/>
            <a:ext cx="412623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73" y="1302754"/>
            <a:ext cx="3888105" cy="8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4012602" y="3614569"/>
            <a:ext cx="3195021" cy="1398494"/>
            <a:chOff x="4184725" y="3162748"/>
            <a:chExt cx="3195021" cy="1398494"/>
          </a:xfrm>
        </p:grpSpPr>
        <p:sp>
          <p:nvSpPr>
            <p:cNvPr id="8" name="Obdélník 7"/>
            <p:cNvSpPr/>
            <p:nvPr/>
          </p:nvSpPr>
          <p:spPr>
            <a:xfrm>
              <a:off x="4184725" y="3162748"/>
              <a:ext cx="3195021" cy="13984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8517" y="3246983"/>
              <a:ext cx="3068572" cy="1268572"/>
            </a:xfrm>
            <a:prstGeom prst="rect">
              <a:avLst/>
            </a:prstGeom>
            <a:noFill/>
          </p:spPr>
        </p:pic>
      </p:grpSp>
      <p:sp>
        <p:nvSpPr>
          <p:cNvPr id="6" name="TextovéPole 5"/>
          <p:cNvSpPr txBox="1"/>
          <p:nvPr/>
        </p:nvSpPr>
        <p:spPr>
          <a:xfrm>
            <a:off x="457200" y="666974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v čase roste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po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generacích: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" y="2476051"/>
            <a:ext cx="581300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neidealizované populaci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; Var(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4001844" y="5169386"/>
            <a:ext cx="2076581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frekvence </a:t>
            </a:r>
            <a:r>
              <a:rPr lang="cs-CZ" sz="1600" i="1" dirty="0" smtClean="0">
                <a:latin typeface="Arial" charset="0"/>
              </a:rPr>
              <a:t>A</a:t>
            </a:r>
            <a:r>
              <a:rPr lang="cs-CZ" sz="1600" dirty="0" smtClean="0">
                <a:latin typeface="Arial" charset="0"/>
              </a:rPr>
              <a:t> v počáteční generaci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542444" y="5031331"/>
            <a:ext cx="815787" cy="336735"/>
          </a:xfrm>
          <a:prstGeom prst="wedgeRectCallout">
            <a:avLst>
              <a:gd name="adj1" fmla="val -48273"/>
              <a:gd name="adj2" fmla="val -12470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= 1 - </a:t>
            </a:r>
            <a:r>
              <a:rPr lang="cs-CZ" sz="1600" i="1" dirty="0" smtClean="0">
                <a:latin typeface="Arial" charset="0"/>
              </a:rPr>
              <a:t>p</a:t>
            </a:r>
            <a:endParaRPr lang="cs-CZ" sz="1600" dirty="0">
              <a:latin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1550894" y="4665569"/>
            <a:ext cx="2311102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závisí pouze na Var, </a:t>
            </a:r>
            <a:r>
              <a:rPr lang="cs-CZ" sz="1600" i="1" dirty="0" smtClean="0">
                <a:latin typeface="Arial" charset="0"/>
              </a:rPr>
              <a:t>p</a:t>
            </a:r>
            <a:r>
              <a:rPr lang="cs-CZ" sz="1600" dirty="0" smtClean="0">
                <a:latin typeface="Arial" charset="0"/>
              </a:rPr>
              <a:t>, </a:t>
            </a:r>
            <a:r>
              <a:rPr lang="cs-CZ" sz="1600" i="1" dirty="0" smtClean="0">
                <a:latin typeface="Arial" charset="0"/>
              </a:rPr>
              <a:t>q</a:t>
            </a:r>
            <a:r>
              <a:rPr lang="cs-CZ" sz="1600" dirty="0" smtClean="0">
                <a:latin typeface="Arial" charset="0"/>
              </a:rPr>
              <a:t> a </a:t>
            </a:r>
            <a:r>
              <a:rPr lang="cs-CZ" sz="1600" i="1" dirty="0" smtClean="0">
                <a:latin typeface="Arial" charset="0"/>
              </a:rPr>
              <a:t>t</a:t>
            </a:r>
            <a:r>
              <a:rPr lang="cs-CZ" sz="1600" dirty="0" smtClean="0">
                <a:latin typeface="Arial" charset="0"/>
              </a:rPr>
              <a:t>, nezávisí na </a:t>
            </a:r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!</a:t>
            </a:r>
            <a:endParaRPr lang="cs-CZ" sz="1600" dirty="0">
              <a:latin typeface="Arial" charset="0"/>
            </a:endParaRP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6015317" y="1061758"/>
            <a:ext cx="2902772" cy="939164"/>
          </a:xfrm>
          <a:prstGeom prst="wedgeRectCallout">
            <a:avLst>
              <a:gd name="adj1" fmla="val -93766"/>
              <a:gd name="adj2" fmla="val -1275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   Var  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Symbol"/>
              </a:rPr>
              <a:t>Var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1600" dirty="0" err="1" smtClean="0">
                <a:latin typeface="Arial" pitchFamily="34" charset="0"/>
                <a:cs typeface="Arial" pitchFamily="34" charset="0"/>
                <a:sym typeface="Symbol"/>
              </a:rPr>
              <a:t>max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  <a:sym typeface="Symbol"/>
              </a:rPr>
              <a:t>pq</a:t>
            </a:r>
            <a:endParaRPr lang="cs-CZ" sz="1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(= stav, kdy všechny alely buď fixovány, nebo ztraceny)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561192"/>
            <a:ext cx="83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15: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rodiče 19 jedinců z 1979 jako referenční generace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20,1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48,1  239 %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806" y="559399"/>
            <a:ext cx="2520557" cy="16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57200" y="2069056"/>
            <a:ext cx="83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drift a ztráta alelické 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diverzity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Ani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démový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ani rodokmenový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nemá přímý dopad na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frekvence alel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sám o sobě ani nezrychluje, ani nezpomaluje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ztrátu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 mnoha reálných, početně omezených populacích existuje negativní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korelace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inbreedingem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variabilitou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drift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ne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je skutečnou příčinou ztráty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nezpůsobuje ztrátu alelické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diverzity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malých populacích,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její příčinou je samotné omezení velikosti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200" y="454025"/>
            <a:ext cx="826219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20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rodičů</a:t>
            </a:r>
          </a:p>
          <a:p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potomků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Př.: redukce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ve 21. generaci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z 1000 na 4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a zvýšení na 1000	ve 22. generaci: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gamety náhodně vybrány z 1000 rodičů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4 jedinci v gen. 21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pravděpodobnost, že dvě vybrané gamety od stejného rodiče = 1/1000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pravděpodobnost, že se tyto gamety účastnily samooplození a jsou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IBD = ½ 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ve 21. generaci = 1/2000 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1000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4)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vybráno pouze 8 gamet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(21)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pq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/8 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(21) =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4)</a:t>
            </a:r>
            <a:endParaRPr lang="cs-CZ" sz="2000" u="sng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784511" y="311971"/>
            <a:ext cx="3943350" cy="2559779"/>
            <a:chOff x="4784511" y="311971"/>
            <a:chExt cx="3943350" cy="2559779"/>
          </a:xfrm>
        </p:grpSpPr>
        <p:pic>
          <p:nvPicPr>
            <p:cNvPr id="2" name="Obrázek 9" descr="III.jpg"/>
            <p:cNvPicPr>
              <a:picLocks noChangeAspect="1"/>
            </p:cNvPicPr>
            <p:nvPr/>
          </p:nvPicPr>
          <p:blipFill>
            <a:blip r:embed="rId2" cstate="print"/>
            <a:srcRect t="50279"/>
            <a:stretch>
              <a:fillRect/>
            </a:stretch>
          </p:blipFill>
          <p:spPr bwMode="auto">
            <a:xfrm>
              <a:off x="4784511" y="311971"/>
              <a:ext cx="3943350" cy="255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/>
          </p:nvSpPr>
          <p:spPr>
            <a:xfrm>
              <a:off x="5893095" y="388089"/>
              <a:ext cx="82403" cy="2408900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558695" y="2410100"/>
            <a:ext cx="5810362" cy="3902417"/>
            <a:chOff x="1484555" y="2130013"/>
            <a:chExt cx="5810362" cy="3902417"/>
          </a:xfrm>
        </p:grpSpPr>
        <p:pic>
          <p:nvPicPr>
            <p:cNvPr id="1065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4555" y="2130013"/>
              <a:ext cx="5810362" cy="390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Přímá spojovací čára 11"/>
            <p:cNvCxnSpPr/>
            <p:nvPr/>
          </p:nvCxnSpPr>
          <p:spPr>
            <a:xfrm flipH="1">
              <a:off x="2098766" y="2577737"/>
              <a:ext cx="5007428" cy="2952206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Volný tvar 13"/>
            <p:cNvSpPr/>
            <p:nvPr/>
          </p:nvSpPr>
          <p:spPr>
            <a:xfrm>
              <a:off x="2087672" y="5486400"/>
              <a:ext cx="5001106" cy="51059"/>
            </a:xfrm>
            <a:custGeom>
              <a:avLst/>
              <a:gdLst>
                <a:gd name="connsiteX0" fmla="*/ 6010365 w 6010365"/>
                <a:gd name="connsiteY0" fmla="*/ 348343 h 449943"/>
                <a:gd name="connsiteX1" fmla="*/ 994228 w 6010365"/>
                <a:gd name="connsiteY1" fmla="*/ 391886 h 449943"/>
                <a:gd name="connsiteX2" fmla="*/ 44994 w 6010365"/>
                <a:gd name="connsiteY2" fmla="*/ 0 h 449943"/>
                <a:gd name="connsiteX0" fmla="*/ 5016137 w 5016137"/>
                <a:gd name="connsiteY0" fmla="*/ 0 h 101600"/>
                <a:gd name="connsiteX1" fmla="*/ 0 w 5016137"/>
                <a:gd name="connsiteY1" fmla="*/ 43543 h 101600"/>
                <a:gd name="connsiteX0" fmla="*/ 5016137 w 5016137"/>
                <a:gd name="connsiteY0" fmla="*/ 60325 h 111125"/>
                <a:gd name="connsiteX1" fmla="*/ 0 w 5016137"/>
                <a:gd name="connsiteY1" fmla="*/ 103868 h 111125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587888 w 5016137"/>
                <a:gd name="connsiteY1" fmla="*/ 37578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60125 h 111184"/>
                <a:gd name="connsiteX1" fmla="*/ 592899 w 5001106"/>
                <a:gd name="connsiteY1" fmla="*/ 67641 h 111184"/>
                <a:gd name="connsiteX2" fmla="*/ 0 w 5001106"/>
                <a:gd name="connsiteY2" fmla="*/ 111184 h 111184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1106" h="51059">
                  <a:moveTo>
                    <a:pt x="5001106" y="0"/>
                  </a:moveTo>
                  <a:lnTo>
                    <a:pt x="592899" y="7516"/>
                  </a:lnTo>
                  <a:cubicBezTo>
                    <a:pt x="395267" y="9504"/>
                    <a:pt x="192622" y="11493"/>
                    <a:pt x="0" y="51059"/>
                  </a:cubicBezTo>
                </a:path>
              </a:pathLst>
            </a:cu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446153" y="31962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démový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555" y="1152525"/>
            <a:ext cx="2962275" cy="800100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687" y="1152525"/>
            <a:ext cx="1781175" cy="800100"/>
          </a:xfrm>
          <a:prstGeom prst="rect">
            <a:avLst/>
          </a:prstGeom>
          <a:noFill/>
        </p:spPr>
      </p:pic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6010699" y="3787081"/>
            <a:ext cx="2228850" cy="1145933"/>
          </a:xfrm>
          <a:prstGeom prst="wedgeRectCallout">
            <a:avLst>
              <a:gd name="adj1" fmla="val -35158"/>
              <a:gd name="adj2" fmla="val 11927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s rostoucím </a:t>
            </a:r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 role driftu klesá </a:t>
            </a:r>
            <a:r>
              <a:rPr lang="cs-CZ" sz="1600" dirty="0" smtClean="0">
                <a:latin typeface="Arial" charset="0"/>
                <a:sym typeface="Symbol"/>
              </a:rPr>
              <a:t> víceméně náhodné oplození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1782944" y="6073416"/>
            <a:ext cx="1012881" cy="430213"/>
          </a:xfrm>
          <a:prstGeom prst="wedgeRectCallout">
            <a:avLst>
              <a:gd name="adj1" fmla="val 20829"/>
              <a:gd name="adj2" fmla="val -12106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eF</a:t>
            </a:r>
            <a:r>
              <a:rPr lang="cs-CZ" sz="1600" dirty="0" smtClean="0">
                <a:latin typeface="Arial" charset="0"/>
              </a:rPr>
              <a:t> = 5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515740" y="2065756"/>
            <a:ext cx="2291733" cy="430213"/>
          </a:xfrm>
          <a:prstGeom prst="wedgeRectCallout">
            <a:avLst>
              <a:gd name="adj1" fmla="val -27843"/>
              <a:gd name="adj2" fmla="val -8103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smtClean="0">
                <a:latin typeface="Arial" charset="0"/>
              </a:rPr>
              <a:t>F</a:t>
            </a:r>
            <a:r>
              <a:rPr lang="cs-CZ" baseline="-25000" dirty="0" smtClean="0">
                <a:latin typeface="Arial" charset="0"/>
              </a:rPr>
              <a:t>IS</a:t>
            </a:r>
            <a:r>
              <a:rPr lang="cs-CZ" dirty="0" smtClean="0">
                <a:latin typeface="Arial" charset="0"/>
              </a:rPr>
              <a:t> = 0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=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eV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240411" y="3119087"/>
            <a:ext cx="1012881" cy="422796"/>
          </a:xfrm>
          <a:prstGeom prst="wedgeRectCallout">
            <a:avLst>
              <a:gd name="adj1" fmla="val -23281"/>
              <a:gd name="adj2" fmla="val 7576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baseline="-25000" dirty="0" smtClean="0">
                <a:latin typeface="Arial" charset="0"/>
              </a:rPr>
              <a:t>IS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  <a:sym typeface="Symbol"/>
              </a:rPr>
              <a:t>= 0,1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127298" y="543697"/>
            <a:ext cx="2291733" cy="728953"/>
          </a:xfrm>
          <a:prstGeom prst="wedgeRectCallout">
            <a:avLst>
              <a:gd name="adj1" fmla="val 76040"/>
              <a:gd name="adj2" fmla="val 4634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s rostoucím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 se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moc nezvětšuje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6680498" y="234776"/>
            <a:ext cx="2291733" cy="728953"/>
          </a:xfrm>
          <a:prstGeom prst="wedgeRectCallout">
            <a:avLst>
              <a:gd name="adj1" fmla="val -38628"/>
              <a:gd name="adj2" fmla="val 836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s rostoucím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 se </a:t>
            </a:r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zvětšuje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921475" y="1779277"/>
            <a:ext cx="7451416" cy="4431590"/>
            <a:chOff x="921475" y="1779277"/>
            <a:chExt cx="7451416" cy="4431590"/>
          </a:xfrm>
        </p:grpSpPr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475" y="1779277"/>
              <a:ext cx="6768384" cy="443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>
              <a:off x="7360010" y="2924432"/>
              <a:ext cx="1012881" cy="667681"/>
            </a:xfrm>
            <a:prstGeom prst="wedgeRectCallout">
              <a:avLst>
                <a:gd name="adj1" fmla="val -38647"/>
                <a:gd name="adj2" fmla="val 78878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i="1" dirty="0" smtClean="0">
                  <a:latin typeface="Arial" charset="0"/>
                </a:rPr>
                <a:t>k</a:t>
              </a:r>
              <a:r>
                <a:rPr lang="cs-CZ" sz="1600" dirty="0" smtClean="0">
                  <a:latin typeface="Arial" charset="0"/>
                </a:rPr>
                <a:t> </a:t>
              </a:r>
              <a:r>
                <a:rPr lang="cs-CZ" sz="1600" dirty="0" smtClean="0">
                  <a:latin typeface="Arial" charset="0"/>
                  <a:sym typeface="Symbol"/>
                </a:rPr>
                <a:t></a:t>
              </a:r>
              <a:r>
                <a:rPr lang="cs-CZ" sz="1600" dirty="0" smtClean="0">
                  <a:latin typeface="Arial" charset="0"/>
                </a:rPr>
                <a:t> 2 </a:t>
              </a:r>
              <a:r>
                <a:rPr lang="cs-CZ" sz="1600" dirty="0" smtClean="0">
                  <a:latin typeface="Arial" charset="0"/>
                  <a:sym typeface="Symbol"/>
                </a:rPr>
                <a:t> růst </a:t>
              </a:r>
              <a:r>
                <a:rPr lang="cs-CZ" sz="1600" i="1" dirty="0" smtClean="0">
                  <a:latin typeface="Arial" charset="0"/>
                  <a:sym typeface="Symbol"/>
                </a:rPr>
                <a:t>N</a:t>
              </a:r>
              <a:endParaRPr lang="cs-CZ" sz="1600" i="1" dirty="0">
                <a:latin typeface="Arial" charset="0"/>
              </a:endParaRPr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 flipV="1">
              <a:off x="1597670" y="2088175"/>
              <a:ext cx="2778035" cy="3605348"/>
            </a:xfrm>
            <a:prstGeom prst="line">
              <a:avLst/>
            </a:prstGeom>
            <a:ln w="38100">
              <a:solidFill>
                <a:srgbClr val="D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flipH="1">
              <a:off x="1597670" y="3795055"/>
              <a:ext cx="5869578" cy="1898468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flipH="1">
              <a:off x="1597670" y="1887878"/>
              <a:ext cx="5886995" cy="3805645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/>
          <p:cNvSpPr txBox="1"/>
          <p:nvPr/>
        </p:nvSpPr>
        <p:spPr>
          <a:xfrm>
            <a:off x="1268142" y="319625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růst/pokles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670574" y="1237544"/>
            <a:ext cx="1012881" cy="670223"/>
          </a:xfrm>
          <a:prstGeom prst="wedgeRectCallout">
            <a:avLst>
              <a:gd name="adj1" fmla="val 18284"/>
              <a:gd name="adj2" fmla="val 7396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charset="0"/>
              </a:rPr>
              <a:t>k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  <a:sym typeface="Symbol"/>
              </a:rPr>
              <a:t></a:t>
            </a:r>
            <a:r>
              <a:rPr lang="cs-CZ" sz="1600" dirty="0" smtClean="0">
                <a:latin typeface="Arial" charset="0"/>
              </a:rPr>
              <a:t> 2 </a:t>
            </a:r>
            <a:r>
              <a:rPr lang="cs-CZ" sz="1600" dirty="0" smtClean="0">
                <a:latin typeface="Arial" charset="0"/>
                <a:sym typeface="Symbol"/>
              </a:rPr>
              <a:t> pokles </a:t>
            </a:r>
            <a:r>
              <a:rPr lang="cs-CZ" sz="1600" i="1" dirty="0" smtClean="0">
                <a:latin typeface="Arial" charset="0"/>
                <a:sym typeface="Symbol"/>
              </a:rPr>
              <a:t>N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6236563" y="560173"/>
            <a:ext cx="2488471" cy="1021491"/>
          </a:xfrm>
          <a:prstGeom prst="wedgeRectCallout">
            <a:avLst>
              <a:gd name="adj1" fmla="val 307"/>
              <a:gd name="adj2" fmla="val 8081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i="1" dirty="0" err="1" smtClean="0">
                <a:latin typeface="Arial" charset="0"/>
              </a:rPr>
              <a:t>N</a:t>
            </a:r>
            <a:r>
              <a:rPr lang="cs-CZ" i="1" baseline="-25000" dirty="0" err="1" smtClean="0">
                <a:latin typeface="Arial" charset="0"/>
              </a:rPr>
              <a:t>eF</a:t>
            </a:r>
            <a:r>
              <a:rPr lang="cs-CZ" dirty="0" smtClean="0">
                <a:latin typeface="Arial" charset="0"/>
              </a:rPr>
              <a:t> závislá na změnách </a:t>
            </a:r>
            <a:r>
              <a:rPr lang="cs-CZ" i="1" dirty="0" smtClean="0">
                <a:latin typeface="Arial" charset="0"/>
              </a:rPr>
              <a:t>N</a:t>
            </a:r>
            <a:r>
              <a:rPr lang="cs-CZ" dirty="0" smtClean="0">
                <a:latin typeface="Arial" charset="0"/>
              </a:rPr>
              <a:t>, kdežto</a:t>
            </a:r>
            <a:r>
              <a:rPr lang="cs-CZ" dirty="0" smtClean="0">
                <a:latin typeface="Arial" charset="0"/>
                <a:sym typeface="Symbol"/>
              </a:rPr>
              <a:t>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eV</a:t>
            </a:r>
            <a:r>
              <a:rPr lang="cs-CZ" dirty="0" smtClean="0">
                <a:latin typeface="Arial" charset="0"/>
                <a:sym typeface="Symbol"/>
              </a:rPr>
              <a:t> prakticky vůbec</a:t>
            </a:r>
            <a:endParaRPr lang="cs-CZ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79" y="1152525"/>
            <a:ext cx="4137660" cy="28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327" y="1152525"/>
            <a:ext cx="4216749" cy="281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06593" y="4507454"/>
            <a:ext cx="87911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čím větší rozptyl počtu potomků, tím nižší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endParaRPr lang="cs-CZ" sz="2000" i="1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roste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2)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citlivější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 rozptylu počtu potomků než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klesá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2)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méně citlivá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 rozptylu počtu potomků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než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42904" y="2874904"/>
            <a:ext cx="3443111" cy="31608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3111" h="316089">
                <a:moveTo>
                  <a:pt x="0" y="0"/>
                </a:moveTo>
                <a:cubicBezTo>
                  <a:pt x="1158993" y="158044"/>
                  <a:pt x="2291644" y="278459"/>
                  <a:pt x="3443111" y="31608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861719" y="1554104"/>
            <a:ext cx="3439348" cy="1403585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348" h="1403585">
                <a:moveTo>
                  <a:pt x="0" y="0"/>
                </a:moveTo>
                <a:cubicBezTo>
                  <a:pt x="649738" y="817818"/>
                  <a:pt x="1732217" y="1180315"/>
                  <a:pt x="3439348" y="1403585"/>
                </a:cubicBezTo>
                <a:lnTo>
                  <a:pt x="3439348" y="1403585"/>
                </a:ln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507097" y="1315156"/>
            <a:ext cx="3221096" cy="208091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671688 w 3221096"/>
              <a:gd name="connsiteY1" fmla="*/ 1412992 h 2080919"/>
              <a:gd name="connsiteX2" fmla="*/ 3221096 w 3221096"/>
              <a:gd name="connsiteY2" fmla="*/ 2080919 h 208091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1096" h="2080919">
                <a:moveTo>
                  <a:pt x="0" y="0"/>
                </a:moveTo>
                <a:cubicBezTo>
                  <a:pt x="40765" y="297901"/>
                  <a:pt x="192807" y="1068583"/>
                  <a:pt x="619007" y="1480726"/>
                </a:cubicBezTo>
                <a:cubicBezTo>
                  <a:pt x="1192861" y="1911585"/>
                  <a:pt x="2013185" y="2001896"/>
                  <a:pt x="3221096" y="208091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322711" y="2086563"/>
            <a:ext cx="3401718" cy="1339614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556000"/>
              <a:gd name="connsiteY0" fmla="*/ 0 h 1520236"/>
              <a:gd name="connsiteX1" fmla="*/ 3439348 w 3556000"/>
              <a:gd name="connsiteY1" fmla="*/ 1403585 h 1520236"/>
              <a:gd name="connsiteX2" fmla="*/ 3556000 w 3556000"/>
              <a:gd name="connsiteY2" fmla="*/ 1520236 h 1520236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0" fmla="*/ 0 w 3401718"/>
              <a:gd name="connsiteY0" fmla="*/ 0 h 1339614"/>
              <a:gd name="connsiteX1" fmla="*/ 3401718 w 3401718"/>
              <a:gd name="connsiteY1" fmla="*/ 1339614 h 1339614"/>
              <a:gd name="connsiteX0" fmla="*/ 0 w 3401718"/>
              <a:gd name="connsiteY0" fmla="*/ 0 h 1339614"/>
              <a:gd name="connsiteX1" fmla="*/ 3401718 w 3401718"/>
              <a:gd name="connsiteY1" fmla="*/ 1339614 h 13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01718" h="1339614">
                <a:moveTo>
                  <a:pt x="0" y="0"/>
                </a:moveTo>
                <a:cubicBezTo>
                  <a:pt x="457827" y="1107567"/>
                  <a:pt x="1284424" y="1191603"/>
                  <a:pt x="3401718" y="1339614"/>
                </a:cubicBez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278659" y="1375719"/>
            <a:ext cx="650791" cy="350815"/>
          </a:xfrm>
          <a:prstGeom prst="wedgeRectCallout">
            <a:avLst>
              <a:gd name="adj1" fmla="val -36146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  <a:sym typeface="Symbol"/>
              </a:rPr>
              <a:t>růst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7245178" y="1388076"/>
            <a:ext cx="877330" cy="350815"/>
          </a:xfrm>
          <a:prstGeom prst="wedgeRectCallout">
            <a:avLst>
              <a:gd name="adj1" fmla="val -34298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  <a:sym typeface="Symbol"/>
              </a:rPr>
              <a:t>úbytek</a:t>
            </a:r>
            <a:endParaRPr lang="cs-CZ" sz="1600" i="1" dirty="0">
              <a:latin typeface="Arial" charset="0"/>
            </a:endParaRPr>
          </a:p>
        </p:txBody>
      </p:sp>
      <p:cxnSp>
        <p:nvCxnSpPr>
          <p:cNvPr id="16" name="Přímá spojovací šipka 15"/>
          <p:cNvCxnSpPr>
            <a:endCxn id="105473" idx="2"/>
          </p:cNvCxnSpPr>
          <p:nvPr/>
        </p:nvCxnSpPr>
        <p:spPr>
          <a:xfrm flipH="1" flipV="1">
            <a:off x="2353909" y="3958590"/>
            <a:ext cx="84491" cy="58869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3118023" y="3978876"/>
            <a:ext cx="3126258" cy="55605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33224" y="353167"/>
            <a:ext cx="5860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Každý genetický znak vyžaduje vlastní </a:t>
            </a:r>
            <a:r>
              <a:rPr lang="cs-CZ" sz="2400" i="1" dirty="0">
                <a:solidFill>
                  <a:srgbClr val="E60000"/>
                </a:solidFill>
                <a:latin typeface="Arial" charset="0"/>
              </a:rPr>
              <a:t>N</a:t>
            </a:r>
            <a:r>
              <a:rPr lang="cs-CZ" sz="2400" i="1" baseline="-25000" dirty="0">
                <a:solidFill>
                  <a:srgbClr val="E60000"/>
                </a:solidFill>
                <a:latin typeface="Arial" charset="0"/>
              </a:rPr>
              <a:t>e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23875" y="1320340"/>
            <a:ext cx="780213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/>
            <a:r>
              <a:rPr lang="cs-CZ" sz="2400" dirty="0">
                <a:latin typeface="Arial" charset="0"/>
              </a:rPr>
              <a:t>Pro geny na autozomech, pohlavních chromozomech a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err="1" smtClean="0">
                <a:latin typeface="Arial" charset="0"/>
              </a:rPr>
              <a:t>mtDNA</a:t>
            </a:r>
            <a:r>
              <a:rPr lang="cs-CZ" sz="2400" dirty="0" smtClean="0">
                <a:latin typeface="Arial" charset="0"/>
              </a:rPr>
              <a:t> existuje </a:t>
            </a:r>
            <a:r>
              <a:rPr lang="cs-CZ" sz="2400" dirty="0">
                <a:latin typeface="Arial" charset="0"/>
              </a:rPr>
              <a:t>odlišná efektivní velikost populace: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  </a:t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autozomy</a:t>
            </a:r>
            <a:r>
              <a:rPr lang="cs-CZ" sz="2400" dirty="0">
                <a:latin typeface="Arial" charset="0"/>
              </a:rPr>
              <a:t>:	    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4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en-US" sz="2400" i="1" baseline="-25000" dirty="0" smtClean="0">
              <a:latin typeface="Arial" charset="0"/>
            </a:endParaRPr>
          </a:p>
          <a:p>
            <a:pPr defTabSz="540000"/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X</a:t>
            </a:r>
            <a:r>
              <a:rPr lang="cs-CZ" sz="2400" dirty="0">
                <a:latin typeface="Arial" charset="0"/>
              </a:rPr>
              <a:t>, Z:	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cs-CZ" sz="2400" dirty="0" smtClean="0">
                <a:latin typeface="Arial" charset="0"/>
              </a:rPr>
              <a:t>¾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 	</a:t>
            </a:r>
            <a:r>
              <a:rPr lang="cs-CZ" sz="2400" dirty="0" smtClean="0">
                <a:latin typeface="Arial" charset="0"/>
              </a:rPr>
              <a:t>3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en-US" sz="2400" i="1" baseline="-25000" dirty="0" smtClean="0">
              <a:latin typeface="Arial" charset="0"/>
            </a:endParaRPr>
          </a:p>
          <a:p>
            <a:pPr defTabSz="540000"/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Y</a:t>
            </a:r>
            <a:r>
              <a:rPr lang="cs-CZ" sz="2400" dirty="0">
                <a:latin typeface="Arial" charset="0"/>
              </a:rPr>
              <a:t>, W, 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:	</a:t>
            </a:r>
            <a:r>
              <a:rPr lang="cs-CZ" sz="2400" dirty="0" smtClean="0">
                <a:latin typeface="Arial" charset="0"/>
              </a:rPr>
              <a:t>¼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nebo</a:t>
            </a:r>
            <a:r>
              <a:rPr lang="en-US" sz="2400" dirty="0" smtClean="0">
                <a:latin typeface="Arial" charset="0"/>
              </a:rPr>
              <a:t> 	</a:t>
            </a:r>
            <a:r>
              <a:rPr lang="cs-CZ" sz="2400" dirty="0" smtClean="0">
                <a:latin typeface="Arial" charset="0"/>
              </a:rPr>
              <a:t>1</a:t>
            </a:r>
            <a:r>
              <a:rPr lang="cs-CZ" sz="2400" i="1" dirty="0" smtClean="0">
                <a:latin typeface="Arial" charset="0"/>
              </a:rPr>
              <a:t>N</a:t>
            </a:r>
            <a:r>
              <a:rPr lang="cs-CZ" sz="2400" i="1" baseline="-25000" dirty="0" smtClean="0">
                <a:latin typeface="Arial" charset="0"/>
              </a:rPr>
              <a:t>e</a:t>
            </a:r>
            <a:endParaRPr lang="cs-CZ" sz="2400" i="1" baseline="-25000" dirty="0">
              <a:latin typeface="Arial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777731" y="3269585"/>
            <a:ext cx="1959552" cy="430213"/>
          </a:xfrm>
          <a:prstGeom prst="wedgeRectCallout">
            <a:avLst>
              <a:gd name="adj1" fmla="val 27237"/>
              <a:gd name="adj2" fmla="val -11356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harmonický průměr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3181891" y="3129917"/>
            <a:ext cx="2922347" cy="792163"/>
          </a:xfrm>
          <a:prstGeom prst="wedgeRectCallout">
            <a:avLst>
              <a:gd name="adj1" fmla="val 39373"/>
              <a:gd name="adj2" fmla="val -8456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na rozdíl od </a:t>
            </a:r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</a:t>
            </a:r>
            <a:r>
              <a:rPr lang="cs-CZ" sz="1600" i="1" baseline="-25000" dirty="0" err="1" smtClean="0">
                <a:latin typeface="Arial" charset="0"/>
                <a:sym typeface="Symbol" pitchFamily="18" charset="2"/>
              </a:rPr>
              <a:t>V</a:t>
            </a:r>
            <a:r>
              <a:rPr lang="cs-CZ" sz="16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1600" dirty="0">
                <a:latin typeface="Arial" charset="0"/>
                <a:sym typeface="Symbol" pitchFamily="18" charset="2"/>
              </a:rPr>
              <a:t>závislost na rodičovské generaci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" name="Skupina 16"/>
          <p:cNvGrpSpPr/>
          <p:nvPr/>
        </p:nvGrpSpPr>
        <p:grpSpPr>
          <a:xfrm>
            <a:off x="566738" y="479145"/>
            <a:ext cx="8228535" cy="2499826"/>
            <a:chOff x="457200" y="3268065"/>
            <a:chExt cx="8228535" cy="2499826"/>
          </a:xfrm>
        </p:grpSpPr>
        <p:grpSp>
          <p:nvGrpSpPr>
            <p:cNvPr id="3" name="Skupina 15"/>
            <p:cNvGrpSpPr/>
            <p:nvPr/>
          </p:nvGrpSpPr>
          <p:grpSpPr>
            <a:xfrm>
              <a:off x="457200" y="3268065"/>
              <a:ext cx="8228535" cy="1296848"/>
              <a:chOff x="457200" y="3268065"/>
              <a:chExt cx="8228535" cy="1296848"/>
            </a:xfrm>
          </p:grpSpPr>
          <p:sp>
            <p:nvSpPr>
              <p:cNvPr id="6" name="Text Box 28"/>
              <p:cNvSpPr txBox="1">
                <a:spLocks noChangeArrowheads="1"/>
              </p:cNvSpPr>
              <p:nvPr/>
            </p:nvSpPr>
            <p:spPr bwMode="auto">
              <a:xfrm>
                <a:off x="458788" y="3268065"/>
                <a:ext cx="45159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cs-CZ" sz="2400" dirty="0">
                    <a:solidFill>
                      <a:srgbClr val="E60000"/>
                    </a:solidFill>
                    <a:latin typeface="Arial" charset="0"/>
                  </a:rPr>
                  <a:t>Vliv kolísání populační velikosti:</a:t>
                </a:r>
                <a:endParaRPr lang="cs-CZ" sz="2400" baseline="-25000" dirty="0">
                  <a:solidFill>
                    <a:srgbClr val="E60000"/>
                  </a:solidFill>
                  <a:latin typeface="Arial" charset="0"/>
                </a:endParaRPr>
              </a:p>
            </p:txBody>
          </p: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457200" y="3857027"/>
                <a:ext cx="8228535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540000"/>
                <a:r>
                  <a:rPr lang="cs-CZ" sz="2000" dirty="0">
                    <a:latin typeface="Arial" charset="0"/>
                  </a:rPr>
                  <a:t>efektivní velikost lze aproximovat jako </a:t>
                </a:r>
                <a:r>
                  <a:rPr lang="cs-CZ" sz="2000" u="sng" dirty="0">
                    <a:latin typeface="Arial" charset="0"/>
                  </a:rPr>
                  <a:t>harmonický průměr</a:t>
                </a:r>
                <a:r>
                  <a:rPr lang="cs-CZ" sz="2000" dirty="0">
                    <a:latin typeface="Arial" charset="0"/>
                  </a:rPr>
                  <a:t> 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 velký vliv </a:t>
                </a: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/>
                </a:r>
                <a:br>
                  <a:rPr lang="cs-CZ" sz="2000" dirty="0" smtClean="0">
                    <a:latin typeface="Arial" charset="0"/>
                    <a:sym typeface="Symbol" pitchFamily="18" charset="2"/>
                  </a:rPr>
                </a:b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>	malých </a:t>
                </a:r>
                <a:r>
                  <a:rPr lang="cs-CZ" sz="2000" i="1" dirty="0" smtClean="0">
                    <a:latin typeface="Arial" charset="0"/>
                    <a:sym typeface="Symbol" pitchFamily="18" charset="2"/>
                  </a:rPr>
                  <a:t>N</a:t>
                </a:r>
                <a:r>
                  <a:rPr lang="cs-CZ" sz="2000" dirty="0" smtClean="0">
                    <a:latin typeface="Arial" charset="0"/>
                    <a:sym typeface="Symbol" pitchFamily="18" charset="2"/>
                  </a:rPr>
                  <a:t>!!</a:t>
                </a:r>
                <a:endParaRPr lang="cs-CZ" i="1" baseline="-25000" dirty="0">
                  <a:latin typeface="Arial" charset="0"/>
                  <a:sym typeface="Symbol" pitchFamily="18" charset="2"/>
                </a:endParaRPr>
              </a:p>
            </p:txBody>
          </p:sp>
        </p:grpSp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0005" y="4699411"/>
              <a:ext cx="3200400" cy="1066800"/>
            </a:xfrm>
            <a:prstGeom prst="rect">
              <a:avLst/>
            </a:prstGeom>
            <a:noFill/>
          </p:spPr>
        </p:pic>
        <p:pic>
          <p:nvPicPr>
            <p:cNvPr id="7680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68" y="4701091"/>
              <a:ext cx="3486150" cy="1066800"/>
            </a:xfrm>
            <a:prstGeom prst="rect">
              <a:avLst/>
            </a:prstGeom>
            <a:noFill/>
          </p:spPr>
        </p:pic>
      </p:grpSp>
      <p:pic>
        <p:nvPicPr>
          <p:cNvPr id="15" name="Picture 4" descr="http://pad1.whstatic.com/images/thumb/9/9c/Calculate-the-Harmonic-Mean-Step-4.jpg/670px-Calculate-the-Harmonic-Mean-Step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706" y="4391025"/>
            <a:ext cx="2494084" cy="1872424"/>
          </a:xfrm>
          <a:prstGeom prst="rect">
            <a:avLst/>
          </a:prstGeom>
          <a:noFill/>
        </p:spPr>
      </p:pic>
      <p:pic>
        <p:nvPicPr>
          <p:cNvPr id="16" name="Picture 6" descr="https://encrypted-tbn0.gstatic.com/images?q=tbn:ANd9GcRff13RjQPSJ9DvQ4AO51wRDuAypXofBW19pFs83y2kSjHaZ7pg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8" y="4386262"/>
            <a:ext cx="2466975" cy="1847851"/>
          </a:xfrm>
          <a:prstGeom prst="rect">
            <a:avLst/>
          </a:prstGeom>
          <a:noFill/>
        </p:spPr>
      </p:pic>
      <p:pic>
        <p:nvPicPr>
          <p:cNvPr id="17" name="Picture 2" descr="http://pad1.whstatic.com/images/thumb/f/f6/Calculate-the-Harmonic-Mean-Step-2.jpg/670px-Calculate-the-Harmonic-Mean-Step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6635" y="4391025"/>
            <a:ext cx="2523617" cy="1894597"/>
          </a:xfrm>
          <a:prstGeom prst="rect">
            <a:avLst/>
          </a:prstGeom>
          <a:noFill/>
        </p:spPr>
      </p:pic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777708" y="3455311"/>
            <a:ext cx="1987352" cy="792163"/>
          </a:xfrm>
          <a:prstGeom prst="wedgeRectCallout">
            <a:avLst>
              <a:gd name="adj1" fmla="val 2067"/>
              <a:gd name="adj2" fmla="val 1254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průměr mnohem blíž nižší hodnotě!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3875" y="908050"/>
            <a:ext cx="807464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předchozí výpočty a aproximace předpokládaly stejný počet samců a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samic přispívajících </a:t>
            </a:r>
            <a:r>
              <a:rPr lang="cs-CZ" sz="2000" dirty="0">
                <a:latin typeface="Arial" charset="0"/>
              </a:rPr>
              <a:t>svými geny do dalších generací</a:t>
            </a:r>
          </a:p>
          <a:p>
            <a:pPr algn="l"/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m</a:t>
            </a:r>
            <a:r>
              <a:rPr lang="cs-CZ" sz="2000" dirty="0">
                <a:latin typeface="Arial" charset="0"/>
              </a:rPr>
              <a:t> = počet rozmnožujících se samců, </a:t>
            </a:r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f</a:t>
            </a:r>
            <a:r>
              <a:rPr lang="cs-CZ" sz="2000" dirty="0">
                <a:latin typeface="Arial" charset="0"/>
              </a:rPr>
              <a:t> = počet samic</a:t>
            </a:r>
            <a:endParaRPr lang="cs-CZ" sz="2000" i="1" baseline="-25000" dirty="0">
              <a:latin typeface="Arial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1" name="Picture 13" descr="Sexra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28" y="3682314"/>
            <a:ext cx="3349413" cy="22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3789406" y="5276668"/>
            <a:ext cx="3336324" cy="885825"/>
          </a:xfrm>
          <a:prstGeom prst="wedgeRectCallout">
            <a:avLst>
              <a:gd name="adj1" fmla="val -59323"/>
              <a:gd name="adj2" fmla="val -6508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čím větší odchylky od vyrovnaného poměru </a:t>
            </a:r>
            <a:r>
              <a:rPr lang="cs-CZ" dirty="0" smtClean="0">
                <a:latin typeface="Arial" charset="0"/>
              </a:rPr>
              <a:t>pohlaví,</a:t>
            </a:r>
          </a:p>
          <a:p>
            <a:pPr algn="ctr"/>
            <a:r>
              <a:rPr lang="cs-CZ" dirty="0" smtClean="0">
                <a:latin typeface="Arial" charset="0"/>
              </a:rPr>
              <a:t>tím </a:t>
            </a:r>
            <a:r>
              <a:rPr lang="cs-CZ" dirty="0">
                <a:latin typeface="Arial" charset="0"/>
              </a:rPr>
              <a:t>nižší </a:t>
            </a:r>
            <a:r>
              <a:rPr lang="cs-CZ" i="1" dirty="0">
                <a:latin typeface="Arial" charset="0"/>
              </a:rPr>
              <a:t>N</a:t>
            </a:r>
            <a:r>
              <a:rPr lang="cs-CZ" i="1" baseline="-25000" dirty="0">
                <a:latin typeface="Arial" charset="0"/>
              </a:rPr>
              <a:t>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00300" y="2419648"/>
            <a:ext cx="5210176" cy="2259013"/>
            <a:chOff x="2356" y="1924"/>
            <a:chExt cx="3282" cy="1423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2539" y="1924"/>
            <a:ext cx="1163" cy="576"/>
          </p:xfrm>
          <a:graphic>
            <a:graphicData uri="http://schemas.openxmlformats.org/presentationml/2006/ole">
              <p:oleObj spid="_x0000_s75778" name="Rovnice" r:id="rId5" imgW="927100" imgH="457200" progId="Equation.3">
                <p:embed/>
              </p:oleObj>
            </a:graphicData>
          </a:graphic>
        </p:graphicFrame>
        <p:graphicFrame>
          <p:nvGraphicFramePr>
            <p:cNvPr id="3075" name="Object 19"/>
            <p:cNvGraphicFramePr>
              <a:graphicFrameLocks noChangeAspect="1"/>
            </p:cNvGraphicFramePr>
            <p:nvPr/>
          </p:nvGraphicFramePr>
          <p:xfrm>
            <a:off x="4171" y="1924"/>
            <a:ext cx="1274" cy="592"/>
          </p:xfrm>
          <a:graphic>
            <a:graphicData uri="http://schemas.openxmlformats.org/presentationml/2006/ole">
              <p:oleObj spid="_x0000_s75779" name="Rovnice" r:id="rId6" imgW="1015920" imgH="469800" progId="Equation.3">
                <p:embed/>
              </p:oleObj>
            </a:graphicData>
          </a:graphic>
        </p:graphicFrame>
        <p:sp>
          <p:nvSpPr>
            <p:cNvPr id="3086" name="Line 20"/>
            <p:cNvSpPr>
              <a:spLocks noChangeShapeType="1"/>
            </p:cNvSpPr>
            <p:nvPr/>
          </p:nvSpPr>
          <p:spPr bwMode="auto">
            <a:xfrm>
              <a:off x="3760" y="2196"/>
              <a:ext cx="3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>
              <a:off x="2356" y="2707"/>
              <a:ext cx="3282" cy="640"/>
            </a:xfrm>
            <a:prstGeom prst="wedgeRectCallout">
              <a:avLst>
                <a:gd name="adj1" fmla="val 15606"/>
                <a:gd name="adj2" fmla="val -83771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>
                  <a:latin typeface="Arial" charset="0"/>
                </a:rPr>
                <a:t>z uvedeného vztahu vyplývá, že pokud se v populaci bude rozmnožovat pouze jeden samec, bude </a:t>
              </a:r>
              <a:r>
                <a:rPr lang="cs-CZ" i="1">
                  <a:latin typeface="Arial" charset="0"/>
                </a:rPr>
                <a:t>N</a:t>
              </a:r>
              <a:r>
                <a:rPr lang="cs-CZ" i="1" baseline="-25000">
                  <a:latin typeface="Arial" charset="0"/>
                </a:rPr>
                <a:t>e</a:t>
              </a:r>
              <a:r>
                <a:rPr lang="cs-CZ">
                  <a:latin typeface="Arial" charset="0"/>
                </a:rPr>
                <a:t> </a:t>
              </a:r>
              <a:r>
                <a:rPr lang="cs-CZ">
                  <a:latin typeface="Arial" charset="0"/>
                  <a:sym typeface="Symbol" pitchFamily="18" charset="2"/>
                </a:rPr>
                <a:t> 4 bez ohledu na celkový počet jedinců</a:t>
              </a:r>
              <a:endParaRPr lang="cs-CZ" i="1">
                <a:latin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60439" y="365125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EFEKTIVNÍ VELIKOST POPULACE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0238" y="1914862"/>
            <a:ext cx="697498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HW – nekonečná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omezená velikost populace 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  vyšší IBD (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autozygotnost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  zvyšující se rozptyl frekvencí alel mezi démy v čase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fixace/extinkce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všechny tyto jevy nepřímo úměrné velikosti populace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0238" y="4788947"/>
            <a:ext cx="807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Použitím idealizované populace můžeme odvodit přesný kvantitativní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vztah driftu a velikosti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Wrightův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Fisherův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model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410" y="1251480"/>
            <a:ext cx="5767761" cy="49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920104" y="634702"/>
            <a:ext cx="7103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charset="0"/>
              </a:rPr>
              <a:t>vliv poměru pohlaví na </a:t>
            </a:r>
            <a:r>
              <a:rPr lang="cs-CZ" sz="2000" i="1" dirty="0" smtClean="0">
                <a:latin typeface="Arial" charset="0"/>
              </a:rPr>
              <a:t>N</a:t>
            </a:r>
            <a:r>
              <a:rPr lang="cs-CZ" sz="2000" i="1" baseline="-25000" dirty="0" smtClean="0">
                <a:latin typeface="Arial" charset="0"/>
              </a:rPr>
              <a:t>e</a:t>
            </a:r>
            <a:r>
              <a:rPr lang="cs-CZ" sz="2000" dirty="0" smtClean="0">
                <a:latin typeface="Arial" charset="0"/>
              </a:rPr>
              <a:t> odlišný pro různé genetické znaky: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9462" name="Picture 9" descr="Elephant-Seal-3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902" y="266330"/>
            <a:ext cx="3270163" cy="21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sea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697" y="2490248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457200" y="1208274"/>
            <a:ext cx="5405437" cy="1579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Př</a:t>
            </a:r>
            <a:r>
              <a:rPr lang="cs-CZ" sz="2000" dirty="0">
                <a:latin typeface="Arial" charset="0"/>
              </a:rPr>
              <a:t>.: rypouš </a:t>
            </a:r>
            <a:r>
              <a:rPr lang="cs-CZ" sz="2000" dirty="0" smtClean="0">
                <a:latin typeface="Arial" charset="0"/>
              </a:rPr>
              <a:t>sloní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Mirounga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leonina</a:t>
            </a:r>
            <a:r>
              <a:rPr lang="cs-CZ" sz="2000" dirty="0" smtClean="0">
                <a:latin typeface="Arial" charset="0"/>
              </a:rPr>
              <a:t>): </a:t>
            </a:r>
            <a:endParaRPr lang="cs-CZ" sz="2000" dirty="0">
              <a:latin typeface="Arial" charset="0"/>
            </a:endParaRP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 harému poměr pohlaví 1:40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ale efektivní poměr 1:4-5 díky nevěrám a krátké době dominance samce (1-2 roky)</a:t>
            </a:r>
          </a:p>
        </p:txBody>
      </p:sp>
      <p:pic>
        <p:nvPicPr>
          <p:cNvPr id="111618" name="Picture 2" descr="http://upload.wikimedia.org/wikipedia/commons/thumb/d/d3/Cormon_Fernand_Le_harem_Oil_On_Canvas.jpg/1024px-Cormon_Fernand_Le_harem_Oil_On_Canv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79" y="3224532"/>
            <a:ext cx="3651293" cy="3027293"/>
          </a:xfrm>
          <a:prstGeom prst="rect">
            <a:avLst/>
          </a:prstGeom>
          <a:noFill/>
        </p:spPr>
      </p:pic>
      <p:pic>
        <p:nvPicPr>
          <p:cNvPr id="111620" name="Picture 4" descr="http://upload.wikimedia.org/wikipedia/commons/1/18/Manuscript_of_the_Zanan-nameh_by_Fazil-Yildiz_in_the_University_of_Istanb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9606" y="3545963"/>
            <a:ext cx="2037209" cy="321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08000" y="1120682"/>
            <a:ext cx="8291512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Jestliže na gen působí selekce, je rozptyl v počtu potomků mezi jedinci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	v </a:t>
            </a:r>
            <a:r>
              <a:rPr lang="cs-CZ" sz="2000" dirty="0">
                <a:latin typeface="Arial" charset="0"/>
              </a:rPr>
              <a:t>populaci vysoký (jedinci s výhodnou alelou zanechají více </a:t>
            </a:r>
            <a:r>
              <a:rPr lang="cs-CZ" sz="2000" dirty="0" smtClean="0">
                <a:latin typeface="Arial" charset="0"/>
              </a:rPr>
              <a:t>	potomstva</a:t>
            </a:r>
            <a:r>
              <a:rPr lang="cs-CZ" sz="2000" dirty="0">
                <a:latin typeface="Arial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 </a:t>
            </a:r>
            <a:r>
              <a:rPr lang="cs-CZ" sz="2000" i="1" dirty="0" smtClean="0">
                <a:latin typeface="Arial" charset="0"/>
              </a:rPr>
              <a:t>N</a:t>
            </a:r>
            <a:r>
              <a:rPr lang="cs-CZ" sz="2000" i="1" baseline="-25000" dirty="0" smtClean="0">
                <a:latin typeface="Arial" charset="0"/>
              </a:rPr>
              <a:t>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pro tento gen </a:t>
            </a:r>
            <a:r>
              <a:rPr lang="cs-CZ" sz="2000" u="sng" dirty="0">
                <a:latin typeface="Arial" charset="0"/>
              </a:rPr>
              <a:t>nižší</a:t>
            </a:r>
            <a:r>
              <a:rPr lang="cs-CZ" sz="2000" dirty="0">
                <a:latin typeface="Arial" charset="0"/>
              </a:rPr>
              <a:t> než pro gen selektivně </a:t>
            </a:r>
            <a:r>
              <a:rPr lang="cs-CZ" sz="2000" dirty="0" smtClean="0">
                <a:latin typeface="Arial" charset="0"/>
              </a:rPr>
              <a:t>neutrální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latin typeface="Arial" charset="0"/>
            </a:endParaRPr>
          </a:p>
          <a:p>
            <a:pPr algn="l">
              <a:spcAft>
                <a:spcPts val="600"/>
              </a:spcAft>
            </a:pPr>
            <a:r>
              <a:rPr lang="cs-CZ" sz="2000" dirty="0" smtClean="0">
                <a:latin typeface="Arial" charset="0"/>
              </a:rPr>
              <a:t>Platí i pro části genů!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8000" y="485775"/>
            <a:ext cx="27334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Geny pod selekcí: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693490" y="304800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DRIFT V ROZDĚLENÉ POPULACI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582406" y="3040655"/>
            <a:ext cx="1881960" cy="1553378"/>
          </a:xfrm>
          <a:prstGeom prst="rect">
            <a:avLst/>
          </a:prstGeom>
          <a:solidFill>
            <a:srgbClr val="CCFF33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" name="Skupina 23"/>
          <p:cNvGrpSpPr/>
          <p:nvPr/>
        </p:nvGrpSpPr>
        <p:grpSpPr>
          <a:xfrm>
            <a:off x="2337500" y="2795913"/>
            <a:ext cx="4371771" cy="2016087"/>
            <a:chOff x="4054209" y="1749310"/>
            <a:chExt cx="4371771" cy="2016087"/>
          </a:xfrm>
        </p:grpSpPr>
        <p:sp>
          <p:nvSpPr>
            <p:cNvPr id="5" name="Elipsa 4"/>
            <p:cNvSpPr/>
            <p:nvPr/>
          </p:nvSpPr>
          <p:spPr>
            <a:xfrm>
              <a:off x="4054209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6409980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131524" y="2415374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559146" y="189306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19312" y="214645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97007" y="246862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27793" y="286255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72293" y="31986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13203" y="252102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62" y="2996586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 flipH="1">
              <a:off x="6619300" y="212441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 flipH="1">
              <a:off x="7190342" y="19022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flipH="1">
              <a:off x="7223592" y="2527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flipH="1">
              <a:off x="6661532" y="294884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flipH="1">
              <a:off x="6507297" y="258529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flipH="1">
              <a:off x="7774236" y="22327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 flipH="1">
              <a:off x="7798104" y="279644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flipH="1">
              <a:off x="7309693" y="31342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 smtClean="0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566738" y="1718632"/>
            <a:ext cx="255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4333103" y="4868562"/>
            <a:ext cx="420130" cy="337751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718093" y="5371070"/>
            <a:ext cx="166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absence</a:t>
            </a:r>
          </a:p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heterozygotů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8963" y="485775"/>
            <a:ext cx="701506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(0,2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(2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)/2 = 0,365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populaci: (2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0,265 + 0,370)/2 = 0,45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celé populaci = 0,45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0,2025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 0,370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8963" y="485775"/>
            <a:ext cx="64732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2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alelových frekvencí: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standardizovaný rozptyl: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r="25383"/>
          <a:stretch>
            <a:fillRect/>
          </a:stretch>
        </p:blipFill>
        <p:spPr bwMode="auto">
          <a:xfrm>
            <a:off x="3906225" y="3154762"/>
            <a:ext cx="4844130" cy="7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9018" y="4359204"/>
            <a:ext cx="870333" cy="631693"/>
          </a:xfrm>
          <a:prstGeom prst="rect">
            <a:avLst/>
          </a:prstGeom>
          <a:noFill/>
        </p:spPr>
      </p:pic>
      <p:cxnSp>
        <p:nvCxnSpPr>
          <p:cNvPr id="22" name="Přímá spojovací šipka 21"/>
          <p:cNvCxnSpPr/>
          <p:nvPr/>
        </p:nvCxnSpPr>
        <p:spPr>
          <a:xfrm>
            <a:off x="3665838" y="2817341"/>
            <a:ext cx="3451654" cy="345989"/>
          </a:xfrm>
          <a:prstGeom prst="straightConnector1">
            <a:avLst/>
          </a:prstGeom>
          <a:ln w="38100">
            <a:solidFill>
              <a:srgbClr val="D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41059" y="3155092"/>
            <a:ext cx="947352" cy="716692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6293708" y="4011827"/>
            <a:ext cx="362464" cy="535459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7374" y="4769708"/>
            <a:ext cx="3484606" cy="377565"/>
          </a:xfrm>
          <a:prstGeom prst="rect">
            <a:avLst/>
          </a:prstGeom>
          <a:noFill/>
        </p:spPr>
      </p:pic>
      <p:cxnSp>
        <p:nvCxnSpPr>
          <p:cNvPr id="31" name="Přímá spojovací šipka 30"/>
          <p:cNvCxnSpPr/>
          <p:nvPr/>
        </p:nvCxnSpPr>
        <p:spPr>
          <a:xfrm>
            <a:off x="2294238" y="4534930"/>
            <a:ext cx="2351903" cy="366584"/>
          </a:xfrm>
          <a:prstGeom prst="straightConnector1">
            <a:avLst/>
          </a:prstGeom>
          <a:ln w="38100">
            <a:solidFill>
              <a:srgbClr val="D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7306961" y="3912973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875211" y="489620"/>
            <a:ext cx="2600325" cy="1324893"/>
            <a:chOff x="566738" y="489620"/>
            <a:chExt cx="2600325" cy="1324893"/>
          </a:xfrm>
        </p:grpSpPr>
        <p:pic>
          <p:nvPicPr>
            <p:cNvPr id="12185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6738" y="489620"/>
              <a:ext cx="2333625" cy="419100"/>
            </a:xfrm>
            <a:prstGeom prst="rect">
              <a:avLst/>
            </a:prstGeom>
            <a:noFill/>
          </p:spPr>
        </p:pic>
        <p:pic>
          <p:nvPicPr>
            <p:cNvPr id="1218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6738" y="952789"/>
              <a:ext cx="2600325" cy="409575"/>
            </a:xfrm>
            <a:prstGeom prst="rect">
              <a:avLst/>
            </a:prstGeom>
            <a:noFill/>
          </p:spPr>
        </p:pic>
        <p:pic>
          <p:nvPicPr>
            <p:cNvPr id="121857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6738" y="1395413"/>
              <a:ext cx="2324100" cy="419100"/>
            </a:xfrm>
            <a:prstGeom prst="rect">
              <a:avLst/>
            </a:prstGeom>
            <a:noFill/>
          </p:spPr>
        </p:pic>
      </p:grp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70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5613837" y="2078799"/>
            <a:ext cx="2648813" cy="994907"/>
          </a:xfrm>
          <a:prstGeom prst="wedgeRectCallout">
            <a:avLst>
              <a:gd name="adj1" fmla="val 14294"/>
              <a:gd name="adj2" fmla="val -8058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měří odchylku od HW způsobenou </a:t>
            </a:r>
            <a:r>
              <a:rPr lang="cs-CZ" dirty="0" err="1" smtClean="0">
                <a:latin typeface="Arial" charset="0"/>
              </a:rPr>
              <a:t>démovým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inbreedingem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797630" y="2087980"/>
            <a:ext cx="2648813" cy="994907"/>
          </a:xfrm>
          <a:prstGeom prst="wedgeRectCallout">
            <a:avLst>
              <a:gd name="adj1" fmla="val 31347"/>
              <a:gd name="adj2" fmla="val -78370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měří odchylku od HW způsobenou rozdělením populace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4384714" y="403225"/>
            <a:ext cx="3325774" cy="1392983"/>
            <a:chOff x="4384714" y="403225"/>
            <a:chExt cx="3325774" cy="1392983"/>
          </a:xfrm>
        </p:grpSpPr>
        <p:sp>
          <p:nvSpPr>
            <p:cNvPr id="11" name="TextovéPole 10"/>
            <p:cNvSpPr txBox="1"/>
            <p:nvPr/>
          </p:nvSpPr>
          <p:spPr>
            <a:xfrm>
              <a:off x="4384714" y="74914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 smtClean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endParaRPr lang="cs-CZ" sz="4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809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60963" y="403225"/>
              <a:ext cx="2266950" cy="419100"/>
            </a:xfrm>
            <a:prstGeom prst="rect">
              <a:avLst/>
            </a:prstGeom>
            <a:noFill/>
          </p:spPr>
        </p:pic>
        <p:pic>
          <p:nvPicPr>
            <p:cNvPr id="1198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76838" y="892366"/>
              <a:ext cx="2533650" cy="409575"/>
            </a:xfrm>
            <a:prstGeom prst="rect">
              <a:avLst/>
            </a:prstGeom>
            <a:noFill/>
          </p:spPr>
        </p:pic>
        <p:pic>
          <p:nvPicPr>
            <p:cNvPr id="11981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76838" y="1377108"/>
              <a:ext cx="2257425" cy="419100"/>
            </a:xfrm>
            <a:prstGeom prst="rect">
              <a:avLst/>
            </a:prstGeom>
            <a:noFill/>
          </p:spPr>
        </p:pic>
      </p:grp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4" name="Skupina 23"/>
          <p:cNvGrpSpPr/>
          <p:nvPr/>
        </p:nvGrpSpPr>
        <p:grpSpPr>
          <a:xfrm>
            <a:off x="566738" y="3674526"/>
            <a:ext cx="8427435" cy="2858440"/>
            <a:chOff x="566738" y="3674526"/>
            <a:chExt cx="8427435" cy="2858440"/>
          </a:xfrm>
        </p:grpSpPr>
        <p:grpSp>
          <p:nvGrpSpPr>
            <p:cNvPr id="19" name="Skupina 18"/>
            <p:cNvGrpSpPr/>
            <p:nvPr/>
          </p:nvGrpSpPr>
          <p:grpSpPr>
            <a:xfrm>
              <a:off x="566738" y="3674526"/>
              <a:ext cx="8427435" cy="2858440"/>
              <a:chOff x="566738" y="3674526"/>
              <a:chExt cx="8427435" cy="2858440"/>
            </a:xfrm>
          </p:grpSpPr>
          <p:sp>
            <p:nvSpPr>
              <p:cNvPr id="16" name="TextovéPole 15"/>
              <p:cNvSpPr txBox="1"/>
              <p:nvPr/>
            </p:nvSpPr>
            <p:spPr>
              <a:xfrm>
                <a:off x="566738" y="3674526"/>
                <a:ext cx="8427435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40000">
                  <a:spcAft>
                    <a:spcPts val="1200"/>
                  </a:spcAft>
                </a:pPr>
                <a:r>
                  <a:rPr lang="cs-CZ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m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= 0  nakonec náhodná fixace/extinkce ve všech démech </a:t>
                </a:r>
              </a:p>
              <a:p>
                <a:pPr defTabSz="540000">
                  <a:spcAft>
                    <a:spcPts val="1200"/>
                  </a:spcAft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	 maximální rozptyl frekvencí:</a:t>
                </a:r>
              </a:p>
              <a:p>
                <a:pPr defTabSz="540000">
                  <a:spcAft>
                    <a:spcPts val="1800"/>
                  </a:spcAft>
                </a:pPr>
                <a:endParaRPr lang="cs-CZ" sz="2000" dirty="0" smtClean="0"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pPr defTabSz="540000">
                  <a:spcAft>
                    <a:spcPts val="1200"/>
                  </a:spcAft>
                </a:pPr>
                <a:r>
                  <a:rPr lang="cs-CZ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 </a:t>
                </a:r>
                <a:r>
                  <a:rPr lang="cs-CZ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F</a:t>
                </a:r>
                <a:r>
                  <a:rPr lang="cs-CZ" sz="2000" baseline="-25000" dirty="0" smtClean="0">
                    <a:latin typeface="Arial" pitchFamily="34" charset="0"/>
                    <a:cs typeface="Arial" pitchFamily="34" charset="0"/>
                    <a:sym typeface="Symbol"/>
                  </a:rPr>
                  <a:t>ST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lze chápat jako poměr skutečného rozptylu k teoretické maximální</a:t>
                </a:r>
                <a:br>
                  <a:rPr lang="cs-CZ" sz="2000" dirty="0" smtClean="0">
                    <a:latin typeface="Arial" pitchFamily="34" charset="0"/>
                    <a:cs typeface="Arial" pitchFamily="34" charset="0"/>
                    <a:sym typeface="Symbol"/>
                  </a:rPr>
                </a:br>
                <a:r>
                  <a:rPr lang="cs-CZ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	   hodnotě: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66957" y="5749347"/>
                <a:ext cx="1079654" cy="783619"/>
              </a:xfrm>
              <a:prstGeom prst="rect">
                <a:avLst/>
              </a:prstGeom>
              <a:noFill/>
            </p:spPr>
          </p:pic>
        </p:grpSp>
        <p:pic>
          <p:nvPicPr>
            <p:cNvPr id="137217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59676" y="4637903"/>
              <a:ext cx="5286375" cy="381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1836" y="403225"/>
            <a:ext cx="310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S.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-statistika</a:t>
            </a:r>
            <a:endParaRPr lang="cs-CZ" sz="2400" dirty="0"/>
          </a:p>
        </p:txBody>
      </p:sp>
      <p:pic>
        <p:nvPicPr>
          <p:cNvPr id="3" name="Picture 45" descr="File:Sewall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137" y="403225"/>
            <a:ext cx="2209646" cy="2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7133994" y="3081109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S.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Wright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1029638" y="1582374"/>
            <a:ext cx="5559402" cy="2843785"/>
            <a:chOff x="3150825" y="527376"/>
            <a:chExt cx="5838939" cy="2986776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8399066" y="1146058"/>
              <a:ext cx="590698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I</a:t>
              </a:r>
              <a:endParaRPr lang="cs-CZ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50825" y="527376"/>
              <a:ext cx="4953327" cy="2986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78564" y="82309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58869" y="182854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82239" y="734380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4040431" y="101531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3656121" y="1081852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74923" y="1192747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24741" y="1673293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520901" y="1407144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4161418" y="193204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727290" y="1828546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3969263" y="145889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5400000">
              <a:off x="5525898" y="2005284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5400000">
              <a:off x="5141589" y="2071821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5400000">
              <a:off x="5860390" y="2182716"/>
              <a:ext cx="231648" cy="218250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5400000">
              <a:off x="5910208" y="2663262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5400000">
              <a:off x="5006368" y="2397113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5400000">
              <a:off x="5646885" y="2922017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5400000">
              <a:off x="5212757" y="2818515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400000">
              <a:off x="5454730" y="2448864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flipH="1">
              <a:off x="6944106" y="897026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flipH="1">
              <a:off x="6559796" y="96356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flipH="1">
              <a:off x="7278597" y="1074459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flipH="1">
              <a:off x="7328415" y="155500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6457626" y="1233772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flipH="1">
              <a:off x="7065092" y="1813760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flipH="1">
              <a:off x="6630964" y="171025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flipH="1">
              <a:off x="6872937" y="1340607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825" y="1217390"/>
              <a:ext cx="1300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367641" y="2331270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 flipH="1">
              <a:off x="4232586" y="2380557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333491" y="2622062"/>
              <a:ext cx="467340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339594" y="2417667"/>
              <a:ext cx="493435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7449402" y="1463824"/>
              <a:ext cx="929935" cy="19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92467" y="2045407"/>
              <a:ext cx="104380" cy="394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56771" y="4682169"/>
            <a:ext cx="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88963" y="5221995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koeficienty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IT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8963" y="545284"/>
            <a:ext cx="70310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lze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interpretovat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sobem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= korelace mezi splývajícími gametami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= vztah skutečné a očekávané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jediné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   nerozdělené populaci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6620" y="4180784"/>
            <a:ext cx="1771650" cy="800100"/>
          </a:xfrm>
          <a:prstGeom prst="rect">
            <a:avLst/>
          </a:prstGeom>
          <a:noFill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0012" y="2694397"/>
            <a:ext cx="1828800" cy="8001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832452" y="2817482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033598" y="5299793"/>
            <a:ext cx="2648813" cy="994907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průměrná očekávaná </a:t>
            </a:r>
            <a:r>
              <a:rPr lang="cs-CZ" dirty="0" err="1" smtClean="0">
                <a:latin typeface="Arial" charset="0"/>
              </a:rPr>
              <a:t>heterozygotnost</a:t>
            </a:r>
            <a:r>
              <a:rPr lang="cs-CZ" dirty="0" smtClean="0">
                <a:latin typeface="Arial" charset="0"/>
              </a:rPr>
              <a:t> v démech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275187" y="4241231"/>
            <a:ext cx="2648813" cy="994907"/>
          </a:xfrm>
          <a:prstGeom prst="wedgeRectCallout">
            <a:avLst>
              <a:gd name="adj1" fmla="val -67499"/>
              <a:gd name="adj2" fmla="val -3421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průměrná skutečná </a:t>
            </a:r>
            <a:r>
              <a:rPr lang="cs-CZ" dirty="0" err="1" smtClean="0">
                <a:latin typeface="Arial" charset="0"/>
              </a:rPr>
              <a:t>heterozygotnost</a:t>
            </a:r>
            <a:r>
              <a:rPr lang="cs-CZ" dirty="0" smtClean="0">
                <a:latin typeface="Arial" charset="0"/>
              </a:rPr>
              <a:t> v démech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8963" y="485775"/>
            <a:ext cx="789030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., že 2 alely náhodně vybrané z celkové populace (T) a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   z lokální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(S) jsou stejné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IBS):</a:t>
            </a: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 smtClean="0">
                <a:latin typeface="Arial" charset="0"/>
              </a:rPr>
              <a:t>odchylka od HW způsobenou rozdělením populace měřená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   pomocí rozptylu alelových frekvencí: </a:t>
            </a: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r>
              <a:rPr lang="cs-CZ" sz="2000" dirty="0" smtClean="0">
                <a:latin typeface="Arial" charset="0"/>
              </a:rPr>
              <a:t>	   nebo pomocí vztahu skutečné a očekávané </a:t>
            </a:r>
            <a:r>
              <a:rPr lang="cs-CZ" sz="2000" dirty="0" err="1" smtClean="0">
                <a:latin typeface="Arial" charset="0"/>
              </a:rPr>
              <a:t>heterozygotnosti</a:t>
            </a:r>
            <a:r>
              <a:rPr lang="cs-CZ" sz="2000" dirty="0" smtClean="0">
                <a:latin typeface="Arial" charset="0"/>
              </a:rPr>
              <a:t>: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1002" y="1459659"/>
            <a:ext cx="1790700" cy="800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7444" y="3545253"/>
            <a:ext cx="1187635" cy="86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878652" y="315913"/>
            <a:ext cx="1409487" cy="1973528"/>
            <a:chOff x="5878652" y="315913"/>
            <a:chExt cx="1409487" cy="1973528"/>
          </a:xfrm>
        </p:grpSpPr>
        <p:pic>
          <p:nvPicPr>
            <p:cNvPr id="3" name="Picture 6" descr="https://faculty.etsu.edu/gardnerr/mathbio/wright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652" y="315913"/>
              <a:ext cx="1409487" cy="1646237"/>
            </a:xfrm>
            <a:prstGeom prst="rect">
              <a:avLst/>
            </a:prstGeom>
            <a:noFill/>
          </p:spPr>
        </p:pic>
        <p:sp>
          <p:nvSpPr>
            <p:cNvPr id="4" name="TextovéPole 3"/>
            <p:cNvSpPr txBox="1"/>
            <p:nvPr/>
          </p:nvSpPr>
          <p:spPr>
            <a:xfrm>
              <a:off x="6067313" y="1950887"/>
              <a:ext cx="10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S. </a:t>
              </a:r>
              <a:r>
                <a:rPr lang="cs-CZ" sz="1600" dirty="0" err="1" smtClean="0">
                  <a:latin typeface="Arial" pitchFamily="34" charset="0"/>
                  <a:cs typeface="Arial" pitchFamily="34" charset="0"/>
                </a:rPr>
                <a:t>Wright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525283" y="315913"/>
            <a:ext cx="1453762" cy="1971326"/>
            <a:chOff x="7471495" y="2274048"/>
            <a:chExt cx="1453762" cy="1971326"/>
          </a:xfrm>
        </p:grpSpPr>
        <p:pic>
          <p:nvPicPr>
            <p:cNvPr id="2" name="Picture 4" descr="http://trailblazing.royalsociety.org/photos/1922SA.jpg"/>
            <p:cNvPicPr>
              <a:picLocks noChangeAspect="1" noChangeArrowheads="1"/>
            </p:cNvPicPr>
            <p:nvPr/>
          </p:nvPicPr>
          <p:blipFill>
            <a:blip r:embed="rId3" cstate="print"/>
            <a:srcRect b="20464"/>
            <a:stretch>
              <a:fillRect/>
            </a:stretch>
          </p:blipFill>
          <p:spPr bwMode="auto">
            <a:xfrm>
              <a:off x="7471495" y="2274048"/>
              <a:ext cx="1453762" cy="1645920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7575176" y="390682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R.A. </a:t>
              </a:r>
              <a:r>
                <a:rPr lang="cs-CZ" sz="1600" dirty="0" err="1" smtClean="0">
                  <a:latin typeface="Arial" pitchFamily="34" charset="0"/>
                  <a:cs typeface="Arial" pitchFamily="34" charset="0"/>
                </a:rPr>
                <a:t>Fisher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630238" y="410584"/>
            <a:ext cx="444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Wrightova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Fisherova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populace: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0238" y="1272988"/>
            <a:ext cx="479490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diploidní, hermafrodit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velikost omezená, žádné fluktuace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náhodné oplození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kompletní izolace (žádný tok genů)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diskrétní generace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žádná věková struktura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žádná selekce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rozptyl výběru gamet do další generace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Poissonovo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rozdělení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*) tj. každý jedinec může přispět </a:t>
            </a:r>
            <a:b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  0, 1, 2, 3,… gametami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upload.wikimedia.org/wikipedia/commons/thumb/1/16/Poisson_pmf.svg/360px-Poisson_pmf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3367"/>
            <a:ext cx="3429000" cy="2743201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330508" y="5028080"/>
            <a:ext cx="3635375" cy="1458782"/>
          </a:xfrm>
          <a:prstGeom prst="wedgeRectCallout">
            <a:avLst>
              <a:gd name="adj1" fmla="val -10793"/>
              <a:gd name="adj2" fmla="val -7479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dirty="0" err="1" smtClean="0">
                <a:solidFill>
                  <a:srgbClr val="DE0000"/>
                </a:solidFill>
                <a:latin typeface="Arial" charset="0"/>
              </a:rPr>
              <a:t>Poissonovo</a:t>
            </a:r>
            <a:r>
              <a:rPr lang="cs-CZ" sz="1600" dirty="0" smtClean="0">
                <a:solidFill>
                  <a:srgbClr val="DE0000"/>
                </a:solidFill>
                <a:latin typeface="Arial" charset="0"/>
              </a:rPr>
              <a:t> rozdělení </a:t>
            </a:r>
            <a:r>
              <a:rPr lang="cs-CZ" sz="1600" dirty="0" smtClean="0">
                <a:latin typeface="Arial" charset="0"/>
                <a:sym typeface="Symbol"/>
              </a:rPr>
              <a:t> </a:t>
            </a:r>
            <a:r>
              <a:rPr lang="cs-CZ" sz="1600" dirty="0" err="1" smtClean="0">
                <a:latin typeface="Arial" charset="0"/>
                <a:sym typeface="Symbol"/>
              </a:rPr>
              <a:t>biomické</a:t>
            </a:r>
            <a:r>
              <a:rPr lang="cs-CZ" sz="1600" dirty="0" smtClean="0">
                <a:latin typeface="Arial" charset="0"/>
                <a:sym typeface="Symbol"/>
              </a:rPr>
              <a:t> pro velký počet pokusů (</a:t>
            </a:r>
            <a:r>
              <a:rPr lang="cs-CZ" sz="1600" i="1" dirty="0" smtClean="0">
                <a:latin typeface="Arial" charset="0"/>
                <a:sym typeface="Symbol"/>
              </a:rPr>
              <a:t>n </a:t>
            </a:r>
            <a:r>
              <a:rPr lang="cs-CZ" sz="1600" dirty="0" smtClean="0">
                <a:latin typeface="Arial" charset="0"/>
                <a:sym typeface="Symbol"/>
              </a:rPr>
              <a:t> ) a malou pravděpodobnost jevu (</a:t>
            </a:r>
            <a:r>
              <a:rPr lang="cs-CZ" sz="1600" i="1" dirty="0" smtClean="0">
                <a:latin typeface="Arial" charset="0"/>
                <a:sym typeface="Symbol"/>
              </a:rPr>
              <a:t>p </a:t>
            </a:r>
            <a:r>
              <a:rPr lang="cs-CZ" sz="1600" dirty="0" smtClean="0">
                <a:latin typeface="Arial" charset="0"/>
                <a:sym typeface="Symbol"/>
              </a:rPr>
              <a:t> 0)</a:t>
            </a:r>
          </a:p>
          <a:p>
            <a:r>
              <a:rPr lang="cs-CZ" sz="1600" dirty="0" smtClean="0">
                <a:latin typeface="Arial" charset="0"/>
                <a:sym typeface="Symbol" pitchFamily="18" charset="2"/>
              </a:rPr>
              <a:t>(v praxi </a:t>
            </a:r>
            <a:r>
              <a:rPr lang="cs-CZ" sz="1600" i="1" dirty="0" smtClean="0">
                <a:latin typeface="Arial" charset="0"/>
                <a:sym typeface="Symbol" pitchFamily="18" charset="2"/>
              </a:rPr>
              <a:t>n </a:t>
            </a:r>
            <a:r>
              <a:rPr lang="cs-CZ" sz="1600" dirty="0" smtClean="0">
                <a:latin typeface="Arial" charset="0"/>
                <a:sym typeface="Symbol"/>
              </a:rPr>
              <a:t> 30; </a:t>
            </a:r>
            <a:r>
              <a:rPr lang="cs-CZ" sz="1600" i="1" dirty="0" smtClean="0">
                <a:latin typeface="Arial" charset="0"/>
                <a:sym typeface="Symbol"/>
              </a:rPr>
              <a:t>p </a:t>
            </a:r>
            <a:r>
              <a:rPr lang="cs-CZ" sz="1600" dirty="0" smtClean="0">
                <a:latin typeface="Arial" charset="0"/>
                <a:sym typeface="Symbol"/>
              </a:rPr>
              <a:t> 1/10, pak  = </a:t>
            </a:r>
            <a:r>
              <a:rPr lang="cs-CZ" sz="1600" i="1" dirty="0" err="1" smtClean="0">
                <a:latin typeface="Arial" charset="0"/>
                <a:sym typeface="Symbol"/>
              </a:rPr>
              <a:t>np</a:t>
            </a:r>
            <a:r>
              <a:rPr lang="cs-CZ" sz="1600" dirty="0" smtClean="0">
                <a:latin typeface="Arial" charset="0"/>
                <a:sym typeface="Symbol"/>
              </a:rPr>
              <a:t>)</a:t>
            </a:r>
          </a:p>
          <a:p>
            <a:r>
              <a:rPr lang="cs-CZ" sz="1600" dirty="0" smtClean="0">
                <a:latin typeface="Arial" charset="0"/>
                <a:sym typeface="Symbol"/>
              </a:rPr>
              <a:t>např. mutace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Zahnutá šipka doprava 54"/>
          <p:cNvSpPr/>
          <p:nvPr/>
        </p:nvSpPr>
        <p:spPr>
          <a:xfrm>
            <a:off x="360009" y="1057622"/>
            <a:ext cx="457907" cy="1531342"/>
          </a:xfrm>
          <a:prstGeom prst="curvedRightArrow">
            <a:avLst/>
          </a:prstGeom>
          <a:solidFill>
            <a:srgbClr val="CC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969486" y="2010032"/>
            <a:ext cx="5167703" cy="873211"/>
            <a:chOff x="969486" y="2010032"/>
            <a:chExt cx="5167703" cy="873211"/>
          </a:xfrm>
        </p:grpSpPr>
        <p:sp>
          <p:nvSpPr>
            <p:cNvPr id="21" name="Obdélník 20"/>
            <p:cNvSpPr/>
            <p:nvPr/>
          </p:nvSpPr>
          <p:spPr>
            <a:xfrm>
              <a:off x="4934465" y="2010032"/>
              <a:ext cx="1202724" cy="87321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0838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9486" y="2082188"/>
              <a:ext cx="5086350" cy="800100"/>
            </a:xfrm>
            <a:prstGeom prst="rect">
              <a:avLst/>
            </a:prstGeom>
            <a:noFill/>
          </p:spPr>
        </p:pic>
      </p:grpSp>
      <p:sp>
        <p:nvSpPr>
          <p:cNvPr id="58" name="TextovéPole 57"/>
          <p:cNvSpPr txBox="1"/>
          <p:nvPr/>
        </p:nvSpPr>
        <p:spPr>
          <a:xfrm>
            <a:off x="588963" y="3106757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očekávaná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skutečná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celkové populaci = průměrná HZ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 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subpopulacích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523875" y="4515925"/>
            <a:ext cx="4249279" cy="478338"/>
            <a:chOff x="588963" y="4482974"/>
            <a:chExt cx="4249279" cy="478338"/>
          </a:xfrm>
        </p:grpSpPr>
        <p:sp>
          <p:nvSpPr>
            <p:cNvPr id="56" name="TextovéPole 55"/>
            <p:cNvSpPr txBox="1"/>
            <p:nvPr/>
          </p:nvSpPr>
          <p:spPr>
            <a:xfrm>
              <a:off x="3188944" y="4482974"/>
              <a:ext cx="16492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0 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 </a:t>
              </a:r>
              <a:r>
                <a:rPr lang="cs-CZ" sz="24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 smtClean="0">
                  <a:latin typeface="Arial" pitchFamily="34" charset="0"/>
                  <a:cs typeface="Arial" pitchFamily="34" charset="0"/>
                </a:rPr>
                <a:t>ST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 1</a:t>
              </a:r>
              <a:endParaRPr lang="cs-CZ" sz="2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88963" y="4499647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= fixační index</a:t>
              </a:r>
              <a:endPara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382675" y="5529565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=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</a:rPr>
              <a:t>IT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14" y="5432936"/>
            <a:ext cx="1809750" cy="8001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74178" y="534403"/>
            <a:ext cx="2381281" cy="1113165"/>
          </a:xfrm>
          <a:prstGeom prst="wedgeRectCallout">
            <a:avLst>
              <a:gd name="adj1" fmla="val -41348"/>
              <a:gd name="adj2" fmla="val 877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pokud populace rozdělena, skutečná </a:t>
            </a:r>
            <a:r>
              <a:rPr lang="cs-CZ" sz="1600" dirty="0" err="1" smtClean="0">
                <a:latin typeface="Arial" charset="0"/>
              </a:rPr>
              <a:t>heterozygotnost</a:t>
            </a:r>
            <a:r>
              <a:rPr lang="cs-CZ" sz="1600" dirty="0" smtClean="0">
                <a:latin typeface="Arial" charset="0"/>
              </a:rPr>
              <a:t> je nižší než teoretická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902043" y="329514"/>
            <a:ext cx="2705886" cy="1478692"/>
            <a:chOff x="902043" y="329514"/>
            <a:chExt cx="2705886" cy="1478692"/>
          </a:xfrm>
        </p:grpSpPr>
        <p:grpSp>
          <p:nvGrpSpPr>
            <p:cNvPr id="51" name="Skupina 50"/>
            <p:cNvGrpSpPr/>
            <p:nvPr/>
          </p:nvGrpSpPr>
          <p:grpSpPr>
            <a:xfrm>
              <a:off x="1007604" y="403225"/>
              <a:ext cx="2600325" cy="1324893"/>
              <a:chOff x="566738" y="489620"/>
              <a:chExt cx="2600325" cy="1324893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6738" y="489620"/>
                <a:ext cx="2333625" cy="419100"/>
              </a:xfrm>
              <a:prstGeom prst="rect">
                <a:avLst/>
              </a:prstGeom>
              <a:noFill/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6738" y="985839"/>
                <a:ext cx="2600325" cy="409575"/>
              </a:xfrm>
              <a:prstGeom prst="rect">
                <a:avLst/>
              </a:prstGeom>
              <a:noFill/>
            </p:spPr>
          </p:pic>
          <p:pic>
            <p:nvPicPr>
              <p:cNvPr id="54" name="Picture 1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6738" y="1395413"/>
                <a:ext cx="2324100" cy="419100"/>
              </a:xfrm>
              <a:prstGeom prst="rect">
                <a:avLst/>
              </a:prstGeom>
              <a:noFill/>
            </p:spPr>
          </p:pic>
        </p:grpSp>
        <p:sp>
          <p:nvSpPr>
            <p:cNvPr id="18" name="Obdélník 17"/>
            <p:cNvSpPr/>
            <p:nvPr/>
          </p:nvSpPr>
          <p:spPr>
            <a:xfrm>
              <a:off x="922638" y="329514"/>
              <a:ext cx="2537254" cy="52722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902043" y="1280985"/>
              <a:ext cx="2537254" cy="52722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403225"/>
            <a:ext cx="7707559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koalescence …. příště!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roce 1950 (původní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Wrightův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článek) pouze teoretické odvození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pro 2 alely 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70. letech elektroforéza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první skutečně genetická data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Weir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Cockerham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(1984): odvození pro více alel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Odvození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ze sekvencí DNA: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průměrný počet párových rozdílů mezi dvěma sekvencemi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vybranými ze stejné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within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), nebo 2 různých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between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353" y="2849180"/>
            <a:ext cx="4120309" cy="1123176"/>
          </a:xfrm>
          <a:prstGeom prst="rect">
            <a:avLst/>
          </a:prstGeom>
          <a:noFill/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4203" y="4411146"/>
            <a:ext cx="32766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588963" y="5321643"/>
            <a:ext cx="6207253" cy="897925"/>
            <a:chOff x="588963" y="5321643"/>
            <a:chExt cx="6207253" cy="897925"/>
          </a:xfrm>
        </p:grpSpPr>
        <p:sp>
          <p:nvSpPr>
            <p:cNvPr id="15" name="Obdélník 14"/>
            <p:cNvSpPr/>
            <p:nvPr/>
          </p:nvSpPr>
          <p:spPr>
            <a:xfrm>
              <a:off x="4596714" y="5321643"/>
              <a:ext cx="2199502" cy="8979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588963" y="5371070"/>
              <a:ext cx="6110716" cy="800100"/>
              <a:chOff x="588963" y="5371070"/>
              <a:chExt cx="6110716" cy="800100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588963" y="5535331"/>
                <a:ext cx="3916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Je-li populace v rovnováze, platí: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107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0854" y="5371070"/>
                <a:ext cx="2028825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TextovéPole 3"/>
          <p:cNvSpPr txBox="1"/>
          <p:nvPr/>
        </p:nvSpPr>
        <p:spPr>
          <a:xfrm>
            <a:off x="588963" y="1068637"/>
            <a:ext cx="80906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Lze odvodit na základě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inbreedingové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efektivní velikosti populace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 čase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generací: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neidealizované populaci za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dosadíme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Jaká je pravděpodobnost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důsledku driftu a současně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platí, že 2 náhodně vybrané gamety pocházejí ze stejného dému?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926" y="1722683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06" y="4312459"/>
            <a:ext cx="5305425" cy="73342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754480" y="4340285"/>
            <a:ext cx="2165908" cy="994907"/>
          </a:xfrm>
          <a:prstGeom prst="wedgeRectCallout">
            <a:avLst>
              <a:gd name="adj1" fmla="val -51031"/>
              <a:gd name="adj2" fmla="val 8385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platí pro malá </a:t>
            </a:r>
            <a:r>
              <a:rPr lang="cs-CZ" i="1" dirty="0" smtClean="0">
                <a:latin typeface="Arial" charset="0"/>
              </a:rPr>
              <a:t>m</a:t>
            </a:r>
            <a:r>
              <a:rPr lang="cs-CZ" dirty="0" smtClean="0">
                <a:latin typeface="Arial" charset="0"/>
              </a:rPr>
              <a:t> </a:t>
            </a:r>
          </a:p>
          <a:p>
            <a:pPr algn="ctr"/>
            <a:r>
              <a:rPr lang="cs-CZ" dirty="0" smtClean="0">
                <a:latin typeface="Arial" charset="0"/>
              </a:rPr>
              <a:t>(tj. </a:t>
            </a:r>
            <a:r>
              <a:rPr lang="cs-CZ" i="1" dirty="0" smtClean="0">
                <a:latin typeface="Arial" charset="0"/>
              </a:rPr>
              <a:t>m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  <a:sym typeface="Symbol"/>
              </a:rPr>
              <a:t> </a:t>
            </a:r>
            <a:r>
              <a:rPr lang="cs-CZ" i="1" dirty="0" smtClean="0">
                <a:latin typeface="Arial" charset="0"/>
                <a:sym typeface="Symbol"/>
              </a:rPr>
              <a:t>m</a:t>
            </a:r>
            <a:r>
              <a:rPr lang="cs-CZ" baseline="30000" dirty="0" smtClean="0">
                <a:latin typeface="Arial" charset="0"/>
                <a:sym typeface="Symbol"/>
              </a:rPr>
              <a:t>2</a:t>
            </a:r>
            <a:r>
              <a:rPr lang="cs-CZ" dirty="0" smtClean="0">
                <a:latin typeface="Arial" charset="0"/>
                <a:sym typeface="Symbol"/>
              </a:rPr>
              <a:t>,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řádově  1/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eF</a:t>
            </a:r>
            <a:r>
              <a:rPr lang="cs-CZ" dirty="0" smtClean="0">
                <a:latin typeface="Arial" charset="0"/>
                <a:sym typeface="Symbol"/>
              </a:rPr>
              <a:t>)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588963" y="1068637"/>
            <a:ext cx="6252033" cy="4096487"/>
            <a:chOff x="588963" y="1068637"/>
            <a:chExt cx="6252033" cy="4096487"/>
          </a:xfrm>
        </p:grpSpPr>
        <p:sp>
          <p:nvSpPr>
            <p:cNvPr id="10" name="Obdélník 9"/>
            <p:cNvSpPr/>
            <p:nvPr/>
          </p:nvSpPr>
          <p:spPr>
            <a:xfrm>
              <a:off x="2619632" y="4110681"/>
              <a:ext cx="2512541" cy="10544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588963" y="1068637"/>
              <a:ext cx="6252033" cy="3966338"/>
              <a:chOff x="588963" y="1068637"/>
              <a:chExt cx="6252033" cy="3966338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588963" y="1068637"/>
                <a:ext cx="625203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Lze odvodit na základě ostrovního modelu toku genů:</a:t>
                </a: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protože platí                      ,</a:t>
                </a: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pak pro malá </a:t>
                </a:r>
                <a:r>
                  <a:rPr lang="cs-CZ" sz="2000" i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  <p:pic>
            <p:nvPicPr>
              <p:cNvPr id="13721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5082" y="4234875"/>
                <a:ext cx="2276475" cy="800100"/>
              </a:xfrm>
              <a:prstGeom prst="rect">
                <a:avLst/>
              </a:prstGeom>
              <a:noFill/>
            </p:spPr>
          </p:pic>
          <p:pic>
            <p:nvPicPr>
              <p:cNvPr id="137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243" y="1700996"/>
                <a:ext cx="4371975" cy="790575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576" y="2973592"/>
                <a:ext cx="1079654" cy="78361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1266941"/>
            <a:ext cx="8892178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 toho plyne, že: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když větší tok genů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roste)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klesá (větší variabilita v démech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 menší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když 1/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roste (větší drift)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roste (menší variabilita v démech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 větší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i malý tok genů  2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efektivně chovají jako jedna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evoluční linie</a:t>
            </a:r>
          </a:p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(tj. 1 efektivní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*)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migrant za generaci) představuje významné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rozhraní mezi relativním evolučním významem driftu a toku genů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 v průměru pouze jeden efektivní migrant za generaci stačí k tomu,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aby tok genů převážil nad driftem a způsobil homogenizaci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8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*) tj. nezávisí na skutečném počtu migrantů, ale na lokální efektivní velikosti pop.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03225"/>
            <a:ext cx="1811835" cy="6367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39114" y="4316627"/>
            <a:ext cx="996778" cy="387178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56" y="1306608"/>
            <a:ext cx="7391145" cy="47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391664" y="3949830"/>
            <a:ext cx="1868452" cy="994907"/>
          </a:xfrm>
          <a:prstGeom prst="wedgeRectCallout">
            <a:avLst>
              <a:gd name="adj1" fmla="val -43424"/>
              <a:gd name="adj2" fmla="val 8551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eF</a:t>
            </a:r>
            <a:r>
              <a:rPr lang="cs-CZ" i="1" dirty="0" err="1" smtClean="0">
                <a:latin typeface="Arial" charset="0"/>
                <a:sym typeface="Symbol"/>
              </a:rPr>
              <a:t>m</a:t>
            </a:r>
            <a:r>
              <a:rPr lang="cs-CZ" dirty="0" smtClean="0">
                <a:latin typeface="Arial" charset="0"/>
                <a:sym typeface="Symbol"/>
              </a:rPr>
              <a:t>  1</a:t>
            </a:r>
          </a:p>
          <a:p>
            <a:pPr algn="ctr"/>
            <a:r>
              <a:rPr lang="cs-CZ" i="1" dirty="0" smtClean="0">
                <a:latin typeface="Arial" charset="0"/>
                <a:sym typeface="Symbol"/>
              </a:rPr>
              <a:t>F</a:t>
            </a:r>
            <a:r>
              <a:rPr lang="cs-CZ" baseline="-25000" dirty="0" smtClean="0">
                <a:latin typeface="Arial" charset="0"/>
                <a:sym typeface="Symbol"/>
              </a:rPr>
              <a:t>ST</a:t>
            </a:r>
            <a:r>
              <a:rPr lang="cs-CZ" dirty="0" smtClean="0">
                <a:latin typeface="Arial" charset="0"/>
                <a:sym typeface="Symbol"/>
              </a:rPr>
              <a:t> klesá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velmi pomalu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28835" y="2681055"/>
            <a:ext cx="1716052" cy="994907"/>
          </a:xfrm>
          <a:prstGeom prst="wedgeRectCallout">
            <a:avLst>
              <a:gd name="adj1" fmla="val -69055"/>
              <a:gd name="adj2" fmla="val 3014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při </a:t>
            </a:r>
            <a:r>
              <a:rPr lang="cs-CZ" i="1" dirty="0" err="1" smtClean="0">
                <a:latin typeface="Arial" charset="0"/>
                <a:sym typeface="Symbol"/>
              </a:rPr>
              <a:t>N</a:t>
            </a:r>
            <a:r>
              <a:rPr lang="cs-CZ" i="1" baseline="-25000" dirty="0" err="1" smtClean="0">
                <a:latin typeface="Arial" charset="0"/>
                <a:sym typeface="Symbol"/>
              </a:rPr>
              <a:t>eF</a:t>
            </a:r>
            <a:r>
              <a:rPr lang="cs-CZ" i="1" dirty="0" err="1" smtClean="0">
                <a:latin typeface="Arial" charset="0"/>
                <a:sym typeface="Symbol"/>
              </a:rPr>
              <a:t>m</a:t>
            </a:r>
            <a:r>
              <a:rPr lang="cs-CZ" dirty="0" smtClean="0">
                <a:latin typeface="Arial" charset="0"/>
                <a:sym typeface="Symbol"/>
              </a:rPr>
              <a:t>  1</a:t>
            </a:r>
          </a:p>
          <a:p>
            <a:pPr algn="ctr"/>
            <a:r>
              <a:rPr lang="cs-CZ" i="1" dirty="0" smtClean="0">
                <a:latin typeface="Arial" charset="0"/>
                <a:sym typeface="Symbol"/>
              </a:rPr>
              <a:t>F</a:t>
            </a:r>
            <a:r>
              <a:rPr lang="cs-CZ" baseline="-25000" dirty="0" smtClean="0">
                <a:latin typeface="Arial" charset="0"/>
                <a:sym typeface="Symbol"/>
              </a:rPr>
              <a:t>ST</a:t>
            </a:r>
            <a:r>
              <a:rPr lang="cs-CZ" dirty="0" smtClean="0">
                <a:latin typeface="Arial" charset="0"/>
                <a:sym typeface="Symbol"/>
              </a:rPr>
              <a:t> roste </a:t>
            </a:r>
          </a:p>
          <a:p>
            <a:pPr algn="ctr"/>
            <a:r>
              <a:rPr lang="cs-CZ" dirty="0" smtClean="0">
                <a:latin typeface="Arial" charset="0"/>
                <a:sym typeface="Symbol"/>
              </a:rPr>
              <a:t>velmi rychle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12683" y="403225"/>
            <a:ext cx="586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Vztah počtu migrantů a míry izolace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Šipka dolů 6"/>
          <p:cNvSpPr/>
          <p:nvPr/>
        </p:nvSpPr>
        <p:spPr>
          <a:xfrm flipV="1">
            <a:off x="2005070" y="5794872"/>
            <a:ext cx="506776" cy="352540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117928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Míra homogenizace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nezávisí na migrační frekvenci, ale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počtu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migrantů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 znamená, že dvě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sdílejí 80 % genů při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100, ale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prvním případě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-9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ve druhém 0,01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Naopak při stejném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můžeme očekávat různé evoluční dopady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 0;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100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0,2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představuje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rovnováhu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mezi driftem a tokem genů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velké populace: pomalá divergence  stačí i slabá migrace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malé populace: rychlá divergence  tok genů musí být silnější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3351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Z uvedeného také plyne, že pokud známe pouze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nebo jen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nemůžeme nic usuzovat o populační struktuře. I druh s velkou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lokální velikostí populace může vykazovat extrémní populační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subrozdělení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naopak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Př.: 	plž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Rumina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decollata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početný, ale malá disperze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Montpellier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(zahrady kolem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Boulevard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Arceaux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= 0,294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naopak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Mus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musculus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Texasu – malé démy, ale větší disperze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 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0,021</a:t>
            </a:r>
          </a:p>
        </p:txBody>
      </p:sp>
      <p:pic>
        <p:nvPicPr>
          <p:cNvPr id="139268" name="Picture 4" descr="http://www.jaxshells.org/rumb.jpg"/>
          <p:cNvPicPr>
            <a:picLocks noChangeAspect="1" noChangeArrowheads="1"/>
          </p:cNvPicPr>
          <p:nvPr/>
        </p:nvPicPr>
        <p:blipFill>
          <a:blip r:embed="rId2" cstate="print"/>
          <a:srcRect l="3334" t="3425" r="3077" b="7464"/>
          <a:stretch>
            <a:fillRect/>
          </a:stretch>
        </p:blipFill>
        <p:spPr bwMode="auto">
          <a:xfrm>
            <a:off x="1150823" y="2666081"/>
            <a:ext cx="3026716" cy="13991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28790" y="5288096"/>
            <a:ext cx="6930102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Rozsah genetického rozdělení populací závisí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rovnováze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mezi driftem a tokem genů, </a:t>
            </a:r>
          </a:p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 na jednom či druhém mechanismu samotném!</a:t>
            </a:r>
            <a:endParaRPr lang="cs-CZ" sz="28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0" name="Picture 6" descr="http://nobugs.ca/wp/wp-content/uploads/2012/07/house_mouse.jpg"/>
          <p:cNvPicPr>
            <a:picLocks noChangeAspect="1" noChangeArrowheads="1"/>
          </p:cNvPicPr>
          <p:nvPr/>
        </p:nvPicPr>
        <p:blipFill>
          <a:blip r:embed="rId3" cstate="print"/>
          <a:srcRect r="8069" b="25012"/>
          <a:stretch>
            <a:fillRect/>
          </a:stretch>
        </p:blipFill>
        <p:spPr bwMode="auto">
          <a:xfrm>
            <a:off x="4858438" y="2663906"/>
            <a:ext cx="3580483" cy="15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034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na příkladu indiánů kmene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Janomamo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tabu incestu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-0,01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malé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0,073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=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= 0,073 – 0,01.0,927 = 0,064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díky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Wahlundově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efektu a rozdělení populace v celém 	vzorku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pozorujeme redukci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naznačující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přestože ve skutečnosti se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Janomamové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vyhýbají příbuzenským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svazkům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směšuje lokální systém páření a rozdělení populace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4" name="Picture 2" descr="http://www.aljazeera.com/mritems/Images/2009/1/28/20091281441259862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45" y="1120517"/>
            <a:ext cx="3968983" cy="210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84721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24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areál druhu fragmentován a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žádný tok genů,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bude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celková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rovna lokální </a:t>
            </a:r>
            <a:r>
              <a:rPr lang="cs-CZ" sz="2000" i="1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této situaci se bude rodokmenový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akumulovat v důsledku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driftu rychlostí, která závisí na velikosti fragmentů, ne na celkové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populační velikosti druhu  důležité pro ochranu!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0, pořád bude platit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nicméně i nepatrný tok genů vede k tomu, že celková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je o několik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řádů větší než celková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při úplné izolaci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30238" y="466725"/>
            <a:ext cx="8329524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</a:t>
            </a:r>
            <a:r>
              <a:rPr lang="cs-CZ" sz="20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nám umožňuje měřit sílu driftu v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neideální populaci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Př.: Tristan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Cunha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porušení všech předpokladů W-F modelu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předpokládáme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 v zakladatelské generaci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můžeme vypočítat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generační dobu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každé gen.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 velké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potřebujeme použít pro idealizovanou populaci, abychom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dostali stejné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při stejných startovních podmínkách a po stejném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počtu generací?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Výsledné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e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= počet jedinců idealizované populace, která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vykazuje hodnotu dané populačně genetické veličiny</a:t>
            </a:r>
            <a:r>
              <a:rPr lang="cs-CZ" sz="2000" baseline="30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rovnou hodnotě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této veličiny ve studované neidealizované populaci</a:t>
            </a:r>
          </a:p>
          <a:p>
            <a:pPr defTabSz="540000">
              <a:spcAft>
                <a:spcPts val="12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*) zde buď zvýšení průměrné pravděpodobnosti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na autozomálním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lokusu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), nebo zvýšení rozptylu frekvencí alel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přes generace/přes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670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 rostoucí izolací démů klesá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má opačný trend: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celková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měří rozptyl frekvencí alel v důsledku driftu v populaci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jako celku, ne pro každou lokální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(1943): idealizovaná populace složená z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démů o stejné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velikosti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velikost celé populace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; tok genů =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b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pokud by populace byla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panmiktická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by bylo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varianční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efektivní velikost populace je:</a:t>
            </a: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tj.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počet jedinců v celé populaci 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949" y="4722134"/>
            <a:ext cx="1914525" cy="8001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4127156" y="5552303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942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0 (tj. 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1) bude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To znamená, že v populaci rozdělené na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větší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než počet jedinců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!! 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 1,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 , i když počet jedinců</a:t>
            </a:r>
          </a:p>
          <a:p>
            <a:pPr defTabSz="540000">
              <a:spcAft>
                <a:spcPts val="6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v populaci je omezený!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400" y="1276453"/>
            <a:ext cx="1914525" cy="800100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3781167" y="2108886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5731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Podobně pro kontinuální populaci s omezeným tokem genů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i="1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by distance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platí, že ztráta alelické variability v ní je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nižší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než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panmiktické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populaci.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Jak je možné, že rozdělení populace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zvyšuje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současně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snižuje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rychlost ztráty variability na úrovni celkové populace?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 postupnou fixací alel v lokálních démech se zvyšuje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(tj. zvyšuje se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ALE protože v démech jsou náhodně fixovány různé alely, celková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variabilita zůstává zachována; v okamžiku fixace už žádný drift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nemůže působit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s fixací alel v dalších démech se celková rychlost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ztráty variability v démech zpomaluje</a:t>
            </a:r>
          </a:p>
          <a:p>
            <a:pPr defTabSz="540000">
              <a:spcAft>
                <a:spcPts val="1200"/>
              </a:spcAft>
            </a:pPr>
            <a:endParaRPr lang="cs-CZ" sz="2000" u="sng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dilema pro ochranářskou praxi....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546122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... dilema pro ochranářskou praxi: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prioritou zajistit tok genů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zvýšení lokální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i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zvýšení genetické variability a tím lokální adaptivní flexibility, redukce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celkového rodokmenového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tím snížení rizika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inbrední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deprese</a:t>
            </a: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úkolem také dlouhodobě zachovávat vysokou míru variability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celé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populaci (druhu) – toho ovšem nejsnáze dosáhneme</a:t>
            </a: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fragmentováním populace 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izoláty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trade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off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otázka priorit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86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Rozdělení populací z hlediska sekvencí DNA – AMOVA: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963" y="1425318"/>
            <a:ext cx="802027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Dosud 2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homologní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geny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jsou nebo nejsou identické původem?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jsou nebo nejsou heterozygotní?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se sekvencemi je to složitější: např. 2 sekvence 10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kb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můžou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lišit v 1 nukleotidu, nebo v 50 nukleotidech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alternativy, např.: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používá molekulární genetické distance místo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 analýza molekulárního rozptylu = AMOVA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(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analysis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of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molecular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variance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588963" y="444500"/>
            <a:ext cx="7957628" cy="5478423"/>
            <a:chOff x="588963" y="444500"/>
            <a:chExt cx="7957628" cy="5478423"/>
          </a:xfrm>
        </p:grpSpPr>
        <p:sp>
          <p:nvSpPr>
            <p:cNvPr id="4" name="TextovéPole 3"/>
            <p:cNvSpPr txBox="1"/>
            <p:nvPr/>
          </p:nvSpPr>
          <p:spPr>
            <a:xfrm>
              <a:off x="588963" y="444500"/>
              <a:ext cx="7957628" cy="5478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40000"/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AMOVA (</a:t>
              </a:r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Excoffier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et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. 1992):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program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Arlequin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cs-CZ" sz="2000" i="1" dirty="0" smtClean="0">
                <a:latin typeface="Arial" pitchFamily="34" charset="0"/>
                <a:cs typeface="Arial" pitchFamily="34" charset="0"/>
              </a:endParaRPr>
            </a:p>
            <a:p>
              <a:pPr defTabSz="540000">
                <a:spcAft>
                  <a:spcPts val="1200"/>
                </a:spcAft>
              </a:pP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2–4 hierarchické úrovně</a:t>
              </a:r>
            </a:p>
            <a:p>
              <a:pPr defTabSz="540000"/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variabilita v rámci jedince, variabilita mezi jedinci v populaci, </a:t>
              </a:r>
              <a:br>
                <a:rPr lang="cs-CZ" sz="2000" dirty="0" smtClean="0">
                  <a:latin typeface="Arial" pitchFamily="34" charset="0"/>
                  <a:cs typeface="Arial" pitchFamily="34" charset="0"/>
                </a:rPr>
              </a:b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	mezi populacemi v rámci skupiny populací, </a:t>
              </a:r>
              <a:br>
                <a:rPr lang="cs-CZ" sz="2000" dirty="0" smtClean="0">
                  <a:latin typeface="Arial" pitchFamily="34" charset="0"/>
                  <a:cs typeface="Arial" pitchFamily="34" charset="0"/>
                </a:rPr>
              </a:b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	variabilita mezi populacemi z různých skupin, celková variabilita</a:t>
              </a:r>
            </a:p>
            <a:p>
              <a:pPr defTabSz="540000"/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Pozor, někdy odlišná notace: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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SC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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F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IS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;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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CT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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F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ST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;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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ST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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F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IT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 defTabSz="540000"/>
              <a:endParaRPr lang="cs-CZ" sz="2000" dirty="0"/>
            </a:p>
          </p:txBody>
        </p:sp>
        <p:pic>
          <p:nvPicPr>
            <p:cNvPr id="125959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1664" y="3707414"/>
              <a:ext cx="2009775" cy="885825"/>
            </a:xfrm>
            <a:prstGeom prst="rect">
              <a:avLst/>
            </a:prstGeom>
            <a:noFill/>
          </p:spPr>
        </p:pic>
        <p:pic>
          <p:nvPicPr>
            <p:cNvPr id="125961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2200" y="3707414"/>
              <a:ext cx="1333500" cy="876300"/>
            </a:xfrm>
            <a:prstGeom prst="rect">
              <a:avLst/>
            </a:prstGeom>
            <a:noFill/>
          </p:spPr>
        </p:pic>
        <p:pic>
          <p:nvPicPr>
            <p:cNvPr id="12596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66564" y="3707414"/>
              <a:ext cx="2019300" cy="885825"/>
            </a:xfrm>
            <a:prstGeom prst="rect">
              <a:avLst/>
            </a:prstGeom>
            <a:noFill/>
          </p:spPr>
        </p:pic>
      </p:grpSp>
      <p:pic>
        <p:nvPicPr>
          <p:cNvPr id="113666" name="Picture 2" descr="http://cmpg.unibe.ch/software/arlequin35/img/Arlequin_sing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7006" y="183292"/>
            <a:ext cx="1353150" cy="277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44500"/>
            <a:ext cx="61574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Populační struktura a různé typy dědičnosti: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haploidní systém: 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Y: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X při poměru pohlaví 1:1: 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287" y="1235762"/>
            <a:ext cx="2276475" cy="800100"/>
          </a:xfrm>
          <a:prstGeom prst="rect">
            <a:avLst/>
          </a:prstGeom>
          <a:noFill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2578529"/>
            <a:ext cx="2105025" cy="800100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530" y="3978962"/>
            <a:ext cx="227647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29" y="1985320"/>
            <a:ext cx="4106605" cy="4086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88963" y="485775"/>
            <a:ext cx="77332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izolace s migrací: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program IM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2004)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2007)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... liší se způsobem odhadu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78164" y="3188042"/>
            <a:ext cx="32447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 populace z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celkem 6 parametrů: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pop. velikosti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tok genů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... čas rozdělení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708454"/>
            <a:ext cx="824456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Předpoklady IM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Historie populací reprezentována bifurkačním fylogenetickým stromem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s kořenem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Topologie stromu je známa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Každá populace včetně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má konstantní velikost a je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 souladu s předpoklady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Wrightova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Fisherova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Tok genů jednosměrný nebo obousměrný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Nedošlo k toku genů mezi nestudovanými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unsampled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a studovanými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sampled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populacemi (včetně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71" y="1449859"/>
            <a:ext cx="4100810" cy="486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01297" y="6369179"/>
            <a:ext cx="3319849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Hey J Mol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Evol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10) 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27:905-920</a:t>
            </a:r>
            <a:endParaRPr lang="en-GB" sz="14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8963" y="485775"/>
            <a:ext cx="528381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Extenze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modelu na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 2 populace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(2010)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3 populace 7 + 8 parametrů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počet migračních parametrů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rychle narůstá: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tj. pro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3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18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10 (maximální hodnota programu)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162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migračních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297826" y="176901"/>
            <a:ext cx="1701115" cy="869305"/>
          </a:xfrm>
          <a:prstGeom prst="wedgeRectCallout">
            <a:avLst>
              <a:gd name="adj1" fmla="val -25991"/>
              <a:gd name="adj2" fmla="val 8267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pro  3 populace celkem 15 parametrů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05" y="3089189"/>
            <a:ext cx="3645243" cy="84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30238" y="2065468"/>
            <a:ext cx="848661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Díky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můžeme měřit sílu driftu v reálných populacích, které můžou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porušovat různé předpoklady WF modelu v různé míře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efekt zakladatele: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1) 20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gonochoristů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(ne-hermafroditů) – 10 samic, 10 samců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W-F model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2) 25 jednodomých rostlin – 50 % samosprašnost, 50 % náhodné opylení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W-F model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Ve kterém případě je vliv driftu silnější?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30238" y="466725"/>
            <a:ext cx="8048999" cy="830997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Podobně jako u koeficientu </a:t>
            </a:r>
            <a:r>
              <a:rPr lang="cs-CZ" sz="2400" dirty="0" err="1">
                <a:solidFill>
                  <a:srgbClr val="E60000"/>
                </a:solidFill>
                <a:latin typeface="Arial" charset="0"/>
              </a:rPr>
              <a:t>inbreedingu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 neexistuje jediná </a:t>
            </a:r>
            <a:r>
              <a:rPr lang="cs-CZ" sz="24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400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E60000"/>
                </a:solidFill>
                <a:latin typeface="Arial" charset="0"/>
              </a:rPr>
              <a:t>efektivní 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velikost!!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44500"/>
            <a:ext cx="8291052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Všechny odhady populační struktury a toku genů jsou založeny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na předpokladu, že drift a tok genů jsou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v rovnováze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 1: populace recentně rozdělena na 2 velké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mezi nimiž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žádná migrace 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ve skutečnosti do dosažení rovnovážného stavu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1  chybně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bychom dospěli k závěru, 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 0, přestože ve skutečnosti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obě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zcela izolované!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Př. 2: současná expanze areálu původně malé a homogenní populace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do dosažení rovnováhy budeme detekovat vysokou míru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toku genů bez ohledu na skutečné hodnoty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44500"/>
            <a:ext cx="82974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Př. 3: recentní tok genů mezi dlouhodobě izolovanými démy  protože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klesá pomalu, dočasně budeme detekovat větší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než ve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skutečnosti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963" y="3674075"/>
            <a:ext cx="7839005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 uvedeného plyne, že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je účinným indikátorem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toku genů během evoluce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pouze v případě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že populace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jsou v rovnováze a nebyly ovlivněny recentními jevy!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958" y="4851698"/>
            <a:ext cx="3264310" cy="7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968649" y="338138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Inbreedingová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200" y="1172584"/>
            <a:ext cx="83393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0: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(0)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každé generaci 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gamet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1: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žádná dvojice gamet nemůže být IBD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(0)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), ale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protože jde o hermafrodity (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def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W-F), můžou pocházet od stejného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rodiče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Jaká je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., že 2 gamety pocházejí od stejného rodiče?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protože předpokládáme náhodné oplození,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1/(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jestliže došlo k samooplození,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že obě alely totožné = 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 celková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(IBD v Gen.1) = 1/(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 ½ = 1/(2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(1)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tj.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IBD se v 1. generaci zvýšila o 1/(2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2: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1235467" y="5804087"/>
            <a:ext cx="1808947" cy="596713"/>
          </a:xfrm>
          <a:prstGeom prst="wedgeRectCallout">
            <a:avLst>
              <a:gd name="adj1" fmla="val 70146"/>
              <a:gd name="adj2" fmla="val -663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err="1" smtClean="0">
                <a:latin typeface="Arial" charset="0"/>
              </a:rPr>
              <a:t>Pr</a:t>
            </a:r>
            <a:r>
              <a:rPr lang="cs-CZ" sz="1600" dirty="0" smtClean="0">
                <a:latin typeface="Arial" charset="0"/>
              </a:rPr>
              <a:t>. autogamie </a:t>
            </a:r>
          </a:p>
          <a:p>
            <a:pPr algn="ctr"/>
            <a:r>
              <a:rPr lang="cs-CZ" sz="1600" dirty="0" smtClean="0">
                <a:latin typeface="Arial" charset="0"/>
              </a:rPr>
              <a:t>v Gen1</a:t>
            </a:r>
            <a:endParaRPr lang="cs-CZ" sz="1600" dirty="0">
              <a:latin typeface="Arial" charset="0"/>
            </a:endParaRP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6486992" y="4719357"/>
            <a:ext cx="2409582" cy="1756747"/>
          </a:xfrm>
          <a:prstGeom prst="wedgeRectCallout">
            <a:avLst>
              <a:gd name="adj1" fmla="val -63343"/>
              <a:gd name="adj2" fmla="val 647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IBD v důsledku spojení gamet stejného prarodiče, vážená </a:t>
            </a:r>
            <a:r>
              <a:rPr lang="cs-CZ" sz="1600" dirty="0" err="1" smtClean="0">
                <a:latin typeface="Arial" charset="0"/>
              </a:rPr>
              <a:t>Pr</a:t>
            </a:r>
            <a:r>
              <a:rPr lang="cs-CZ" sz="1600" dirty="0" smtClean="0">
                <a:latin typeface="Arial" charset="0"/>
              </a:rPr>
              <a:t>., že tyto gamety už nejsou IBD díky autogamii</a:t>
            </a:r>
            <a:endParaRPr lang="cs-CZ" sz="1600" dirty="0">
              <a:latin typeface="Arial" charset="0"/>
            </a:endParaRPr>
          </a:p>
        </p:txBody>
      </p:sp>
      <p:sp>
        <p:nvSpPr>
          <p:cNvPr id="7" name="Levá jednoduchá závorka 6"/>
          <p:cNvSpPr/>
          <p:nvPr/>
        </p:nvSpPr>
        <p:spPr>
          <a:xfrm rot="16200000">
            <a:off x="3740330" y="5347306"/>
            <a:ext cx="103488" cy="527125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8" name="Levá jednoduchá závorka 7"/>
          <p:cNvSpPr/>
          <p:nvPr/>
        </p:nvSpPr>
        <p:spPr>
          <a:xfrm rot="16200000">
            <a:off x="5188131" y="4751154"/>
            <a:ext cx="103488" cy="1719429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645460"/>
            <a:ext cx="40863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</a:t>
            </a:r>
            <a:r>
              <a:rPr lang="cs-CZ" sz="20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několika matematických tricích: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 tedy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212" y="499810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941" y="1323191"/>
            <a:ext cx="3105150" cy="866775"/>
          </a:xfrm>
          <a:prstGeom prst="rect">
            <a:avLst/>
          </a:prstGeom>
          <a:noFill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1549101" y="2237591"/>
            <a:ext cx="3614570" cy="978945"/>
            <a:chOff x="1549101" y="2237591"/>
            <a:chExt cx="3614570" cy="978945"/>
          </a:xfrm>
        </p:grpSpPr>
        <p:sp>
          <p:nvSpPr>
            <p:cNvPr id="13" name="Obdélník 12"/>
            <p:cNvSpPr/>
            <p:nvPr/>
          </p:nvSpPr>
          <p:spPr>
            <a:xfrm>
              <a:off x="1549101" y="2237591"/>
              <a:ext cx="3614570" cy="9789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39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4405" y="2323652"/>
              <a:ext cx="3486150" cy="800100"/>
            </a:xfrm>
            <a:prstGeom prst="rect">
              <a:avLst/>
            </a:prstGeom>
            <a:noFill/>
          </p:spPr>
        </p:pic>
      </p:grp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5744714" y="2460252"/>
            <a:ext cx="2409582" cy="1014469"/>
          </a:xfrm>
          <a:prstGeom prst="wedgeRectCallout">
            <a:avLst>
              <a:gd name="adj1" fmla="val -74951"/>
              <a:gd name="adj2" fmla="val 32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 smtClean="0">
                <a:latin typeface="Arial" charset="0"/>
              </a:rPr>
              <a:t>N</a:t>
            </a:r>
            <a:r>
              <a:rPr lang="cs-CZ" sz="1600" i="1" baseline="-25000" dirty="0" err="1" smtClean="0">
                <a:latin typeface="Arial" charset="0"/>
              </a:rPr>
              <a:t>eF</a:t>
            </a:r>
            <a:r>
              <a:rPr lang="cs-CZ" sz="1600" dirty="0" smtClean="0">
                <a:latin typeface="Arial" charset="0"/>
              </a:rPr>
              <a:t> závisí jen na </a:t>
            </a:r>
            <a:r>
              <a:rPr lang="cs-CZ" sz="1600" dirty="0" err="1" smtClean="0">
                <a:latin typeface="Arial" charset="0"/>
              </a:rPr>
              <a:t>prům</a:t>
            </a:r>
            <a:r>
              <a:rPr lang="cs-CZ" sz="1600" dirty="0" smtClean="0">
                <a:latin typeface="Arial" charset="0"/>
              </a:rPr>
              <a:t>.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dirty="0" smtClean="0">
                <a:latin typeface="Arial" charset="0"/>
              </a:rPr>
              <a:t> a generačním čase </a:t>
            </a:r>
            <a:r>
              <a:rPr lang="cs-CZ" sz="1600" i="1" dirty="0" smtClean="0">
                <a:latin typeface="Arial" charset="0"/>
              </a:rPr>
              <a:t>t</a:t>
            </a:r>
            <a:r>
              <a:rPr lang="cs-CZ" sz="1600" dirty="0" smtClean="0">
                <a:latin typeface="Arial" charset="0"/>
              </a:rPr>
              <a:t>, nezávisí na </a:t>
            </a:r>
            <a:r>
              <a:rPr lang="cs-CZ" sz="1600" i="1" dirty="0" smtClean="0">
                <a:latin typeface="Arial" charset="0"/>
              </a:rPr>
              <a:t>N</a:t>
            </a:r>
            <a:r>
              <a:rPr lang="cs-CZ" sz="1600" dirty="0" smtClean="0">
                <a:latin typeface="Arial" charset="0"/>
              </a:rPr>
              <a:t>!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57200" y="561192"/>
            <a:ext cx="83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referenční generaci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15 potomků = 48,1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806" y="559399"/>
            <a:ext cx="2520557" cy="16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57200" y="561192"/>
            <a:ext cx="83963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referenční generaci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15 potomků = 48,1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 prvním případě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ukazuje rychlost akumulace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 založení populace, ve druhém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kvantifikuje účinek nového –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outbredního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chovného programu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57200" y="4091493"/>
            <a:ext cx="83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může být i vyšší než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census population size</a:t>
            </a:r>
            <a:r>
              <a:rPr lang="en-US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defTabSz="540000"/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Pro stejnou populaci můžeme dostat velmi rozdílné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efektivní velikosti v závislosti na volbě referenční populace!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568498" y="1051582"/>
            <a:ext cx="2409582" cy="1123207"/>
          </a:xfrm>
          <a:prstGeom prst="wedgeRectCallout">
            <a:avLst>
              <a:gd name="adj1" fmla="val -64353"/>
              <a:gd name="adj2" fmla="val 832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charset="0"/>
              </a:rPr>
              <a:t>problém v tom, že referenční generace 19 jedinců z definice definována jako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dirty="0" smtClean="0">
                <a:latin typeface="Arial" charset="0"/>
              </a:rPr>
              <a:t> = 0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1500</Words>
  <Application>Microsoft Office PowerPoint</Application>
  <PresentationFormat>Předvádění na obrazovce (4:3)</PresentationFormat>
  <Paragraphs>427</Paragraphs>
  <Slides>51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3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384</cp:revision>
  <dcterms:created xsi:type="dcterms:W3CDTF">2014-09-23T15:47:53Z</dcterms:created>
  <dcterms:modified xsi:type="dcterms:W3CDTF">2014-10-22T15:25:45Z</dcterms:modified>
</cp:coreProperties>
</file>