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420" r:id="rId3"/>
    <p:sldId id="421" r:id="rId4"/>
    <p:sldId id="422" r:id="rId5"/>
    <p:sldId id="432" r:id="rId6"/>
    <p:sldId id="423" r:id="rId7"/>
    <p:sldId id="430" r:id="rId8"/>
    <p:sldId id="431" r:id="rId9"/>
    <p:sldId id="451" r:id="rId10"/>
    <p:sldId id="450" r:id="rId11"/>
    <p:sldId id="453" r:id="rId12"/>
    <p:sldId id="454" r:id="rId13"/>
    <p:sldId id="457" r:id="rId14"/>
    <p:sldId id="458" r:id="rId15"/>
    <p:sldId id="459" r:id="rId16"/>
    <p:sldId id="434" r:id="rId17"/>
    <p:sldId id="438" r:id="rId18"/>
    <p:sldId id="436" r:id="rId19"/>
    <p:sldId id="439" r:id="rId20"/>
    <p:sldId id="461" r:id="rId21"/>
    <p:sldId id="440" r:id="rId22"/>
    <p:sldId id="435" r:id="rId23"/>
    <p:sldId id="433" r:id="rId24"/>
    <p:sldId id="441" r:id="rId25"/>
    <p:sldId id="442" r:id="rId26"/>
    <p:sldId id="443" r:id="rId27"/>
    <p:sldId id="445" r:id="rId28"/>
    <p:sldId id="448" r:id="rId29"/>
    <p:sldId id="449" r:id="rId30"/>
    <p:sldId id="446" r:id="rId31"/>
    <p:sldId id="44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93" d="100"/>
          <a:sy n="93" d="100"/>
        </p:scale>
        <p:origin x="-96" y="-438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0.81818181818181923</c:v>
                </c:pt>
                <c:pt idx="10">
                  <c:v>0.8333333333333337</c:v>
                </c:pt>
                <c:pt idx="11">
                  <c:v>0.84615384615384726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</c:v>
                </c:pt>
                <c:pt idx="15">
                  <c:v>0.88235294117647067</c:v>
                </c:pt>
                <c:pt idx="16">
                  <c:v>0.88888888888889006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0.90476190476190388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0.93548387096774099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0.94736842105263053</c:v>
                </c:pt>
                <c:pt idx="37">
                  <c:v>0.94871794871794712</c:v>
                </c:pt>
                <c:pt idx="38">
                  <c:v>0.95000000000000062</c:v>
                </c:pt>
                <c:pt idx="39">
                  <c:v>0.95121951219512291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0.95454545454545581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0.95918367346938882</c:v>
                </c:pt>
                <c:pt idx="48">
                  <c:v>0.96000000000000063</c:v>
                </c:pt>
                <c:pt idx="49">
                  <c:v>0.96078431372549122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0.96296296296296136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0.96491228070175317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0.96774193548387366</c:v>
                </c:pt>
              </c:numCache>
            </c:numRef>
          </c:yVal>
          <c:smooth val="1"/>
        </c:ser>
        <c:axId val="62779776"/>
        <c:axId val="62781696"/>
      </c:scatterChart>
      <c:valAx>
        <c:axId val="62779776"/>
        <c:scaling>
          <c:orientation val="minMax"/>
          <c:max val="3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62781696"/>
        <c:crosses val="autoZero"/>
        <c:crossBetween val="midCat"/>
      </c:valAx>
      <c:valAx>
        <c:axId val="62781696"/>
        <c:scaling>
          <c:orientation val="minMax"/>
          <c:max val="1"/>
        </c:scaling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62779776"/>
        <c:crosses val="autoZero"/>
        <c:crossBetween val="midCat"/>
        <c:majorUnit val="0.2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28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29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 smtClean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obecně vyšší u teplokrevných organismů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979652"/>
            <a:ext cx="7415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Tikají molekulární hodiny v souladu s absolutní, nebo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generační dobou?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 spíš generační čas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hodiny AA  spíš absolutní čas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0388" y="5535827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rychlost hodin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 smtClean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 smtClean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 smtClean="0">
                <a:latin typeface="Arial" pitchFamily="34" charset="0"/>
              </a:rPr>
            </a:br>
            <a:r>
              <a:rPr lang="cs-CZ" altLang="cs-CZ" sz="2400" dirty="0" smtClean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 smtClean="0">
              <a:latin typeface="Arial" pitchFamily="34" charset="0"/>
            </a:endParaRPr>
          </a:p>
          <a:p>
            <a:pPr defTabSz="540000"/>
            <a:r>
              <a:rPr lang="cs-CZ" altLang="cs-CZ" sz="2400" dirty="0" smtClean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65188" y="1145060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školy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Arial" charset="0"/>
              </a:rPr>
              <a:t>T</a:t>
            </a:r>
            <a:r>
              <a:rPr lang="cs-CZ" sz="2000" dirty="0" err="1" smtClean="0">
                <a:latin typeface="Arial" charset="0"/>
              </a:rPr>
              <a:t>homas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H</a:t>
            </a:r>
            <a:r>
              <a:rPr lang="cs-CZ" sz="2000" dirty="0" err="1" smtClean="0">
                <a:latin typeface="Arial" charset="0"/>
              </a:rPr>
              <a:t>enry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Morgan, </a:t>
            </a:r>
            <a:r>
              <a:rPr lang="cs-CZ" sz="2000" dirty="0" smtClean="0">
                <a:latin typeface="Arial" charset="0"/>
              </a:rPr>
              <a:t>Hermann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„klasická škola“</a:t>
            </a:r>
            <a:endParaRPr lang="cs-CZ" sz="2000" dirty="0">
              <a:solidFill>
                <a:srgbClr val="DE0000"/>
              </a:solidFill>
              <a:latin typeface="Arial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charset="0"/>
              </a:rPr>
              <a:t>inbrední</a:t>
            </a:r>
            <a:r>
              <a:rPr lang="cs-CZ" sz="2000" dirty="0" smtClean="0">
                <a:latin typeface="Arial" charset="0"/>
              </a:rPr>
              <a:t> kmeny </a:t>
            </a:r>
            <a:r>
              <a:rPr lang="cs-CZ" sz="2000" i="1" dirty="0" smtClean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melanogaster</a:t>
            </a:r>
            <a:r>
              <a:rPr lang="cs-CZ" sz="2000" dirty="0" smtClean="0">
                <a:latin typeface="Arial" charset="0"/>
              </a:rPr>
              <a:t>, var. ovlivňující morfologické znaky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T.H. Morgan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Alfred </a:t>
            </a:r>
            <a:r>
              <a:rPr lang="cs-CZ" sz="2000" dirty="0" err="1" smtClean="0">
                <a:latin typeface="Arial" charset="0"/>
              </a:rPr>
              <a:t>Sturtevant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dirty="0" err="1" smtClean="0">
                <a:latin typeface="Arial" charset="0"/>
              </a:rPr>
              <a:t>Theodosius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Dobzhansky</a:t>
            </a:r>
            <a:r>
              <a:rPr lang="cs-CZ" sz="2000" dirty="0" smtClean="0">
                <a:latin typeface="Arial" charset="0"/>
              </a:rPr>
              <a:t>: </a:t>
            </a:r>
            <a:r>
              <a:rPr lang="cs-CZ" sz="2000" dirty="0" smtClean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</a:rPr>
              <a:t>přírodní populace octomilek, struktura proužků obřích chromozomů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charset="0"/>
                <a:sym typeface="Symbol"/>
              </a:rPr>
              <a:t> rozsáhlá </a:t>
            </a:r>
            <a:r>
              <a:rPr lang="cs-CZ" sz="2000" dirty="0" err="1" smtClean="0">
                <a:latin typeface="Arial" charset="0"/>
                <a:sym typeface="Symbol"/>
              </a:rPr>
              <a:t>diverzita</a:t>
            </a:r>
            <a:r>
              <a:rPr lang="cs-CZ" sz="2000" dirty="0" smtClean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 smtClean="0">
                <a:latin typeface="Arial" charset="0"/>
              </a:rPr>
              <a:t>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– </a:t>
            </a:r>
            <a:r>
              <a:rPr lang="cs-CZ" sz="2000" dirty="0" smtClean="0">
                <a:latin typeface="Arial" charset="0"/>
              </a:rPr>
              <a:t>člověk </a:t>
            </a:r>
          </a:p>
          <a:p>
            <a:pPr defTabSz="540000"/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Lewontin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and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 smtClean="0">
                <a:latin typeface="Arial" charset="0"/>
              </a:rPr>
              <a:t>pseudoobscura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  </a:t>
            </a:r>
            <a:r>
              <a:rPr lang="cs-CZ" sz="2000" dirty="0" err="1" smtClean="0">
                <a:latin typeface="Arial" charset="0"/>
              </a:rPr>
              <a:t>Johnson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et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al</a:t>
            </a:r>
            <a:r>
              <a:rPr lang="cs-CZ" sz="2000" dirty="0" smtClean="0">
                <a:latin typeface="Arial" charset="0"/>
              </a:rPr>
              <a:t>. – </a:t>
            </a:r>
            <a:r>
              <a:rPr lang="cs-CZ" sz="2000" i="1" dirty="0" err="1" smtClean="0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 smtClean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010032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6742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 smtClean="0">
                <a:latin typeface="Arial" pitchFamily="34" charset="0"/>
                <a:cs typeface="Arial" pitchFamily="34" charset="0"/>
              </a:rPr>
              <a:t>	molekulární hodiny – se snaží vysvětlit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7084541" y="1304883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resp. efektu zakladatele)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3725" y="1540475"/>
            <a:ext cx="84593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2411" y="5058032"/>
            <a:ext cx="52482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/>
              </a:r>
              <a:b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je důležitým evolučním mechanismem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nejen v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malých,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tomto modelu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(IBD) = identity by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(IBS)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jediná možnost, jak být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IBD nebo IBS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žádná mutace: 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cs-CZ" dirty="0" smtClean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Časem rovnováha drift – mutace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4777946" y="1624013"/>
            <a:ext cx="3223311" cy="800100"/>
            <a:chOff x="4777946" y="1624013"/>
            <a:chExt cx="3223311" cy="800100"/>
          </a:xfrm>
        </p:grpSpPr>
        <p:sp>
          <p:nvSpPr>
            <p:cNvPr id="5" name="TextovéPole 4"/>
            <p:cNvSpPr txBox="1"/>
            <p:nvPr/>
          </p:nvSpPr>
          <p:spPr>
            <a:xfrm>
              <a:off x="4777946" y="1812324"/>
              <a:ext cx="1000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.... </a:t>
              </a:r>
              <a:r>
                <a:rPr lang="cs-CZ" sz="2000" dirty="0" err="1" smtClean="0">
                  <a:latin typeface="Arial" pitchFamily="34" charset="0"/>
                  <a:cs typeface="Arial" pitchFamily="34" charset="0"/>
                </a:rPr>
                <a:t>srv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9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72432" y="1624013"/>
              <a:ext cx="2028825" cy="800100"/>
            </a:xfrm>
            <a:prstGeom prst="rect">
              <a:avLst/>
            </a:prstGeom>
            <a:noFill/>
          </p:spPr>
        </p:pic>
      </p:grp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 smtClean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 smtClean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 smtClean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 smtClean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 smtClean="0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 smtClean="0">
                <a:latin typeface="Arial" pitchFamily="34" charset="0"/>
              </a:rPr>
              <a:t>H</a:t>
            </a:r>
            <a:r>
              <a:rPr lang="cs-CZ" dirty="0" smtClean="0">
                <a:latin typeface="Arial" pitchFamily="34" charset="0"/>
              </a:rPr>
              <a:t> = 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/(</a:t>
            </a:r>
            <a:r>
              <a:rPr lang="cs-CZ" i="1" dirty="0" smtClean="0">
                <a:latin typeface="Arial" pitchFamily="34" charset="0"/>
                <a:sym typeface="Symbol"/>
              </a:rPr>
              <a:t></a:t>
            </a:r>
            <a:r>
              <a:rPr lang="cs-CZ" dirty="0" smtClean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</a:t>
            </a:r>
            <a:r>
              <a:rPr lang="cs-CZ" sz="2000" dirty="0">
                <a:latin typeface="Arial" pitchFamily="34" charset="0"/>
              </a:rPr>
              <a:t>evoluční rychlost </a:t>
            </a:r>
            <a:r>
              <a:rPr lang="cs-CZ" sz="2000" dirty="0" smtClean="0">
                <a:latin typeface="Arial" pitchFamily="34" charset="0"/>
              </a:rPr>
              <a:t>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rozdílná evoluční rychlost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na jednotlivých místech 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	kodonu</a:t>
            </a:r>
            <a:endParaRPr lang="cs-CZ" sz="2000" dirty="0" smtClean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 smtClean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.–80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léta: problém s důkazem NT – absence dat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): čím menší účinek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pozitivní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</a:rPr>
              <a:t>:</a:t>
            </a:r>
            <a:endParaRPr lang="cs-CZ" sz="2400" dirty="0">
              <a:solidFill>
                <a:srgbClr val="DE0000"/>
              </a:solidFill>
              <a:latin typeface="Arial" pitchFamily="34" charset="0"/>
            </a:endParaRP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</a:t>
            </a:r>
            <a:r>
              <a:rPr lang="cs-CZ" sz="2400" dirty="0" smtClean="0">
                <a:latin typeface="Arial" pitchFamily="34" charset="0"/>
              </a:rPr>
              <a:t>velikostí  </a:t>
            </a:r>
            <a:r>
              <a:rPr lang="cs-CZ" sz="2400" dirty="0">
                <a:latin typeface="Arial" pitchFamily="34" charset="0"/>
              </a:rPr>
              <a:t/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 smtClean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 smtClean="0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 smtClean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 smtClean="0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 smtClean="0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3725" y="439738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zhruba třetina nových mutací je ztracena v první 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Vliv měnící se velikosti populace: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 smtClean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 smtClean="0">
                <a:latin typeface="Arial" pitchFamily="34" charset="0"/>
                <a:cs typeface="Arial" pitchFamily="34" charset="0"/>
              </a:rPr>
              <a:t>vlastně </a:t>
            </a:r>
            <a:r>
              <a:rPr lang="cs-CZ" sz="2400" smtClean="0">
                <a:latin typeface="Arial" pitchFamily="34" charset="0"/>
                <a:cs typeface="Arial" pitchFamily="34" charset="0"/>
              </a:rPr>
              <a:t>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 smtClean="0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471351"/>
                <a:chOff x="560388" y="1927653"/>
                <a:chExt cx="8361191" cy="2471351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644220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 smtClean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smtClean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  ½ </a:t>
                  </a:r>
                  <a:r>
                    <a:rPr lang="cs-CZ" sz="2000" i="1" dirty="0" err="1" smtClean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 err="1" smtClean="0">
                      <a:latin typeface="Arial" pitchFamily="34" charset="0"/>
                      <a:cs typeface="Arial" pitchFamily="34" charset="0"/>
                      <a:sym typeface="Symbol"/>
                    </a:rPr>
                    <a:t>eF</a:t>
                  </a: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, bude o jejich osudu </a:t>
                  </a:r>
                  <a:b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	rozhodovat více drift než 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</a:rPr>
            </a:br>
            <a:r>
              <a:rPr lang="cs-CZ" sz="2000" dirty="0" smtClean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smtClean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35902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, as. páření, DA páření) 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  <a:endParaRPr lang="cs-CZ" sz="3200" b="1" dirty="0">
              <a:ln w="3175">
                <a:solidFill>
                  <a:schemeClr val="tx1"/>
                </a:solidFill>
              </a:ln>
              <a:solidFill>
                <a:srgbClr val="E80000"/>
              </a:solidFill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elektroforéza proteinů (1966)	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10053</TotalTime>
  <Words>727</Words>
  <Application>Microsoft Office PowerPoint</Application>
  <PresentationFormat>Předvádění na obrazovce (4:3)</PresentationFormat>
  <Paragraphs>164</Paragraphs>
  <Slides>31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Pozor při využívání molekulárních hodin: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Milos Macholan</cp:lastModifiedBy>
  <cp:revision>601</cp:revision>
  <dcterms:created xsi:type="dcterms:W3CDTF">2014-09-23T15:47:53Z</dcterms:created>
  <dcterms:modified xsi:type="dcterms:W3CDTF">2014-11-04T13:04:53Z</dcterms:modified>
</cp:coreProperties>
</file>