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6" r:id="rId3"/>
    <p:sldId id="257" r:id="rId4"/>
    <p:sldId id="264" r:id="rId5"/>
    <p:sldId id="265" r:id="rId6"/>
    <p:sldId id="267" r:id="rId7"/>
    <p:sldId id="268" r:id="rId8"/>
    <p:sldId id="258" r:id="rId9"/>
    <p:sldId id="259" r:id="rId10"/>
    <p:sldId id="260" r:id="rId11"/>
    <p:sldId id="262" r:id="rId12"/>
    <p:sldId id="261" r:id="rId13"/>
    <p:sldId id="263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47" autoAdjust="0"/>
  </p:normalViewPr>
  <p:slideViewPr>
    <p:cSldViewPr>
      <p:cViewPr>
        <p:scale>
          <a:sx n="75" d="100"/>
          <a:sy n="75" d="100"/>
        </p:scale>
        <p:origin x="-123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49DDE-5640-4D2B-816A-CAAE7328BB21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1C32-62C6-40AC-99C2-9C79FD32B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1C32-62C6-40AC-99C2-9C79FD32B3BA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1C32-62C6-40AC-99C2-9C79FD32B3BA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Bacillus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thuringiensis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CCM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1C32-62C6-40AC-99C2-9C79FD32B3BA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034-F1C0-4E03-96AB-948C6D38386F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59C-6B3D-43B3-851E-57DFB159B4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034-F1C0-4E03-96AB-948C6D38386F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59C-6B3D-43B3-851E-57DFB159B4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034-F1C0-4E03-96AB-948C6D38386F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59C-6B3D-43B3-851E-57DFB159B4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034-F1C0-4E03-96AB-948C6D38386F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59C-6B3D-43B3-851E-57DFB159B4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034-F1C0-4E03-96AB-948C6D38386F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59C-6B3D-43B3-851E-57DFB159B4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034-F1C0-4E03-96AB-948C6D38386F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59C-6B3D-43B3-851E-57DFB159B4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034-F1C0-4E03-96AB-948C6D38386F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59C-6B3D-43B3-851E-57DFB159B4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034-F1C0-4E03-96AB-948C6D38386F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59C-6B3D-43B3-851E-57DFB159B4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034-F1C0-4E03-96AB-948C6D38386F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59C-6B3D-43B3-851E-57DFB159B4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034-F1C0-4E03-96AB-948C6D38386F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59C-6B3D-43B3-851E-57DFB159B4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034-F1C0-4E03-96AB-948C6D38386F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C1259C-6B3D-43B3-851E-57DFB159B4D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63B034-F1C0-4E03-96AB-948C6D38386F}" type="datetimeFigureOut">
              <a:rPr lang="sk-SK" smtClean="0"/>
              <a:pPr/>
              <a:t>8. 11. 2012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C1259C-6B3D-43B3-851E-57DFB159B4D5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2736304"/>
          </a:xfrm>
        </p:spPr>
        <p:txBody>
          <a:bodyPr>
            <a:normAutofit/>
          </a:bodyPr>
          <a:lstStyle/>
          <a:p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400" dirty="0" smtClean="0"/>
              <a:t>Protokol č.1:</a:t>
            </a:r>
            <a:br>
              <a:rPr lang="sk-SK" sz="4400" dirty="0" smtClean="0"/>
            </a:br>
            <a:r>
              <a:rPr lang="sk-SK" sz="3600" dirty="0" err="1" smtClean="0">
                <a:solidFill>
                  <a:srgbClr val="002060"/>
                </a:solidFill>
              </a:rPr>
              <a:t>Makrofoto</a:t>
            </a:r>
            <a:r>
              <a:rPr lang="sk-SK" sz="3600" dirty="0" smtClean="0">
                <a:solidFill>
                  <a:srgbClr val="002060"/>
                </a:solidFill>
              </a:rPr>
              <a:t>, mikroskopické preparáty, mikroskopické techniky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7854696" cy="2216688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solidFill>
                  <a:srgbClr val="002060"/>
                </a:solidFill>
                <a:latin typeface="+mj-lt"/>
              </a:rPr>
              <a:t>Simona </a:t>
            </a:r>
            <a:r>
              <a:rPr lang="sk-SK" dirty="0" err="1" smtClean="0">
                <a:solidFill>
                  <a:srgbClr val="002060"/>
                </a:solidFill>
                <a:latin typeface="+mj-lt"/>
              </a:rPr>
              <a:t>Valášiková</a:t>
            </a:r>
            <a:r>
              <a:rPr lang="sk-SK" dirty="0" smtClean="0">
                <a:solidFill>
                  <a:srgbClr val="002060"/>
                </a:solidFill>
                <a:latin typeface="+mj-lt"/>
              </a:rPr>
              <a:t>, jeseň 2012</a:t>
            </a:r>
            <a:endParaRPr lang="sk-SK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30000"/>
          </a:blip>
          <a:stretch>
            <a:fillRect/>
          </a:stretch>
        </p:blipFill>
        <p:spPr>
          <a:xfrm>
            <a:off x="1331640" y="3789040"/>
            <a:ext cx="1656184" cy="165618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400" b="1" dirty="0" smtClean="0">
                <a:latin typeface="+mj-lt"/>
              </a:rPr>
              <a:t>Negatívne farbenie</a:t>
            </a:r>
          </a:p>
          <a:p>
            <a:pPr algn="ctr">
              <a:buNone/>
            </a:pPr>
            <a:r>
              <a:rPr lang="sk-SK" sz="2400" b="1" dirty="0" smtClean="0">
                <a:latin typeface="+mj-lt"/>
                <a:cs typeface="Times New Roman"/>
              </a:rPr>
              <a:t>→ </a:t>
            </a:r>
            <a:r>
              <a:rPr lang="sk-SK" sz="2400" b="1" i="1" dirty="0" err="1" smtClean="0">
                <a:solidFill>
                  <a:srgbClr val="C00000"/>
                </a:solidFill>
                <a:latin typeface="+mj-lt"/>
                <a:cs typeface="Times New Roman"/>
              </a:rPr>
              <a:t>Bacillus</a:t>
            </a:r>
            <a:endParaRPr lang="sk-SK" sz="2400" b="1" i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buNone/>
            </a:pPr>
            <a:endParaRPr lang="sk-SK" sz="2400" b="1" dirty="0" smtClean="0">
              <a:latin typeface="+mj-lt"/>
            </a:endParaRPr>
          </a:p>
          <a:p>
            <a:pPr algn="ctr">
              <a:buNone/>
            </a:pPr>
            <a:endParaRPr lang="sk-SK" sz="2400" b="1" dirty="0" smtClean="0">
              <a:latin typeface="+mj-lt"/>
            </a:endParaRPr>
          </a:p>
          <a:p>
            <a:pPr>
              <a:buNone/>
            </a:pPr>
            <a:r>
              <a:rPr lang="cs-CZ" sz="1400" i="1" dirty="0" err="1" smtClean="0">
                <a:latin typeface="+mj-lt"/>
              </a:rPr>
              <a:t>Bacillus</a:t>
            </a:r>
            <a:r>
              <a:rPr lang="cs-CZ" sz="1400" i="1" dirty="0" smtClean="0">
                <a:latin typeface="+mj-lt"/>
              </a:rPr>
              <a:t> </a:t>
            </a:r>
            <a:r>
              <a:rPr lang="cs-CZ" sz="1400" i="1" dirty="0" err="1" smtClean="0">
                <a:latin typeface="+mj-lt"/>
              </a:rPr>
              <a:t>megaterium</a:t>
            </a:r>
            <a:r>
              <a:rPr lang="cs-CZ" sz="1400" dirty="0" smtClean="0">
                <a:latin typeface="+mj-lt"/>
              </a:rPr>
              <a:t> CCM 2007 </a:t>
            </a:r>
            <a:r>
              <a:rPr lang="cs-CZ" sz="1400" i="1" dirty="0" smtClean="0">
                <a:latin typeface="+mj-lt"/>
              </a:rPr>
              <a:t>                                                                                   </a:t>
            </a:r>
            <a:r>
              <a:rPr lang="cs-CZ" sz="1400" i="1" dirty="0" err="1" smtClean="0">
                <a:latin typeface="+mj-lt"/>
              </a:rPr>
              <a:t>Bacillus</a:t>
            </a:r>
            <a:r>
              <a:rPr lang="cs-CZ" sz="1400" i="1" dirty="0" smtClean="0">
                <a:latin typeface="+mj-lt"/>
              </a:rPr>
              <a:t> </a:t>
            </a:r>
            <a:r>
              <a:rPr lang="cs-CZ" sz="1400" i="1" dirty="0" err="1" smtClean="0">
                <a:latin typeface="+mj-lt"/>
              </a:rPr>
              <a:t>cereus</a:t>
            </a:r>
            <a:r>
              <a:rPr lang="cs-CZ" sz="1400" dirty="0" smtClean="0">
                <a:latin typeface="+mj-lt"/>
              </a:rPr>
              <a:t> CCM 2010 </a:t>
            </a:r>
            <a:endParaRPr lang="sk-SK" sz="1400" b="1" dirty="0" smtClean="0">
              <a:latin typeface="+mj-lt"/>
            </a:endParaRPr>
          </a:p>
          <a:p>
            <a:pPr algn="ctr">
              <a:buNone/>
            </a:pPr>
            <a:endParaRPr lang="sk-SK" sz="2400" b="1" dirty="0" smtClean="0">
              <a:latin typeface="+mj-lt"/>
            </a:endParaRPr>
          </a:p>
          <a:p>
            <a:pPr algn="ctr">
              <a:buNone/>
            </a:pPr>
            <a:endParaRPr lang="sk-SK" sz="2400" b="1" dirty="0" smtClean="0">
              <a:latin typeface="+mj-lt"/>
            </a:endParaRPr>
          </a:p>
          <a:p>
            <a:pPr algn="ctr">
              <a:buNone/>
            </a:pPr>
            <a:endParaRPr lang="sk-SK" sz="2400" b="1" dirty="0" smtClean="0">
              <a:latin typeface="+mj-lt"/>
            </a:endParaRPr>
          </a:p>
          <a:p>
            <a:pPr algn="ctr">
              <a:buNone/>
            </a:pPr>
            <a:endParaRPr lang="sk-SK" sz="2400" b="1" dirty="0" smtClean="0">
              <a:latin typeface="+mj-lt"/>
            </a:endParaRPr>
          </a:p>
          <a:p>
            <a:pPr>
              <a:buNone/>
            </a:pPr>
            <a:endParaRPr lang="cs-CZ" sz="1400" i="1" dirty="0" smtClean="0">
              <a:latin typeface="+mj-lt"/>
            </a:endParaRPr>
          </a:p>
          <a:p>
            <a:pPr>
              <a:buNone/>
            </a:pPr>
            <a:endParaRPr lang="cs-CZ" sz="1400" i="1" dirty="0" smtClean="0">
              <a:latin typeface="+mj-lt"/>
            </a:endParaRPr>
          </a:p>
          <a:p>
            <a:pPr>
              <a:buNone/>
            </a:pPr>
            <a:endParaRPr lang="cs-CZ" sz="1400" i="1" dirty="0" smtClean="0">
              <a:latin typeface="+mj-lt"/>
            </a:endParaRPr>
          </a:p>
          <a:p>
            <a:pPr>
              <a:buNone/>
            </a:pPr>
            <a:endParaRPr lang="cs-CZ" sz="1400" i="1" dirty="0" smtClean="0">
              <a:latin typeface="+mj-lt"/>
            </a:endParaRPr>
          </a:p>
          <a:p>
            <a:pPr>
              <a:buNone/>
            </a:pPr>
            <a:endParaRPr lang="cs-CZ" sz="1400" i="1" dirty="0" smtClean="0">
              <a:latin typeface="+mj-lt"/>
            </a:endParaRPr>
          </a:p>
          <a:p>
            <a:pPr>
              <a:buNone/>
            </a:pPr>
            <a:r>
              <a:rPr lang="cs-CZ" sz="1400" i="1" dirty="0" smtClean="0">
                <a:latin typeface="+mj-lt"/>
              </a:rPr>
              <a:t>                         </a:t>
            </a:r>
          </a:p>
          <a:p>
            <a:pPr>
              <a:buNone/>
            </a:pPr>
            <a:r>
              <a:rPr lang="cs-CZ" sz="1400" i="1" dirty="0" smtClean="0">
                <a:latin typeface="+mj-lt"/>
              </a:rPr>
              <a:t>                       </a:t>
            </a:r>
            <a:r>
              <a:rPr lang="cs-CZ" sz="1400" i="1" dirty="0" err="1" smtClean="0">
                <a:latin typeface="+mj-lt"/>
              </a:rPr>
              <a:t>Bacillus</a:t>
            </a:r>
            <a:r>
              <a:rPr lang="cs-CZ" sz="1400" i="1" dirty="0" smtClean="0">
                <a:latin typeface="+mj-lt"/>
              </a:rPr>
              <a:t> </a:t>
            </a:r>
            <a:r>
              <a:rPr lang="cs-CZ" sz="1400" i="1" dirty="0" err="1" smtClean="0">
                <a:latin typeface="+mj-lt"/>
              </a:rPr>
              <a:t>sphaericus</a:t>
            </a:r>
            <a:r>
              <a:rPr lang="cs-CZ" sz="1400" dirty="0" smtClean="0">
                <a:latin typeface="+mj-lt"/>
              </a:rPr>
              <a:t> CCM 1615 </a:t>
            </a:r>
            <a:r>
              <a:rPr lang="cs-CZ" sz="1400" i="1" dirty="0" smtClean="0">
                <a:latin typeface="+mj-lt"/>
              </a:rPr>
              <a:t>                                    </a:t>
            </a:r>
            <a:r>
              <a:rPr lang="cs-CZ" sz="1400" i="1" dirty="0" err="1" smtClean="0">
                <a:latin typeface="+mj-lt"/>
              </a:rPr>
              <a:t>Bacillus</a:t>
            </a:r>
            <a:r>
              <a:rPr lang="cs-CZ" sz="1400" i="1" dirty="0" smtClean="0">
                <a:latin typeface="+mj-lt"/>
              </a:rPr>
              <a:t> </a:t>
            </a:r>
            <a:r>
              <a:rPr lang="cs-CZ" sz="1400" i="1" dirty="0" err="1" smtClean="0">
                <a:latin typeface="+mj-lt"/>
              </a:rPr>
              <a:t>mycoides</a:t>
            </a:r>
            <a:r>
              <a:rPr lang="cs-CZ" sz="1400" dirty="0" smtClean="0">
                <a:latin typeface="+mj-lt"/>
              </a:rPr>
              <a:t> CCM 145 </a:t>
            </a:r>
            <a:endParaRPr lang="sk-SK" sz="1400" b="1" dirty="0">
              <a:latin typeface="+mj-lt"/>
            </a:endParaRPr>
          </a:p>
        </p:txBody>
      </p:sp>
      <p:pic>
        <p:nvPicPr>
          <p:cNvPr id="4" name="Obrázek 3" descr="b_cereus_kk_iii.jpg"/>
          <p:cNvPicPr>
            <a:picLocks noChangeAspect="1"/>
          </p:cNvPicPr>
          <p:nvPr/>
        </p:nvPicPr>
        <p:blipFill>
          <a:blip r:embed="rId2" cstate="print"/>
          <a:srcRect l="26805" t="18392" r="40208" b="32186"/>
          <a:stretch>
            <a:fillRect/>
          </a:stretch>
        </p:blipFill>
        <p:spPr>
          <a:xfrm>
            <a:off x="6228184" y="0"/>
            <a:ext cx="2078227" cy="2269035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Obrázek 4" descr="b_megaterium_ah_ii.jpg"/>
          <p:cNvPicPr>
            <a:picLocks noChangeAspect="1"/>
          </p:cNvPicPr>
          <p:nvPr/>
        </p:nvPicPr>
        <p:blipFill>
          <a:blip r:embed="rId3" cstate="print"/>
          <a:srcRect l="26805" t="55176" r="33506"/>
          <a:stretch>
            <a:fillRect/>
          </a:stretch>
        </p:blipFill>
        <p:spPr>
          <a:xfrm>
            <a:off x="539552" y="404664"/>
            <a:ext cx="2355999" cy="1939058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Obrázek 5" descr="b_mycoides2_lf.jpg"/>
          <p:cNvPicPr>
            <a:picLocks noChangeAspect="1"/>
          </p:cNvPicPr>
          <p:nvPr/>
        </p:nvPicPr>
        <p:blipFill>
          <a:blip r:embed="rId4" cstate="print"/>
          <a:srcRect l="24795" t="18392" r="13403"/>
          <a:stretch>
            <a:fillRect/>
          </a:stretch>
        </p:blipFill>
        <p:spPr>
          <a:xfrm>
            <a:off x="5076056" y="2852936"/>
            <a:ext cx="3013444" cy="2899675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Obrázek 6" descr="b_sphaericus_lf.jpg"/>
          <p:cNvPicPr>
            <a:picLocks noChangeAspect="1"/>
          </p:cNvPicPr>
          <p:nvPr/>
        </p:nvPicPr>
        <p:blipFill>
          <a:blip r:embed="rId5" cstate="print"/>
          <a:srcRect l="26805" r="23455" b="32186"/>
          <a:stretch>
            <a:fillRect/>
          </a:stretch>
        </p:blipFill>
        <p:spPr>
          <a:xfrm>
            <a:off x="1475656" y="2852936"/>
            <a:ext cx="2971573" cy="2952328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latin typeface="+mj-lt"/>
              </a:rPr>
              <a:t>Negatívne farbenie </a:t>
            </a:r>
            <a:r>
              <a:rPr lang="sk-SK" dirty="0" smtClean="0">
                <a:latin typeface="+mj-lt"/>
                <a:cs typeface="Times New Roman"/>
              </a:rPr>
              <a:t>→ </a:t>
            </a:r>
            <a:r>
              <a:rPr lang="sk-SK" b="1" dirty="0" smtClean="0">
                <a:solidFill>
                  <a:srgbClr val="C00000"/>
                </a:solidFill>
                <a:latin typeface="+mj-lt"/>
                <a:cs typeface="Times New Roman"/>
              </a:rPr>
              <a:t>G+ koky</a:t>
            </a:r>
          </a:p>
          <a:p>
            <a:pPr>
              <a:buNone/>
            </a:pPr>
            <a:endParaRPr lang="sk-SK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sk-SK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sk-SK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sk-SK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sk-SK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sk-SK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sk-SK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sk-SK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cs-CZ" sz="1600" dirty="0" smtClean="0">
              <a:latin typeface="+mj-lt"/>
            </a:endParaRPr>
          </a:p>
          <a:p>
            <a:pPr>
              <a:buNone/>
            </a:pPr>
            <a:r>
              <a:rPr lang="cs-CZ" sz="1600" dirty="0" smtClean="0">
                <a:latin typeface="+mj-lt"/>
              </a:rPr>
              <a:t>           </a:t>
            </a:r>
            <a:r>
              <a:rPr lang="cs-CZ" sz="1600" dirty="0" err="1" smtClean="0">
                <a:latin typeface="+mj-lt"/>
              </a:rPr>
              <a:t>L</a:t>
            </a:r>
            <a:r>
              <a:rPr lang="cs-CZ" sz="1600" i="1" dirty="0" err="1" smtClean="0">
                <a:latin typeface="+mj-lt"/>
              </a:rPr>
              <a:t>euconostoc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i="1" dirty="0" err="1" smtClean="0">
                <a:latin typeface="+mj-lt"/>
              </a:rPr>
              <a:t>mesenteroides</a:t>
            </a:r>
            <a:r>
              <a:rPr lang="cs-CZ" sz="1600" dirty="0" smtClean="0">
                <a:latin typeface="+mj-lt"/>
              </a:rPr>
              <a:t> CCM 1803                        </a:t>
            </a:r>
            <a:r>
              <a:rPr lang="cs-CZ" sz="1600" i="1" dirty="0" err="1" smtClean="0">
                <a:latin typeface="+mj-lt"/>
              </a:rPr>
              <a:t>Sporosarcina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i="1" dirty="0" err="1" smtClean="0">
                <a:latin typeface="+mj-lt"/>
              </a:rPr>
              <a:t>ureae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dirty="0" smtClean="0">
                <a:latin typeface="+mj-lt"/>
              </a:rPr>
              <a:t>CCM 860</a:t>
            </a:r>
          </a:p>
          <a:p>
            <a:pPr>
              <a:buNone/>
            </a:pPr>
            <a:r>
              <a:rPr lang="cs-CZ" sz="1600" dirty="0" smtClean="0">
                <a:latin typeface="+mj-lt"/>
                <a:cs typeface="Times New Roman"/>
              </a:rPr>
              <a:t>           dvojice, </a:t>
            </a:r>
            <a:r>
              <a:rPr lang="cs-CZ" sz="1600" dirty="0" err="1" smtClean="0">
                <a:latin typeface="+mj-lt"/>
                <a:cs typeface="Times New Roman"/>
              </a:rPr>
              <a:t>retiazky</a:t>
            </a:r>
            <a:r>
              <a:rPr lang="cs-CZ" sz="1600" dirty="0" smtClean="0">
                <a:latin typeface="+mj-lt"/>
                <a:cs typeface="Times New Roman"/>
              </a:rPr>
              <a:t>                                                                tetrády</a:t>
            </a:r>
            <a:endParaRPr lang="sk-SK" sz="1600" dirty="0" smtClean="0">
              <a:latin typeface="+mj-lt"/>
              <a:cs typeface="Times New Roman"/>
            </a:endParaRPr>
          </a:p>
        </p:txBody>
      </p:sp>
      <p:pic>
        <p:nvPicPr>
          <p:cNvPr id="4" name="Obrázek 3" descr="leuconostoc_mesenteroides_3_sv.jpg"/>
          <p:cNvPicPr>
            <a:picLocks noChangeAspect="1"/>
          </p:cNvPicPr>
          <p:nvPr/>
        </p:nvPicPr>
        <p:blipFill>
          <a:blip r:embed="rId2" cstate="print"/>
          <a:srcRect l="43558" t="9196" r="20104" b="27588"/>
          <a:stretch>
            <a:fillRect/>
          </a:stretch>
        </p:blipFill>
        <p:spPr>
          <a:xfrm>
            <a:off x="1043608" y="1484784"/>
            <a:ext cx="2925159" cy="3708327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Obrázek 4" descr="sporosarcina_ureae_sv .jpg"/>
          <p:cNvPicPr>
            <a:picLocks noChangeAspect="1"/>
          </p:cNvPicPr>
          <p:nvPr/>
        </p:nvPicPr>
        <p:blipFill>
          <a:blip r:embed="rId3" cstate="print"/>
          <a:srcRect r="63662" b="32186"/>
          <a:stretch>
            <a:fillRect/>
          </a:stretch>
        </p:blipFill>
        <p:spPr>
          <a:xfrm>
            <a:off x="5292080" y="1484784"/>
            <a:ext cx="2806288" cy="3744416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sk-SK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Mikroskopické techniky</a:t>
            </a:r>
            <a:endParaRPr lang="sk-SK" sz="40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cs-CZ" sz="2000" dirty="0" smtClean="0">
                <a:latin typeface="+mj-lt"/>
              </a:rPr>
              <a:t>Mikroskopické preparáty </a:t>
            </a:r>
            <a:r>
              <a:rPr lang="cs-CZ" sz="2000" dirty="0" err="1" smtClean="0">
                <a:latin typeface="+mj-lt"/>
              </a:rPr>
              <a:t>môžeme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pozorovať</a:t>
            </a:r>
            <a:r>
              <a:rPr lang="cs-CZ" sz="2000" dirty="0" smtClean="0">
                <a:latin typeface="+mj-lt"/>
              </a:rPr>
              <a:t>:</a:t>
            </a:r>
          </a:p>
          <a:p>
            <a:r>
              <a:rPr lang="cs-CZ" sz="2000" dirty="0" smtClean="0">
                <a:latin typeface="+mj-lt"/>
              </a:rPr>
              <a:t>v </a:t>
            </a:r>
            <a:r>
              <a:rPr lang="cs-CZ" sz="2000" b="1" dirty="0" err="1" smtClean="0">
                <a:latin typeface="+mj-lt"/>
              </a:rPr>
              <a:t>jasnom</a:t>
            </a:r>
            <a:r>
              <a:rPr lang="cs-CZ" sz="2000" b="1" dirty="0" smtClean="0">
                <a:latin typeface="+mj-lt"/>
              </a:rPr>
              <a:t> poli </a:t>
            </a:r>
            <a:r>
              <a:rPr lang="cs-CZ" sz="2000" dirty="0" smtClean="0">
                <a:latin typeface="+mj-lt"/>
              </a:rPr>
              <a:t>(</a:t>
            </a:r>
            <a:r>
              <a:rPr lang="cs-CZ" sz="2000" dirty="0" err="1" smtClean="0">
                <a:latin typeface="+mj-lt"/>
              </a:rPr>
              <a:t>farbené</a:t>
            </a:r>
            <a:r>
              <a:rPr lang="cs-CZ" sz="2000" dirty="0" smtClean="0">
                <a:latin typeface="+mj-lt"/>
              </a:rPr>
              <a:t> preparáty)</a:t>
            </a:r>
          </a:p>
          <a:p>
            <a:r>
              <a:rPr lang="cs-CZ" sz="2000" dirty="0" err="1" smtClean="0">
                <a:latin typeface="+mj-lt"/>
              </a:rPr>
              <a:t>vo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b="1" dirty="0" err="1" smtClean="0">
                <a:latin typeface="+mj-lt"/>
              </a:rPr>
              <a:t>fázovom</a:t>
            </a:r>
            <a:r>
              <a:rPr lang="cs-CZ" sz="2000" b="1" dirty="0" smtClean="0">
                <a:latin typeface="+mj-lt"/>
              </a:rPr>
              <a:t> kontraste </a:t>
            </a:r>
            <a:r>
              <a:rPr lang="cs-CZ" sz="2000" dirty="0" smtClean="0">
                <a:latin typeface="+mj-lt"/>
              </a:rPr>
              <a:t>(</a:t>
            </a:r>
            <a:r>
              <a:rPr lang="cs-CZ" sz="2000" dirty="0" err="1" smtClean="0">
                <a:latin typeface="+mj-lt"/>
              </a:rPr>
              <a:t>natívne</a:t>
            </a:r>
            <a:r>
              <a:rPr lang="cs-CZ" sz="2000" dirty="0" smtClean="0">
                <a:latin typeface="+mj-lt"/>
              </a:rPr>
              <a:t> preparáty)</a:t>
            </a:r>
          </a:p>
          <a:p>
            <a:r>
              <a:rPr lang="cs-CZ" sz="2000" dirty="0" smtClean="0">
                <a:latin typeface="+mj-lt"/>
              </a:rPr>
              <a:t>v </a:t>
            </a:r>
            <a:r>
              <a:rPr lang="cs-CZ" sz="2000" b="1" dirty="0" err="1" smtClean="0">
                <a:latin typeface="+mj-lt"/>
              </a:rPr>
              <a:t>Nomarského</a:t>
            </a:r>
            <a:r>
              <a:rPr lang="cs-CZ" sz="2000" b="1" dirty="0" smtClean="0">
                <a:latin typeface="+mj-lt"/>
              </a:rPr>
              <a:t> kontraste </a:t>
            </a:r>
            <a:r>
              <a:rPr lang="cs-CZ" sz="2000" dirty="0" smtClean="0">
                <a:latin typeface="+mj-lt"/>
              </a:rPr>
              <a:t>(</a:t>
            </a:r>
            <a:r>
              <a:rPr lang="cs-CZ" sz="2000" dirty="0" err="1" smtClean="0">
                <a:latin typeface="+mj-lt"/>
              </a:rPr>
              <a:t>natívne</a:t>
            </a:r>
            <a:r>
              <a:rPr lang="cs-CZ" sz="2000" dirty="0" smtClean="0">
                <a:latin typeface="+mj-lt"/>
              </a:rPr>
              <a:t> preparáty)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u="sng" dirty="0" smtClean="0">
                <a:solidFill>
                  <a:srgbClr val="C00000"/>
                </a:solidFill>
                <a:latin typeface="+mj-lt"/>
              </a:rPr>
              <a:t>Fázový kontrast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+mj-lt"/>
              </a:rPr>
              <a:t>Obraz je </a:t>
            </a:r>
            <a:r>
              <a:rPr lang="cs-CZ" sz="2000" dirty="0" err="1" smtClean="0">
                <a:latin typeface="+mj-lt"/>
              </a:rPr>
              <a:t>vytvorený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interferenciou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lúčov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fázovo</a:t>
            </a:r>
            <a:r>
              <a:rPr lang="cs-CZ" sz="2000" dirty="0" smtClean="0">
                <a:latin typeface="+mj-lt"/>
              </a:rPr>
              <a:t> posunutých aj neposunutých (závisí na indexe lomu </a:t>
            </a:r>
            <a:r>
              <a:rPr lang="cs-CZ" sz="2000" dirty="0" err="1" smtClean="0">
                <a:latin typeface="+mj-lt"/>
              </a:rPr>
              <a:t>prostredia</a:t>
            </a:r>
            <a:r>
              <a:rPr lang="cs-CZ" sz="2000" dirty="0" smtClean="0">
                <a:latin typeface="+mj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err="1" smtClean="0">
                <a:latin typeface="+mj-lt"/>
              </a:rPr>
              <a:t>Rozdiely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vo</a:t>
            </a:r>
            <a:r>
              <a:rPr lang="cs-CZ" sz="2000" dirty="0" smtClean="0">
                <a:latin typeface="+mj-lt"/>
              </a:rPr>
              <a:t> fázi </a:t>
            </a:r>
            <a:r>
              <a:rPr lang="cs-CZ" sz="2000" dirty="0" err="1" smtClean="0">
                <a:latin typeface="+mj-lt"/>
              </a:rPr>
              <a:t>svetla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sú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prevedené</a:t>
            </a:r>
            <a:r>
              <a:rPr lang="cs-CZ" sz="2000" dirty="0" smtClean="0">
                <a:latin typeface="+mj-lt"/>
              </a:rPr>
              <a:t> na </a:t>
            </a:r>
            <a:r>
              <a:rPr lang="cs-CZ" sz="2000" dirty="0" err="1" smtClean="0">
                <a:latin typeface="+mj-lt"/>
              </a:rPr>
              <a:t>zmenu</a:t>
            </a:r>
            <a:r>
              <a:rPr lang="cs-CZ" sz="2000" dirty="0" smtClean="0">
                <a:latin typeface="+mj-lt"/>
              </a:rPr>
              <a:t> kontrastu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+mj-lt"/>
              </a:rPr>
              <a:t>V </a:t>
            </a:r>
            <a:r>
              <a:rPr lang="cs-CZ" sz="2000" dirty="0" err="1" smtClean="0">
                <a:latin typeface="+mj-lt"/>
              </a:rPr>
              <a:t>hustej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absorbujúcej</a:t>
            </a:r>
            <a:r>
              <a:rPr lang="cs-CZ" sz="2000" dirty="0" smtClean="0">
                <a:latin typeface="+mj-lt"/>
              </a:rPr>
              <a:t> časti preparátu </a:t>
            </a:r>
            <a:r>
              <a:rPr lang="cs-CZ" sz="2000" dirty="0" err="1" smtClean="0">
                <a:latin typeface="+mj-lt"/>
              </a:rPr>
              <a:t>dôjde</a:t>
            </a:r>
            <a:r>
              <a:rPr lang="cs-CZ" sz="2000" dirty="0" smtClean="0">
                <a:latin typeface="+mj-lt"/>
              </a:rPr>
              <a:t> k </a:t>
            </a:r>
            <a:r>
              <a:rPr lang="cs-CZ" sz="2000" dirty="0" err="1" smtClean="0">
                <a:latin typeface="+mj-lt"/>
              </a:rPr>
              <a:t>čiastočnej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absorbcii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vlnovej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dĺžky</a:t>
            </a:r>
            <a:r>
              <a:rPr lang="cs-CZ" sz="2000" dirty="0" smtClean="0">
                <a:latin typeface="+mj-lt"/>
              </a:rPr>
              <a:t> a ku </a:t>
            </a:r>
            <a:r>
              <a:rPr lang="cs-CZ" sz="2000" dirty="0" err="1" smtClean="0">
                <a:latin typeface="+mj-lt"/>
              </a:rPr>
              <a:t>zmene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amplitúdy</a:t>
            </a:r>
            <a:r>
              <a:rPr lang="cs-CZ" sz="2000" dirty="0" smtClean="0">
                <a:latin typeface="+mj-lt"/>
              </a:rPr>
              <a:t>, </a:t>
            </a:r>
            <a:r>
              <a:rPr lang="cs-CZ" sz="2000" dirty="0" err="1" smtClean="0">
                <a:latin typeface="+mj-lt"/>
              </a:rPr>
              <a:t>čo</a:t>
            </a:r>
            <a:r>
              <a:rPr lang="cs-CZ" sz="2000" dirty="0" smtClean="0">
                <a:latin typeface="+mj-lt"/>
              </a:rPr>
              <a:t> zachytíme jako </a:t>
            </a:r>
            <a:r>
              <a:rPr lang="cs-CZ" sz="2000" dirty="0" err="1" smtClean="0">
                <a:latin typeface="+mj-lt"/>
              </a:rPr>
              <a:t>zmenu</a:t>
            </a:r>
            <a:r>
              <a:rPr lang="cs-CZ" sz="2000" dirty="0" smtClean="0">
                <a:latin typeface="+mj-lt"/>
              </a:rPr>
              <a:t> intenzity </a:t>
            </a:r>
            <a:r>
              <a:rPr lang="cs-CZ" sz="2000" dirty="0" err="1" smtClean="0">
                <a:latin typeface="+mj-lt"/>
              </a:rPr>
              <a:t>svetla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smtClean="0">
                <a:latin typeface="+mj-lt"/>
                <a:cs typeface="Times New Roman"/>
              </a:rPr>
              <a:t>→ vidíme </a:t>
            </a:r>
            <a:r>
              <a:rPr lang="cs-CZ" sz="2000" dirty="0" err="1" smtClean="0">
                <a:latin typeface="+mj-lt"/>
                <a:cs typeface="Times New Roman"/>
              </a:rPr>
              <a:t>ju</a:t>
            </a:r>
            <a:r>
              <a:rPr lang="cs-CZ" sz="2000" dirty="0" smtClean="0">
                <a:latin typeface="+mj-lt"/>
                <a:cs typeface="Times New Roman"/>
              </a:rPr>
              <a:t> jako </a:t>
            </a:r>
            <a:r>
              <a:rPr lang="cs-CZ" sz="2000" dirty="0" err="1" smtClean="0">
                <a:latin typeface="+mj-lt"/>
                <a:cs typeface="Times New Roman"/>
              </a:rPr>
              <a:t>svetlú</a:t>
            </a:r>
            <a:endParaRPr lang="cs-CZ" sz="2000" dirty="0" smtClean="0">
              <a:latin typeface="+mj-lt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+mj-lt"/>
                <a:cs typeface="Times New Roman"/>
              </a:rPr>
              <a:t>Umožňuje  </a:t>
            </a:r>
            <a:r>
              <a:rPr lang="cs-CZ" sz="2000" dirty="0" err="1" smtClean="0">
                <a:latin typeface="+mj-lt"/>
                <a:cs typeface="Times New Roman"/>
              </a:rPr>
              <a:t>pozorovať</a:t>
            </a:r>
            <a:r>
              <a:rPr lang="cs-CZ" sz="2000" dirty="0" smtClean="0">
                <a:latin typeface="+mj-lt"/>
                <a:cs typeface="Times New Roman"/>
              </a:rPr>
              <a:t> živé objekty v </a:t>
            </a:r>
            <a:r>
              <a:rPr lang="cs-CZ" sz="2000" dirty="0" err="1" smtClean="0">
                <a:latin typeface="+mj-lt"/>
                <a:cs typeface="Times New Roman"/>
              </a:rPr>
              <a:t>natívnom</a:t>
            </a:r>
            <a:r>
              <a:rPr lang="cs-CZ" sz="2000" dirty="0" smtClean="0">
                <a:latin typeface="+mj-lt"/>
                <a:cs typeface="Times New Roman"/>
              </a:rPr>
              <a:t> stave bez </a:t>
            </a:r>
            <a:r>
              <a:rPr lang="cs-CZ" sz="2000" dirty="0" err="1" smtClean="0">
                <a:latin typeface="+mj-lt"/>
                <a:cs typeface="Times New Roman"/>
              </a:rPr>
              <a:t>farbenia</a:t>
            </a:r>
            <a:r>
              <a:rPr lang="cs-CZ" sz="2000" dirty="0" smtClean="0">
                <a:latin typeface="+mj-lt"/>
                <a:cs typeface="Times New Roman"/>
              </a:rPr>
              <a:t>, </a:t>
            </a:r>
            <a:r>
              <a:rPr lang="cs-CZ" sz="2000" dirty="0" err="1" smtClean="0">
                <a:latin typeface="+mj-lt"/>
                <a:cs typeface="Times New Roman"/>
              </a:rPr>
              <a:t>zviditeľňuje</a:t>
            </a:r>
            <a:r>
              <a:rPr lang="cs-CZ" sz="2000" dirty="0" smtClean="0">
                <a:latin typeface="+mj-lt"/>
                <a:cs typeface="Times New Roman"/>
              </a:rPr>
              <a:t> </a:t>
            </a:r>
            <a:r>
              <a:rPr lang="cs-CZ" sz="2000" dirty="0" err="1" smtClean="0">
                <a:latin typeface="+mj-lt"/>
                <a:cs typeface="Times New Roman"/>
              </a:rPr>
              <a:t>žiariace</a:t>
            </a:r>
            <a:r>
              <a:rPr lang="cs-CZ" sz="2000" dirty="0" smtClean="0">
                <a:latin typeface="+mj-lt"/>
                <a:cs typeface="Times New Roman"/>
              </a:rPr>
              <a:t> </a:t>
            </a:r>
            <a:r>
              <a:rPr lang="cs-CZ" sz="2000" dirty="0" err="1" smtClean="0">
                <a:latin typeface="+mj-lt"/>
                <a:cs typeface="Times New Roman"/>
              </a:rPr>
              <a:t>bakteriálne</a:t>
            </a:r>
            <a:r>
              <a:rPr lang="cs-CZ" sz="2000" dirty="0" smtClean="0">
                <a:latin typeface="+mj-lt"/>
                <a:cs typeface="Times New Roman"/>
              </a:rPr>
              <a:t> </a:t>
            </a:r>
            <a:r>
              <a:rPr lang="cs-CZ" sz="2000" dirty="0" err="1" smtClean="0">
                <a:latin typeface="+mj-lt"/>
                <a:cs typeface="Times New Roman"/>
              </a:rPr>
              <a:t>spóry</a:t>
            </a:r>
            <a:endParaRPr lang="cs-CZ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_thuringiensis_sp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6909" t="45980" r="33506" b="22990"/>
          <a:stretch>
            <a:fillRect/>
          </a:stretch>
        </p:blipFill>
        <p:spPr>
          <a:xfrm>
            <a:off x="827584" y="3140968"/>
            <a:ext cx="1800200" cy="2078474"/>
          </a:xfrm>
          <a:ln w="44450">
            <a:solidFill>
              <a:srgbClr val="00B0F0"/>
            </a:solidFill>
          </a:ln>
        </p:spPr>
      </p:pic>
      <p:pic>
        <p:nvPicPr>
          <p:cNvPr id="5" name="Obrázek 4" descr="b_thuringiensis2_sv.jpg"/>
          <p:cNvPicPr>
            <a:picLocks noChangeAspect="1"/>
          </p:cNvPicPr>
          <p:nvPr/>
        </p:nvPicPr>
        <p:blipFill>
          <a:blip r:embed="rId4" cstate="print"/>
          <a:srcRect l="25130" t="45980" r="51600" b="28967"/>
          <a:stretch>
            <a:fillRect/>
          </a:stretch>
        </p:blipFill>
        <p:spPr>
          <a:xfrm>
            <a:off x="683568" y="908720"/>
            <a:ext cx="2127802" cy="1669482"/>
          </a:xfrm>
          <a:prstGeom prst="rect">
            <a:avLst/>
          </a:prstGeom>
          <a:ln w="44450">
            <a:solidFill>
              <a:srgbClr val="00B0F0"/>
            </a:solidFill>
          </a:ln>
        </p:spPr>
      </p:pic>
      <p:pic>
        <p:nvPicPr>
          <p:cNvPr id="7" name="Obrázek 6" descr="corynebacterium_glutamicum1_ad.jpg"/>
          <p:cNvPicPr>
            <a:picLocks noChangeAspect="1"/>
          </p:cNvPicPr>
          <p:nvPr/>
        </p:nvPicPr>
        <p:blipFill>
          <a:blip r:embed="rId5" cstate="print"/>
          <a:srcRect r="56961" b="45980"/>
          <a:stretch>
            <a:fillRect/>
          </a:stretch>
        </p:blipFill>
        <p:spPr>
          <a:xfrm>
            <a:off x="3563888" y="3284984"/>
            <a:ext cx="2182351" cy="1996086"/>
          </a:xfrm>
          <a:prstGeom prst="rect">
            <a:avLst/>
          </a:prstGeom>
          <a:ln w="44450">
            <a:solidFill>
              <a:srgbClr val="00B0F0"/>
            </a:solidFill>
          </a:ln>
        </p:spPr>
      </p:pic>
      <p:pic>
        <p:nvPicPr>
          <p:cNvPr id="8" name="Obrázek 7" descr="corynebacterium_glutamicum_ad1.jpg"/>
          <p:cNvPicPr>
            <a:picLocks noChangeAspect="1"/>
          </p:cNvPicPr>
          <p:nvPr/>
        </p:nvPicPr>
        <p:blipFill>
          <a:blip r:embed="rId6" cstate="print"/>
          <a:srcRect l="6701" t="22990" r="65338" b="41382"/>
          <a:stretch>
            <a:fillRect/>
          </a:stretch>
        </p:blipFill>
        <p:spPr>
          <a:xfrm>
            <a:off x="3563888" y="692696"/>
            <a:ext cx="2125697" cy="1973762"/>
          </a:xfrm>
          <a:prstGeom prst="rect">
            <a:avLst/>
          </a:prstGeom>
          <a:ln w="44450">
            <a:solidFill>
              <a:srgbClr val="00B0F0"/>
            </a:solidFill>
          </a:ln>
        </p:spPr>
      </p:pic>
      <p:pic>
        <p:nvPicPr>
          <p:cNvPr id="10" name="Obrázek 9" descr="mycobacterium_phlei_micrococcus_ii_ij.jpg"/>
          <p:cNvPicPr>
            <a:picLocks noChangeAspect="1"/>
          </p:cNvPicPr>
          <p:nvPr/>
        </p:nvPicPr>
        <p:blipFill>
          <a:blip r:embed="rId7" cstate="print"/>
          <a:srcRect l="2345" t="13794" r="70364" b="50578"/>
          <a:stretch>
            <a:fillRect/>
          </a:stretch>
        </p:blipFill>
        <p:spPr>
          <a:xfrm>
            <a:off x="6372200" y="764704"/>
            <a:ext cx="2003160" cy="1905726"/>
          </a:xfrm>
          <a:prstGeom prst="rect">
            <a:avLst/>
          </a:prstGeom>
          <a:ln w="44450">
            <a:solidFill>
              <a:srgbClr val="00B0F0"/>
            </a:solidFill>
          </a:ln>
        </p:spPr>
      </p:pic>
      <p:pic>
        <p:nvPicPr>
          <p:cNvPr id="11" name="Obrázek 10" descr="micrococus_luteus_a_mycobacterium_phlei_ad.jpg"/>
          <p:cNvPicPr>
            <a:picLocks noChangeAspect="1"/>
          </p:cNvPicPr>
          <p:nvPr/>
        </p:nvPicPr>
        <p:blipFill>
          <a:blip r:embed="rId8" cstate="print"/>
          <a:srcRect l="16753" t="13794" r="46909" b="41382"/>
          <a:stretch>
            <a:fillRect/>
          </a:stretch>
        </p:blipFill>
        <p:spPr>
          <a:xfrm>
            <a:off x="6372200" y="3284984"/>
            <a:ext cx="2000635" cy="1798427"/>
          </a:xfrm>
          <a:prstGeom prst="rect">
            <a:avLst/>
          </a:prstGeom>
          <a:ln w="44450">
            <a:solidFill>
              <a:srgbClr val="00B0F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539552" y="5805265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err="1" smtClean="0">
                <a:latin typeface="+mj-lt"/>
              </a:rPr>
              <a:t>Bacillus</a:t>
            </a:r>
            <a:r>
              <a:rPr lang="cs-CZ" sz="1600" b="1" i="1" dirty="0" smtClean="0">
                <a:latin typeface="+mj-lt"/>
              </a:rPr>
              <a:t> </a:t>
            </a:r>
            <a:r>
              <a:rPr lang="cs-CZ" sz="1600" b="1" i="1" dirty="0" err="1" smtClean="0">
                <a:latin typeface="+mj-lt"/>
              </a:rPr>
              <a:t>thuringiensis</a:t>
            </a:r>
            <a:r>
              <a:rPr lang="cs-CZ" sz="1600" b="1" dirty="0" smtClean="0">
                <a:latin typeface="+mj-lt"/>
              </a:rPr>
              <a:t> CCM </a:t>
            </a:r>
            <a:r>
              <a:rPr lang="cs-CZ" sz="1600" b="1" dirty="0" smtClean="0">
                <a:latin typeface="+mj-lt"/>
              </a:rPr>
              <a:t>19          </a:t>
            </a:r>
            <a:r>
              <a:rPr lang="cs-CZ" sz="1600" b="1" i="1" dirty="0" err="1" smtClean="0">
                <a:latin typeface="+mj-lt"/>
              </a:rPr>
              <a:t>Corynebacterium</a:t>
            </a:r>
            <a:r>
              <a:rPr lang="cs-CZ" sz="1600" b="1" i="1" dirty="0" smtClean="0">
                <a:latin typeface="+mj-lt"/>
              </a:rPr>
              <a:t>                            </a:t>
            </a:r>
            <a:r>
              <a:rPr lang="cs-CZ" sz="1600" b="1" i="1" dirty="0" err="1" smtClean="0">
                <a:latin typeface="+mj-lt"/>
              </a:rPr>
              <a:t>Micrococcus</a:t>
            </a:r>
            <a:r>
              <a:rPr lang="cs-CZ" sz="1600" b="1" i="1" dirty="0" smtClean="0">
                <a:latin typeface="+mj-lt"/>
              </a:rPr>
              <a:t> </a:t>
            </a:r>
            <a:r>
              <a:rPr lang="cs-CZ" sz="1600" b="1" i="1" dirty="0" err="1" smtClean="0">
                <a:latin typeface="+mj-lt"/>
              </a:rPr>
              <a:t>luteus</a:t>
            </a:r>
            <a:r>
              <a:rPr lang="cs-CZ" sz="1600" b="1" dirty="0" smtClean="0">
                <a:latin typeface="+mj-lt"/>
              </a:rPr>
              <a:t> CCM 169 </a:t>
            </a:r>
            <a:endParaRPr lang="cs-CZ" sz="1600" b="1" i="1" dirty="0" smtClean="0">
              <a:latin typeface="+mj-lt"/>
            </a:endParaRPr>
          </a:p>
          <a:p>
            <a:r>
              <a:rPr lang="cs-CZ" sz="1600" b="1" i="1" dirty="0" smtClean="0"/>
              <a:t>                                                                </a:t>
            </a:r>
            <a:r>
              <a:rPr lang="cs-CZ" sz="1600" b="1" i="1" dirty="0" err="1" smtClean="0">
                <a:latin typeface="+mj-lt"/>
              </a:rPr>
              <a:t>glutamicum</a:t>
            </a:r>
            <a:r>
              <a:rPr lang="cs-CZ" sz="1600" b="1" i="1" dirty="0" smtClean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CCM 2428</a:t>
            </a:r>
            <a:endParaRPr lang="sk-SK" sz="1600" b="1" dirty="0" smtClean="0">
              <a:latin typeface="+mj-lt"/>
            </a:endParaRPr>
          </a:p>
          <a:p>
            <a:endParaRPr lang="cs-CZ" sz="1600" b="1" dirty="0" smtClean="0"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55576" y="270892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+mj-lt"/>
              </a:rPr>
              <a:t>     jasné pole (</a:t>
            </a:r>
            <a:r>
              <a:rPr lang="sk-SK" sz="1400" dirty="0" err="1" smtClean="0">
                <a:latin typeface="+mj-lt"/>
              </a:rPr>
              <a:t>Gram.f</a:t>
            </a:r>
            <a:r>
              <a:rPr lang="sk-SK" sz="1400" dirty="0" smtClean="0">
                <a:latin typeface="+mj-lt"/>
              </a:rPr>
              <a:t>.)                                   jasné pole (</a:t>
            </a:r>
            <a:r>
              <a:rPr lang="sk-SK" sz="1400" dirty="0" err="1" smtClean="0">
                <a:latin typeface="+mj-lt"/>
              </a:rPr>
              <a:t>Gram.f</a:t>
            </a:r>
            <a:r>
              <a:rPr lang="sk-SK" sz="1400" dirty="0" smtClean="0">
                <a:latin typeface="+mj-lt"/>
              </a:rPr>
              <a:t>.)                                      jasné pole (</a:t>
            </a:r>
            <a:r>
              <a:rPr lang="sk-SK" sz="1400" dirty="0" err="1" smtClean="0">
                <a:latin typeface="+mj-lt"/>
              </a:rPr>
              <a:t>Gram.f</a:t>
            </a:r>
            <a:r>
              <a:rPr lang="sk-SK" sz="1400" dirty="0" smtClean="0">
                <a:latin typeface="+mj-lt"/>
              </a:rPr>
              <a:t>.)</a:t>
            </a:r>
            <a:endParaRPr lang="sk-SK" sz="1400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5576" y="5373216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+mj-lt"/>
              </a:rPr>
              <a:t>          fázový kontrast                                             fázový kontrast                                        fázový kontrast</a:t>
            </a:r>
            <a:endParaRPr lang="sk-SK" sz="14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MAKROFOTO</a:t>
            </a:r>
            <a:endParaRPr lang="sk-SK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>
              <a:buNone/>
            </a:pPr>
            <a:r>
              <a:rPr lang="sk-SK" sz="2400" dirty="0" smtClean="0">
                <a:latin typeface="+mj-lt"/>
              </a:rPr>
              <a:t>U izolovaných mikrobiálnych kolónií môžeme v rámci </a:t>
            </a:r>
          </a:p>
          <a:p>
            <a:pPr>
              <a:buNone/>
            </a:pPr>
            <a:r>
              <a:rPr lang="sk-SK" sz="2400" b="1" dirty="0" smtClean="0">
                <a:latin typeface="+mj-lt"/>
              </a:rPr>
              <a:t>makroskopickej morfológie </a:t>
            </a:r>
            <a:r>
              <a:rPr lang="sk-SK" sz="2400" dirty="0" smtClean="0">
                <a:latin typeface="+mj-lt"/>
              </a:rPr>
              <a:t>hodnotiť ich: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solidFill>
                  <a:srgbClr val="0070C0"/>
                </a:solidFill>
                <a:latin typeface="+mj-lt"/>
              </a:rPr>
              <a:t>tvar: </a:t>
            </a:r>
            <a:r>
              <a:rPr lang="sk-SK" sz="2400" dirty="0" smtClean="0">
                <a:latin typeface="+mj-lt"/>
              </a:rPr>
              <a:t>okrúhly, nepravidelný (laločnatý, zvlnený,...)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solidFill>
                  <a:srgbClr val="0070C0"/>
                </a:solidFill>
                <a:latin typeface="+mj-lt"/>
              </a:rPr>
              <a:t>farbu: </a:t>
            </a:r>
            <a:r>
              <a:rPr lang="sk-SK" sz="2400" dirty="0" smtClean="0">
                <a:latin typeface="+mj-lt"/>
              </a:rPr>
              <a:t>bezfarebná, pigmentovaná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solidFill>
                  <a:srgbClr val="0070C0"/>
                </a:solidFill>
                <a:latin typeface="+mj-lt"/>
              </a:rPr>
              <a:t>profil: </a:t>
            </a:r>
            <a:r>
              <a:rPr lang="sk-SK" sz="2400" dirty="0" smtClean="0">
                <a:latin typeface="+mj-lt"/>
              </a:rPr>
              <a:t>plochý, zvýšený, vypuklý, </a:t>
            </a:r>
            <a:r>
              <a:rPr lang="sk-SK" sz="2400" dirty="0" err="1" smtClean="0">
                <a:latin typeface="+mj-lt"/>
              </a:rPr>
              <a:t>pupkovitý</a:t>
            </a:r>
            <a:r>
              <a:rPr lang="sk-SK" sz="2400" dirty="0" smtClean="0">
                <a:latin typeface="+mj-lt"/>
              </a:rPr>
              <a:t>, gombíkovitý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solidFill>
                  <a:srgbClr val="0070C0"/>
                </a:solidFill>
                <a:latin typeface="+mj-lt"/>
              </a:rPr>
              <a:t>okraje: </a:t>
            </a:r>
            <a:r>
              <a:rPr lang="sk-SK" sz="2400" dirty="0" smtClean="0">
                <a:latin typeface="+mj-lt"/>
              </a:rPr>
              <a:t>hladké, vrúbkované, zubaté, </a:t>
            </a:r>
            <a:r>
              <a:rPr lang="sk-SK" sz="2400" dirty="0" err="1" smtClean="0">
                <a:latin typeface="+mj-lt"/>
              </a:rPr>
              <a:t>rhizoidné</a:t>
            </a:r>
            <a:r>
              <a:rPr lang="sk-SK" sz="2400" dirty="0" smtClean="0">
                <a:latin typeface="+mj-lt"/>
              </a:rPr>
              <a:t>, vláknité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solidFill>
                  <a:srgbClr val="0070C0"/>
                </a:solidFill>
                <a:latin typeface="+mj-lt"/>
              </a:rPr>
              <a:t>povrch: </a:t>
            </a:r>
            <a:r>
              <a:rPr lang="sk-SK" sz="2400" dirty="0" smtClean="0">
                <a:latin typeface="+mj-lt"/>
              </a:rPr>
              <a:t>hladký, lesklý, matný, drsný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err="1" smtClean="0">
                <a:solidFill>
                  <a:srgbClr val="0070C0"/>
                </a:solidFill>
                <a:latin typeface="+mj-lt"/>
              </a:rPr>
              <a:t>transparenciu</a:t>
            </a:r>
            <a:r>
              <a:rPr lang="sk-SK" sz="2400" dirty="0" smtClean="0">
                <a:solidFill>
                  <a:srgbClr val="0070C0"/>
                </a:solidFill>
                <a:latin typeface="+mj-lt"/>
              </a:rPr>
              <a:t>:  </a:t>
            </a:r>
            <a:r>
              <a:rPr lang="sk-SK" sz="2400" dirty="0" smtClean="0">
                <a:latin typeface="+mj-lt"/>
              </a:rPr>
              <a:t>priehľadná, priesvitná, nepriehľadná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81328"/>
          </a:xfrm>
        </p:spPr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b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sk-SK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Makrofoto</a:t>
            </a:r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vybraných MO z úlohy IX.</a:t>
            </a:r>
            <a:b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</a:t>
            </a:r>
            <a:r>
              <a:rPr lang="sk-SK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Azotobacter</a:t>
            </a:r>
            <a:r>
              <a:rPr lang="sk-SK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vinelandii</a:t>
            </a:r>
            <a:r>
              <a:rPr lang="sk-SK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CCM 289</a:t>
            </a:r>
            <a: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  <a:r>
              <a:rPr lang="sk-SK" sz="2000" b="1" dirty="0" smtClean="0">
                <a:solidFill>
                  <a:schemeClr val="tx1"/>
                </a:solidFill>
              </a:rPr>
              <a:t>veľkosť kolónií: </a:t>
            </a:r>
            <a:r>
              <a:rPr lang="sk-SK" sz="2000" dirty="0" smtClean="0">
                <a:solidFill>
                  <a:schemeClr val="tx1"/>
                </a:solidFill>
              </a:rPr>
              <a:t>stredne veľké 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povrch:</a:t>
            </a:r>
            <a:r>
              <a:rPr lang="sk-SK" sz="2000" dirty="0" smtClean="0">
                <a:solidFill>
                  <a:schemeClr val="tx1"/>
                </a:solidFill>
              </a:rPr>
              <a:t> lesklý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okraje: </a:t>
            </a:r>
            <a:r>
              <a:rPr lang="sk-SK" sz="2000" dirty="0" smtClean="0">
                <a:solidFill>
                  <a:schemeClr val="tx1"/>
                </a:solidFill>
              </a:rPr>
              <a:t>pravidelné (hladké)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profil: </a:t>
            </a:r>
            <a:r>
              <a:rPr lang="sk-SK" sz="2000" dirty="0" smtClean="0">
                <a:solidFill>
                  <a:schemeClr val="tx1"/>
                </a:solidFill>
              </a:rPr>
              <a:t>zvýšený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farba:</a:t>
            </a:r>
            <a:r>
              <a:rPr lang="sk-SK" sz="2000" dirty="0" smtClean="0">
                <a:solidFill>
                  <a:schemeClr val="tx1"/>
                </a:solidFill>
              </a:rPr>
              <a:t> žltozelená</a:t>
            </a:r>
            <a: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</a:t>
            </a:r>
            <a:r>
              <a:rPr lang="sk-SK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Sporosarcina</a:t>
            </a:r>
            <a:r>
              <a:rPr lang="sk-SK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ureae</a:t>
            </a:r>
            <a:r>
              <a:rPr lang="sk-SK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CCM 860</a:t>
            </a:r>
            <a:b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</a:t>
            </a:r>
            <a:r>
              <a:rPr lang="sk-SK" sz="2000" b="1" dirty="0" smtClean="0">
                <a:solidFill>
                  <a:schemeClr val="tx1"/>
                </a:solidFill>
              </a:rPr>
              <a:t> veľkosť kolónií: </a:t>
            </a:r>
            <a:r>
              <a:rPr lang="sk-SK" sz="2000" dirty="0" smtClean="0">
                <a:solidFill>
                  <a:schemeClr val="tx1"/>
                </a:solidFill>
              </a:rPr>
              <a:t>drobné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povrch:</a:t>
            </a:r>
            <a:r>
              <a:rPr lang="sk-SK" sz="2000" dirty="0" smtClean="0">
                <a:solidFill>
                  <a:schemeClr val="tx1"/>
                </a:solidFill>
              </a:rPr>
              <a:t> matný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okraje: </a:t>
            </a:r>
            <a:r>
              <a:rPr lang="sk-SK" sz="2000" dirty="0" smtClean="0">
                <a:solidFill>
                  <a:schemeClr val="tx1"/>
                </a:solidFill>
              </a:rPr>
              <a:t>pravidelné (hladké)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profil: </a:t>
            </a:r>
            <a:r>
              <a:rPr lang="sk-SK" sz="2000" dirty="0" smtClean="0">
                <a:solidFill>
                  <a:schemeClr val="tx1"/>
                </a:solidFill>
              </a:rPr>
              <a:t>plochý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farba:</a:t>
            </a:r>
            <a:r>
              <a:rPr lang="sk-SK" sz="2000" dirty="0" smtClean="0">
                <a:solidFill>
                  <a:schemeClr val="tx1"/>
                </a:solidFill>
              </a:rPr>
              <a:t> béžová</a:t>
            </a:r>
            <a: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</a:t>
            </a:r>
            <a:r>
              <a:rPr lang="sk-SK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Leuconostoc</a:t>
            </a:r>
            <a:r>
              <a:rPr lang="sk-SK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mesenteroides</a:t>
            </a:r>
            <a:r>
              <a:rPr lang="sk-SK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CCM 1803</a:t>
            </a:r>
            <a:br>
              <a:rPr lang="sk-SK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veľkosť kolónií: </a:t>
            </a:r>
            <a:r>
              <a:rPr lang="sk-SK" sz="2000" dirty="0" smtClean="0">
                <a:solidFill>
                  <a:schemeClr val="tx1"/>
                </a:solidFill>
              </a:rPr>
              <a:t>obrovské (nie izolované)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povrch:</a:t>
            </a:r>
            <a:r>
              <a:rPr lang="sk-SK" sz="2000" dirty="0" smtClean="0">
                <a:solidFill>
                  <a:schemeClr val="tx1"/>
                </a:solidFill>
              </a:rPr>
              <a:t> lesklý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okraje: </a:t>
            </a:r>
            <a:r>
              <a:rPr lang="sk-SK" sz="2000" dirty="0" smtClean="0">
                <a:solidFill>
                  <a:schemeClr val="tx1"/>
                </a:solidFill>
              </a:rPr>
              <a:t>pravidelné (hladké)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profil: </a:t>
            </a:r>
            <a:r>
              <a:rPr lang="sk-SK" sz="2000" dirty="0" smtClean="0">
                <a:solidFill>
                  <a:schemeClr val="tx1"/>
                </a:solidFill>
              </a:rPr>
              <a:t>zvýšený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                                                     farba:</a:t>
            </a:r>
            <a:r>
              <a:rPr lang="sk-SK" sz="2000" dirty="0" smtClean="0">
                <a:solidFill>
                  <a:schemeClr val="tx1"/>
                </a:solidFill>
              </a:rPr>
              <a:t> hnedá</a:t>
            </a:r>
            <a:br>
              <a:rPr lang="sk-SK" sz="2000" dirty="0" smtClean="0">
                <a:solidFill>
                  <a:schemeClr val="tx1"/>
                </a:solidFill>
              </a:rPr>
            </a:br>
            <a:r>
              <a:rPr lang="sk-SK" sz="2000" dirty="0" smtClean="0">
                <a:solidFill>
                  <a:schemeClr val="tx1"/>
                </a:solidFill>
              </a:rPr>
              <a:t>                                                     + výrazný zápach</a:t>
            </a:r>
            <a:br>
              <a:rPr lang="sk-SK" sz="2000" dirty="0" smtClean="0">
                <a:solidFill>
                  <a:schemeClr val="tx1"/>
                </a:solidFill>
              </a:rPr>
            </a:br>
            <a:endParaRPr lang="sk-SK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 descr="DSCN27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2016224" cy="1512168"/>
          </a:xfrm>
        </p:spPr>
      </p:pic>
      <p:pic>
        <p:nvPicPr>
          <p:cNvPr id="5" name="Obrázek 4" descr="DSCN2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068960"/>
            <a:ext cx="2016224" cy="1512168"/>
          </a:xfrm>
          <a:prstGeom prst="rect">
            <a:avLst/>
          </a:prstGeom>
        </p:spPr>
      </p:pic>
      <p:pic>
        <p:nvPicPr>
          <p:cNvPr id="6" name="Obrázek 5" descr="DSCN2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797152"/>
            <a:ext cx="2016224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Makrofoto</a:t>
            </a:r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zástupcov rodu </a:t>
            </a:r>
            <a:r>
              <a:rPr lang="sk-SK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Bacillus</a:t>
            </a:r>
            <a:endParaRPr lang="sk-SK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DSCN2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340768"/>
            <a:ext cx="2520280" cy="1890210"/>
          </a:xfrm>
          <a:prstGeom prst="rect">
            <a:avLst/>
          </a:prstGeom>
        </p:spPr>
      </p:pic>
      <p:pic>
        <p:nvPicPr>
          <p:cNvPr id="7" name="Obrázek 6" descr="DSCN2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61048"/>
            <a:ext cx="2520280" cy="1890210"/>
          </a:xfrm>
          <a:prstGeom prst="rect">
            <a:avLst/>
          </a:prstGeom>
        </p:spPr>
      </p:pic>
      <p:pic>
        <p:nvPicPr>
          <p:cNvPr id="9" name="Zástupný symbol pro obsah 8" descr="DSCN279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340768"/>
            <a:ext cx="2516651" cy="1887488"/>
          </a:xfrm>
        </p:spPr>
      </p:pic>
      <p:pic>
        <p:nvPicPr>
          <p:cNvPr id="11" name="Obrázek 10" descr="DSCN28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59" y="1340768"/>
            <a:ext cx="2496277" cy="1872208"/>
          </a:xfrm>
          <a:prstGeom prst="rect">
            <a:avLst/>
          </a:prstGeom>
        </p:spPr>
      </p:pic>
      <p:pic>
        <p:nvPicPr>
          <p:cNvPr id="12" name="Obrázek 11" descr="DSCN28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9" y="3861048"/>
            <a:ext cx="2520280" cy="1890211"/>
          </a:xfrm>
          <a:prstGeom prst="rect">
            <a:avLst/>
          </a:prstGeom>
        </p:spPr>
      </p:pic>
      <p:pic>
        <p:nvPicPr>
          <p:cNvPr id="13" name="Obrázek 12" descr="DSCN28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59" y="3861048"/>
            <a:ext cx="2496277" cy="187220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67544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latin typeface="+mj-lt"/>
              </a:rPr>
              <a:t>B. </a:t>
            </a:r>
            <a:r>
              <a:rPr lang="sk-SK" i="1" dirty="0" err="1" smtClean="0">
                <a:latin typeface="+mj-lt"/>
              </a:rPr>
              <a:t>megaterium</a:t>
            </a:r>
            <a:r>
              <a:rPr lang="sk-SK" i="1" dirty="0" smtClean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CCM 2007</a:t>
            </a:r>
            <a:endParaRPr lang="sk-SK" dirty="0"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03848" y="32849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latin typeface="+mj-lt"/>
              </a:rPr>
              <a:t>B. </a:t>
            </a:r>
            <a:r>
              <a:rPr lang="sk-SK" i="1" dirty="0" err="1" smtClean="0">
                <a:latin typeface="+mj-lt"/>
              </a:rPr>
              <a:t>sphaericus</a:t>
            </a:r>
            <a:r>
              <a:rPr lang="sk-SK" i="1" dirty="0" smtClean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CCM 1615</a:t>
            </a:r>
            <a:endParaRPr lang="sk-SK" dirty="0"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012160" y="32849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latin typeface="+mj-lt"/>
              </a:rPr>
              <a:t>B. </a:t>
            </a:r>
            <a:r>
              <a:rPr lang="sk-SK" i="1" dirty="0" err="1" smtClean="0">
                <a:latin typeface="+mj-lt"/>
              </a:rPr>
              <a:t>mycoides</a:t>
            </a:r>
            <a:r>
              <a:rPr lang="sk-SK" i="1" dirty="0" smtClean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CCM 145</a:t>
            </a:r>
            <a:endParaRPr lang="sk-SK" dirty="0">
              <a:latin typeface="+mj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67544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latin typeface="+mj-lt"/>
              </a:rPr>
              <a:t>B. </a:t>
            </a:r>
            <a:r>
              <a:rPr lang="sk-SK" i="1" dirty="0" err="1" smtClean="0">
                <a:latin typeface="+mj-lt"/>
              </a:rPr>
              <a:t>subtilis</a:t>
            </a:r>
            <a:r>
              <a:rPr lang="sk-SK" i="1" dirty="0" smtClean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CCM 2216</a:t>
            </a:r>
            <a:endParaRPr lang="sk-SK" dirty="0">
              <a:latin typeface="+mj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03848" y="58052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latin typeface="+mj-lt"/>
              </a:rPr>
              <a:t>B. </a:t>
            </a:r>
            <a:r>
              <a:rPr lang="sk-SK" i="1" dirty="0" err="1" smtClean="0">
                <a:latin typeface="+mj-lt"/>
              </a:rPr>
              <a:t>thuringiensis</a:t>
            </a:r>
            <a:r>
              <a:rPr lang="sk-SK" i="1" dirty="0" smtClean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CCM 19</a:t>
            </a:r>
            <a:endParaRPr lang="sk-SK" dirty="0">
              <a:latin typeface="+mj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12160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latin typeface="+mj-lt"/>
              </a:rPr>
              <a:t>B. </a:t>
            </a:r>
            <a:r>
              <a:rPr lang="sk-SK" i="1" dirty="0" err="1" smtClean="0">
                <a:latin typeface="+mj-lt"/>
              </a:rPr>
              <a:t>cereus</a:t>
            </a:r>
            <a:r>
              <a:rPr lang="sk-SK" i="1" dirty="0" smtClean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CCM 2010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Makrofoto</a:t>
            </a:r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zástupcov domény </a:t>
            </a:r>
            <a:r>
              <a:rPr lang="sk-SK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  <a:r>
              <a:rPr lang="sk-SK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Archaea</a:t>
            </a:r>
            <a:r>
              <a:rPr lang="sk-SK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kvasiniek (</a:t>
            </a:r>
            <a:r>
              <a:rPr lang="sk-SK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eukar.org</a:t>
            </a:r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 descr="DSCN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844824"/>
            <a:ext cx="2880320" cy="2160240"/>
          </a:xfrm>
        </p:spPr>
      </p:pic>
      <p:pic>
        <p:nvPicPr>
          <p:cNvPr id="6" name="Obrázek 5" descr="DSCN2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2880320" cy="2160240"/>
          </a:xfrm>
          <a:prstGeom prst="rect">
            <a:avLst/>
          </a:prstGeom>
        </p:spPr>
      </p:pic>
      <p:pic>
        <p:nvPicPr>
          <p:cNvPr id="8" name="Obrázek 7" descr="DSCN2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05064"/>
            <a:ext cx="3096344" cy="232225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11560" y="400506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+mj-lt"/>
              </a:rPr>
              <a:t>kvasinka:</a:t>
            </a:r>
          </a:p>
          <a:p>
            <a:r>
              <a:rPr lang="sk-SK" i="1" dirty="0" err="1" smtClean="0">
                <a:latin typeface="+mj-lt"/>
              </a:rPr>
              <a:t>Saccharomyces</a:t>
            </a:r>
            <a:r>
              <a:rPr lang="sk-SK" i="1" dirty="0" smtClean="0">
                <a:latin typeface="+mj-lt"/>
              </a:rPr>
              <a:t> </a:t>
            </a:r>
            <a:r>
              <a:rPr lang="sk-SK" i="1" dirty="0" err="1" smtClean="0">
                <a:latin typeface="+mj-lt"/>
              </a:rPr>
              <a:t>cerevisiae</a:t>
            </a:r>
            <a:r>
              <a:rPr lang="sk-SK" i="1" dirty="0" smtClean="0">
                <a:latin typeface="+mj-lt"/>
              </a:rPr>
              <a:t> </a:t>
            </a:r>
            <a:endParaRPr lang="sk-SK" i="1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771800" y="638132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err="1" smtClean="0">
                <a:latin typeface="+mj-lt"/>
              </a:rPr>
              <a:t>Archaea</a:t>
            </a:r>
            <a:r>
              <a:rPr lang="sk-SK" b="1" dirty="0" smtClean="0">
                <a:latin typeface="+mj-lt"/>
              </a:rPr>
              <a:t>: </a:t>
            </a:r>
            <a:r>
              <a:rPr lang="cs-CZ" i="1" dirty="0" err="1" smtClean="0">
                <a:latin typeface="+mj-lt"/>
              </a:rPr>
              <a:t>Haloarcula</a:t>
            </a:r>
            <a:r>
              <a:rPr lang="cs-CZ" i="1" dirty="0" smtClean="0">
                <a:latin typeface="+mj-lt"/>
              </a:rPr>
              <a:t> </a:t>
            </a:r>
            <a:r>
              <a:rPr lang="cs-CZ" i="1" dirty="0" err="1" smtClean="0">
                <a:latin typeface="+mj-lt"/>
              </a:rPr>
              <a:t>hispanica</a:t>
            </a:r>
            <a:r>
              <a:rPr lang="cs-CZ" dirty="0" smtClean="0">
                <a:latin typeface="+mj-lt"/>
              </a:rPr>
              <a:t> CCM 3601T</a:t>
            </a:r>
            <a:endParaRPr lang="sk-SK" dirty="0" smtClean="0">
              <a:latin typeface="+mj-lt"/>
            </a:endParaRPr>
          </a:p>
          <a:p>
            <a:endParaRPr lang="sk-SK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400506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err="1" smtClean="0">
                <a:latin typeface="+mj-lt"/>
              </a:rPr>
              <a:t>Bacteria</a:t>
            </a:r>
            <a:r>
              <a:rPr lang="sk-SK" b="1" i="1" dirty="0" smtClean="0">
                <a:latin typeface="+mj-lt"/>
              </a:rPr>
              <a:t>:</a:t>
            </a:r>
          </a:p>
          <a:p>
            <a:r>
              <a:rPr lang="sk-SK" i="1" dirty="0" err="1" smtClean="0">
                <a:latin typeface="+mj-lt"/>
              </a:rPr>
              <a:t>Serratia</a:t>
            </a:r>
            <a:r>
              <a:rPr lang="sk-SK" i="1" dirty="0" smtClean="0">
                <a:latin typeface="+mj-lt"/>
              </a:rPr>
              <a:t> </a:t>
            </a:r>
            <a:r>
              <a:rPr lang="sk-SK" i="1" dirty="0" err="1" smtClean="0">
                <a:latin typeface="+mj-lt"/>
              </a:rPr>
              <a:t>marcescens</a:t>
            </a:r>
            <a:r>
              <a:rPr lang="sk-SK" i="1" dirty="0" smtClean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CCM 303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sk-SK" sz="4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Mikroskopické preparáty</a:t>
            </a:r>
            <a:endParaRPr lang="sk-SK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>
                <a:latin typeface="+mj-lt"/>
              </a:rPr>
              <a:t>Niektoré</a:t>
            </a:r>
            <a:r>
              <a:rPr lang="cs-CZ" dirty="0" smtClean="0">
                <a:latin typeface="+mj-lt"/>
              </a:rPr>
              <a:t> morfologické znaky </a:t>
            </a:r>
            <a:r>
              <a:rPr lang="cs-CZ" dirty="0" err="1" smtClean="0">
                <a:latin typeface="+mj-lt"/>
              </a:rPr>
              <a:t>mikroorganizmov</a:t>
            </a:r>
            <a:r>
              <a:rPr lang="cs-CZ" dirty="0" smtClean="0">
                <a:latin typeface="+mj-lt"/>
              </a:rPr>
              <a:t> je </a:t>
            </a:r>
            <a:r>
              <a:rPr lang="cs-CZ" dirty="0" err="1" smtClean="0">
                <a:latin typeface="+mj-lt"/>
              </a:rPr>
              <a:t>potrebné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posudzovať</a:t>
            </a:r>
            <a:r>
              <a:rPr lang="cs-CZ" dirty="0" smtClean="0">
                <a:latin typeface="+mj-lt"/>
              </a:rPr>
              <a:t> v </a:t>
            </a:r>
            <a:r>
              <a:rPr lang="cs-CZ" dirty="0" err="1" smtClean="0">
                <a:latin typeface="+mj-lt"/>
              </a:rPr>
              <a:t>mikroskopickom</a:t>
            </a:r>
            <a:r>
              <a:rPr lang="cs-CZ" dirty="0" smtClean="0">
                <a:latin typeface="+mj-lt"/>
              </a:rPr>
              <a:t> preparáte.</a:t>
            </a:r>
            <a:endParaRPr lang="sk-SK" dirty="0" smtClean="0">
              <a:latin typeface="+mj-lt"/>
            </a:endParaRPr>
          </a:p>
          <a:p>
            <a:r>
              <a:rPr lang="cs-CZ" dirty="0" err="1" smtClean="0">
                <a:latin typeface="+mj-lt"/>
              </a:rPr>
              <a:t>Pre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posúdenie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skutočného</a:t>
            </a:r>
            <a:r>
              <a:rPr lang="cs-CZ" b="1" dirty="0" smtClean="0">
                <a:latin typeface="+mj-lt"/>
              </a:rPr>
              <a:t> tvaru </a:t>
            </a:r>
            <a:r>
              <a:rPr lang="cs-CZ" dirty="0" err="1" smtClean="0">
                <a:latin typeface="+mj-lt"/>
              </a:rPr>
              <a:t>živej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bunky</a:t>
            </a:r>
            <a:r>
              <a:rPr lang="cs-CZ" dirty="0" smtClean="0">
                <a:latin typeface="+mj-lt"/>
              </a:rPr>
              <a:t> a </a:t>
            </a:r>
            <a:r>
              <a:rPr lang="cs-CZ" dirty="0" err="1" smtClean="0">
                <a:latin typeface="+mj-lt"/>
              </a:rPr>
              <a:t>štruktúry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buniek</a:t>
            </a:r>
            <a:r>
              <a:rPr lang="cs-CZ" dirty="0" smtClean="0">
                <a:latin typeface="+mj-lt"/>
              </a:rPr>
              <a:t> neporušených </a:t>
            </a:r>
            <a:r>
              <a:rPr lang="cs-CZ" dirty="0" err="1" smtClean="0">
                <a:latin typeface="+mj-lt"/>
              </a:rPr>
              <a:t>fixáciou</a:t>
            </a:r>
            <a:r>
              <a:rPr lang="cs-CZ" dirty="0" smtClean="0">
                <a:latin typeface="+mj-lt"/>
              </a:rPr>
              <a:t> a </a:t>
            </a:r>
            <a:r>
              <a:rPr lang="cs-CZ" dirty="0" err="1" smtClean="0">
                <a:latin typeface="+mj-lt"/>
              </a:rPr>
              <a:t>farbením</a:t>
            </a:r>
            <a:r>
              <a:rPr lang="cs-CZ" dirty="0" smtClean="0">
                <a:latin typeface="+mj-lt"/>
              </a:rPr>
              <a:t>, </a:t>
            </a:r>
            <a:r>
              <a:rPr lang="cs-CZ" dirty="0" err="1" smtClean="0">
                <a:latin typeface="+mj-lt"/>
              </a:rPr>
              <a:t>ďalej</a:t>
            </a:r>
            <a:r>
              <a:rPr lang="cs-CZ" dirty="0" smtClean="0">
                <a:latin typeface="+mj-lt"/>
              </a:rPr>
              <a:t> na </a:t>
            </a:r>
            <a:r>
              <a:rPr lang="cs-CZ" dirty="0" err="1" smtClean="0">
                <a:latin typeface="+mj-lt"/>
              </a:rPr>
              <a:t>pozorovanie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rastu, </a:t>
            </a:r>
            <a:r>
              <a:rPr lang="cs-CZ" b="1" dirty="0" err="1" smtClean="0">
                <a:latin typeface="+mj-lt"/>
              </a:rPr>
              <a:t>množenia</a:t>
            </a:r>
            <a:r>
              <a:rPr lang="cs-CZ" b="1" dirty="0" smtClean="0">
                <a:latin typeface="+mj-lt"/>
              </a:rPr>
              <a:t> a pohybu </a:t>
            </a:r>
            <a:r>
              <a:rPr lang="cs-CZ" dirty="0" smtClean="0">
                <a:latin typeface="+mj-lt"/>
              </a:rPr>
              <a:t>baktérií apod. </a:t>
            </a:r>
            <a:r>
              <a:rPr lang="cs-CZ" dirty="0" err="1" smtClean="0">
                <a:latin typeface="+mj-lt"/>
              </a:rPr>
              <a:t>pripravujeme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natívny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preparát</a:t>
            </a:r>
            <a:r>
              <a:rPr lang="cs-CZ" b="1" dirty="0" smtClean="0">
                <a:latin typeface="+mj-lt"/>
              </a:rPr>
              <a:t>. </a:t>
            </a:r>
          </a:p>
          <a:p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Farbené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preparáty</a:t>
            </a:r>
            <a:r>
              <a:rPr lang="cs-CZ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sa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využívajú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pri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zisťovaní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typu BS, tvaru </a:t>
            </a:r>
            <a:r>
              <a:rPr lang="cs-CZ" b="1" dirty="0" err="1" smtClean="0">
                <a:latin typeface="+mj-lt"/>
              </a:rPr>
              <a:t>buniek</a:t>
            </a:r>
            <a:r>
              <a:rPr lang="cs-CZ" b="1" dirty="0" smtClean="0">
                <a:latin typeface="+mj-lt"/>
              </a:rPr>
              <a:t> a </a:t>
            </a:r>
            <a:r>
              <a:rPr lang="cs-CZ" b="1" dirty="0" err="1" smtClean="0">
                <a:latin typeface="+mj-lt"/>
              </a:rPr>
              <a:t>usporiadania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ich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zhlukov</a:t>
            </a:r>
            <a:r>
              <a:rPr lang="cs-CZ" b="1" dirty="0" smtClean="0">
                <a:latin typeface="+mj-lt"/>
              </a:rPr>
              <a:t>,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prítomnosti</a:t>
            </a:r>
            <a:r>
              <a:rPr lang="cs-CZ" dirty="0" smtClean="0">
                <a:latin typeface="+mj-lt"/>
              </a:rPr>
              <a:t> a uložení </a:t>
            </a:r>
            <a:r>
              <a:rPr lang="cs-CZ" b="1" dirty="0" smtClean="0">
                <a:latin typeface="+mj-lt"/>
              </a:rPr>
              <a:t>spor</a:t>
            </a:r>
            <a:r>
              <a:rPr lang="cs-CZ" dirty="0" smtClean="0">
                <a:latin typeface="+mj-lt"/>
              </a:rPr>
              <a:t>, </a:t>
            </a:r>
            <a:r>
              <a:rPr lang="cs-CZ" b="1" dirty="0" err="1" smtClean="0">
                <a:latin typeface="+mj-lt"/>
              </a:rPr>
              <a:t>púzdier</a:t>
            </a:r>
            <a:r>
              <a:rPr lang="cs-CZ" b="1" dirty="0" smtClean="0">
                <a:latin typeface="+mj-lt"/>
              </a:rPr>
              <a:t> a </a:t>
            </a:r>
            <a:r>
              <a:rPr lang="cs-CZ" b="1" dirty="0" err="1" smtClean="0">
                <a:latin typeface="+mj-lt"/>
              </a:rPr>
              <a:t>inklúzií</a:t>
            </a:r>
            <a:r>
              <a:rPr lang="cs-CZ" b="1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a </a:t>
            </a:r>
            <a:r>
              <a:rPr lang="cs-CZ" dirty="0" err="1" smtClean="0">
                <a:latin typeface="+mj-lt"/>
              </a:rPr>
              <a:t>taktiež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pri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zisťovaní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životaschopnosti </a:t>
            </a:r>
            <a:r>
              <a:rPr lang="cs-CZ" dirty="0" err="1" smtClean="0">
                <a:latin typeface="+mj-lt"/>
              </a:rPr>
              <a:t>buniek</a:t>
            </a:r>
            <a:r>
              <a:rPr lang="cs-CZ" dirty="0" smtClean="0">
                <a:latin typeface="+mj-lt"/>
              </a:rPr>
              <a:t>.</a:t>
            </a:r>
          </a:p>
          <a:p>
            <a:r>
              <a:rPr lang="cs-CZ" dirty="0" err="1" smtClean="0">
                <a:latin typeface="+mj-lt"/>
              </a:rPr>
              <a:t>Medzistupeň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medzi</a:t>
            </a:r>
            <a:r>
              <a:rPr lang="cs-CZ" dirty="0" smtClean="0">
                <a:latin typeface="+mj-lt"/>
              </a:rPr>
              <a:t> vitálními a fixovanými </a:t>
            </a:r>
            <a:r>
              <a:rPr lang="cs-CZ" dirty="0" err="1" smtClean="0">
                <a:latin typeface="+mj-lt"/>
              </a:rPr>
              <a:t>preparátmi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tvorí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pozorovanie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nesfarbených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buniek</a:t>
            </a:r>
            <a:r>
              <a:rPr lang="cs-CZ" dirty="0" smtClean="0">
                <a:latin typeface="+mj-lt"/>
              </a:rPr>
              <a:t> na </a:t>
            </a:r>
            <a:r>
              <a:rPr lang="cs-CZ" dirty="0" err="1" smtClean="0">
                <a:latin typeface="+mj-lt"/>
              </a:rPr>
              <a:t>kontrastnom</a:t>
            </a:r>
            <a:r>
              <a:rPr lang="cs-CZ" dirty="0" smtClean="0">
                <a:latin typeface="+mj-lt"/>
              </a:rPr>
              <a:t> pozadí, </a:t>
            </a:r>
            <a:r>
              <a:rPr lang="cs-CZ" dirty="0" err="1" smtClean="0">
                <a:latin typeface="+mj-lt"/>
              </a:rPr>
              <a:t>čo</a:t>
            </a:r>
            <a:r>
              <a:rPr lang="cs-CZ" dirty="0" smtClean="0">
                <a:latin typeface="+mj-lt"/>
              </a:rPr>
              <a:t> nám </a:t>
            </a:r>
            <a:r>
              <a:rPr lang="cs-CZ" dirty="0" err="1" smtClean="0">
                <a:latin typeface="+mj-lt"/>
              </a:rPr>
              <a:t>umožňujú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negatívne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farbené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preparáty. </a:t>
            </a:r>
            <a:r>
              <a:rPr lang="cs-CZ" dirty="0" err="1" smtClean="0">
                <a:latin typeface="+mj-lt"/>
              </a:rPr>
              <a:t>Využívajú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sa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pre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meranie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presnej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veľkosti</a:t>
            </a:r>
            <a:r>
              <a:rPr lang="cs-CZ" b="1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buniek</a:t>
            </a:r>
            <a:r>
              <a:rPr lang="cs-CZ" dirty="0" smtClean="0">
                <a:latin typeface="+mj-lt"/>
              </a:rPr>
              <a:t> nedeformovaných </a:t>
            </a:r>
            <a:r>
              <a:rPr lang="cs-CZ" dirty="0" err="1" smtClean="0">
                <a:latin typeface="+mj-lt"/>
              </a:rPr>
              <a:t>fixáciou</a:t>
            </a:r>
            <a:r>
              <a:rPr lang="cs-CZ" dirty="0" smtClean="0">
                <a:latin typeface="+mj-lt"/>
              </a:rPr>
              <a:t> a </a:t>
            </a:r>
            <a:r>
              <a:rPr lang="cs-CZ" dirty="0" err="1" smtClean="0">
                <a:latin typeface="+mj-lt"/>
              </a:rPr>
              <a:t>farbením</a:t>
            </a:r>
            <a:r>
              <a:rPr lang="cs-CZ" dirty="0" smtClean="0">
                <a:latin typeface="+mj-lt"/>
              </a:rPr>
              <a:t>. </a:t>
            </a:r>
            <a:r>
              <a:rPr lang="cs-CZ" dirty="0" err="1" smtClean="0">
                <a:latin typeface="+mj-lt"/>
              </a:rPr>
              <a:t>Nefarbíme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bunky</a:t>
            </a:r>
            <a:r>
              <a:rPr lang="cs-CZ" dirty="0" smtClean="0">
                <a:latin typeface="+mj-lt"/>
              </a:rPr>
              <a:t>, ale </a:t>
            </a:r>
            <a:r>
              <a:rPr lang="cs-CZ" dirty="0" err="1" smtClean="0">
                <a:latin typeface="+mj-lt"/>
              </a:rPr>
              <a:t>ich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okolie</a:t>
            </a:r>
            <a:r>
              <a:rPr lang="cs-CZ" dirty="0" smtClean="0">
                <a:latin typeface="+mj-lt"/>
              </a:rPr>
              <a:t> (</a:t>
            </a:r>
            <a:r>
              <a:rPr lang="cs-CZ" dirty="0" err="1" smtClean="0">
                <a:latin typeface="+mj-lt"/>
              </a:rPr>
              <a:t>napr</a:t>
            </a:r>
            <a:r>
              <a:rPr lang="cs-CZ" dirty="0" smtClean="0">
                <a:latin typeface="+mj-lt"/>
              </a:rPr>
              <a:t>. </a:t>
            </a:r>
            <a:r>
              <a:rPr lang="cs-CZ" dirty="0" err="1" smtClean="0">
                <a:latin typeface="+mj-lt"/>
              </a:rPr>
              <a:t>nigrosinom</a:t>
            </a:r>
            <a:r>
              <a:rPr lang="cs-CZ" dirty="0" smtClean="0">
                <a:latin typeface="+mj-lt"/>
              </a:rPr>
              <a:t>).</a:t>
            </a:r>
            <a:endParaRPr lang="sk-SK" dirty="0" smtClean="0">
              <a:latin typeface="+mj-lt"/>
            </a:endParaRPr>
          </a:p>
          <a:p>
            <a:endParaRPr lang="sk-SK" sz="2400" dirty="0" smtClean="0"/>
          </a:p>
          <a:p>
            <a:endParaRPr lang="sk-SK" sz="24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 smtClean="0"/>
              <a:t> </a:t>
            </a:r>
            <a:r>
              <a:rPr lang="cs-CZ" sz="2800" b="1" dirty="0" err="1" smtClean="0"/>
              <a:t>Gramovo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farbenie</a:t>
            </a:r>
            <a:r>
              <a:rPr lang="cs-CZ" sz="2800" dirty="0" smtClean="0"/>
              <a:t> je jednou z </a:t>
            </a:r>
            <a:r>
              <a:rPr lang="cs-CZ" sz="2800" dirty="0" err="1" smtClean="0"/>
              <a:t>najdôležitejších</a:t>
            </a:r>
            <a:r>
              <a:rPr lang="cs-CZ" sz="2800" dirty="0" smtClean="0"/>
              <a:t> diagnostických </a:t>
            </a:r>
            <a:r>
              <a:rPr lang="cs-CZ" sz="2800" dirty="0" err="1" smtClean="0"/>
              <a:t>metód</a:t>
            </a:r>
            <a:r>
              <a:rPr lang="cs-CZ" sz="2800" dirty="0" smtClean="0"/>
              <a:t> </a:t>
            </a:r>
            <a:r>
              <a:rPr lang="cs-CZ" sz="2800" dirty="0" err="1" smtClean="0"/>
              <a:t>pri</a:t>
            </a:r>
            <a:r>
              <a:rPr lang="cs-CZ" sz="2800" dirty="0" smtClean="0"/>
              <a:t> </a:t>
            </a:r>
            <a:r>
              <a:rPr lang="cs-CZ" sz="2800" dirty="0" err="1" smtClean="0"/>
              <a:t>identifikácii</a:t>
            </a:r>
            <a:r>
              <a:rPr lang="cs-CZ" sz="2800" dirty="0" smtClean="0"/>
              <a:t> baktérií – rozlišuje baktérie</a:t>
            </a:r>
          </a:p>
          <a:p>
            <a:pPr>
              <a:buNone/>
            </a:pPr>
            <a:r>
              <a:rPr lang="cs-CZ" sz="2800" dirty="0" smtClean="0"/>
              <a:t>      </a:t>
            </a:r>
            <a:r>
              <a:rPr lang="cs-CZ" sz="2800" dirty="0" smtClean="0">
                <a:latin typeface="Times New Roman"/>
                <a:cs typeface="Times New Roman"/>
              </a:rPr>
              <a:t>→ </a:t>
            </a:r>
            <a:r>
              <a:rPr lang="cs-CZ" sz="2800" b="1" dirty="0" err="1" smtClean="0"/>
              <a:t>grampozitívne</a:t>
            </a:r>
            <a:r>
              <a:rPr lang="cs-CZ" sz="2800" b="1" dirty="0" smtClean="0"/>
              <a:t>, </a:t>
            </a:r>
            <a:r>
              <a:rPr lang="cs-CZ" sz="2800" dirty="0" err="1" smtClean="0"/>
              <a:t>ktoré</a:t>
            </a:r>
            <a:r>
              <a:rPr lang="cs-CZ" sz="2800" dirty="0" smtClean="0"/>
              <a:t> </a:t>
            </a:r>
            <a:r>
              <a:rPr lang="cs-CZ" sz="2800" dirty="0" err="1" smtClean="0"/>
              <a:t>sa</a:t>
            </a:r>
            <a:r>
              <a:rPr lang="cs-CZ" sz="2800" dirty="0" smtClean="0"/>
              <a:t> </a:t>
            </a:r>
            <a:r>
              <a:rPr lang="cs-CZ" sz="2800" dirty="0" err="1" smtClean="0"/>
              <a:t>farbia</a:t>
            </a:r>
            <a:r>
              <a:rPr lang="cs-CZ" sz="2800" dirty="0" smtClean="0"/>
              <a:t> </a:t>
            </a:r>
            <a:r>
              <a:rPr lang="cs-CZ" sz="2800" dirty="0" err="1" smtClean="0"/>
              <a:t>modrofialovo</a:t>
            </a:r>
            <a:r>
              <a:rPr lang="cs-CZ" sz="2800" dirty="0" smtClean="0"/>
              <a:t> </a:t>
            </a:r>
          </a:p>
          <a:p>
            <a:pPr>
              <a:buNone/>
            </a:pPr>
            <a:r>
              <a:rPr lang="cs-CZ" sz="2800" dirty="0" smtClean="0">
                <a:latin typeface="Times New Roman"/>
                <a:cs typeface="Times New Roman"/>
              </a:rPr>
              <a:t>      → </a:t>
            </a:r>
            <a:r>
              <a:rPr lang="cs-CZ" sz="2800" b="1" dirty="0" err="1" smtClean="0"/>
              <a:t>gramnegatívne</a:t>
            </a:r>
            <a:r>
              <a:rPr lang="cs-CZ" sz="2800" dirty="0" smtClean="0"/>
              <a:t>, </a:t>
            </a:r>
            <a:r>
              <a:rPr lang="cs-CZ" sz="2800" dirty="0" err="1" smtClean="0"/>
              <a:t>ktoré</a:t>
            </a:r>
            <a:r>
              <a:rPr lang="cs-CZ" sz="2800" dirty="0" smtClean="0"/>
              <a:t> </a:t>
            </a:r>
            <a:r>
              <a:rPr lang="cs-CZ" sz="2800" dirty="0" err="1" smtClean="0"/>
              <a:t>sa</a:t>
            </a:r>
            <a:r>
              <a:rPr lang="cs-CZ" sz="2800" dirty="0" smtClean="0"/>
              <a:t> </a:t>
            </a:r>
            <a:r>
              <a:rPr lang="cs-CZ" sz="2800" dirty="0" err="1" smtClean="0"/>
              <a:t>farbia</a:t>
            </a:r>
            <a:r>
              <a:rPr lang="cs-CZ" sz="2800" dirty="0" smtClean="0"/>
              <a:t> </a:t>
            </a:r>
            <a:r>
              <a:rPr lang="cs-CZ" sz="2800" dirty="0" err="1" smtClean="0"/>
              <a:t>červenoružovo</a:t>
            </a:r>
            <a:r>
              <a:rPr lang="cs-CZ" sz="2800" dirty="0" smtClean="0"/>
              <a:t>. </a:t>
            </a:r>
          </a:p>
          <a:p>
            <a:r>
              <a:rPr lang="cs-CZ" sz="2800" dirty="0" smtClean="0"/>
              <a:t>Podstata </a:t>
            </a:r>
            <a:r>
              <a:rPr lang="cs-CZ" sz="2800" dirty="0" err="1" smtClean="0"/>
              <a:t>grampozitivity</a:t>
            </a:r>
            <a:r>
              <a:rPr lang="cs-CZ" sz="2800" dirty="0" smtClean="0"/>
              <a:t> </a:t>
            </a:r>
            <a:r>
              <a:rPr lang="cs-CZ" sz="2800" dirty="0" err="1" smtClean="0"/>
              <a:t>tkvie</a:t>
            </a:r>
            <a:r>
              <a:rPr lang="cs-CZ" sz="2800" dirty="0" smtClean="0"/>
              <a:t> v </a:t>
            </a:r>
            <a:r>
              <a:rPr lang="cs-CZ" sz="2800" dirty="0" err="1" smtClean="0"/>
              <a:t>odlišnom</a:t>
            </a:r>
            <a:r>
              <a:rPr lang="cs-CZ" sz="2800" dirty="0" smtClean="0"/>
              <a:t> </a:t>
            </a:r>
            <a:r>
              <a:rPr lang="cs-CZ" sz="2800" dirty="0" err="1" smtClean="0"/>
              <a:t>zložení</a:t>
            </a:r>
            <a:r>
              <a:rPr lang="cs-CZ" sz="2800" dirty="0" smtClean="0"/>
              <a:t> </a:t>
            </a:r>
            <a:r>
              <a:rPr lang="cs-CZ" sz="2800" dirty="0" err="1" smtClean="0"/>
              <a:t>bunkovej</a:t>
            </a:r>
            <a:r>
              <a:rPr lang="cs-CZ" sz="2800" dirty="0" smtClean="0"/>
              <a:t> steny. </a:t>
            </a:r>
          </a:p>
          <a:p>
            <a:r>
              <a:rPr lang="cs-CZ" sz="2800" dirty="0" smtClean="0"/>
              <a:t>Jedná </a:t>
            </a:r>
            <a:r>
              <a:rPr lang="cs-CZ" sz="2800" dirty="0" err="1" smtClean="0"/>
              <a:t>sa</a:t>
            </a:r>
            <a:r>
              <a:rPr lang="cs-CZ" sz="2800" dirty="0" smtClean="0"/>
              <a:t> o </a:t>
            </a:r>
            <a:r>
              <a:rPr lang="cs-CZ" sz="2800" dirty="0" err="1" smtClean="0"/>
              <a:t>farbenie</a:t>
            </a:r>
            <a:r>
              <a:rPr lang="cs-CZ" sz="2800" dirty="0" smtClean="0"/>
              <a:t> fixovaného preparátu a následné </a:t>
            </a:r>
            <a:r>
              <a:rPr lang="cs-CZ" sz="2800" dirty="0" err="1" smtClean="0"/>
              <a:t>morenie</a:t>
            </a:r>
            <a:r>
              <a:rPr lang="cs-CZ" sz="2800" dirty="0" smtClean="0"/>
              <a:t> </a:t>
            </a:r>
            <a:r>
              <a:rPr lang="cs-CZ" sz="2800" dirty="0" err="1" smtClean="0"/>
              <a:t>buniek</a:t>
            </a:r>
            <a:r>
              <a:rPr lang="cs-CZ" sz="2800" dirty="0" smtClean="0"/>
              <a:t> </a:t>
            </a:r>
            <a:r>
              <a:rPr lang="cs-CZ" sz="2800" u="sng" dirty="0" err="1" smtClean="0"/>
              <a:t>roztokom</a:t>
            </a:r>
            <a:r>
              <a:rPr lang="cs-CZ" sz="2800" u="sng" dirty="0" smtClean="0"/>
              <a:t> jódu</a:t>
            </a:r>
            <a:r>
              <a:rPr lang="cs-CZ" sz="2800" dirty="0" smtClean="0"/>
              <a:t>. Vzniká komplex </a:t>
            </a:r>
            <a:r>
              <a:rPr lang="cs-CZ" sz="2800" dirty="0" err="1" smtClean="0"/>
              <a:t>farbivo</a:t>
            </a:r>
            <a:r>
              <a:rPr lang="cs-CZ" sz="2800" dirty="0" smtClean="0"/>
              <a:t>-jód-BS, </a:t>
            </a:r>
            <a:r>
              <a:rPr lang="cs-CZ" sz="2800" dirty="0" err="1" smtClean="0"/>
              <a:t>ktorý</a:t>
            </a:r>
            <a:r>
              <a:rPr lang="cs-CZ" sz="2800" dirty="0" smtClean="0"/>
              <a:t> </a:t>
            </a:r>
            <a:r>
              <a:rPr lang="cs-CZ" sz="2800" dirty="0" err="1" smtClean="0"/>
              <a:t>sa</a:t>
            </a:r>
            <a:r>
              <a:rPr lang="cs-CZ" sz="2800" dirty="0" smtClean="0"/>
              <a:t> </a:t>
            </a:r>
            <a:r>
              <a:rPr lang="cs-CZ" sz="2800" dirty="0" err="1" smtClean="0"/>
              <a:t>tvorí</a:t>
            </a:r>
            <a:r>
              <a:rPr lang="cs-CZ" sz="2800" dirty="0" smtClean="0"/>
              <a:t> v G+ aj v G- </a:t>
            </a:r>
            <a:r>
              <a:rPr lang="cs-CZ" sz="2800" dirty="0" err="1" smtClean="0"/>
              <a:t>baktériách</a:t>
            </a:r>
            <a:r>
              <a:rPr lang="cs-CZ" sz="2800" dirty="0" smtClean="0"/>
              <a:t>. </a:t>
            </a:r>
            <a:r>
              <a:rPr lang="cs-CZ" sz="2800" dirty="0" err="1" smtClean="0"/>
              <a:t>Rozdiel</a:t>
            </a:r>
            <a:r>
              <a:rPr lang="cs-CZ" sz="2800" dirty="0" smtClean="0"/>
              <a:t> vzniká </a:t>
            </a:r>
            <a:r>
              <a:rPr lang="cs-CZ" sz="2800" dirty="0" err="1" smtClean="0"/>
              <a:t>pri</a:t>
            </a:r>
            <a:r>
              <a:rPr lang="cs-CZ" sz="2800" dirty="0" smtClean="0"/>
              <a:t> </a:t>
            </a:r>
            <a:r>
              <a:rPr lang="cs-CZ" sz="2800" dirty="0" err="1" smtClean="0"/>
              <a:t>premývaní</a:t>
            </a:r>
            <a:r>
              <a:rPr lang="cs-CZ" sz="2800" dirty="0" smtClean="0"/>
              <a:t> preparátu </a:t>
            </a:r>
            <a:r>
              <a:rPr lang="cs-CZ" sz="2800" u="sng" dirty="0" err="1" smtClean="0"/>
              <a:t>alkoholom</a:t>
            </a:r>
            <a:r>
              <a:rPr lang="cs-CZ" sz="2800" u="sng" dirty="0" smtClean="0"/>
              <a:t>, </a:t>
            </a:r>
            <a:r>
              <a:rPr lang="cs-CZ" sz="2800" dirty="0" smtClean="0"/>
              <a:t>z G- </a:t>
            </a:r>
            <a:r>
              <a:rPr lang="cs-CZ" sz="2800" dirty="0" err="1" smtClean="0"/>
              <a:t>sa</a:t>
            </a:r>
            <a:r>
              <a:rPr lang="cs-CZ" sz="2800" dirty="0" smtClean="0"/>
              <a:t> komplex </a:t>
            </a:r>
            <a:r>
              <a:rPr lang="cs-CZ" sz="2800" dirty="0" err="1" smtClean="0"/>
              <a:t>vymýva</a:t>
            </a:r>
            <a:r>
              <a:rPr lang="cs-CZ" sz="2800" dirty="0" smtClean="0"/>
              <a:t> (</a:t>
            </a:r>
            <a:r>
              <a:rPr lang="cs-CZ" sz="2800" dirty="0" err="1" smtClean="0"/>
              <a:t>odfarbujú</a:t>
            </a:r>
            <a:r>
              <a:rPr lang="cs-CZ" sz="2800" dirty="0" smtClean="0"/>
              <a:t> </a:t>
            </a:r>
            <a:r>
              <a:rPr lang="cs-CZ" sz="2800" dirty="0" err="1" smtClean="0"/>
              <a:t>sa</a:t>
            </a:r>
            <a:r>
              <a:rPr lang="cs-CZ" sz="2800" dirty="0" smtClean="0"/>
              <a:t>) a G+ si </a:t>
            </a:r>
            <a:r>
              <a:rPr lang="cs-CZ" sz="2800" dirty="0" err="1" smtClean="0"/>
              <a:t>sfarbenie</a:t>
            </a:r>
            <a:r>
              <a:rPr lang="cs-CZ" sz="2800" dirty="0" smtClean="0"/>
              <a:t> </a:t>
            </a:r>
            <a:r>
              <a:rPr lang="cs-CZ" sz="2800" dirty="0" err="1" smtClean="0"/>
              <a:t>ponechávajú</a:t>
            </a:r>
            <a:r>
              <a:rPr lang="cs-CZ" sz="2800" dirty="0" smtClean="0"/>
              <a:t> (komplex </a:t>
            </a:r>
            <a:r>
              <a:rPr lang="cs-CZ" sz="2800" dirty="0" err="1" smtClean="0"/>
              <a:t>zostáva</a:t>
            </a:r>
            <a:r>
              <a:rPr lang="cs-CZ" sz="2800" dirty="0" smtClean="0"/>
              <a:t> </a:t>
            </a:r>
            <a:r>
              <a:rPr lang="cs-CZ" sz="2800" dirty="0" err="1" smtClean="0"/>
              <a:t>zachytený</a:t>
            </a:r>
            <a:r>
              <a:rPr lang="cs-CZ" sz="2800" dirty="0" smtClean="0"/>
              <a:t> v BS). </a:t>
            </a:r>
            <a:r>
              <a:rPr lang="cs-CZ" sz="2800" dirty="0" err="1" smtClean="0"/>
              <a:t>Pre</a:t>
            </a:r>
            <a:r>
              <a:rPr lang="cs-CZ" sz="2800" dirty="0" smtClean="0"/>
              <a:t> </a:t>
            </a:r>
            <a:r>
              <a:rPr lang="cs-CZ" sz="2800" dirty="0" err="1" smtClean="0"/>
              <a:t>zvýraznenie</a:t>
            </a:r>
            <a:r>
              <a:rPr lang="cs-CZ" sz="2800" dirty="0" smtClean="0"/>
              <a:t> </a:t>
            </a:r>
            <a:r>
              <a:rPr lang="cs-CZ" sz="2800" dirty="0" err="1" smtClean="0"/>
              <a:t>rozdielu</a:t>
            </a:r>
            <a:r>
              <a:rPr lang="cs-CZ" sz="2800" dirty="0" smtClean="0"/>
              <a:t> </a:t>
            </a:r>
            <a:r>
              <a:rPr lang="cs-CZ" sz="2800" dirty="0" err="1" smtClean="0"/>
              <a:t>sa</a:t>
            </a:r>
            <a:r>
              <a:rPr lang="cs-CZ" sz="2800" dirty="0" smtClean="0"/>
              <a:t> G- baktérie </a:t>
            </a:r>
            <a:r>
              <a:rPr lang="cs-CZ" sz="2800" dirty="0" err="1" smtClean="0"/>
              <a:t>dofarbujú</a:t>
            </a:r>
            <a:r>
              <a:rPr lang="cs-CZ" sz="2800" dirty="0" smtClean="0"/>
              <a:t> </a:t>
            </a:r>
            <a:r>
              <a:rPr lang="cs-CZ" sz="2800" u="sng" dirty="0" smtClean="0"/>
              <a:t>kontrastným </a:t>
            </a:r>
            <a:r>
              <a:rPr lang="cs-CZ" sz="2800" u="sng" dirty="0" err="1" smtClean="0"/>
              <a:t>farbivom</a:t>
            </a:r>
            <a:r>
              <a:rPr lang="cs-CZ" sz="2800" u="sng" dirty="0" smtClean="0"/>
              <a:t>. </a:t>
            </a:r>
          </a:p>
          <a:p>
            <a:r>
              <a:rPr lang="cs-CZ" sz="2800" dirty="0" smtClean="0"/>
              <a:t>U </a:t>
            </a:r>
            <a:r>
              <a:rPr lang="cs-CZ" sz="2800" b="1" dirty="0" err="1" smtClean="0"/>
              <a:t>gramlabilných</a:t>
            </a:r>
            <a:r>
              <a:rPr lang="cs-CZ" sz="2800" b="1" dirty="0" smtClean="0"/>
              <a:t> MO </a:t>
            </a:r>
            <a:r>
              <a:rPr lang="cs-CZ" sz="2800" dirty="0" smtClean="0"/>
              <a:t>je </a:t>
            </a:r>
            <a:r>
              <a:rPr lang="cs-CZ" sz="2800" dirty="0" err="1" smtClean="0"/>
              <a:t>Gramova</a:t>
            </a:r>
            <a:r>
              <a:rPr lang="cs-CZ" sz="2800" dirty="0" smtClean="0"/>
              <a:t> </a:t>
            </a:r>
            <a:r>
              <a:rPr lang="cs-CZ" sz="2800" dirty="0" err="1" smtClean="0"/>
              <a:t>reakcia</a:t>
            </a:r>
            <a:r>
              <a:rPr lang="cs-CZ" sz="2800" dirty="0" smtClean="0"/>
              <a:t> závislá na </a:t>
            </a:r>
            <a:r>
              <a:rPr lang="cs-CZ" sz="2800" dirty="0" err="1" smtClean="0"/>
              <a:t>fyziologickom</a:t>
            </a:r>
            <a:r>
              <a:rPr lang="cs-CZ" sz="2800" dirty="0" smtClean="0"/>
              <a:t> stave </a:t>
            </a:r>
            <a:r>
              <a:rPr lang="cs-CZ" sz="2800" dirty="0" err="1" smtClean="0"/>
              <a:t>bunky</a:t>
            </a:r>
            <a:r>
              <a:rPr lang="cs-CZ" sz="2800" dirty="0" smtClean="0"/>
              <a:t> a na </a:t>
            </a:r>
            <a:r>
              <a:rPr lang="cs-CZ" sz="2800" dirty="0" err="1" smtClean="0"/>
              <a:t>zložení</a:t>
            </a:r>
            <a:r>
              <a:rPr lang="cs-CZ" sz="2800" dirty="0" smtClean="0"/>
              <a:t> </a:t>
            </a:r>
            <a:r>
              <a:rPr lang="cs-CZ" sz="2800" dirty="0" err="1" smtClean="0"/>
              <a:t>kultivačného</a:t>
            </a:r>
            <a:r>
              <a:rPr lang="cs-CZ" sz="2800" dirty="0" smtClean="0"/>
              <a:t> </a:t>
            </a:r>
            <a:r>
              <a:rPr lang="cs-CZ" sz="2800" dirty="0" err="1" smtClean="0"/>
              <a:t>prostredia</a:t>
            </a:r>
            <a:r>
              <a:rPr lang="cs-CZ" sz="2800" dirty="0" smtClean="0"/>
              <a:t>. </a:t>
            </a:r>
            <a:r>
              <a:rPr lang="cs-CZ" sz="2800" dirty="0" err="1" smtClean="0"/>
              <a:t>Gramova</a:t>
            </a:r>
            <a:r>
              <a:rPr lang="cs-CZ" sz="2800" dirty="0" smtClean="0"/>
              <a:t> </a:t>
            </a:r>
            <a:r>
              <a:rPr lang="cs-CZ" sz="2800" dirty="0" err="1" smtClean="0"/>
              <a:t>reakcia</a:t>
            </a:r>
            <a:r>
              <a:rPr lang="cs-CZ" sz="2800" dirty="0" smtClean="0"/>
              <a:t> je </a:t>
            </a:r>
            <a:r>
              <a:rPr lang="cs-CZ" sz="2800" dirty="0" err="1" smtClean="0"/>
              <a:t>najspoľahlivejšia</a:t>
            </a:r>
            <a:r>
              <a:rPr lang="cs-CZ" sz="2800" dirty="0" smtClean="0"/>
              <a:t> u </a:t>
            </a:r>
            <a:r>
              <a:rPr lang="cs-CZ" sz="2800" dirty="0" err="1" smtClean="0"/>
              <a:t>mladej</a:t>
            </a:r>
            <a:r>
              <a:rPr lang="cs-CZ" sz="2800" dirty="0" smtClean="0"/>
              <a:t> </a:t>
            </a:r>
            <a:r>
              <a:rPr lang="cs-CZ" sz="2800" dirty="0" err="1" smtClean="0"/>
              <a:t>bakteriálnej</a:t>
            </a:r>
            <a:r>
              <a:rPr lang="cs-CZ" sz="2800" dirty="0" smtClean="0"/>
              <a:t> </a:t>
            </a:r>
            <a:r>
              <a:rPr lang="cs-CZ" sz="2800" dirty="0" err="1" smtClean="0"/>
              <a:t>kultúry</a:t>
            </a:r>
            <a:r>
              <a:rPr lang="cs-CZ" sz="2800" dirty="0" smtClean="0"/>
              <a:t> (˂ 24h), </a:t>
            </a:r>
            <a:r>
              <a:rPr lang="cs-CZ" sz="2800" dirty="0" err="1" smtClean="0"/>
              <a:t>staršie</a:t>
            </a:r>
            <a:r>
              <a:rPr lang="cs-CZ" sz="2800" dirty="0" smtClean="0"/>
              <a:t> </a:t>
            </a:r>
            <a:r>
              <a:rPr lang="cs-CZ" sz="2800" dirty="0" err="1" smtClean="0"/>
              <a:t>kultúry</a:t>
            </a:r>
            <a:r>
              <a:rPr lang="cs-CZ" sz="2800" dirty="0" smtClean="0"/>
              <a:t> </a:t>
            </a:r>
            <a:r>
              <a:rPr lang="cs-CZ" sz="2800" dirty="0" err="1" smtClean="0"/>
              <a:t>nemusia</a:t>
            </a:r>
            <a:r>
              <a:rPr lang="cs-CZ" sz="2800" dirty="0" smtClean="0"/>
              <a:t> </a:t>
            </a:r>
            <a:r>
              <a:rPr lang="cs-CZ" sz="2800" dirty="0" err="1" smtClean="0"/>
              <a:t>zadržovať</a:t>
            </a:r>
            <a:r>
              <a:rPr lang="cs-CZ" sz="2800" dirty="0" smtClean="0"/>
              <a:t> </a:t>
            </a:r>
            <a:r>
              <a:rPr lang="cs-CZ" sz="2800" dirty="0" err="1" smtClean="0"/>
              <a:t>primárne</a:t>
            </a:r>
            <a:r>
              <a:rPr lang="cs-CZ" sz="2800" dirty="0" smtClean="0"/>
              <a:t> </a:t>
            </a:r>
            <a:r>
              <a:rPr lang="cs-CZ" sz="2800" dirty="0" err="1" smtClean="0"/>
              <a:t>farbivo</a:t>
            </a:r>
            <a:r>
              <a:rPr lang="cs-CZ" sz="2800" dirty="0" smtClean="0"/>
              <a:t> a výsledky </a:t>
            </a:r>
            <a:r>
              <a:rPr lang="cs-CZ" sz="2800" dirty="0" err="1" smtClean="0"/>
              <a:t>nie</a:t>
            </a:r>
            <a:r>
              <a:rPr lang="cs-CZ" sz="2800" dirty="0" smtClean="0"/>
              <a:t> </a:t>
            </a:r>
            <a:r>
              <a:rPr lang="cs-CZ" sz="2800" dirty="0" err="1" smtClean="0"/>
              <a:t>sú</a:t>
            </a:r>
            <a:r>
              <a:rPr lang="cs-CZ" sz="2800" dirty="0" smtClean="0"/>
              <a:t> </a:t>
            </a:r>
            <a:r>
              <a:rPr lang="cs-CZ" sz="2800" dirty="0" err="1" smtClean="0"/>
              <a:t>presné</a:t>
            </a:r>
            <a:r>
              <a:rPr lang="cs-CZ" sz="2800" dirty="0" smtClean="0"/>
              <a:t>.</a:t>
            </a:r>
            <a:endParaRPr lang="sk-SK" sz="2800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Gramovo farbenie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400" dirty="0" smtClean="0">
                <a:latin typeface="+mj-lt"/>
              </a:rPr>
              <a:t>Úloha č. 9: </a:t>
            </a:r>
            <a:r>
              <a:rPr lang="sk-SK" sz="2400" b="1" dirty="0" smtClean="0">
                <a:latin typeface="+mj-lt"/>
              </a:rPr>
              <a:t>G+ koky alebo krátke tyčinky</a:t>
            </a:r>
            <a:endParaRPr lang="sk-SK" sz="2400" dirty="0" smtClean="0">
              <a:latin typeface="+mj-lt"/>
            </a:endParaRPr>
          </a:p>
          <a:p>
            <a:pPr>
              <a:buNone/>
            </a:pPr>
            <a:endParaRPr lang="cs-CZ" sz="2000" dirty="0" smtClean="0">
              <a:latin typeface="+mj-lt"/>
            </a:endParaRPr>
          </a:p>
          <a:p>
            <a:pPr>
              <a:buNone/>
            </a:pPr>
            <a:endParaRPr lang="cs-CZ" sz="2000" dirty="0" smtClean="0">
              <a:latin typeface="+mj-lt"/>
            </a:endParaRPr>
          </a:p>
          <a:p>
            <a:endParaRPr lang="cs-CZ" sz="2000" dirty="0" smtClean="0">
              <a:latin typeface="+mj-lt"/>
            </a:endParaRPr>
          </a:p>
          <a:p>
            <a:endParaRPr lang="cs-CZ" sz="2000" dirty="0" smtClean="0">
              <a:latin typeface="+mj-lt"/>
            </a:endParaRPr>
          </a:p>
          <a:p>
            <a:endParaRPr lang="cs-CZ" sz="2000" dirty="0" smtClean="0">
              <a:latin typeface="+mj-lt"/>
            </a:endParaRPr>
          </a:p>
          <a:p>
            <a:endParaRPr lang="cs-CZ" sz="2000" dirty="0" smtClean="0">
              <a:latin typeface="+mj-lt"/>
            </a:endParaRPr>
          </a:p>
          <a:p>
            <a:pPr>
              <a:buNone/>
            </a:pPr>
            <a:endParaRPr lang="cs-CZ" sz="2000" dirty="0" smtClean="0">
              <a:latin typeface="+mj-lt"/>
            </a:endParaRPr>
          </a:p>
          <a:p>
            <a:pPr>
              <a:buNone/>
            </a:pPr>
            <a:endParaRPr lang="cs-CZ" sz="2000" dirty="0" smtClean="0">
              <a:latin typeface="+mj-lt"/>
            </a:endParaRPr>
          </a:p>
          <a:p>
            <a:pPr>
              <a:buNone/>
            </a:pPr>
            <a:endParaRPr lang="cs-CZ" sz="2000" dirty="0" smtClean="0">
              <a:latin typeface="+mj-lt"/>
            </a:endParaRPr>
          </a:p>
          <a:p>
            <a:pPr>
              <a:buNone/>
            </a:pPr>
            <a:endParaRPr lang="cs-CZ" sz="2000" b="1" i="1" dirty="0" smtClean="0">
              <a:latin typeface="+mj-lt"/>
            </a:endParaRPr>
          </a:p>
          <a:p>
            <a:pPr>
              <a:buNone/>
            </a:pPr>
            <a:r>
              <a:rPr lang="cs-CZ" sz="2000" b="1" i="1" dirty="0" err="1" smtClean="0">
                <a:latin typeface="+mj-lt"/>
              </a:rPr>
              <a:t>Azotobacter</a:t>
            </a:r>
            <a:r>
              <a:rPr lang="cs-CZ" sz="2000" b="1" i="1" dirty="0" smtClean="0">
                <a:latin typeface="+mj-lt"/>
              </a:rPr>
              <a:t> </a:t>
            </a:r>
            <a:r>
              <a:rPr lang="cs-CZ" sz="2000" b="1" i="1" dirty="0" err="1" smtClean="0">
                <a:latin typeface="+mj-lt"/>
              </a:rPr>
              <a:t>vinelandii</a:t>
            </a:r>
            <a:r>
              <a:rPr lang="cs-CZ" sz="2000" b="1" i="1" dirty="0" smtClean="0">
                <a:latin typeface="+mj-lt"/>
              </a:rPr>
              <a:t>         </a:t>
            </a:r>
            <a:r>
              <a:rPr lang="cs-CZ" sz="2000" b="1" dirty="0" err="1" smtClean="0">
                <a:latin typeface="+mj-lt"/>
              </a:rPr>
              <a:t>L</a:t>
            </a:r>
            <a:r>
              <a:rPr lang="cs-CZ" sz="2000" b="1" i="1" dirty="0" err="1" smtClean="0">
                <a:latin typeface="+mj-lt"/>
              </a:rPr>
              <a:t>euconostoc</a:t>
            </a:r>
            <a:r>
              <a:rPr lang="cs-CZ" sz="2000" b="1" i="1" dirty="0" smtClean="0">
                <a:latin typeface="+mj-lt"/>
              </a:rPr>
              <a:t> </a:t>
            </a:r>
            <a:r>
              <a:rPr lang="cs-CZ" sz="2000" b="1" i="1" dirty="0" err="1" smtClean="0">
                <a:latin typeface="+mj-lt"/>
              </a:rPr>
              <a:t>mesenteroides</a:t>
            </a:r>
            <a:r>
              <a:rPr lang="cs-CZ" sz="2000" b="1" i="1" dirty="0" smtClean="0">
                <a:latin typeface="+mj-lt"/>
              </a:rPr>
              <a:t>    </a:t>
            </a:r>
            <a:r>
              <a:rPr lang="cs-CZ" sz="2000" b="1" i="1" dirty="0" err="1" smtClean="0">
                <a:latin typeface="+mj-lt"/>
              </a:rPr>
              <a:t>Sporosarcina</a:t>
            </a:r>
            <a:r>
              <a:rPr lang="cs-CZ" sz="2000" b="1" i="1" dirty="0" smtClean="0">
                <a:latin typeface="+mj-lt"/>
              </a:rPr>
              <a:t> </a:t>
            </a:r>
            <a:r>
              <a:rPr lang="cs-CZ" sz="2000" b="1" i="1" dirty="0" err="1" smtClean="0">
                <a:latin typeface="+mj-lt"/>
              </a:rPr>
              <a:t>ureae</a:t>
            </a:r>
            <a:endParaRPr lang="cs-CZ" sz="2000" b="1" i="1" dirty="0" smtClean="0">
              <a:latin typeface="+mj-lt"/>
            </a:endParaRPr>
          </a:p>
          <a:p>
            <a:pPr>
              <a:buNone/>
            </a:pPr>
            <a:r>
              <a:rPr lang="cs-CZ" sz="2000" dirty="0" smtClean="0">
                <a:latin typeface="+mj-lt"/>
              </a:rPr>
              <a:t>G- </a:t>
            </a:r>
            <a:r>
              <a:rPr lang="cs-CZ" sz="2000" dirty="0" err="1" smtClean="0">
                <a:latin typeface="+mj-lt"/>
              </a:rPr>
              <a:t>krátke</a:t>
            </a:r>
            <a:r>
              <a:rPr lang="cs-CZ" sz="2000" dirty="0" smtClean="0">
                <a:latin typeface="+mj-lt"/>
              </a:rPr>
              <a:t> tyčinky                    G+ koky (diplokok)                      G+ koky (tetrády, balíčky)</a:t>
            </a:r>
          </a:p>
          <a:p>
            <a:pPr>
              <a:buNone/>
            </a:pPr>
            <a:r>
              <a:rPr lang="cs-CZ" sz="2000" dirty="0" smtClean="0">
                <a:latin typeface="+mj-lt"/>
              </a:rPr>
              <a:t>CCM 289, </a:t>
            </a:r>
            <a:r>
              <a:rPr lang="cs-CZ" sz="2000" dirty="0" err="1" smtClean="0">
                <a:latin typeface="+mj-lt"/>
              </a:rPr>
              <a:t>zv</a:t>
            </a:r>
            <a:r>
              <a:rPr lang="cs-CZ" sz="2000" dirty="0" smtClean="0">
                <a:latin typeface="+mj-lt"/>
              </a:rPr>
              <a:t> 1000x                CCM 1803, </a:t>
            </a:r>
            <a:r>
              <a:rPr lang="cs-CZ" sz="2000" dirty="0" err="1" smtClean="0">
                <a:latin typeface="+mj-lt"/>
              </a:rPr>
              <a:t>zv</a:t>
            </a:r>
            <a:r>
              <a:rPr lang="cs-CZ" sz="2000" dirty="0" smtClean="0">
                <a:latin typeface="+mj-lt"/>
              </a:rPr>
              <a:t> 1000x                   CCM 860, </a:t>
            </a:r>
            <a:r>
              <a:rPr lang="cs-CZ" sz="2000" dirty="0" err="1" smtClean="0">
                <a:latin typeface="+mj-lt"/>
              </a:rPr>
              <a:t>zv</a:t>
            </a:r>
            <a:r>
              <a:rPr lang="cs-CZ" sz="2000" dirty="0" smtClean="0">
                <a:latin typeface="+mj-lt"/>
              </a:rPr>
              <a:t> 1000x</a:t>
            </a:r>
            <a:endParaRPr lang="sk-SK" sz="2000" dirty="0" smtClean="0">
              <a:latin typeface="+mj-lt"/>
            </a:endParaRPr>
          </a:p>
          <a:p>
            <a:pPr>
              <a:buNone/>
            </a:pPr>
            <a:endParaRPr lang="sk-SK" sz="2000" dirty="0" smtClean="0">
              <a:latin typeface="+mj-lt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4" name="Obrázek 3" descr="azotobacter2_sv.jpg"/>
          <p:cNvPicPr>
            <a:picLocks noChangeAspect="1"/>
          </p:cNvPicPr>
          <p:nvPr/>
        </p:nvPicPr>
        <p:blipFill>
          <a:blip r:embed="rId2" cstate="print"/>
          <a:srcRect l="6701" t="9196" r="40208" b="13794"/>
          <a:stretch>
            <a:fillRect/>
          </a:stretch>
        </p:blipFill>
        <p:spPr>
          <a:xfrm>
            <a:off x="323528" y="2276872"/>
            <a:ext cx="2755792" cy="2912986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Obrázek 4" descr="leuconostoc_sv.jpg"/>
          <p:cNvPicPr>
            <a:picLocks noChangeAspect="1"/>
          </p:cNvPicPr>
          <p:nvPr/>
        </p:nvPicPr>
        <p:blipFill>
          <a:blip r:embed="rId3" cstate="print"/>
          <a:srcRect l="40208" t="9196" r="20104" b="36784"/>
          <a:stretch>
            <a:fillRect/>
          </a:stretch>
        </p:blipFill>
        <p:spPr>
          <a:xfrm>
            <a:off x="3203848" y="2276872"/>
            <a:ext cx="2952343" cy="2928413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Obrázek 5" descr="sporosarcina_ureae2_sv.jpg"/>
          <p:cNvPicPr>
            <a:picLocks noChangeAspect="1"/>
          </p:cNvPicPr>
          <p:nvPr/>
        </p:nvPicPr>
        <p:blipFill>
          <a:blip r:embed="rId4" cstate="print"/>
          <a:srcRect l="20104" r="36857" b="36784"/>
          <a:stretch>
            <a:fillRect/>
          </a:stretch>
        </p:blipFill>
        <p:spPr>
          <a:xfrm>
            <a:off x="6300192" y="2276872"/>
            <a:ext cx="2681477" cy="2952328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95536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Preparáty farbené podľa </a:t>
            </a:r>
            <a:r>
              <a:rPr lang="sk-SK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Grama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949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400" dirty="0" smtClean="0">
                <a:latin typeface="+mj-lt"/>
              </a:rPr>
              <a:t>Úloha č. 1: </a:t>
            </a:r>
            <a:r>
              <a:rPr lang="sk-SK" sz="2400" b="1" dirty="0" smtClean="0">
                <a:latin typeface="+mj-lt"/>
              </a:rPr>
              <a:t>Porovnanie rôznych tvarov bakteriálnych buniek v </a:t>
            </a:r>
          </a:p>
          <a:p>
            <a:pPr>
              <a:buNone/>
            </a:pPr>
            <a:r>
              <a:rPr lang="sk-SK" sz="2400" b="1" dirty="0" smtClean="0">
                <a:latin typeface="+mj-lt"/>
              </a:rPr>
              <a:t>                    rámci jedného rodu, Gramovo farbenie </a:t>
            </a:r>
            <a:r>
              <a:rPr lang="sk-SK" sz="2400" b="1" dirty="0" smtClean="0">
                <a:latin typeface="Times New Roman"/>
                <a:cs typeface="Times New Roman"/>
              </a:rPr>
              <a:t>→ </a:t>
            </a:r>
            <a:r>
              <a:rPr lang="sk-SK" sz="2400" b="1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Bacillus</a:t>
            </a:r>
            <a:endParaRPr lang="sk-SK" sz="2400" b="1" i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sk-SK" sz="2400" b="1" dirty="0" smtClean="0">
              <a:latin typeface="+mj-lt"/>
            </a:endParaRPr>
          </a:p>
          <a:p>
            <a:pPr>
              <a:buNone/>
            </a:pPr>
            <a:endParaRPr lang="sk-SK" sz="2400" b="1" dirty="0" smtClean="0">
              <a:latin typeface="+mj-lt"/>
            </a:endParaRPr>
          </a:p>
          <a:p>
            <a:pPr>
              <a:buNone/>
            </a:pPr>
            <a:endParaRPr lang="sk-SK" sz="2400" b="1" dirty="0" smtClean="0">
              <a:latin typeface="+mj-lt"/>
            </a:endParaRPr>
          </a:p>
          <a:p>
            <a:pPr>
              <a:buNone/>
            </a:pPr>
            <a:endParaRPr lang="sk-SK" sz="2400" b="1" dirty="0" smtClean="0">
              <a:latin typeface="+mj-lt"/>
            </a:endParaRPr>
          </a:p>
          <a:p>
            <a:pPr>
              <a:buNone/>
            </a:pPr>
            <a:r>
              <a:rPr lang="cs-CZ" sz="1400" i="1" dirty="0" smtClean="0">
                <a:latin typeface="+mj-lt"/>
              </a:rPr>
              <a:t>                                                                                                 </a:t>
            </a:r>
          </a:p>
          <a:p>
            <a:pPr>
              <a:buNone/>
            </a:pPr>
            <a:r>
              <a:rPr lang="cs-CZ" sz="1400" i="1" dirty="0" smtClean="0">
                <a:latin typeface="+mj-lt"/>
              </a:rPr>
              <a:t>                                                                                                              </a:t>
            </a:r>
            <a:endParaRPr lang="sk-SK" sz="1400" b="1" dirty="0" smtClean="0">
              <a:latin typeface="+mj-lt"/>
            </a:endParaRPr>
          </a:p>
          <a:p>
            <a:pPr>
              <a:buNone/>
            </a:pPr>
            <a:r>
              <a:rPr lang="cs-CZ" sz="1400" i="1" dirty="0" smtClean="0"/>
              <a:t>                                                                                                                                   </a:t>
            </a:r>
            <a:r>
              <a:rPr lang="cs-CZ" sz="1400" i="1" dirty="0" err="1" smtClean="0">
                <a:latin typeface="+mj-lt"/>
              </a:rPr>
              <a:t>Bacillus</a:t>
            </a:r>
            <a:r>
              <a:rPr lang="cs-CZ" sz="1400" i="1" dirty="0" smtClean="0">
                <a:latin typeface="+mj-lt"/>
              </a:rPr>
              <a:t> </a:t>
            </a:r>
            <a:r>
              <a:rPr lang="cs-CZ" sz="1400" i="1" dirty="0" err="1" smtClean="0">
                <a:latin typeface="+mj-lt"/>
              </a:rPr>
              <a:t>mycoides</a:t>
            </a:r>
            <a:r>
              <a:rPr lang="cs-CZ" sz="1400" dirty="0" smtClean="0">
                <a:latin typeface="+mj-lt"/>
              </a:rPr>
              <a:t> CCM 145</a:t>
            </a:r>
          </a:p>
          <a:p>
            <a:pPr>
              <a:buNone/>
            </a:pPr>
            <a:r>
              <a:rPr lang="sk-SK" sz="1400" i="1" dirty="0" smtClean="0">
                <a:latin typeface="+mj-lt"/>
              </a:rPr>
              <a:t>                                                                     </a:t>
            </a:r>
            <a:r>
              <a:rPr lang="sk-SK" sz="1400" i="1" dirty="0" err="1" smtClean="0">
                <a:latin typeface="+mj-lt"/>
              </a:rPr>
              <a:t>Bacillus</a:t>
            </a:r>
            <a:r>
              <a:rPr lang="sk-SK" sz="1400" i="1" dirty="0" smtClean="0">
                <a:latin typeface="+mj-lt"/>
              </a:rPr>
              <a:t> </a:t>
            </a:r>
            <a:r>
              <a:rPr lang="sk-SK" sz="1400" i="1" dirty="0" err="1" smtClean="0">
                <a:latin typeface="+mj-lt"/>
              </a:rPr>
              <a:t>cereus</a:t>
            </a:r>
            <a:r>
              <a:rPr lang="sk-SK" sz="1400" i="1" dirty="0" smtClean="0">
                <a:latin typeface="+mj-lt"/>
              </a:rPr>
              <a:t>  </a:t>
            </a:r>
            <a:r>
              <a:rPr lang="sk-SK" sz="1400" dirty="0" smtClean="0">
                <a:latin typeface="+mj-lt"/>
              </a:rPr>
              <a:t>CCM 2010</a:t>
            </a:r>
          </a:p>
          <a:p>
            <a:pPr>
              <a:buNone/>
            </a:pPr>
            <a:r>
              <a:rPr lang="cs-CZ" sz="1400" i="1" dirty="0" smtClean="0">
                <a:latin typeface="+mj-lt"/>
              </a:rPr>
              <a:t>                                                       </a:t>
            </a:r>
          </a:p>
          <a:p>
            <a:pPr>
              <a:buNone/>
            </a:pPr>
            <a:r>
              <a:rPr lang="cs-CZ" sz="1400" i="1" dirty="0" smtClean="0">
                <a:latin typeface="+mj-lt"/>
              </a:rPr>
              <a:t>     </a:t>
            </a:r>
          </a:p>
          <a:p>
            <a:pPr>
              <a:buNone/>
            </a:pPr>
            <a:r>
              <a:rPr lang="cs-CZ" sz="1400" i="1" dirty="0" err="1" smtClean="0">
                <a:latin typeface="+mj-lt"/>
              </a:rPr>
              <a:t>Bacillus</a:t>
            </a:r>
            <a:r>
              <a:rPr lang="cs-CZ" sz="1400" i="1" dirty="0" smtClean="0">
                <a:latin typeface="+mj-lt"/>
              </a:rPr>
              <a:t> </a:t>
            </a:r>
            <a:r>
              <a:rPr lang="cs-CZ" sz="1400" i="1" dirty="0" err="1" smtClean="0">
                <a:latin typeface="+mj-lt"/>
              </a:rPr>
              <a:t>megaterium</a:t>
            </a:r>
            <a:r>
              <a:rPr lang="cs-CZ" sz="1400" dirty="0" smtClean="0">
                <a:latin typeface="+mj-lt"/>
              </a:rPr>
              <a:t> CCM 2007</a:t>
            </a:r>
            <a:endParaRPr lang="sk-SK" sz="1400" b="1" dirty="0" smtClean="0">
              <a:latin typeface="+mj-lt"/>
            </a:endParaRPr>
          </a:p>
          <a:p>
            <a:pPr>
              <a:buNone/>
            </a:pPr>
            <a:endParaRPr lang="cs-CZ" sz="1400" i="1" dirty="0" smtClean="0">
              <a:latin typeface="+mj-lt"/>
            </a:endParaRPr>
          </a:p>
          <a:p>
            <a:pPr>
              <a:buNone/>
            </a:pPr>
            <a:endParaRPr lang="cs-CZ" sz="1400" i="1" dirty="0" smtClean="0">
              <a:latin typeface="+mj-lt"/>
            </a:endParaRPr>
          </a:p>
          <a:p>
            <a:pPr>
              <a:buNone/>
            </a:pPr>
            <a:endParaRPr lang="cs-CZ" sz="1400" i="1" dirty="0" smtClean="0">
              <a:latin typeface="+mj-lt"/>
            </a:endParaRPr>
          </a:p>
          <a:p>
            <a:pPr>
              <a:buNone/>
            </a:pPr>
            <a:endParaRPr lang="cs-CZ" sz="1400" i="1" dirty="0" smtClean="0">
              <a:latin typeface="+mj-lt"/>
            </a:endParaRPr>
          </a:p>
          <a:p>
            <a:pPr>
              <a:buNone/>
            </a:pPr>
            <a:endParaRPr lang="cs-CZ" sz="1400" i="1" dirty="0" smtClean="0">
              <a:latin typeface="+mj-lt"/>
            </a:endParaRPr>
          </a:p>
          <a:p>
            <a:pPr>
              <a:buNone/>
            </a:pPr>
            <a:endParaRPr lang="cs-CZ" sz="1400" i="1" dirty="0" smtClean="0">
              <a:latin typeface="+mj-lt"/>
            </a:endParaRPr>
          </a:p>
          <a:p>
            <a:pPr>
              <a:buNone/>
            </a:pPr>
            <a:r>
              <a:rPr lang="cs-CZ" sz="1400" i="1" dirty="0" smtClean="0">
                <a:latin typeface="+mj-lt"/>
              </a:rPr>
              <a:t>             </a:t>
            </a:r>
            <a:r>
              <a:rPr lang="cs-CZ" sz="1400" i="1" dirty="0" err="1" smtClean="0">
                <a:latin typeface="+mj-lt"/>
              </a:rPr>
              <a:t>Bacillus</a:t>
            </a:r>
            <a:r>
              <a:rPr lang="cs-CZ" sz="1400" i="1" dirty="0" smtClean="0">
                <a:latin typeface="+mj-lt"/>
              </a:rPr>
              <a:t> </a:t>
            </a:r>
            <a:r>
              <a:rPr lang="cs-CZ" sz="1400" i="1" dirty="0" err="1" smtClean="0">
                <a:latin typeface="+mj-lt"/>
              </a:rPr>
              <a:t>thuringiensis</a:t>
            </a:r>
            <a:r>
              <a:rPr lang="cs-CZ" sz="1400" dirty="0" smtClean="0">
                <a:latin typeface="+mj-lt"/>
              </a:rPr>
              <a:t> CCM 19</a:t>
            </a:r>
            <a:r>
              <a:rPr lang="cs-CZ" sz="1400" i="1" dirty="0" smtClean="0">
                <a:latin typeface="+mj-lt"/>
              </a:rPr>
              <a:t>                                                        </a:t>
            </a:r>
            <a:r>
              <a:rPr lang="cs-CZ" sz="1400" i="1" dirty="0" err="1" smtClean="0">
                <a:latin typeface="+mj-lt"/>
              </a:rPr>
              <a:t>Bacillus</a:t>
            </a:r>
            <a:r>
              <a:rPr lang="cs-CZ" sz="1400" i="1" dirty="0" smtClean="0">
                <a:latin typeface="+mj-lt"/>
              </a:rPr>
              <a:t> </a:t>
            </a:r>
            <a:r>
              <a:rPr lang="cs-CZ" sz="1400" i="1" dirty="0" err="1" smtClean="0">
                <a:latin typeface="+mj-lt"/>
              </a:rPr>
              <a:t>sphaericus</a:t>
            </a:r>
            <a:r>
              <a:rPr lang="cs-CZ" sz="1400" dirty="0" smtClean="0">
                <a:latin typeface="+mj-lt"/>
              </a:rPr>
              <a:t> CCM 1615</a:t>
            </a:r>
            <a:endParaRPr lang="sk-SK" sz="1400" b="1" dirty="0">
              <a:latin typeface="+mj-lt"/>
            </a:endParaRPr>
          </a:p>
        </p:txBody>
      </p:sp>
      <p:pic>
        <p:nvPicPr>
          <p:cNvPr id="4" name="Obrázek 3" descr="b_megaterium_ah.jpg"/>
          <p:cNvPicPr>
            <a:picLocks noChangeAspect="1"/>
          </p:cNvPicPr>
          <p:nvPr/>
        </p:nvPicPr>
        <p:blipFill>
          <a:blip r:embed="rId2" cstate="print"/>
          <a:srcRect l="6701" r="20104"/>
          <a:stretch>
            <a:fillRect/>
          </a:stretch>
        </p:blipFill>
        <p:spPr>
          <a:xfrm>
            <a:off x="467544" y="2276872"/>
            <a:ext cx="2376264" cy="2365781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Obrázek 4" descr="b_mycoides2_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772816"/>
            <a:ext cx="2595721" cy="1891563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Obrázek 5" descr="b_sphaericus2_lf.jpg"/>
          <p:cNvPicPr>
            <a:picLocks noChangeAspect="1"/>
          </p:cNvPicPr>
          <p:nvPr/>
        </p:nvPicPr>
        <p:blipFill>
          <a:blip r:embed="rId4" cstate="print"/>
          <a:srcRect l="13403" t="22990" r="13403"/>
          <a:stretch>
            <a:fillRect/>
          </a:stretch>
        </p:blipFill>
        <p:spPr>
          <a:xfrm>
            <a:off x="5292080" y="4149080"/>
            <a:ext cx="2768697" cy="2122782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Obrázek 6" descr="b_thuringiensis3_sv.jpg"/>
          <p:cNvPicPr>
            <a:picLocks noChangeAspect="1"/>
          </p:cNvPicPr>
          <p:nvPr/>
        </p:nvPicPr>
        <p:blipFill>
          <a:blip r:embed="rId5" cstate="print"/>
          <a:srcRect l="10052" t="22990" b="41382"/>
          <a:stretch>
            <a:fillRect/>
          </a:stretch>
        </p:blipFill>
        <p:spPr>
          <a:xfrm>
            <a:off x="971600" y="5229200"/>
            <a:ext cx="3456384" cy="997691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Obrázek 7" descr="b_cereus_hp.jpg"/>
          <p:cNvPicPr>
            <a:picLocks noChangeAspect="1"/>
          </p:cNvPicPr>
          <p:nvPr/>
        </p:nvPicPr>
        <p:blipFill>
          <a:blip r:embed="rId6" cstate="print"/>
          <a:srcRect l="30156" t="32186" r="30156" b="13794"/>
          <a:stretch>
            <a:fillRect/>
          </a:stretch>
        </p:blipFill>
        <p:spPr>
          <a:xfrm>
            <a:off x="3203848" y="1844824"/>
            <a:ext cx="2100372" cy="2083296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</TotalTime>
  <Words>438</Words>
  <Application>Microsoft Office PowerPoint</Application>
  <PresentationFormat>Předvádění na obrazovce (4:3)</PresentationFormat>
  <Paragraphs>122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Tok</vt:lpstr>
      <vt:lpstr> Protokol č.1: Makrofoto, mikroskopické preparáty, mikroskopické techniky</vt:lpstr>
      <vt:lpstr>1) MAKROFOTO</vt:lpstr>
      <vt:lpstr>                                  Makrofoto vybraných MO z úlohy IX.                                                     Azotobacter vinelandii CCM 289                                                      veľkosť kolónií: stredne veľké                                                       povrch: lesklý                                                      okraje: pravidelné (hladké)                                                      profil: zvýšený                                                      farba: žltozelená                                                    Sporosarcina ureae CCM 860                                                      veľkosť kolónií: drobné                                                      povrch: matný                                                      okraje: pravidelné (hladké)                                                      profil: plochý                                                      farba: béžová                                                    Leuconostoc mesenteroides CCM 1803                                                      veľkosť kolónií: obrovské (nie izolované)                                                      povrch: lesklý                                                      okraje: pravidelné (hladké)                                                      profil: zvýšený                                                      farba: hnedá                                                      + výrazný zápach </vt:lpstr>
      <vt:lpstr>Makrofoto zástupcov rodu Bacillus</vt:lpstr>
      <vt:lpstr>Makrofoto zástupcov domény Bacteria, Archaea a kvasiniek (eukar.org.)</vt:lpstr>
      <vt:lpstr>2) Mikroskopické preparáty</vt:lpstr>
      <vt:lpstr>Snímek 7</vt:lpstr>
      <vt:lpstr>Snímek 8</vt:lpstr>
      <vt:lpstr>Snímek 9</vt:lpstr>
      <vt:lpstr>Snímek 10</vt:lpstr>
      <vt:lpstr>Snímek 11</vt:lpstr>
      <vt:lpstr>3) Mikroskopické techniky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Protokol č.1: Makrofoto, mikroskopické preparáty, mikroskopické techniky</dc:title>
  <dc:creator>Simi</dc:creator>
  <cp:lastModifiedBy>Simi</cp:lastModifiedBy>
  <cp:revision>34</cp:revision>
  <dcterms:created xsi:type="dcterms:W3CDTF">2012-10-23T19:30:56Z</dcterms:created>
  <dcterms:modified xsi:type="dcterms:W3CDTF">2012-11-08T19:27:49Z</dcterms:modified>
</cp:coreProperties>
</file>