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70" r:id="rId6"/>
    <p:sldId id="260" r:id="rId7"/>
    <p:sldId id="262" r:id="rId8"/>
    <p:sldId id="261" r:id="rId9"/>
    <p:sldId id="263" r:id="rId10"/>
    <p:sldId id="272" r:id="rId11"/>
    <p:sldId id="273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23177-84D0-4E27-874A-4F1ACDE0FAF9}" type="datetimeFigureOut">
              <a:rPr lang="cs-CZ"/>
              <a:pPr>
                <a:defRPr/>
              </a:pPr>
              <a:t>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F35BA-B700-43B4-8862-E750515305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37140-3AF6-43BF-92E2-AAFDAF03A845}" type="datetimeFigureOut">
              <a:rPr lang="cs-CZ"/>
              <a:pPr>
                <a:defRPr/>
              </a:pPr>
              <a:t>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F682B-5555-4B0C-8270-AD3D405B70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BE656-5FD0-4292-BCD9-6F7A0CD63E86}" type="datetimeFigureOut">
              <a:rPr lang="cs-CZ"/>
              <a:pPr>
                <a:defRPr/>
              </a:pPr>
              <a:t>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30619-854B-4FC5-B489-50E123631A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0F607-DBBB-4457-A871-55BD29C527C8}" type="datetimeFigureOut">
              <a:rPr lang="cs-CZ"/>
              <a:pPr>
                <a:defRPr/>
              </a:pPr>
              <a:t>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AD553-705C-4370-B816-877C89E7B2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D3D49-5124-45AE-BFCB-30AB2F2B3ADE}" type="datetimeFigureOut">
              <a:rPr lang="cs-CZ"/>
              <a:pPr>
                <a:defRPr/>
              </a:pPr>
              <a:t>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D1049-7457-4864-A725-A3385DCC34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13D21-B811-4C42-8833-FB92B1148678}" type="datetimeFigureOut">
              <a:rPr lang="cs-CZ"/>
              <a:pPr>
                <a:defRPr/>
              </a:pPr>
              <a:t>6.1.2013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BC6A1-32B8-4C9A-82D5-F06AD7D360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783D8-6CE1-4DFB-9710-0B98530DCA20}" type="datetimeFigureOut">
              <a:rPr lang="cs-CZ"/>
              <a:pPr>
                <a:defRPr/>
              </a:pPr>
              <a:t>6.1.2013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A6346-C4E9-4D1C-B6D9-1125210D0F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9C6A-3125-4C50-84C8-EC28531B0732}" type="datetimeFigureOut">
              <a:rPr lang="cs-CZ"/>
              <a:pPr>
                <a:defRPr/>
              </a:pPr>
              <a:t>6.1.2013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68A0D-E1FC-4C4A-A9D1-C7A7DCE2E2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353C1-AAEB-4F4D-89B8-70ED06FD5813}" type="datetimeFigureOut">
              <a:rPr lang="cs-CZ"/>
              <a:pPr>
                <a:defRPr/>
              </a:pPr>
              <a:t>6.1.2013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FEBB2-BE62-4A79-981D-A2BCAF1A21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8582E-3F32-4495-B6CC-990F0FFFCD38}" type="datetimeFigureOut">
              <a:rPr lang="cs-CZ"/>
              <a:pPr>
                <a:defRPr/>
              </a:pPr>
              <a:t>6.1.2013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82C17-47C5-44B9-9F55-169FC3D2B9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621B-99BB-4746-8FF7-A9F616D9D655}" type="datetimeFigureOut">
              <a:rPr lang="cs-CZ"/>
              <a:pPr>
                <a:defRPr/>
              </a:pPr>
              <a:t>6.1.2013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B421B-F1D6-4A2D-8447-B230507DDC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117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D90131-E776-4D3D-8E69-2070F06DC116}" type="datetimeFigureOut">
              <a:rPr lang="cs-CZ"/>
              <a:pPr>
                <a:defRPr/>
              </a:pPr>
              <a:t>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57A49F-9A80-4067-A366-D7F2C34FA3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ctrTitle"/>
          </p:nvPr>
        </p:nvSpPr>
        <p:spPr>
          <a:xfrm>
            <a:off x="900113" y="1125538"/>
            <a:ext cx="7772400" cy="1470025"/>
          </a:xfrm>
        </p:spPr>
        <p:txBody>
          <a:bodyPr/>
          <a:lstStyle/>
          <a:p>
            <a:r>
              <a:rPr lang="cs-CZ" smtClean="0"/>
              <a:t>Cytologie a morfologie bakterií</a:t>
            </a:r>
            <a:br>
              <a:rPr lang="cs-CZ" smtClean="0"/>
            </a:br>
            <a:r>
              <a:rPr lang="cs-CZ" smtClean="0"/>
              <a:t>Bi7330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350" y="5661025"/>
            <a:ext cx="6400800" cy="6477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dirty="0" smtClean="0">
                <a:solidFill>
                  <a:schemeClr val="bg2">
                    <a:lumMod val="10000"/>
                  </a:schemeClr>
                </a:solidFill>
              </a:rPr>
              <a:t>Veronika Hradilová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06425" y="3213100"/>
            <a:ext cx="7640638" cy="1816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algn="ctr"/>
            <a:r>
              <a:rPr lang="cs-CZ" sz="2800">
                <a:solidFill>
                  <a:srgbClr val="E46C0A"/>
                </a:solidFill>
                <a:latin typeface="Calibri" pitchFamily="34" charset="0"/>
              </a:rPr>
              <a:t>Makroskopické pozorování morfologie kolonií</a:t>
            </a:r>
          </a:p>
          <a:p>
            <a:pPr marL="342900" indent="-342900" algn="ctr"/>
            <a:r>
              <a:rPr lang="cs-CZ" sz="2800">
                <a:solidFill>
                  <a:srgbClr val="E46C0A"/>
                </a:solidFill>
                <a:latin typeface="Calibri" pitchFamily="34" charset="0"/>
              </a:rPr>
              <a:t>Mikroskopické techniky- jasné pole, fázový kontrast</a:t>
            </a:r>
          </a:p>
          <a:p>
            <a:pPr marL="342900" indent="-342900" algn="ctr"/>
            <a:r>
              <a:rPr lang="cs-CZ" sz="2800">
                <a:solidFill>
                  <a:srgbClr val="E46C0A"/>
                </a:solidFill>
                <a:latin typeface="Calibri" pitchFamily="34" charset="0"/>
              </a:rPr>
              <a:t>Gramovo barvení, negativní barvení</a:t>
            </a:r>
          </a:p>
          <a:p>
            <a:pPr marL="342900" indent="-342900" algn="ctr"/>
            <a:endParaRPr lang="cs-CZ" sz="2800">
              <a:latin typeface="Calibri" pitchFamily="34" charset="0"/>
            </a:endParaRPr>
          </a:p>
        </p:txBody>
      </p:sp>
      <p:sp>
        <p:nvSpPr>
          <p:cNvPr id="13316" name="TextovéPole 4"/>
          <p:cNvSpPr txBox="1">
            <a:spLocks noChangeArrowheads="1"/>
          </p:cNvSpPr>
          <p:nvPr/>
        </p:nvSpPr>
        <p:spPr bwMode="auto">
          <a:xfrm>
            <a:off x="4211638" y="6488113"/>
            <a:ext cx="949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alibri" pitchFamily="34" charset="0"/>
              </a:rPr>
              <a:t>4/10/12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Obrázek 29" descr="b_subtilis_spora_oval_subtermina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9144000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Obrázek 4" descr="b_megaterium_sporai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4813"/>
            <a:ext cx="5929313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ovéPole 25"/>
          <p:cNvSpPr txBox="1">
            <a:spLocks noChangeArrowheads="1"/>
          </p:cNvSpPr>
          <p:nvPr/>
        </p:nvSpPr>
        <p:spPr bwMode="auto">
          <a:xfrm>
            <a:off x="0" y="0"/>
            <a:ext cx="1609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>
                <a:latin typeface="Calibri" pitchFamily="34" charset="0"/>
              </a:rPr>
              <a:t>B. megaterium</a:t>
            </a:r>
          </a:p>
        </p:txBody>
      </p:sp>
      <p:sp>
        <p:nvSpPr>
          <p:cNvPr id="22532" name="TextovéPole 31"/>
          <p:cNvSpPr txBox="1">
            <a:spLocks noChangeArrowheads="1"/>
          </p:cNvSpPr>
          <p:nvPr/>
        </p:nvSpPr>
        <p:spPr bwMode="auto">
          <a:xfrm>
            <a:off x="6948488" y="6673850"/>
            <a:ext cx="1101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>
                <a:latin typeface="Calibri" pitchFamily="34" charset="0"/>
              </a:rPr>
              <a:t>B. subtilis</a:t>
            </a:r>
          </a:p>
        </p:txBody>
      </p:sp>
      <p:sp>
        <p:nvSpPr>
          <p:cNvPr id="22533" name="Zástupný symbol pro obsah 3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5" name="TextovéPole 34"/>
          <p:cNvSpPr txBox="1"/>
          <p:nvPr/>
        </p:nvSpPr>
        <p:spPr>
          <a:xfrm>
            <a:off x="250825" y="6211888"/>
            <a:ext cx="3679825" cy="646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Oválné spory neztlušťující buňku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Uloženy </a:t>
            </a:r>
            <a:r>
              <a:rPr lang="cs-CZ" dirty="0" err="1"/>
              <a:t>subterminálně</a:t>
            </a:r>
            <a:r>
              <a:rPr lang="cs-CZ" dirty="0"/>
              <a:t> až terminálně</a:t>
            </a:r>
            <a:endParaRPr lang="cs-CZ" dirty="0"/>
          </a:p>
        </p:txBody>
      </p:sp>
      <p:cxnSp>
        <p:nvCxnSpPr>
          <p:cNvPr id="37" name="Přímá spojovací šipka 36"/>
          <p:cNvCxnSpPr/>
          <p:nvPr/>
        </p:nvCxnSpPr>
        <p:spPr>
          <a:xfrm flipH="1" flipV="1">
            <a:off x="1979613" y="3068638"/>
            <a:ext cx="71437" cy="3024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Přímá spojovací šipka 38"/>
          <p:cNvCxnSpPr/>
          <p:nvPr/>
        </p:nvCxnSpPr>
        <p:spPr>
          <a:xfrm flipV="1">
            <a:off x="4067175" y="4724400"/>
            <a:ext cx="3600450" cy="1944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37" name="TextovéPole 39"/>
          <p:cNvSpPr txBox="1">
            <a:spLocks noChangeArrowheads="1"/>
          </p:cNvSpPr>
          <p:nvPr/>
        </p:nvSpPr>
        <p:spPr bwMode="auto">
          <a:xfrm>
            <a:off x="6227763" y="0"/>
            <a:ext cx="1841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>
                <a:latin typeface="Calibri" pitchFamily="34" charset="0"/>
              </a:rPr>
              <a:t>Srovnání spor u</a:t>
            </a:r>
          </a:p>
          <a:p>
            <a:r>
              <a:rPr lang="cs-CZ" sz="2000" b="1">
                <a:latin typeface="Calibri" pitchFamily="34" charset="0"/>
              </a:rPr>
              <a:t>rodu </a:t>
            </a:r>
            <a:r>
              <a:rPr lang="cs-CZ" sz="2000" b="1" i="1">
                <a:latin typeface="Calibri" pitchFamily="34" charset="0"/>
              </a:rPr>
              <a:t>Bacillus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Zástupný symbol pro obsah 19" descr="b_sphaericus_spory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210300" cy="4525963"/>
          </a:xfrm>
        </p:spPr>
      </p:pic>
      <p:sp>
        <p:nvSpPr>
          <p:cNvPr id="23554" name="TextovéPole 4"/>
          <p:cNvSpPr txBox="1">
            <a:spLocks noChangeArrowheads="1"/>
          </p:cNvSpPr>
          <p:nvPr/>
        </p:nvSpPr>
        <p:spPr bwMode="auto">
          <a:xfrm>
            <a:off x="0" y="4581525"/>
            <a:ext cx="1436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latin typeface="Calibri" pitchFamily="34" charset="0"/>
              </a:rPr>
              <a:t>B. sphaericus</a:t>
            </a:r>
          </a:p>
        </p:txBody>
      </p:sp>
      <p:pic>
        <p:nvPicPr>
          <p:cNvPr id="23555" name="Obrázek 5" descr="b_mycoides_ii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982913"/>
            <a:ext cx="5318125" cy="387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ovéPole 6"/>
          <p:cNvSpPr txBox="1">
            <a:spLocks noChangeArrowheads="1"/>
          </p:cNvSpPr>
          <p:nvPr/>
        </p:nvSpPr>
        <p:spPr bwMode="auto">
          <a:xfrm>
            <a:off x="7380288" y="2565400"/>
            <a:ext cx="1309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latin typeface="Calibri" pitchFamily="34" charset="0"/>
              </a:rPr>
              <a:t>B. mycoides</a:t>
            </a:r>
          </a:p>
        </p:txBody>
      </p:sp>
      <p:sp>
        <p:nvSpPr>
          <p:cNvPr id="23557" name="TextovéPole 7"/>
          <p:cNvSpPr txBox="1">
            <a:spLocks noChangeArrowheads="1"/>
          </p:cNvSpPr>
          <p:nvPr/>
        </p:nvSpPr>
        <p:spPr bwMode="auto">
          <a:xfrm>
            <a:off x="6372225" y="188913"/>
            <a:ext cx="1841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>
                <a:latin typeface="Calibri" pitchFamily="34" charset="0"/>
              </a:rPr>
              <a:t>Srovnání spor u</a:t>
            </a:r>
          </a:p>
          <a:p>
            <a:r>
              <a:rPr lang="cs-CZ" sz="2000" b="1">
                <a:latin typeface="Calibri" pitchFamily="34" charset="0"/>
              </a:rPr>
              <a:t>rodu </a:t>
            </a:r>
            <a:r>
              <a:rPr lang="cs-CZ" sz="2000" b="1" i="1">
                <a:latin typeface="Calibri" pitchFamily="34" charset="0"/>
              </a:rPr>
              <a:t>Bacillus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79388" y="5661025"/>
            <a:ext cx="3703637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/>
              <a:t>Sférické</a:t>
            </a:r>
            <a:r>
              <a:rPr lang="cs-CZ" dirty="0"/>
              <a:t> spory </a:t>
            </a:r>
            <a:r>
              <a:rPr lang="cs-CZ" b="1" dirty="0"/>
              <a:t>ztlušťující </a:t>
            </a:r>
            <a:r>
              <a:rPr lang="cs-CZ" dirty="0"/>
              <a:t>buňku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uloženy </a:t>
            </a:r>
            <a:r>
              <a:rPr lang="cs-CZ" b="1" dirty="0" err="1"/>
              <a:t>subterminálně</a:t>
            </a:r>
            <a:r>
              <a:rPr lang="cs-CZ" b="1" dirty="0"/>
              <a:t> </a:t>
            </a:r>
            <a:r>
              <a:rPr lang="cs-CZ" dirty="0"/>
              <a:t>až </a:t>
            </a:r>
            <a:r>
              <a:rPr lang="cs-CZ" b="1" dirty="0"/>
              <a:t>terminálně</a:t>
            </a:r>
            <a:endParaRPr lang="cs-CZ" b="1" dirty="0"/>
          </a:p>
        </p:txBody>
      </p:sp>
      <p:cxnSp>
        <p:nvCxnSpPr>
          <p:cNvPr id="11" name="Přímá spojovací šipka 10"/>
          <p:cNvCxnSpPr/>
          <p:nvPr/>
        </p:nvCxnSpPr>
        <p:spPr>
          <a:xfrm flipH="1" flipV="1">
            <a:off x="468313" y="2708275"/>
            <a:ext cx="2016125" cy="2952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9" idx="3"/>
          </p:cNvCxnSpPr>
          <p:nvPr/>
        </p:nvCxnSpPr>
        <p:spPr>
          <a:xfrm flipV="1">
            <a:off x="3883025" y="5445125"/>
            <a:ext cx="2273300" cy="539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</a:rPr>
              <a:t>MIKROSKOPICKÉ TECHNIKY:</a:t>
            </a:r>
            <a:br>
              <a:rPr lang="cs-CZ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dirty="0" smtClean="0"/>
              <a:t>Pozorování v jasném poli</a:t>
            </a:r>
            <a:br>
              <a:rPr lang="cs-CZ" dirty="0" smtClean="0"/>
            </a:br>
            <a:r>
              <a:rPr lang="cs-CZ" dirty="0" err="1" smtClean="0"/>
              <a:t>Gramovo</a:t>
            </a:r>
            <a:r>
              <a:rPr lang="cs-CZ" dirty="0" smtClean="0"/>
              <a:t> barvení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538" cy="4525963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POSTUP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Sterilní kličkou nabereme trochu bakteriální kolonie a rozetřeme v kapce sterilní vody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zaschnutý nátěr buněk na sklíčku </a:t>
            </a:r>
            <a:r>
              <a:rPr lang="cs-CZ" b="1" dirty="0" smtClean="0"/>
              <a:t>fixujeme plamenem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po vychladnutí nátěr pokryjeme roztokem </a:t>
            </a:r>
            <a:r>
              <a:rPr lang="cs-CZ" b="1" dirty="0" smtClean="0"/>
              <a:t>krystalové violeti na 15-20 sec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opláchneme slabým proudem vody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Na</a:t>
            </a:r>
            <a:r>
              <a:rPr lang="cs-CZ" b="1" dirty="0" smtClean="0"/>
              <a:t> 30 sec </a:t>
            </a:r>
            <a:r>
              <a:rPr lang="cs-CZ" dirty="0" smtClean="0"/>
              <a:t>ponoříme do </a:t>
            </a:r>
            <a:r>
              <a:rPr lang="cs-CZ" b="1" dirty="0" err="1" smtClean="0"/>
              <a:t>Lugolova</a:t>
            </a:r>
            <a:r>
              <a:rPr lang="cs-CZ" b="1" dirty="0" smtClean="0"/>
              <a:t> roztoku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Opláchneme </a:t>
            </a:r>
            <a:r>
              <a:rPr lang="cs-CZ" b="1" dirty="0" smtClean="0"/>
              <a:t>vodou, acetonem </a:t>
            </a:r>
            <a:r>
              <a:rPr lang="cs-CZ" dirty="0" smtClean="0"/>
              <a:t>(nebo </a:t>
            </a:r>
            <a:r>
              <a:rPr lang="cs-CZ" dirty="0" err="1" smtClean="0"/>
              <a:t>ethanolem</a:t>
            </a:r>
            <a:r>
              <a:rPr lang="cs-CZ" dirty="0" smtClean="0"/>
              <a:t>), znovu vodou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/>
              <a:t>60 sec </a:t>
            </a:r>
            <a:r>
              <a:rPr lang="cs-CZ" dirty="0" smtClean="0"/>
              <a:t>barvíme </a:t>
            </a:r>
            <a:r>
              <a:rPr lang="cs-CZ" b="1" dirty="0" err="1" smtClean="0"/>
              <a:t>safraninem</a:t>
            </a:r>
            <a:endParaRPr lang="cs-CZ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5" name="Obrázek 4" descr="ser_marcescens_ii_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3199" y="2348880"/>
            <a:ext cx="4473186" cy="3259715"/>
          </a:xfrm>
          <a:prstGeom prst="rect">
            <a:avLst/>
          </a:prstGeom>
          <a:scene3d>
            <a:camera prst="orthographicFront">
              <a:rot lat="300000" lon="0" rev="16200000"/>
            </a:camera>
            <a:lightRig rig="threePt" dir="t"/>
          </a:scene3d>
        </p:spPr>
      </p:pic>
      <p:sp>
        <p:nvSpPr>
          <p:cNvPr id="24580" name="TextovéPole 7"/>
          <p:cNvSpPr txBox="1">
            <a:spLocks noChangeArrowheads="1"/>
          </p:cNvSpPr>
          <p:nvPr/>
        </p:nvSpPr>
        <p:spPr bwMode="auto">
          <a:xfrm>
            <a:off x="4716463" y="6308725"/>
            <a:ext cx="2651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latin typeface="Calibri" pitchFamily="34" charset="0"/>
              </a:rPr>
              <a:t>Serratia marcescens </a:t>
            </a:r>
            <a:r>
              <a:rPr lang="cs-CZ" sz="2400">
                <a:latin typeface="Calibri" pitchFamily="34" charset="0"/>
              </a:rPr>
              <a:t>(G+)</a:t>
            </a:r>
          </a:p>
        </p:txBody>
      </p:sp>
      <p:sp>
        <p:nvSpPr>
          <p:cNvPr id="24581" name="TextovéPole 8"/>
          <p:cNvSpPr txBox="1">
            <a:spLocks noChangeArrowheads="1"/>
          </p:cNvSpPr>
          <p:nvPr/>
        </p:nvSpPr>
        <p:spPr bwMode="auto">
          <a:xfrm>
            <a:off x="7869238" y="6550025"/>
            <a:ext cx="1274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latin typeface="Calibri" pitchFamily="34" charset="0"/>
              </a:rPr>
              <a:t>Zvětšení 1000x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</a:rPr>
              <a:t>MIKROSKOPICKÉ TECHNIKY: </a:t>
            </a: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cs-CZ" sz="1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dirty="0" smtClean="0"/>
              <a:t>Pozorování v jasném poli</a:t>
            </a:r>
            <a:br>
              <a:rPr lang="cs-CZ" dirty="0" smtClean="0"/>
            </a:br>
            <a:r>
              <a:rPr lang="cs-CZ" dirty="0" smtClean="0"/>
              <a:t>Negativní barvení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683000" cy="4525963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POSTUP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sterilně přeneseme 2-3 kličky bakteriální suspenze z tekutého media na podložní sklo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přidáme kapku </a:t>
            </a:r>
            <a:r>
              <a:rPr lang="cs-CZ" b="1" dirty="0" err="1" smtClean="0"/>
              <a:t>nigrosinu</a:t>
            </a:r>
            <a:r>
              <a:rPr lang="cs-CZ" dirty="0" smtClean="0"/>
              <a:t>, rozmícháme kličkou a rozetřeme jemným tahem druhého sklíčka (přiloženého pod úhlem 45˚ po celé ploše podložního skla), druhé sklíčko </a:t>
            </a:r>
            <a:r>
              <a:rPr lang="cs-CZ" dirty="0" err="1" smtClean="0"/>
              <a:t>ožíhneme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nefixujeme, pozorujeme imerzním objektivem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6" name="Obrázek 5" descr="l_curvatus_l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204864"/>
            <a:ext cx="4446625" cy="324036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25604" name="TextovéPole 6"/>
          <p:cNvSpPr txBox="1">
            <a:spLocks noChangeArrowheads="1"/>
          </p:cNvSpPr>
          <p:nvPr/>
        </p:nvSpPr>
        <p:spPr bwMode="auto">
          <a:xfrm>
            <a:off x="5076825" y="6165850"/>
            <a:ext cx="2239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latin typeface="Calibri" pitchFamily="34" charset="0"/>
              </a:rPr>
              <a:t>Lactobacillus curvatus</a:t>
            </a:r>
          </a:p>
        </p:txBody>
      </p:sp>
      <p:sp>
        <p:nvSpPr>
          <p:cNvPr id="25605" name="TextovéPole 7"/>
          <p:cNvSpPr txBox="1">
            <a:spLocks noChangeArrowheads="1"/>
          </p:cNvSpPr>
          <p:nvPr/>
        </p:nvSpPr>
        <p:spPr bwMode="auto">
          <a:xfrm>
            <a:off x="7869238" y="6550025"/>
            <a:ext cx="1274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latin typeface="Calibri" pitchFamily="34" charset="0"/>
              </a:rPr>
              <a:t>Zvětšení 1000x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</a:rPr>
              <a:t>MIKROSKOPICKÉ TECHNIKY: </a:t>
            </a:r>
            <a:br>
              <a:rPr lang="cs-CZ" sz="1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dirty="0" smtClean="0"/>
              <a:t>Fázový kontrast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700" cy="4525963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Výhodou fázového kontrastu je možnost </a:t>
            </a:r>
            <a:r>
              <a:rPr lang="cs-CZ" b="1" dirty="0" smtClean="0"/>
              <a:t>pozorování tvaru živých objektů v nativním stavu bez barvení</a:t>
            </a:r>
            <a:r>
              <a:rPr lang="cs-CZ" dirty="0" smtClean="0"/>
              <a:t>.  Kontrastní obraz vidíme díky tomu, že různé části preparátu vykazují různý index lomu – dochází k ohybu paprsků: při průchodu světelné vlny objekty s různě vysokým indexem lomu se tato vlna v závislosti na tomto indexu lomu zpozdí, nedochází ku změně její intenzity, ale </a:t>
            </a:r>
            <a:r>
              <a:rPr lang="cs-CZ" b="1" dirty="0" smtClean="0"/>
              <a:t>k posunu její fáze,</a:t>
            </a:r>
            <a:r>
              <a:rPr lang="cs-CZ" dirty="0" smtClean="0"/>
              <a:t> a to v závislosti na rozdílu indexu lomu dané struktury a okolí, na délce optické dráhy  a na vlnové délce světla. </a:t>
            </a:r>
          </a:p>
        </p:txBody>
      </p:sp>
      <p:pic>
        <p:nvPicPr>
          <p:cNvPr id="5" name="Obrázek 4" descr="b_thuringiensis_s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0933" y="2276872"/>
            <a:ext cx="4743067" cy="3456384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6628" name="TextovéPole 5"/>
          <p:cNvSpPr txBox="1">
            <a:spLocks noChangeArrowheads="1"/>
          </p:cNvSpPr>
          <p:nvPr/>
        </p:nvSpPr>
        <p:spPr bwMode="auto">
          <a:xfrm>
            <a:off x="4787900" y="6488113"/>
            <a:ext cx="2147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latin typeface="Calibri" pitchFamily="34" charset="0"/>
              </a:rPr>
              <a:t>Bacillus thuringiensis</a:t>
            </a:r>
          </a:p>
        </p:txBody>
      </p:sp>
      <p:sp>
        <p:nvSpPr>
          <p:cNvPr id="26629" name="TextovéPole 6"/>
          <p:cNvSpPr txBox="1">
            <a:spLocks noChangeArrowheads="1"/>
          </p:cNvSpPr>
          <p:nvPr/>
        </p:nvSpPr>
        <p:spPr bwMode="auto">
          <a:xfrm>
            <a:off x="7869238" y="6550025"/>
            <a:ext cx="1274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latin typeface="Calibri" pitchFamily="34" charset="0"/>
              </a:rPr>
              <a:t>Zvětšení 1000x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Makroskopické pozorování morfologie kolonií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Porovnání G- a G+ kultury</a:t>
            </a:r>
          </a:p>
        </p:txBody>
      </p:sp>
      <p:pic>
        <p:nvPicPr>
          <p:cNvPr id="14339" name="Obrázek 3" descr="DSCN275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276475"/>
            <a:ext cx="4135437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ovéPole 4"/>
          <p:cNvSpPr txBox="1">
            <a:spLocks noChangeArrowheads="1"/>
          </p:cNvSpPr>
          <p:nvPr/>
        </p:nvSpPr>
        <p:spPr bwMode="auto">
          <a:xfrm>
            <a:off x="1116013" y="5589588"/>
            <a:ext cx="2062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latin typeface="Calibri" pitchFamily="34" charset="0"/>
              </a:rPr>
              <a:t>Serratia marcescens</a:t>
            </a:r>
          </a:p>
        </p:txBody>
      </p:sp>
      <p:pic>
        <p:nvPicPr>
          <p:cNvPr id="14341" name="Obrázek 5" descr="DSCN276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276475"/>
            <a:ext cx="4176712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ovéPole 6"/>
          <p:cNvSpPr txBox="1">
            <a:spLocks noChangeArrowheads="1"/>
          </p:cNvSpPr>
          <p:nvPr/>
        </p:nvSpPr>
        <p:spPr bwMode="auto">
          <a:xfrm>
            <a:off x="5651500" y="5589588"/>
            <a:ext cx="1985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latin typeface="Calibri" pitchFamily="34" charset="0"/>
              </a:rPr>
              <a:t>Micrococcus luteus</a:t>
            </a:r>
          </a:p>
        </p:txBody>
      </p:sp>
      <p:sp>
        <p:nvSpPr>
          <p:cNvPr id="14343" name="TextovéPole 7"/>
          <p:cNvSpPr txBox="1">
            <a:spLocks noChangeArrowheads="1"/>
          </p:cNvSpPr>
          <p:nvPr/>
        </p:nvSpPr>
        <p:spPr bwMode="auto">
          <a:xfrm>
            <a:off x="8051800" y="6550025"/>
            <a:ext cx="1092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latin typeface="Calibri" pitchFamily="34" charset="0"/>
              </a:rPr>
              <a:t>Zvětšení 10x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68313" y="4941888"/>
            <a:ext cx="400050" cy="368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G-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787900" y="5013325"/>
            <a:ext cx="504825" cy="3698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G+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4525962"/>
          </a:xfrm>
        </p:spPr>
        <p:txBody>
          <a:bodyPr/>
          <a:lstStyle/>
          <a:p>
            <a:r>
              <a:rPr lang="cs-CZ" smtClean="0"/>
              <a:t>Porovnání S a R formy (hladké a drsné okraje)</a:t>
            </a:r>
          </a:p>
          <a:p>
            <a:endParaRPr lang="cs-CZ" smtClean="0"/>
          </a:p>
        </p:txBody>
      </p:sp>
      <p:pic>
        <p:nvPicPr>
          <p:cNvPr id="15363" name="Obrázek 3" descr="DSCN283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205038"/>
            <a:ext cx="3941763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ovéPole 4"/>
          <p:cNvSpPr txBox="1">
            <a:spLocks noChangeArrowheads="1"/>
          </p:cNvSpPr>
          <p:nvPr/>
        </p:nvSpPr>
        <p:spPr bwMode="auto">
          <a:xfrm>
            <a:off x="755650" y="5445125"/>
            <a:ext cx="1943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latin typeface="Calibri" pitchFamily="34" charset="0"/>
              </a:rPr>
              <a:t>Bacillus sphaericus</a:t>
            </a:r>
          </a:p>
        </p:txBody>
      </p:sp>
      <p:pic>
        <p:nvPicPr>
          <p:cNvPr id="15365" name="Obrázek 5" descr="DSCN279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187575"/>
            <a:ext cx="3959225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ovéPole 6"/>
          <p:cNvSpPr txBox="1">
            <a:spLocks noChangeArrowheads="1"/>
          </p:cNvSpPr>
          <p:nvPr/>
        </p:nvSpPr>
        <p:spPr bwMode="auto">
          <a:xfrm>
            <a:off x="4787900" y="5445125"/>
            <a:ext cx="1598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latin typeface="Calibri" pitchFamily="34" charset="0"/>
              </a:rPr>
              <a:t>Bacillus subtilis</a:t>
            </a:r>
          </a:p>
        </p:txBody>
      </p:sp>
      <p:sp>
        <p:nvSpPr>
          <p:cNvPr id="15367" name="TextovéPole 7"/>
          <p:cNvSpPr txBox="1">
            <a:spLocks noChangeArrowheads="1"/>
          </p:cNvSpPr>
          <p:nvPr/>
        </p:nvSpPr>
        <p:spPr bwMode="auto">
          <a:xfrm>
            <a:off x="8051800" y="6550025"/>
            <a:ext cx="1092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latin typeface="Calibri" pitchFamily="34" charset="0"/>
              </a:rPr>
              <a:t>Zvětšení 10x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r>
              <a:rPr lang="cs-CZ" smtClean="0"/>
              <a:t>Porovnání eukaryota x prokaryota</a:t>
            </a:r>
          </a:p>
        </p:txBody>
      </p:sp>
      <p:pic>
        <p:nvPicPr>
          <p:cNvPr id="16387" name="Obrázek 3" descr="DSCN276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413385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Obrázek 4" descr="DSCN282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492375"/>
            <a:ext cx="41402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ovéPole 5"/>
          <p:cNvSpPr txBox="1">
            <a:spLocks noChangeArrowheads="1"/>
          </p:cNvSpPr>
          <p:nvPr/>
        </p:nvSpPr>
        <p:spPr bwMode="auto">
          <a:xfrm>
            <a:off x="5076825" y="5805488"/>
            <a:ext cx="2908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latin typeface="Calibri" pitchFamily="34" charset="0"/>
              </a:rPr>
              <a:t>Arthrobacter crystallopoietes</a:t>
            </a:r>
          </a:p>
        </p:txBody>
      </p:sp>
      <p:sp>
        <p:nvSpPr>
          <p:cNvPr id="16390" name="TextovéPole 6"/>
          <p:cNvSpPr txBox="1">
            <a:spLocks noChangeArrowheads="1"/>
          </p:cNvSpPr>
          <p:nvPr/>
        </p:nvSpPr>
        <p:spPr bwMode="auto">
          <a:xfrm>
            <a:off x="539750" y="5805488"/>
            <a:ext cx="2593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latin typeface="Calibri" pitchFamily="34" charset="0"/>
              </a:rPr>
              <a:t>Saccharomyces cerevisiae</a:t>
            </a:r>
          </a:p>
        </p:txBody>
      </p:sp>
      <p:sp>
        <p:nvSpPr>
          <p:cNvPr id="16391" name="TextovéPole 7"/>
          <p:cNvSpPr txBox="1">
            <a:spLocks noChangeArrowheads="1"/>
          </p:cNvSpPr>
          <p:nvPr/>
        </p:nvSpPr>
        <p:spPr bwMode="auto">
          <a:xfrm>
            <a:off x="8051800" y="6550025"/>
            <a:ext cx="1092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latin typeface="Calibri" pitchFamily="34" charset="0"/>
              </a:rPr>
              <a:t>Zvětšení 10x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cs-CZ" sz="4000" smtClean="0"/>
              <a:t>Pozorování buněk </a:t>
            </a:r>
            <a:r>
              <a:rPr lang="cs-CZ" sz="4000" i="1" smtClean="0"/>
              <a:t>Archaea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388" y="1196975"/>
            <a:ext cx="8713787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i="1" dirty="0" smtClean="0"/>
              <a:t>  </a:t>
            </a:r>
            <a:r>
              <a:rPr lang="cs-CZ" sz="1800" i="1" dirty="0" err="1" smtClean="0">
                <a:solidFill>
                  <a:schemeClr val="accent6">
                    <a:lumMod val="75000"/>
                  </a:schemeClr>
                </a:solidFill>
              </a:rPr>
              <a:t>Haloarcula</a:t>
            </a:r>
            <a:r>
              <a:rPr lang="cs-CZ" sz="18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1800" i="1" dirty="0" err="1" smtClean="0">
                <a:solidFill>
                  <a:schemeClr val="accent6">
                    <a:lumMod val="75000"/>
                  </a:schemeClr>
                </a:solidFill>
              </a:rPr>
              <a:t>hispanica</a:t>
            </a: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</a:rPr>
              <a:t> CCM 3601T</a:t>
            </a:r>
            <a:r>
              <a:rPr lang="cs-CZ" sz="1800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</a:t>
            </a:r>
            <a:r>
              <a:rPr lang="cs-CZ" sz="18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Haloferax</a:t>
            </a:r>
            <a:r>
              <a:rPr lang="cs-CZ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8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mediterranei</a:t>
            </a:r>
            <a:r>
              <a:rPr lang="cs-CZ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CCM 3361T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17411" name="Obrázek 3" descr="DSCN28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213100"/>
            <a:ext cx="4392613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Obrázek 5" descr="DSCN280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213100"/>
            <a:ext cx="44275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ovéPole 6"/>
          <p:cNvSpPr txBox="1">
            <a:spLocks noChangeArrowheads="1"/>
          </p:cNvSpPr>
          <p:nvPr/>
        </p:nvSpPr>
        <p:spPr bwMode="auto">
          <a:xfrm>
            <a:off x="827088" y="1700213"/>
            <a:ext cx="26860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Barva </a:t>
            </a:r>
            <a:r>
              <a:rPr lang="cs-CZ" b="1">
                <a:latin typeface="Calibri" pitchFamily="34" charset="0"/>
              </a:rPr>
              <a:t>lososová</a:t>
            </a:r>
          </a:p>
          <a:p>
            <a:pPr>
              <a:buFont typeface="Arial" charset="0"/>
              <a:buChar char="•"/>
            </a:pPr>
            <a:r>
              <a:rPr lang="cs-CZ" b="1">
                <a:latin typeface="Calibri" pitchFamily="34" charset="0"/>
              </a:rPr>
              <a:t>Mukózní </a:t>
            </a:r>
            <a:r>
              <a:rPr lang="cs-CZ">
                <a:latin typeface="Calibri" pitchFamily="34" charset="0"/>
              </a:rPr>
              <a:t>slizovité kolonie</a:t>
            </a:r>
          </a:p>
          <a:p>
            <a:pPr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Profil lehce </a:t>
            </a:r>
            <a:r>
              <a:rPr lang="cs-CZ" b="1">
                <a:latin typeface="Calibri" pitchFamily="34" charset="0"/>
              </a:rPr>
              <a:t>vypouklý</a:t>
            </a:r>
          </a:p>
          <a:p>
            <a:pPr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Okraje </a:t>
            </a:r>
            <a:r>
              <a:rPr lang="cs-CZ" b="1">
                <a:latin typeface="Calibri" pitchFamily="34" charset="0"/>
              </a:rPr>
              <a:t>hladké</a:t>
            </a:r>
          </a:p>
          <a:p>
            <a:pPr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Kolonie </a:t>
            </a:r>
            <a:r>
              <a:rPr lang="cs-CZ" b="1">
                <a:latin typeface="Calibri" pitchFamily="34" charset="0"/>
              </a:rPr>
              <a:t>lesklé </a:t>
            </a:r>
            <a:r>
              <a:rPr lang="cs-CZ">
                <a:latin typeface="Calibri" pitchFamily="34" charset="0"/>
              </a:rPr>
              <a:t>a</a:t>
            </a:r>
            <a:r>
              <a:rPr lang="cs-CZ" b="1">
                <a:latin typeface="Calibri" pitchFamily="34" charset="0"/>
              </a:rPr>
              <a:t> průsvitné</a:t>
            </a:r>
          </a:p>
          <a:p>
            <a:endParaRPr lang="cs-CZ">
              <a:latin typeface="Calibri" pitchFamily="34" charset="0"/>
            </a:endParaRPr>
          </a:p>
        </p:txBody>
      </p:sp>
      <p:sp>
        <p:nvSpPr>
          <p:cNvPr id="17414" name="TextovéPole 7"/>
          <p:cNvSpPr txBox="1">
            <a:spLocks noChangeArrowheads="1"/>
          </p:cNvSpPr>
          <p:nvPr/>
        </p:nvSpPr>
        <p:spPr bwMode="auto">
          <a:xfrm>
            <a:off x="5219700" y="1844675"/>
            <a:ext cx="33655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Barva </a:t>
            </a:r>
            <a:r>
              <a:rPr lang="cs-CZ" b="1">
                <a:latin typeface="Calibri" pitchFamily="34" charset="0"/>
              </a:rPr>
              <a:t>mléčně růžová</a:t>
            </a:r>
          </a:p>
          <a:p>
            <a:pPr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Profil </a:t>
            </a:r>
            <a:r>
              <a:rPr lang="cs-CZ" b="1">
                <a:latin typeface="Calibri" pitchFamily="34" charset="0"/>
              </a:rPr>
              <a:t>lehce vypouklý</a:t>
            </a:r>
          </a:p>
          <a:p>
            <a:pPr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Okraje </a:t>
            </a:r>
            <a:r>
              <a:rPr lang="cs-CZ" b="1">
                <a:latin typeface="Calibri" pitchFamily="34" charset="0"/>
              </a:rPr>
              <a:t>hladké</a:t>
            </a:r>
          </a:p>
          <a:p>
            <a:pPr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Kolonie </a:t>
            </a:r>
            <a:r>
              <a:rPr lang="cs-CZ" b="1">
                <a:latin typeface="Calibri" pitchFamily="34" charset="0"/>
              </a:rPr>
              <a:t>lesklé </a:t>
            </a:r>
            <a:r>
              <a:rPr lang="cs-CZ">
                <a:latin typeface="Calibri" pitchFamily="34" charset="0"/>
              </a:rPr>
              <a:t>a </a:t>
            </a:r>
            <a:r>
              <a:rPr lang="cs-CZ" b="1">
                <a:latin typeface="Calibri" pitchFamily="34" charset="0"/>
              </a:rPr>
              <a:t>trochu průsvitné</a:t>
            </a:r>
          </a:p>
          <a:p>
            <a:pPr>
              <a:buFont typeface="Arial" charset="0"/>
              <a:buChar char="•"/>
            </a:pPr>
            <a:endParaRPr lang="cs-CZ">
              <a:latin typeface="Calibri" pitchFamily="34" charset="0"/>
            </a:endParaRPr>
          </a:p>
        </p:txBody>
      </p:sp>
      <p:sp>
        <p:nvSpPr>
          <p:cNvPr id="17415" name="TextovéPole 8"/>
          <p:cNvSpPr txBox="1">
            <a:spLocks noChangeArrowheads="1"/>
          </p:cNvSpPr>
          <p:nvPr/>
        </p:nvSpPr>
        <p:spPr bwMode="auto">
          <a:xfrm>
            <a:off x="8051800" y="6550025"/>
            <a:ext cx="1092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latin typeface="Calibri" pitchFamily="34" charset="0"/>
              </a:rPr>
              <a:t>Zvětšení 10x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Gramovo barvení</a:t>
            </a:r>
          </a:p>
        </p:txBody>
      </p:sp>
      <p:pic>
        <p:nvPicPr>
          <p:cNvPr id="18434" name="Zástupný symbol pro obsah 3" descr="arthrobacter_kk_i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924175"/>
            <a:ext cx="4333875" cy="3159125"/>
          </a:xfrm>
        </p:spPr>
      </p:pic>
      <p:sp>
        <p:nvSpPr>
          <p:cNvPr id="18435" name="TextovéPole 4"/>
          <p:cNvSpPr txBox="1">
            <a:spLocks noChangeArrowheads="1"/>
          </p:cNvSpPr>
          <p:nvPr/>
        </p:nvSpPr>
        <p:spPr bwMode="auto">
          <a:xfrm>
            <a:off x="755650" y="6237288"/>
            <a:ext cx="1704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latin typeface="Calibri" pitchFamily="34" charset="0"/>
              </a:rPr>
              <a:t>Arthrobacter sp.</a:t>
            </a:r>
          </a:p>
        </p:txBody>
      </p:sp>
      <p:pic>
        <p:nvPicPr>
          <p:cNvPr id="18436" name="Obrázek 5" descr="mycobacterium_phlei_micrococcus_ii_ij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924175"/>
            <a:ext cx="4284662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ovéPole 6"/>
          <p:cNvSpPr txBox="1">
            <a:spLocks noChangeArrowheads="1"/>
          </p:cNvSpPr>
          <p:nvPr/>
        </p:nvSpPr>
        <p:spPr bwMode="auto">
          <a:xfrm>
            <a:off x="5292725" y="6237288"/>
            <a:ext cx="3670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latin typeface="Calibri" pitchFamily="34" charset="0"/>
              </a:rPr>
              <a:t>Mycobacterium phlei</a:t>
            </a:r>
            <a:r>
              <a:rPr lang="cs-CZ" i="1"/>
              <a:t> + Micrococcus</a:t>
            </a:r>
          </a:p>
        </p:txBody>
      </p:sp>
      <p:sp>
        <p:nvSpPr>
          <p:cNvPr id="18438" name="TextovéPole 7"/>
          <p:cNvSpPr txBox="1">
            <a:spLocks noChangeArrowheads="1"/>
          </p:cNvSpPr>
          <p:nvPr/>
        </p:nvSpPr>
        <p:spPr bwMode="auto">
          <a:xfrm>
            <a:off x="3059113" y="1412875"/>
            <a:ext cx="285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alibri" pitchFamily="34" charset="0"/>
              </a:rPr>
              <a:t>Porovnání G- a G+ kultury</a:t>
            </a:r>
          </a:p>
        </p:txBody>
      </p:sp>
      <p:sp>
        <p:nvSpPr>
          <p:cNvPr id="18439" name="TextovéPole 8"/>
          <p:cNvSpPr txBox="1">
            <a:spLocks noChangeArrowheads="1"/>
          </p:cNvSpPr>
          <p:nvPr/>
        </p:nvSpPr>
        <p:spPr bwMode="auto">
          <a:xfrm>
            <a:off x="7869238" y="6550025"/>
            <a:ext cx="1274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latin typeface="Calibri" pitchFamily="34" charset="0"/>
              </a:rPr>
              <a:t>Zvětšení 1000x</a:t>
            </a:r>
          </a:p>
        </p:txBody>
      </p:sp>
      <p:sp>
        <p:nvSpPr>
          <p:cNvPr id="18440" name="TextovéPole 9"/>
          <p:cNvSpPr txBox="1">
            <a:spLocks noChangeArrowheads="1"/>
          </p:cNvSpPr>
          <p:nvPr/>
        </p:nvSpPr>
        <p:spPr bwMode="auto">
          <a:xfrm>
            <a:off x="395288" y="2492375"/>
            <a:ext cx="169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rgbClr val="FF33CC"/>
                </a:solidFill>
                <a:latin typeface="Calibri" pitchFamily="34" charset="0"/>
              </a:rPr>
              <a:t>G</a:t>
            </a:r>
            <a:r>
              <a:rPr lang="cs-CZ" sz="2400" b="1">
                <a:solidFill>
                  <a:srgbClr val="FF33CC"/>
                </a:solidFill>
              </a:rPr>
              <a:t>+ vymytý</a:t>
            </a:r>
          </a:p>
        </p:txBody>
      </p:sp>
      <p:sp>
        <p:nvSpPr>
          <p:cNvPr id="18441" name="TextovéPole 10"/>
          <p:cNvSpPr txBox="1">
            <a:spLocks noChangeArrowheads="1"/>
          </p:cNvSpPr>
          <p:nvPr/>
        </p:nvSpPr>
        <p:spPr bwMode="auto">
          <a:xfrm>
            <a:off x="4859338" y="2133600"/>
            <a:ext cx="4187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rgbClr val="002060"/>
                </a:solidFill>
                <a:latin typeface="Calibri" pitchFamily="34" charset="0"/>
              </a:rPr>
              <a:t>G+</a:t>
            </a:r>
            <a:r>
              <a:rPr lang="cs-CZ" sz="2400" b="1">
                <a:solidFill>
                  <a:srgbClr val="002060"/>
                </a:solidFill>
              </a:rPr>
              <a:t> mikrokok a nebarvitelné </a:t>
            </a:r>
          </a:p>
          <a:p>
            <a:r>
              <a:rPr lang="cs-CZ" sz="2400" b="1">
                <a:solidFill>
                  <a:srgbClr val="002060"/>
                </a:solidFill>
              </a:rPr>
              <a:t>mykobakterium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 descr="b_thuringiensis3_s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814309"/>
            <a:ext cx="4176744" cy="3043691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  <p:pic>
        <p:nvPicPr>
          <p:cNvPr id="19458" name="Zástupný symbol pro obsah 14" descr="sporosarcina_ureae2_sv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140200" y="1484313"/>
            <a:ext cx="4491038" cy="3273425"/>
          </a:xfrm>
        </p:spPr>
      </p:pic>
      <p:sp>
        <p:nvSpPr>
          <p:cNvPr id="1945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shluk koků x tetrakok x  řetízek z tyček</a:t>
            </a:r>
          </a:p>
        </p:txBody>
      </p:sp>
      <p:sp>
        <p:nvSpPr>
          <p:cNvPr id="19460" name="TextovéPole 7"/>
          <p:cNvSpPr txBox="1">
            <a:spLocks noChangeArrowheads="1"/>
          </p:cNvSpPr>
          <p:nvPr/>
        </p:nvSpPr>
        <p:spPr bwMode="auto">
          <a:xfrm>
            <a:off x="0" y="1125538"/>
            <a:ext cx="2257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latin typeface="Calibri" pitchFamily="34" charset="0"/>
              </a:rPr>
              <a:t>Streptococcus mutans</a:t>
            </a:r>
          </a:p>
        </p:txBody>
      </p:sp>
      <p:pic>
        <p:nvPicPr>
          <p:cNvPr id="19461" name="Obrázek 10" descr="streptococcus_mutans_krev_p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484313"/>
            <a:ext cx="4537075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ovéPole 13"/>
          <p:cNvSpPr txBox="1">
            <a:spLocks noChangeArrowheads="1"/>
          </p:cNvSpPr>
          <p:nvPr/>
        </p:nvSpPr>
        <p:spPr bwMode="auto">
          <a:xfrm>
            <a:off x="7740650" y="1052513"/>
            <a:ext cx="874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latin typeface="Calibri" pitchFamily="34" charset="0"/>
              </a:rPr>
              <a:t>Sarcina</a:t>
            </a:r>
          </a:p>
        </p:txBody>
      </p:sp>
      <p:sp>
        <p:nvSpPr>
          <p:cNvPr id="19463" name="TextovéPole 16"/>
          <p:cNvSpPr txBox="1">
            <a:spLocks noChangeArrowheads="1"/>
          </p:cNvSpPr>
          <p:nvPr/>
        </p:nvSpPr>
        <p:spPr bwMode="auto">
          <a:xfrm>
            <a:off x="2484438" y="6308725"/>
            <a:ext cx="2147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latin typeface="Calibri" pitchFamily="34" charset="0"/>
              </a:rPr>
              <a:t>Bacillus thuringiensis</a:t>
            </a:r>
          </a:p>
        </p:txBody>
      </p:sp>
      <p:sp>
        <p:nvSpPr>
          <p:cNvPr id="19464" name="TextovéPole 17"/>
          <p:cNvSpPr txBox="1">
            <a:spLocks noChangeArrowheads="1"/>
          </p:cNvSpPr>
          <p:nvPr/>
        </p:nvSpPr>
        <p:spPr bwMode="auto">
          <a:xfrm>
            <a:off x="7869238" y="6550025"/>
            <a:ext cx="1274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latin typeface="Calibri" pitchFamily="34" charset="0"/>
              </a:rPr>
              <a:t>Zvětšení 1000x</a:t>
            </a:r>
          </a:p>
        </p:txBody>
      </p:sp>
      <p:cxnSp>
        <p:nvCxnSpPr>
          <p:cNvPr id="12" name="Přímá spojovací šipka 11"/>
          <p:cNvCxnSpPr/>
          <p:nvPr/>
        </p:nvCxnSpPr>
        <p:spPr>
          <a:xfrm flipH="1">
            <a:off x="2195513" y="1052513"/>
            <a:ext cx="647700" cy="1081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>
            <a:off x="4787900" y="1196975"/>
            <a:ext cx="1223963" cy="1511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H="1">
            <a:off x="5003800" y="1196975"/>
            <a:ext cx="2160588" cy="4319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Negativní barvení</a:t>
            </a:r>
          </a:p>
        </p:txBody>
      </p:sp>
      <p:pic>
        <p:nvPicPr>
          <p:cNvPr id="20482" name="Obrázek 4" descr="b_cereus_kk_iv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1844675"/>
            <a:ext cx="5219700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Zástupný symbol pro obsah 3" descr="b_cereus_hp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844675"/>
            <a:ext cx="5210175" cy="3816350"/>
          </a:xfrm>
        </p:spPr>
      </p:pic>
      <p:sp>
        <p:nvSpPr>
          <p:cNvPr id="20484" name="TextovéPole 5"/>
          <p:cNvSpPr txBox="1">
            <a:spLocks noChangeArrowheads="1"/>
          </p:cNvSpPr>
          <p:nvPr/>
        </p:nvSpPr>
        <p:spPr bwMode="auto">
          <a:xfrm>
            <a:off x="1187450" y="1268413"/>
            <a:ext cx="7183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alibri" pitchFamily="34" charset="0"/>
              </a:rPr>
              <a:t>Porovnání Gramova barvení a negativního barvení u jednoho druhu</a:t>
            </a:r>
          </a:p>
        </p:txBody>
      </p:sp>
      <p:sp>
        <p:nvSpPr>
          <p:cNvPr id="20485" name="TextovéPole 6"/>
          <p:cNvSpPr txBox="1">
            <a:spLocks noChangeArrowheads="1"/>
          </p:cNvSpPr>
          <p:nvPr/>
        </p:nvSpPr>
        <p:spPr bwMode="auto">
          <a:xfrm>
            <a:off x="3779838" y="5949950"/>
            <a:ext cx="1558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latin typeface="Calibri" pitchFamily="34" charset="0"/>
              </a:rPr>
              <a:t>Bacillus cereus</a:t>
            </a:r>
          </a:p>
        </p:txBody>
      </p:sp>
      <p:sp>
        <p:nvSpPr>
          <p:cNvPr id="20486" name="TextovéPole 8"/>
          <p:cNvSpPr txBox="1">
            <a:spLocks noChangeArrowheads="1"/>
          </p:cNvSpPr>
          <p:nvPr/>
        </p:nvSpPr>
        <p:spPr bwMode="auto">
          <a:xfrm>
            <a:off x="7869238" y="6550025"/>
            <a:ext cx="1274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latin typeface="Calibri" pitchFamily="34" charset="0"/>
              </a:rPr>
              <a:t>Zvětšení 1000x</a:t>
            </a:r>
          </a:p>
        </p:txBody>
      </p:sp>
      <p:cxnSp>
        <p:nvCxnSpPr>
          <p:cNvPr id="13" name="Přímá spojovací šipka 12"/>
          <p:cNvCxnSpPr/>
          <p:nvPr/>
        </p:nvCxnSpPr>
        <p:spPr>
          <a:xfrm flipH="1">
            <a:off x="3132138" y="1628775"/>
            <a:ext cx="215900" cy="792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5219700" y="1628775"/>
            <a:ext cx="647700" cy="576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2268538" y="1628775"/>
            <a:ext cx="17986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>
            <a:off x="4356100" y="1628775"/>
            <a:ext cx="2016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>
          <a:xfrm>
            <a:off x="900113" y="0"/>
            <a:ext cx="7364412" cy="566738"/>
          </a:xfrm>
        </p:spPr>
        <p:txBody>
          <a:bodyPr/>
          <a:lstStyle/>
          <a:p>
            <a:r>
              <a:rPr lang="cs-CZ" sz="2800" smtClean="0"/>
              <a:t>Porovnání velikosti různých druhů rodu </a:t>
            </a:r>
            <a:r>
              <a:rPr lang="cs-CZ" sz="2800" i="1" smtClean="0"/>
              <a:t>Bacillus</a:t>
            </a:r>
          </a:p>
        </p:txBody>
      </p:sp>
      <p:pic>
        <p:nvPicPr>
          <p:cNvPr id="21506" name="Zástupný symbol pro obsah 3" descr="b_megaterium_ah_ii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765175"/>
            <a:ext cx="4113212" cy="2997200"/>
          </a:xfrm>
        </p:spPr>
      </p:pic>
      <p:sp>
        <p:nvSpPr>
          <p:cNvPr id="21507" name="TextovéPole 4"/>
          <p:cNvSpPr txBox="1">
            <a:spLocks noChangeArrowheads="1"/>
          </p:cNvSpPr>
          <p:nvPr/>
        </p:nvSpPr>
        <p:spPr bwMode="auto">
          <a:xfrm>
            <a:off x="395288" y="404813"/>
            <a:ext cx="1562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latin typeface="Calibri" pitchFamily="34" charset="0"/>
              </a:rPr>
              <a:t>B. megaterium</a:t>
            </a:r>
          </a:p>
        </p:txBody>
      </p:sp>
      <p:sp>
        <p:nvSpPr>
          <p:cNvPr id="21508" name="TextovéPole 7"/>
          <p:cNvSpPr txBox="1">
            <a:spLocks noChangeArrowheads="1"/>
          </p:cNvSpPr>
          <p:nvPr/>
        </p:nvSpPr>
        <p:spPr bwMode="auto">
          <a:xfrm>
            <a:off x="4643438" y="404813"/>
            <a:ext cx="1246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latin typeface="Calibri" pitchFamily="34" charset="0"/>
              </a:rPr>
              <a:t>B.mycoides</a:t>
            </a:r>
          </a:p>
        </p:txBody>
      </p:sp>
      <p:pic>
        <p:nvPicPr>
          <p:cNvPr id="21509" name="Obrázek 8" descr="b_thuringiensis3_s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860800"/>
            <a:ext cx="4113212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ovéPole 9"/>
          <p:cNvSpPr txBox="1">
            <a:spLocks noChangeArrowheads="1"/>
          </p:cNvSpPr>
          <p:nvPr/>
        </p:nvSpPr>
        <p:spPr bwMode="auto">
          <a:xfrm>
            <a:off x="468313" y="6308725"/>
            <a:ext cx="162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latin typeface="Calibri" pitchFamily="34" charset="0"/>
              </a:rPr>
              <a:t>B. thuringiensis</a:t>
            </a:r>
          </a:p>
        </p:txBody>
      </p:sp>
      <p:pic>
        <p:nvPicPr>
          <p:cNvPr id="21511" name="Obrázek 10" descr="bacillu_mycoides_ad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765175"/>
            <a:ext cx="4067175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Obrázek 13" descr="b_sphaericus2_lf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919538"/>
            <a:ext cx="4032250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ovéPole 12"/>
          <p:cNvSpPr txBox="1">
            <a:spLocks noChangeArrowheads="1"/>
          </p:cNvSpPr>
          <p:nvPr/>
        </p:nvSpPr>
        <p:spPr bwMode="auto">
          <a:xfrm>
            <a:off x="4787900" y="6488113"/>
            <a:ext cx="1422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latin typeface="Calibri" pitchFamily="34" charset="0"/>
              </a:rPr>
              <a:t>B. sphaericus</a:t>
            </a:r>
          </a:p>
        </p:txBody>
      </p:sp>
      <p:sp>
        <p:nvSpPr>
          <p:cNvPr id="21514" name="TextovéPole 14"/>
          <p:cNvSpPr txBox="1">
            <a:spLocks noChangeArrowheads="1"/>
          </p:cNvSpPr>
          <p:nvPr/>
        </p:nvSpPr>
        <p:spPr bwMode="auto">
          <a:xfrm rot="5400000">
            <a:off x="8352632" y="6066631"/>
            <a:ext cx="1274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latin typeface="Calibri" pitchFamily="34" charset="0"/>
              </a:rPr>
              <a:t>Zvětšení 1000x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411</Words>
  <Application>Microsoft Office PowerPoint</Application>
  <PresentationFormat>On-screen Show (4:3)</PresentationFormat>
  <Paragraphs>91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Calibri</vt:lpstr>
      <vt:lpstr>Arial</vt:lpstr>
      <vt:lpstr>Motiv sady Office</vt:lpstr>
      <vt:lpstr>Cytologie a morfologie bakterií Bi7330</vt:lpstr>
      <vt:lpstr>Makroskopické pozorování morfologie kolonií </vt:lpstr>
      <vt:lpstr> </vt:lpstr>
      <vt:lpstr>Snímek 4</vt:lpstr>
      <vt:lpstr>Pozorování buněk Archaea</vt:lpstr>
      <vt:lpstr>Gramovo barvení</vt:lpstr>
      <vt:lpstr>shluk koků x tetrakok x  řetízek z tyček</vt:lpstr>
      <vt:lpstr>Negativní barvení</vt:lpstr>
      <vt:lpstr>Porovnání velikosti různých druhů rodu Bacillus</vt:lpstr>
      <vt:lpstr>Snímek 10</vt:lpstr>
      <vt:lpstr>Snímek 11</vt:lpstr>
      <vt:lpstr>MIKROSKOPICKÉ TECHNIKY: Pozorování v jasném poli Gramovo barvení</vt:lpstr>
      <vt:lpstr>MIKROSKOPICKÉ TECHNIKY:  Pozorování v jasném poli Negativní barvení</vt:lpstr>
      <vt:lpstr>MIKROSKOPICKÉ TECHNIKY:  Fázový kontrast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Roman Hradil</dc:creator>
  <cp:lastModifiedBy>.</cp:lastModifiedBy>
  <cp:revision>25</cp:revision>
  <dcterms:created xsi:type="dcterms:W3CDTF">2012-11-12T00:00:56Z</dcterms:created>
  <dcterms:modified xsi:type="dcterms:W3CDTF">2013-01-06T12:49:25Z</dcterms:modified>
</cp:coreProperties>
</file>