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5" r:id="rId2"/>
    <p:sldMasterId id="2147483706" r:id="rId3"/>
  </p:sldMasterIdLst>
  <p:notesMasterIdLst>
    <p:notesMasterId r:id="rId42"/>
  </p:notesMasterIdLst>
  <p:sldIdLst>
    <p:sldId id="926" r:id="rId4"/>
    <p:sldId id="932" r:id="rId5"/>
    <p:sldId id="933" r:id="rId6"/>
    <p:sldId id="936" r:id="rId7"/>
    <p:sldId id="937" r:id="rId8"/>
    <p:sldId id="938" r:id="rId9"/>
    <p:sldId id="939" r:id="rId10"/>
    <p:sldId id="940" r:id="rId11"/>
    <p:sldId id="941" r:id="rId12"/>
    <p:sldId id="942" r:id="rId13"/>
    <p:sldId id="943" r:id="rId14"/>
    <p:sldId id="944" r:id="rId15"/>
    <p:sldId id="945" r:id="rId16"/>
    <p:sldId id="946" r:id="rId17"/>
    <p:sldId id="947" r:id="rId18"/>
    <p:sldId id="948" r:id="rId19"/>
    <p:sldId id="949" r:id="rId20"/>
    <p:sldId id="950" r:id="rId21"/>
    <p:sldId id="951" r:id="rId22"/>
    <p:sldId id="952" r:id="rId23"/>
    <p:sldId id="953" r:id="rId24"/>
    <p:sldId id="954" r:id="rId25"/>
    <p:sldId id="955" r:id="rId26"/>
    <p:sldId id="956" r:id="rId27"/>
    <p:sldId id="957" r:id="rId28"/>
    <p:sldId id="958" r:id="rId29"/>
    <p:sldId id="959" r:id="rId30"/>
    <p:sldId id="960" r:id="rId31"/>
    <p:sldId id="961" r:id="rId32"/>
    <p:sldId id="962" r:id="rId33"/>
    <p:sldId id="963" r:id="rId34"/>
    <p:sldId id="964" r:id="rId35"/>
    <p:sldId id="965" r:id="rId36"/>
    <p:sldId id="966" r:id="rId37"/>
    <p:sldId id="967" r:id="rId38"/>
    <p:sldId id="968" r:id="rId39"/>
    <p:sldId id="969" r:id="rId40"/>
    <p:sldId id="935" r:id="rId41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FFFF99"/>
    <a:srgbClr val="400000"/>
    <a:srgbClr val="800000"/>
    <a:srgbClr val="CC0000"/>
    <a:srgbClr val="FF0000"/>
    <a:srgbClr val="000099"/>
    <a:srgbClr val="DDDDDD"/>
    <a:srgbClr val="B2B2B2"/>
    <a:srgbClr val="607B7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9" autoAdjust="0"/>
    <p:restoredTop sz="94660"/>
  </p:normalViewPr>
  <p:slideViewPr>
    <p:cSldViewPr>
      <p:cViewPr varScale="1">
        <p:scale>
          <a:sx n="86" d="100"/>
          <a:sy n="86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2.1153846153846204E-2"/>
          <c:y val="3.4161490683229899E-2"/>
          <c:w val="0.96153846153846168"/>
          <c:h val="0.8385093167701881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pattFill prst="dkUpDiag">
              <a:fgClr>
                <a:srgbClr val="993300"/>
              </a:fgClr>
              <a:bgClr>
                <a:srgbClr val="000000"/>
              </a:bgClr>
            </a:pattFill>
            <a:ln w="19930">
              <a:noFill/>
            </a:ln>
          </c:spPr>
          <c:dPt>
            <c:idx val="5"/>
            <c:spPr>
              <a:solidFill>
                <a:srgbClr val="FF0000"/>
              </a:solidFill>
              <a:ln w="19930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19930">
                <a:noFill/>
              </a:ln>
            </c:spPr>
          </c:dPt>
          <c:dPt>
            <c:idx val="7"/>
            <c:spPr>
              <a:solidFill>
                <a:srgbClr val="FF0000"/>
              </a:solidFill>
              <a:ln w="19930">
                <a:noFill/>
              </a:ln>
            </c:spPr>
          </c:dPt>
          <c:dPt>
            <c:idx val="8"/>
            <c:spPr>
              <a:solidFill>
                <a:srgbClr val="FF0000"/>
              </a:solidFill>
              <a:ln w="19930">
                <a:noFill/>
              </a:ln>
            </c:spPr>
          </c:dPt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1.8</c:v>
                </c:pt>
                <c:pt idx="4">
                  <c:v>1.8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</c:ser>
        <c:gapWidth val="0"/>
        <c:axId val="79142912"/>
        <c:axId val="92350720"/>
      </c:barChart>
      <c:catAx>
        <c:axId val="791429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9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2350720"/>
        <c:crossesAt val="0"/>
        <c:auto val="1"/>
        <c:lblAlgn val="ctr"/>
        <c:lblOffset val="100"/>
        <c:tickLblSkip val="1"/>
        <c:tickMarkSkip val="1"/>
      </c:catAx>
      <c:valAx>
        <c:axId val="92350720"/>
        <c:scaling>
          <c:orientation val="minMax"/>
          <c:max val="5"/>
          <c:min val="0"/>
        </c:scaling>
        <c:delete val="1"/>
        <c:axPos val="l"/>
        <c:numFmt formatCode="General" sourceLinked="1"/>
        <c:tickLblPos val="none"/>
        <c:crossAx val="79142912"/>
        <c:crosses val="autoZero"/>
        <c:crossBetween val="between"/>
        <c:majorUnit val="1"/>
        <c:minorUnit val="1"/>
      </c:valAx>
      <c:spPr>
        <a:noFill/>
        <a:ln w="1993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1D49831-9435-4201-A280-91AA28325834}" type="datetimeFigureOut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D11C411-1CAB-493F-9FC7-C8356A4621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B2951C-56A7-4F83-9861-6C659F12BBC5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76EEAF-A2CC-4CC3-A9C6-439E78A90FF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C888C4-4445-463F-A751-969AA07C9642}" type="slidenum">
              <a:rPr lang="cs-CZ" sz="1200" b="0" i="0"/>
              <a:pPr algn="r"/>
              <a:t>6</a:t>
            </a:fld>
            <a:endParaRPr lang="cs-CZ" sz="1200" b="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26D6FF-257B-4DCE-8369-D21EB15DD82C}" type="slidenum">
              <a:rPr lang="cs-CZ" sz="1200" b="0" i="0"/>
              <a:pPr algn="r"/>
              <a:t>10</a:t>
            </a:fld>
            <a:endParaRPr lang="cs-CZ" sz="1200" b="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26D6FF-257B-4DCE-8369-D21EB15DD82C}" type="slidenum">
              <a:rPr lang="cs-CZ" sz="1200" b="0" i="0"/>
              <a:pPr algn="r"/>
              <a:t>11</a:t>
            </a:fld>
            <a:endParaRPr lang="cs-CZ" sz="1200" b="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4700"/>
            <a:ext cx="4949825" cy="3713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1" y="4711701"/>
            <a:ext cx="4891088" cy="277813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495FB-9AC3-48C1-B6FB-CEF0BDD6EFB6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Jarkovský,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ECA1F-E3E9-441F-AAFC-6ACFC7701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12130-4E11-41AB-A621-2E35C31511A2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295C1D-15CA-41DA-8BF8-5B41B4B455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5BDB3-1307-4746-A66A-D5ADB006EACE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9AD029-2509-410E-96AA-E41B092D5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6221F2-62C5-4A8C-8733-F97D1BBB15CF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4EB6FC-DAE9-447E-BE2C-5A2CC160AA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8AB33-9ADA-48DC-BFA5-1DF3A2982126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FCC9E-D049-455A-AB76-3C3A05C9B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356F89-DDBD-4134-BE06-27AAF77779B7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06CCF5-ACF2-4ECC-9D37-3B8162C543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8E3A80-D12A-435E-98C2-9D7D743492B8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D005E-060B-48D0-828D-A43B4D0A49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340E25-0C88-41B3-8205-6368A6E33B10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CC919-E8E4-48C1-B19D-64759056C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B9F51B-F88A-45E4-A3F0-278912871F34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E5FC2C-A5B2-48B0-88F9-563B950FA0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2B9500-5B0C-4F5B-AE88-BAB202B2F872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9472A0-7CEB-41C3-B271-2B5A69E7B2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2658B-D087-44F8-9089-C9A3EB470BF7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BA5879-AC56-4A56-BB35-6495446389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08716-340A-49CA-AA8E-EF59736C0CCE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F8464C-829C-47BC-A94F-65EA4F14C8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1BFFD-E25E-49A8-919D-3FAB13B0B709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E8BDDA-EF92-496C-923B-0043AF4679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50FD5E-8026-4A84-B7CB-320ED39671D6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EF41C9-9F59-4059-998F-7FB1139D6C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977B2-FD8E-4CCD-AC96-CCC54D273325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E10EF-CD08-4119-8C78-0049BFCF9D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B5AF5D-7350-469A-B9C0-CE09E56F38A6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716D33-3A5F-4A6D-B30A-55153B3565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1E46E-B3B2-4AC5-988D-BA99F6B86DC9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ED566-3C30-432F-A4DA-401BEB87CE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B8537A-92AE-4420-8959-4EA7652F7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2D6678-6E44-4C72-94EF-A3CA95E3DCE0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7C8542-84AF-4B0C-B6B5-09E4F2547C32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C4A44-A2CC-428A-B3B5-B62C106207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498BC3-62C0-4AF5-9E30-C0DB208FBD17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61E253-E515-459D-84F5-81487F5BD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C10B16-DF2C-4230-832D-ABF2B51B41CB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B815E-9A40-48C8-B3E3-4EE69A338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AA9E53-FC64-4388-B2C2-0F81B9DDEFD8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14D07B-0BF6-4562-A21D-1A017FB800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2004E-B6AE-4D54-B4EC-F0C58BB2C4DE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76D407-0C20-4D41-87CD-CD4E212168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6ABE9D-1527-4909-955F-53B183502C95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i="0" smtClean="0">
                <a:solidFill>
                  <a:srgbClr val="7B98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561C6AB-E4AC-4C7E-B715-F482FCE747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23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923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9232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102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5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6" name="Obdélník 25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7" name="Přímá spojovací čára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28" name="Obdélník 27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0251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5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31" name="Zástupný symbol pro datum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887A4BC-0E63-4571-B89D-1E5BA8492E1C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32" name="Zástupný symbol pro zápatí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33" name="Zástupný symbol pro číslo snímku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i="0" smtClean="0">
                <a:solidFill>
                  <a:srgbClr val="E1E1E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B796440-A6F3-4E33-85BB-CB2B032438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1275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76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FD316D-7A9C-4DAF-94D6-E1321D4329DB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i="0" smtClean="0">
                <a:solidFill>
                  <a:srgbClr val="E1E1E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F35CDB5-8B9F-49C8-840E-B760D37578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1280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Chyby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p-hodnota</a:t>
            </a: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7.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Statistické testování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395288" y="12287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>
                <a:latin typeface="Verdana" pitchFamily="34" charset="0"/>
              </a:rPr>
              <a:t>Nepárový design</a:t>
            </a:r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395288" y="35020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Párový design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468313" y="1876425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p:oleObj spid="_x0000_s169986" r:id="rId4" imgW="2950000" imgH="3070000" progId="">
              <p:embed/>
            </p:oleObj>
          </a:graphicData>
        </a:graphic>
      </p:graphicFrame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Normalita dat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395536" y="1628800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smtClean="0">
                <a:latin typeface="Verdana" pitchFamily="34" charset="0"/>
              </a:rPr>
              <a:t>Normální rozdělení pravděpodobnosti je definováno rovnicí:</a:t>
            </a:r>
            <a:endParaRPr lang="cs-CZ" i="0" dirty="0">
              <a:latin typeface="Verdana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23528" y="3933056"/>
            <a:ext cx="8424862" cy="172819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/>
          <a:lstStyle/>
          <a:p>
            <a:pPr>
              <a:spcBef>
                <a:spcPct val="20000"/>
              </a:spcBef>
            </a:pPr>
            <a:r>
              <a:rPr lang="cs-CZ" i="0" dirty="0" smtClean="0">
                <a:latin typeface="Verdana" pitchFamily="34" charset="0"/>
              </a:rPr>
              <a:t>Kde </a:t>
            </a:r>
            <a:r>
              <a:rPr lang="cs-CZ" b="1" i="1" dirty="0" smtClean="0">
                <a:latin typeface="Verdana" pitchFamily="34" charset="0"/>
              </a:rPr>
              <a:t>f(x)</a:t>
            </a:r>
            <a:r>
              <a:rPr lang="cs-CZ" i="0" dirty="0" smtClean="0">
                <a:latin typeface="Verdana" pitchFamily="34" charset="0"/>
              </a:rPr>
              <a:t> značí hustotu pravděpodobnosti, </a:t>
            </a:r>
            <a:r>
              <a:rPr lang="el-GR" b="1" i="1" dirty="0" smtClean="0">
                <a:latin typeface="Verdana" pitchFamily="34" charset="0"/>
              </a:rPr>
              <a:t>μ</a:t>
            </a:r>
            <a:r>
              <a:rPr lang="cs-CZ" i="0" dirty="0" smtClean="0">
                <a:latin typeface="Verdana" pitchFamily="34" charset="0"/>
              </a:rPr>
              <a:t> značí střední hodnotu (aritmetický průměr), </a:t>
            </a:r>
            <a:r>
              <a:rPr lang="el-GR" b="1" i="1" dirty="0" smtClean="0">
                <a:latin typeface="Verdana" pitchFamily="34" charset="0"/>
              </a:rPr>
              <a:t>σ</a:t>
            </a:r>
            <a:r>
              <a:rPr lang="cs-CZ" i="0" dirty="0" smtClean="0">
                <a:latin typeface="Verdana" pitchFamily="34" charset="0"/>
              </a:rPr>
              <a:t> značí směrodatnou odchylku , a </a:t>
            </a:r>
            <a:r>
              <a:rPr lang="cs-CZ" b="1" i="1" dirty="0" smtClean="0">
                <a:latin typeface="Verdana" pitchFamily="34" charset="0"/>
              </a:rPr>
              <a:t>x</a:t>
            </a:r>
            <a:r>
              <a:rPr lang="cs-CZ" i="0" dirty="0" smtClean="0">
                <a:latin typeface="Verdana" pitchFamily="34" charset="0"/>
              </a:rPr>
              <a:t> hodnotu zkoumané veličiny.</a:t>
            </a:r>
          </a:p>
          <a:p>
            <a:pPr>
              <a:spcBef>
                <a:spcPct val="20000"/>
              </a:spcBef>
            </a:pPr>
            <a:endParaRPr lang="cs-CZ" dirty="0" smtClean="0"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cs-CZ" i="0" dirty="0" smtClean="0">
                <a:latin typeface="Verdana" pitchFamily="34" charset="0"/>
              </a:rPr>
              <a:t>Dosazením </a:t>
            </a:r>
            <a:r>
              <a:rPr lang="cs-CZ" b="1" i="1" dirty="0" smtClean="0">
                <a:latin typeface="Verdana" pitchFamily="34" charset="0"/>
              </a:rPr>
              <a:t>s</a:t>
            </a:r>
            <a:r>
              <a:rPr lang="cs-CZ" i="0" dirty="0" smtClean="0">
                <a:latin typeface="Verdana" pitchFamily="34" charset="0"/>
              </a:rPr>
              <a:t> za </a:t>
            </a:r>
            <a:r>
              <a:rPr lang="el-GR" b="1" i="1" dirty="0" smtClean="0">
                <a:latin typeface="Verdana" pitchFamily="34" charset="0"/>
              </a:rPr>
              <a:t>σ</a:t>
            </a:r>
            <a:r>
              <a:rPr lang="cs-CZ" dirty="0" smtClean="0">
                <a:latin typeface="Verdana" pitchFamily="34" charset="0"/>
              </a:rPr>
              <a:t> a </a:t>
            </a:r>
            <a:r>
              <a:rPr lang="cs-CZ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x̅</a:t>
            </a:r>
            <a:r>
              <a:rPr lang="cs-CZ" dirty="0" smtClean="0">
                <a:latin typeface="Verdana" pitchFamily="34" charset="0"/>
              </a:rPr>
              <a:t> za </a:t>
            </a:r>
            <a:r>
              <a:rPr lang="el-GR" b="1" i="1" dirty="0" smtClean="0">
                <a:latin typeface="Verdana" pitchFamily="34" charset="0"/>
              </a:rPr>
              <a:t>μ</a:t>
            </a:r>
            <a:r>
              <a:rPr lang="cs-CZ" dirty="0" smtClean="0">
                <a:latin typeface="Verdana" pitchFamily="34" charset="0"/>
              </a:rPr>
              <a:t> získáme křivku idealizovaného rozdělení pro daný výběr.</a:t>
            </a:r>
            <a:endParaRPr lang="cs-CZ" i="0" dirty="0">
              <a:latin typeface="Verdana" pitchFamily="34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564904"/>
            <a:ext cx="4314825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Rozdělení pravděpodobnosti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rozdělení jako statistický model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a aplikace modelových rozdělení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Popisné statistiky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332656"/>
            <a:ext cx="7772400" cy="1754326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8. </a:t>
            </a:r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Modelová rozdělení pravděpodobnosti, popisné statistiky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Klasickým postupem statistické analýzy je na základě vzorku cílové populace identifikovat typ a charakteristiky modelového rozdělení dat, využít jeho matematického modelu k popisu reality a získané výsledky zobecnit na hodnocenou cílovou populaci.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Využití tohoto přístupu je možné pouze v případě shody reálných dat s modelovým rozdělením, v opačném případě hrozí získání zavádějících výsledků (</a:t>
            </a:r>
            <a:r>
              <a:rPr lang="cs-CZ" sz="2400" dirty="0" err="1" smtClean="0"/>
              <a:t>neparametrické</a:t>
            </a:r>
            <a:r>
              <a:rPr lang="cs-CZ" sz="2400" dirty="0" smtClean="0"/>
              <a:t> statistiky).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Nejklasičtějším modelovým rozdělením, od něhož je odvozena celá řada statistických analýz je tzv. normální rozdělení, známé též jako </a:t>
            </a:r>
            <a:r>
              <a:rPr lang="cs-CZ" sz="2400" dirty="0" err="1" smtClean="0"/>
              <a:t>Gaussova</a:t>
            </a:r>
            <a:r>
              <a:rPr lang="cs-CZ" sz="2400" dirty="0" smtClean="0"/>
              <a:t> křivka.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hist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3780421" cy="2520280"/>
          </a:xfrm>
          <a:prstGeom prst="rect">
            <a:avLst/>
          </a:prstGeom>
        </p:spPr>
      </p:pic>
      <p:pic>
        <p:nvPicPr>
          <p:cNvPr id="38" name="Obrázek 37" descr="n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387"/>
            <a:ext cx="3779912" cy="2519941"/>
          </a:xfrm>
          <a:prstGeom prst="rect">
            <a:avLst/>
          </a:prstGeom>
        </p:spPr>
      </p:pic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dirty="0" smtClean="0"/>
              <a:t>Rozdělení (rozložení, distribuce) pravděpodobnosti (dat)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24810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Funkce přiřazující intervalu hodnot náhodné veličiny pravděpodobnost (obecně), resp. přiřazující hodnotě náhodné veličiny určitou hustotu pravděpodobnosti (derivace pravděpodobnosti podle náhodné veličiny).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 případě diskrétní náhodné veličiny lze ztotožnit intervaly s konkrétními hodnotami a tvrdit, že rozdělení pravděpodobnosti přiřazuje jednotlivým hodnotám přímo pravděpodobnost.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dirty="0" smtClean="0"/>
              <a:t>Rozdělení (rozdělení, distribuce) pravděpodobnosti (dat)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Rozdělení pravděpodobnosti pro spojité a diskrétní náhodné veličiny se liší (páry podobných rozdělení).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Každá náhodná veličina má určité rozdělení, které může a nemusí být známé (plyne z definice náhodné veličiny).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Rozdělení je určeno charakteristickými parametry. Jejich typ a počet se liší na základě komplexity rozdělení: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průměr,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rozptyl,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špičatost,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šikmost aj.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Při analýze určujeme výběrové parametry, které nejsou totožné s reálnými parametry rozdělení.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/>
          <a:lstStyle/>
          <a:p>
            <a:r>
              <a:rPr lang="cs-CZ" dirty="0" smtClean="0"/>
              <a:t>Rozdělení hodnot jako model:</a:t>
            </a:r>
            <a:br>
              <a:rPr lang="cs-CZ" dirty="0" smtClean="0"/>
            </a:br>
            <a:r>
              <a:rPr lang="cs-CZ" dirty="0" smtClean="0"/>
              <a:t>Normální rozdělení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114925" y="3048000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19575" y="4591050"/>
            <a:ext cx="2400300" cy="10953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1558925"/>
            <a:ext cx="35052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077344" y="1558925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(</a:t>
            </a:r>
            <a:r>
              <a:rPr lang="cs-CZ" sz="2000" i="0">
                <a:latin typeface="Symbol" pitchFamily="18" charset="2"/>
              </a:rPr>
              <a:t>m,s</a:t>
            </a:r>
            <a:r>
              <a:rPr lang="cs-CZ" sz="2000" b="0" i="0"/>
              <a:t>)</a:t>
            </a: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6672263" y="4933950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48544" y="1320800"/>
            <a:ext cx="2514600" cy="1428750"/>
            <a:chOff x="64" y="136"/>
            <a:chExt cx="255" cy="204"/>
          </a:xfrm>
        </p:grpSpPr>
        <p:sp>
          <p:nvSpPr>
            <p:cNvPr id="1057" name="Line 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562744" y="1330325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362200" y="2292350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m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152775" y="4572000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 (0,1)</a:t>
            </a:r>
          </a:p>
        </p:txBody>
      </p:sp>
      <p:sp>
        <p:nvSpPr>
          <p:cNvPr id="1039" name="Freeform 14" descr="Tmavý šikmo nahoru"/>
          <p:cNvSpPr>
            <a:spLocks/>
          </p:cNvSpPr>
          <p:nvPr/>
        </p:nvSpPr>
        <p:spPr bwMode="auto">
          <a:xfrm>
            <a:off x="1352550" y="4638675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dkUpDiag">
            <a:fgClr>
              <a:srgbClr val="00FF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600075" y="4333875"/>
            <a:ext cx="80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(z)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352675" y="5838825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91375" y="4781550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Tabelovaná</a:t>
            </a:r>
          </a:p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podoba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095375" y="3676650"/>
            <a:ext cx="2971800" cy="3619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Standardizovaná forma</a:t>
            </a:r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534544" y="27019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3686175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</a:t>
            </a: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229225" y="32480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 =</a:t>
            </a:r>
            <a:r>
              <a:rPr lang="cs-CZ" sz="2400" b="0" i="0"/>
              <a:t> 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5686425" y="3171825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x - </a:t>
            </a:r>
            <a:r>
              <a:rPr lang="cs-CZ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</a:p>
        </p:txBody>
      </p:sp>
      <p:sp>
        <p:nvSpPr>
          <p:cNvPr id="1048" name="Freeform 23"/>
          <p:cNvSpPr>
            <a:spLocks/>
          </p:cNvSpPr>
          <p:nvPr/>
        </p:nvSpPr>
        <p:spPr bwMode="auto">
          <a:xfrm>
            <a:off x="6705600" y="2549525"/>
            <a:ext cx="685800" cy="76200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2147483647 h 90"/>
              <a:gd name="T4" fmla="*/ 0 w 55"/>
              <a:gd name="T5" fmla="*/ 2147483647 h 90"/>
              <a:gd name="T6" fmla="*/ 0 60000 65536"/>
              <a:gd name="T7" fmla="*/ 0 60000 65536"/>
              <a:gd name="T8" fmla="*/ 0 60000 65536"/>
              <a:gd name="T9" fmla="*/ 0 w 55"/>
              <a:gd name="T10" fmla="*/ 0 h 90"/>
              <a:gd name="T11" fmla="*/ 55 w 5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0">
                <a:moveTo>
                  <a:pt x="45" y="0"/>
                </a:moveTo>
                <a:cubicBezTo>
                  <a:pt x="50" y="22"/>
                  <a:pt x="55" y="45"/>
                  <a:pt x="48" y="60"/>
                </a:cubicBezTo>
                <a:cubicBezTo>
                  <a:pt x="41" y="75"/>
                  <a:pt x="20" y="82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9" name="Freeform 24"/>
          <p:cNvSpPr>
            <a:spLocks/>
          </p:cNvSpPr>
          <p:nvPr/>
        </p:nvSpPr>
        <p:spPr bwMode="auto">
          <a:xfrm>
            <a:off x="5362575" y="4095750"/>
            <a:ext cx="533400" cy="619125"/>
          </a:xfrm>
          <a:custGeom>
            <a:avLst/>
            <a:gdLst>
              <a:gd name="T0" fmla="*/ 0 w 72"/>
              <a:gd name="T1" fmla="*/ 0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0 60000 65536"/>
              <a:gd name="T7" fmla="*/ 0 60000 65536"/>
              <a:gd name="T8" fmla="*/ 0 60000 65536"/>
              <a:gd name="T9" fmla="*/ 0 w 72"/>
              <a:gd name="T10" fmla="*/ 0 h 73"/>
              <a:gd name="T11" fmla="*/ 72 w 7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73">
                <a:moveTo>
                  <a:pt x="0" y="0"/>
                </a:moveTo>
                <a:cubicBezTo>
                  <a:pt x="1" y="13"/>
                  <a:pt x="2" y="26"/>
                  <a:pt x="14" y="38"/>
                </a:cubicBezTo>
                <a:cubicBezTo>
                  <a:pt x="26" y="50"/>
                  <a:pt x="49" y="61"/>
                  <a:pt x="72" y="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5838825" y="3500438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2590800" y="27019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619375" y="5619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281488" y="1558925"/>
          <a:ext cx="3632200" cy="1122363"/>
        </p:xfrm>
        <a:graphic>
          <a:graphicData uri="http://schemas.openxmlformats.org/presentationml/2006/ole">
            <p:oleObj spid="_x0000_s171010" name="Rovnice" r:id="rId3" imgW="1473120" imgH="482400" progId="Equation.3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137025" y="4629150"/>
          <a:ext cx="2527300" cy="1066800"/>
        </p:xfrm>
        <a:graphic>
          <a:graphicData uri="http://schemas.openxmlformats.org/presentationml/2006/ole">
            <p:oleObj spid="_x0000_s171011" name="Rovnice" r:id="rId4" imgW="1168200" imgH="469800" progId="Equation.3">
              <p:embed/>
            </p:oleObj>
          </a:graphicData>
        </a:graphic>
      </p:graphicFrame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23975" y="4333875"/>
            <a:ext cx="2514600" cy="1428750"/>
            <a:chOff x="64" y="136"/>
            <a:chExt cx="255" cy="204"/>
          </a:xfrm>
        </p:grpSpPr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54" name="Freeform 33" descr="Tmavý šikmo nahoru"/>
          <p:cNvSpPr>
            <a:spLocks/>
          </p:cNvSpPr>
          <p:nvPr/>
        </p:nvSpPr>
        <p:spPr bwMode="auto">
          <a:xfrm>
            <a:off x="1332930" y="1620838"/>
            <a:ext cx="2347912" cy="1114425"/>
          </a:xfrm>
          <a:custGeom>
            <a:avLst/>
            <a:gdLst>
              <a:gd name="T0" fmla="*/ 0 w 1479"/>
              <a:gd name="T1" fmla="*/ 2147483647 h 702"/>
              <a:gd name="T2" fmla="*/ 2147483647 w 1479"/>
              <a:gd name="T3" fmla="*/ 2147483647 h 702"/>
              <a:gd name="T4" fmla="*/ 2147483647 w 1479"/>
              <a:gd name="T5" fmla="*/ 2147483647 h 702"/>
              <a:gd name="T6" fmla="*/ 2147483647 w 1479"/>
              <a:gd name="T7" fmla="*/ 2147483647 h 702"/>
              <a:gd name="T8" fmla="*/ 2147483647 w 1479"/>
              <a:gd name="T9" fmla="*/ 2147483647 h 702"/>
              <a:gd name="T10" fmla="*/ 2147483647 w 1479"/>
              <a:gd name="T11" fmla="*/ 0 h 702"/>
              <a:gd name="T12" fmla="*/ 2147483647 w 1479"/>
              <a:gd name="T13" fmla="*/ 2147483647 h 702"/>
              <a:gd name="T14" fmla="*/ 2147483647 w 1479"/>
              <a:gd name="T15" fmla="*/ 2147483647 h 702"/>
              <a:gd name="T16" fmla="*/ 2147483647 w 1479"/>
              <a:gd name="T17" fmla="*/ 2147483647 h 702"/>
              <a:gd name="T18" fmla="*/ 2147483647 w 1479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9"/>
              <a:gd name="T31" fmla="*/ 0 h 702"/>
              <a:gd name="T32" fmla="*/ 1479 w 1479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9" h="702">
                <a:moveTo>
                  <a:pt x="0" y="700"/>
                </a:moveTo>
                <a:cubicBezTo>
                  <a:pt x="11" y="697"/>
                  <a:pt x="29" y="702"/>
                  <a:pt x="69" y="682"/>
                </a:cubicBezTo>
                <a:cubicBezTo>
                  <a:pt x="109" y="662"/>
                  <a:pt x="182" y="634"/>
                  <a:pt x="241" y="579"/>
                </a:cubicBezTo>
                <a:cubicBezTo>
                  <a:pt x="300" y="524"/>
                  <a:pt x="369" y="429"/>
                  <a:pt x="423" y="354"/>
                </a:cubicBezTo>
                <a:cubicBezTo>
                  <a:pt x="477" y="279"/>
                  <a:pt x="507" y="186"/>
                  <a:pt x="567" y="126"/>
                </a:cubicBezTo>
                <a:cubicBezTo>
                  <a:pt x="627" y="66"/>
                  <a:pt x="705" y="0"/>
                  <a:pt x="777" y="0"/>
                </a:cubicBezTo>
                <a:cubicBezTo>
                  <a:pt x="849" y="0"/>
                  <a:pt x="939" y="66"/>
                  <a:pt x="993" y="120"/>
                </a:cubicBezTo>
                <a:cubicBezTo>
                  <a:pt x="1047" y="174"/>
                  <a:pt x="1047" y="264"/>
                  <a:pt x="1089" y="342"/>
                </a:cubicBezTo>
                <a:cubicBezTo>
                  <a:pt x="1131" y="420"/>
                  <a:pt x="1173" y="516"/>
                  <a:pt x="1239" y="576"/>
                </a:cubicBezTo>
                <a:cubicBezTo>
                  <a:pt x="1305" y="636"/>
                  <a:pt x="1431" y="678"/>
                  <a:pt x="1479" y="702"/>
                </a:cubicBez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435975" cy="1143000"/>
          </a:xfrm>
          <a:noFill/>
        </p:spPr>
        <p:txBody>
          <a:bodyPr/>
          <a:lstStyle/>
          <a:p>
            <a:r>
              <a:rPr lang="cs-CZ" dirty="0" smtClean="0"/>
              <a:t>Parametry charakterizující normální rozdělení a jejich význam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4691063" y="1303338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8040688" y="2555875"/>
            <a:ext cx="382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0532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340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 flipV="1">
            <a:off x="6443663" y="2681288"/>
            <a:ext cx="4222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8"/>
          <p:cNvSpPr>
            <a:spLocks noChangeShapeType="1"/>
          </p:cNvSpPr>
          <p:nvPr/>
        </p:nvSpPr>
        <p:spPr bwMode="auto">
          <a:xfrm flipH="1" flipV="1">
            <a:off x="7092950" y="2679700"/>
            <a:ext cx="21590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453063" y="1347788"/>
          <a:ext cx="3222625" cy="1371600"/>
        </p:xfrm>
        <a:graphic>
          <a:graphicData uri="http://schemas.openxmlformats.org/presentationml/2006/ole">
            <p:oleObj spid="_x0000_s172034" name="Graf" r:id="rId3" imgW="3330000" imgH="1248840" progId="Excel.Sheet.8">
              <p:embed/>
            </p:oleObj>
          </a:graphicData>
        </a:graphic>
      </p:graphicFrame>
      <p:sp>
        <p:nvSpPr>
          <p:cNvPr id="2062" name="Line 10"/>
          <p:cNvSpPr>
            <a:spLocks noChangeShapeType="1"/>
          </p:cNvSpPr>
          <p:nvPr/>
        </p:nvSpPr>
        <p:spPr bwMode="auto">
          <a:xfrm flipV="1">
            <a:off x="5453063" y="1357313"/>
            <a:ext cx="1587" cy="132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5446713" y="2676525"/>
            <a:ext cx="285273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977063" y="2605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62000" y="3800475"/>
            <a:ext cx="3200400" cy="24669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762000" y="2852738"/>
            <a:ext cx="320040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838200" y="2928938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>
                <a:latin typeface="Symbol" pitchFamily="18" charset="2"/>
              </a:rPr>
              <a:t>m</a:t>
            </a:r>
            <a:r>
              <a:rPr lang="cs-CZ" sz="2000" i="0"/>
              <a:t> ~ x</a:t>
            </a:r>
          </a:p>
          <a:p>
            <a:pPr algn="ctr" eaLnBrk="0" hangingPunct="0"/>
            <a:r>
              <a:rPr lang="cs-CZ" sz="2000" i="0" u="sng">
                <a:solidFill>
                  <a:srgbClr val="CC0000"/>
                </a:solidFill>
              </a:rPr>
              <a:t>průměr</a:t>
            </a:r>
            <a:r>
              <a:rPr lang="cs-CZ" sz="2000" i="0">
                <a:solidFill>
                  <a:srgbClr val="CC0000"/>
                </a:solidFill>
              </a:rPr>
              <a:t> - ukazatel středu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1676400" y="3771900"/>
            <a:ext cx="120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  <a:r>
              <a:rPr lang="cs-CZ" i="0" baseline="30000"/>
              <a:t>2</a:t>
            </a:r>
            <a:r>
              <a:rPr lang="cs-CZ" i="0"/>
              <a:t> ~ s</a:t>
            </a:r>
            <a:r>
              <a:rPr lang="cs-CZ" i="0" baseline="30000"/>
              <a:t>2</a:t>
            </a:r>
          </a:p>
          <a:p>
            <a:pPr algn="ctr" eaLnBrk="0" hangingPunct="0"/>
            <a:r>
              <a:rPr lang="cs-CZ" sz="2000" i="0"/>
              <a:t>rozptyl</a:t>
            </a:r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1285875" y="59102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0" name="Rectangle 18" descr="Tmavý svislý"/>
          <p:cNvSpPr>
            <a:spLocks noChangeArrowheads="1"/>
          </p:cNvSpPr>
          <p:nvPr/>
        </p:nvSpPr>
        <p:spPr bwMode="auto">
          <a:xfrm>
            <a:off x="1628775" y="5300663"/>
            <a:ext cx="647700" cy="600075"/>
          </a:xfrm>
          <a:prstGeom prst="rect">
            <a:avLst/>
          </a:prstGeom>
          <a:pattFill prst="dkVert">
            <a:fgClr>
              <a:srgbClr val="3366FF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1514475" y="5886450"/>
            <a:ext cx="542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xi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3143250" y="5819775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228600" y="289083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a)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28600" y="3743325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b)</a:t>
            </a: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2152650" y="5876925"/>
            <a:ext cx="276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m</a:t>
            </a:r>
          </a:p>
        </p:txBody>
      </p:sp>
      <p:sp>
        <p:nvSpPr>
          <p:cNvPr id="2076" name="Line 24"/>
          <p:cNvSpPr>
            <a:spLocks noChangeShapeType="1"/>
          </p:cNvSpPr>
          <p:nvPr/>
        </p:nvSpPr>
        <p:spPr bwMode="auto">
          <a:xfrm>
            <a:off x="2514600" y="30051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591175" y="5146675"/>
            <a:ext cx="29718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5591175" y="3284538"/>
            <a:ext cx="2971800" cy="18208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5257800" y="3276600"/>
            <a:ext cx="365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latin typeface="Symbol" pitchFamily="18" charset="2"/>
              </a:rPr>
              <a:t>s</a:t>
            </a:r>
            <a:r>
              <a:rPr lang="cs-CZ" sz="2400" i="0"/>
              <a:t> ~ s </a:t>
            </a:r>
          </a:p>
          <a:p>
            <a:pPr algn="ctr" eaLnBrk="0" hangingPunct="0"/>
            <a:r>
              <a:rPr lang="cs-CZ" sz="2000" i="0" u="sng"/>
              <a:t>směrodatná odchylka</a:t>
            </a: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6324600" y="4657725"/>
            <a:ext cx="182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Pravidlo ± 3s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5743575" y="5229225"/>
            <a:ext cx="2714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u="sng"/>
              <a:t>koeficient variance</a:t>
            </a:r>
          </a:p>
          <a:p>
            <a:pPr algn="ctr" eaLnBrk="0" hangingPunct="0"/>
            <a:endParaRPr lang="cs-CZ" sz="2000" i="0" u="sng"/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4800600" y="3311525"/>
            <a:ext cx="71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c)</a:t>
            </a: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4800600" y="5084763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d)</a:t>
            </a:r>
          </a:p>
        </p:txBody>
      </p:sp>
      <p:sp>
        <p:nvSpPr>
          <p:cNvPr id="2084" name="Line 32"/>
          <p:cNvSpPr>
            <a:spLocks noChangeShapeType="1"/>
          </p:cNvSpPr>
          <p:nvPr/>
        </p:nvSpPr>
        <p:spPr bwMode="auto">
          <a:xfrm flipH="1" flipV="1">
            <a:off x="7162800" y="606107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H="1" flipV="1">
            <a:off x="7239000" y="6061075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6324600" y="4038600"/>
          <a:ext cx="1676400" cy="609600"/>
        </p:xfrm>
        <a:graphic>
          <a:graphicData uri="http://schemas.openxmlformats.org/presentationml/2006/ole">
            <p:oleObj spid="_x0000_s172035" name="Rovnice" r:id="rId4" imgW="520560" imgH="253800" progId="Equation.3">
              <p:embed/>
            </p:oleObj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477000" y="5756275"/>
          <a:ext cx="1371600" cy="495300"/>
        </p:xfrm>
        <a:graphic>
          <a:graphicData uri="http://schemas.openxmlformats.org/presentationml/2006/ole">
            <p:oleObj spid="_x0000_s172036" name="Rovnice" r:id="rId5" imgW="469800" imgH="215640" progId="Equation.3">
              <p:embed/>
            </p:oleObj>
          </a:graphicData>
        </a:graphic>
      </p:graphicFrame>
      <p:graphicFrame>
        <p:nvGraphicFramePr>
          <p:cNvPr id="2053" name="Object 36"/>
          <p:cNvGraphicFramePr>
            <a:graphicFrameLocks noChangeAspect="1"/>
          </p:cNvGraphicFramePr>
          <p:nvPr/>
        </p:nvGraphicFramePr>
        <p:xfrm>
          <a:off x="1371600" y="4486275"/>
          <a:ext cx="1905000" cy="762000"/>
        </p:xfrm>
        <a:graphic>
          <a:graphicData uri="http://schemas.openxmlformats.org/presentationml/2006/ole">
            <p:oleObj spid="_x0000_s172037" name="Rovnice" r:id="rId6" imgW="952200" imgH="419040" progId="Equation.3">
              <p:embed/>
            </p:oleObj>
          </a:graphicData>
        </a:graphic>
      </p:graphicFrame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755576" y="1412776"/>
            <a:ext cx="22860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/>
              <a:t>E (x) ~ </a:t>
            </a:r>
            <a:r>
              <a:rPr lang="cs-CZ" sz="2000" i="0" dirty="0" err="1"/>
              <a:t>x</a:t>
            </a:r>
            <a:r>
              <a:rPr lang="cs-CZ" sz="2000" i="0" dirty="0"/>
              <a:t> ~ </a:t>
            </a:r>
            <a:r>
              <a:rPr lang="cs-CZ" sz="2000" i="0" dirty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sz="2000" i="0" dirty="0"/>
              <a:t>D (x) ~ s</a:t>
            </a:r>
            <a:r>
              <a:rPr lang="cs-CZ" sz="2000" i="0" baseline="30000" dirty="0"/>
              <a:t>2</a:t>
            </a:r>
            <a:r>
              <a:rPr lang="cs-CZ" sz="2000" i="0" dirty="0"/>
              <a:t> ~ </a:t>
            </a:r>
            <a:r>
              <a:rPr lang="cs-CZ" sz="2000" i="0" dirty="0" err="1">
                <a:latin typeface="Symbol" pitchFamily="18" charset="2"/>
              </a:rPr>
              <a:t>s</a:t>
            </a:r>
            <a:r>
              <a:rPr lang="cs-CZ" sz="2000" i="0" baseline="30000" dirty="0" err="1"/>
              <a:t>2</a:t>
            </a:r>
            <a:endParaRPr lang="cs-CZ" sz="2000" i="0" baseline="30000" dirty="0"/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1752600" y="1524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0" name="Obrázek 39" descr="prumer+-3s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340768"/>
            <a:ext cx="3096344" cy="131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30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350"/>
            <a:ext cx="7772400" cy="1143000"/>
          </a:xfrm>
          <a:noFill/>
        </p:spPr>
        <p:txBody>
          <a:bodyPr/>
          <a:lstStyle/>
          <a:p>
            <a:r>
              <a:rPr lang="cs-CZ" smtClean="0"/>
              <a:t>Rozptyl není univerzálním ukazatelem variability</a:t>
            </a:r>
          </a:p>
        </p:txBody>
      </p:sp>
      <p:sp>
        <p:nvSpPr>
          <p:cNvPr id="3078" name="Rectangle 3"/>
          <p:cNvSpPr>
            <a:spLocks noGrp="1"/>
          </p:cNvSpPr>
          <p:nvPr>
            <p:ph type="body" idx="4294967295"/>
          </p:nvPr>
        </p:nvSpPr>
        <p:spPr>
          <a:xfrm>
            <a:off x="534988" y="1911350"/>
            <a:ext cx="8061325" cy="4181475"/>
          </a:xfrm>
          <a:noFill/>
        </p:spPr>
        <p:txBody>
          <a:bodyPr/>
          <a:lstStyle/>
          <a:p>
            <a:pPr lvl="3" algn="ctr">
              <a:buFont typeface="Wingdings" pitchFamily="2" charset="2"/>
              <a:buNone/>
            </a:pPr>
            <a:endParaRPr lang="cs-CZ" smtClean="0"/>
          </a:p>
          <a:p>
            <a:pPr lvl="3" algn="ctr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318000" y="904875"/>
          <a:ext cx="3860800" cy="237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62575" y="2971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err="1"/>
              <a:t>x</a:t>
            </a:r>
            <a:r>
              <a:rPr lang="cs-CZ" sz="2000" i="0" baseline="-25000" dirty="0" err="1"/>
              <a:t>i</a:t>
            </a:r>
            <a:r>
              <a:rPr lang="cs-CZ" sz="2000" i="0" baseline="-25000" dirty="0"/>
              <a:t>           </a:t>
            </a:r>
            <a:r>
              <a:rPr lang="cs-CZ" sz="2000" i="0" dirty="0" smtClean="0"/>
              <a:t>x</a:t>
            </a:r>
            <a:r>
              <a:rPr lang="cs-CZ" sz="2000" i="0" baseline="-25000" dirty="0"/>
              <a:t>	 	         </a:t>
            </a:r>
            <a:r>
              <a:rPr lang="cs-CZ" sz="2000" i="0" dirty="0" err="1"/>
              <a:t>x</a:t>
            </a:r>
            <a:r>
              <a:rPr lang="cs-CZ" sz="2000" i="0" baseline="-25000" dirty="0" err="1"/>
              <a:t>i</a:t>
            </a:r>
            <a:endParaRPr lang="cs-CZ" sz="2000" i="0" baseline="-25000" dirty="0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828800" y="230187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s</a:t>
            </a:r>
            <a:r>
              <a:rPr lang="cs-CZ" sz="2000" i="0" baseline="30000"/>
              <a:t>2 </a:t>
            </a:r>
            <a:r>
              <a:rPr lang="cs-CZ" sz="2000" i="0"/>
              <a:t>= </a:t>
            </a:r>
            <a:endParaRPr lang="cs-CZ" sz="2000" i="0" baseline="30000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4296544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0">
                <a:latin typeface="Symbol" pitchFamily="18" charset="2"/>
              </a:rPr>
              <a:t>Ţ</a:t>
            </a:r>
            <a:r>
              <a:rPr lang="cs-CZ" b="0" i="0"/>
              <a:t>   neúměrně zvýší s</a:t>
            </a:r>
            <a:r>
              <a:rPr lang="cs-CZ" b="0" i="0" baseline="30000"/>
              <a:t>2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219200" y="2924944"/>
          <a:ext cx="3933825" cy="2066925"/>
        </p:xfrm>
        <a:graphic>
          <a:graphicData uri="http://schemas.openxmlformats.org/presentationml/2006/ole">
            <p:oleObj spid="_x0000_s173058" name="Graf" r:id="rId5" imgW="4495800" imgH="2362290" progId="MSGraph.Chart.8">
              <p:embed followColorScheme="full"/>
            </p:oleObj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 dirty="0">
                <a:latin typeface="Symbol" pitchFamily="18" charset="2"/>
              </a:rPr>
              <a:t>S</a:t>
            </a:r>
            <a:r>
              <a:rPr lang="cs-CZ" sz="2000" i="0" dirty="0"/>
              <a:t>(</a:t>
            </a:r>
            <a:r>
              <a:rPr lang="cs-CZ" sz="2000" i="0" dirty="0" err="1"/>
              <a:t>x</a:t>
            </a:r>
            <a:r>
              <a:rPr lang="cs-CZ" sz="2000" i="0" baseline="-25000" dirty="0" err="1"/>
              <a:t>i</a:t>
            </a:r>
            <a:r>
              <a:rPr lang="cs-CZ" sz="2000" i="0" dirty="0"/>
              <a:t> – x)</a:t>
            </a:r>
            <a:r>
              <a:rPr lang="cs-CZ" sz="2000" i="0" baseline="30000" dirty="0"/>
              <a:t>2</a:t>
            </a:r>
            <a:br>
              <a:rPr lang="cs-CZ" sz="2000" i="0" baseline="30000" dirty="0"/>
            </a:br>
            <a:r>
              <a:rPr lang="cs-CZ" sz="2000" i="0" dirty="0"/>
              <a:t>n - 1 </a:t>
            </a:r>
            <a:endParaRPr lang="cs-CZ" sz="2000" i="0" baseline="30000" dirty="0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465388" y="2511425"/>
            <a:ext cx="12684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314700" y="225742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447925" y="4661669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x</a:t>
            </a:r>
            <a:endParaRPr lang="cs-CZ" sz="2000" i="0" baseline="3000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981325" y="4785494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4684713" y="4086994"/>
            <a:ext cx="482600" cy="857250"/>
          </a:xfrm>
          <a:prstGeom prst="ellipse">
            <a:avLst/>
          </a:prstGeom>
          <a:noFill/>
          <a:ln w="1905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147792" y="306896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8" name="Rectangle 3"/>
          <p:cNvSpPr txBox="1">
            <a:spLocks/>
          </p:cNvSpPr>
          <p:nvPr/>
        </p:nvSpPr>
        <p:spPr bwMode="auto">
          <a:xfrm>
            <a:off x="301625" y="5157192"/>
            <a:ext cx="8534400" cy="9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Rozptyl a směrodatná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odchylka jsou citlivé na odlehlé hodnoty (jiné než normální rozdělení).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102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760413"/>
          </a:xfrm>
          <a:noFill/>
        </p:spPr>
        <p:txBody>
          <a:bodyPr/>
          <a:lstStyle/>
          <a:p>
            <a:r>
              <a:rPr lang="cs-CZ" dirty="0" smtClean="0"/>
              <a:t>Normální rozdělení jako model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1090613"/>
            <a:ext cx="9144000" cy="4191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>
                <a:solidFill>
                  <a:schemeClr val="bg1"/>
                </a:solidFill>
              </a:rPr>
              <a:t>I. Použitelnost modelu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715000" cy="381000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/>
              <a:t>A) X: spojitý znak - hmotnost jedince (myši) 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323850" y="2057400"/>
            <a:ext cx="640839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1,2; </a:t>
            </a:r>
            <a:r>
              <a:rPr lang="cs-CZ" i="0" dirty="0" smtClean="0"/>
              <a:t> 1,4</a:t>
            </a:r>
            <a:r>
              <a:rPr lang="cs-CZ" i="0" dirty="0"/>
              <a:t>; </a:t>
            </a:r>
            <a:r>
              <a:rPr lang="cs-CZ" i="0" dirty="0" smtClean="0"/>
              <a:t> 1,6</a:t>
            </a:r>
            <a:r>
              <a:rPr lang="cs-CZ" i="0" dirty="0"/>
              <a:t>; </a:t>
            </a:r>
            <a:r>
              <a:rPr lang="cs-CZ" i="0" dirty="0" smtClean="0"/>
              <a:t> 1,8</a:t>
            </a:r>
            <a:r>
              <a:rPr lang="cs-CZ" i="0" dirty="0"/>
              <a:t>; </a:t>
            </a:r>
            <a:r>
              <a:rPr lang="cs-CZ" i="0" dirty="0" smtClean="0"/>
              <a:t> 2,0</a:t>
            </a:r>
            <a:r>
              <a:rPr lang="cs-CZ" i="0" dirty="0"/>
              <a:t>; </a:t>
            </a:r>
            <a:r>
              <a:rPr lang="cs-CZ" i="0" dirty="0" smtClean="0"/>
              <a:t> 2,4;  3,8 </a:t>
            </a:r>
            <a:endParaRPr lang="cs-CZ" i="0" dirty="0"/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323850" y="2392363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0" i="0"/>
              <a:t>n = 7 opakování</a:t>
            </a:r>
          </a:p>
        </p:txBody>
      </p:sp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323850" y="27432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medián</a:t>
            </a:r>
            <a:r>
              <a:rPr lang="cs-CZ" sz="2000" b="0" i="0"/>
              <a:t> = 1,8        </a:t>
            </a: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23850" y="4513263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rozptyl (s</a:t>
            </a:r>
            <a:r>
              <a:rPr lang="cs-CZ" sz="2000" i="0" baseline="30000"/>
              <a:t>2</a:t>
            </a:r>
            <a:r>
              <a:rPr lang="cs-CZ" sz="2000" i="0"/>
              <a:t>) =</a:t>
            </a: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1447800" y="5748338"/>
            <a:ext cx="6629400" cy="609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>
                <a:solidFill>
                  <a:schemeClr val="bg1"/>
                </a:solidFill>
              </a:rPr>
              <a:t>Je předpoklad normálního </a:t>
            </a:r>
            <a:r>
              <a:rPr lang="cs-CZ" i="0" dirty="0" smtClean="0">
                <a:solidFill>
                  <a:schemeClr val="bg1"/>
                </a:solidFill>
              </a:rPr>
              <a:t>rozdělení </a:t>
            </a:r>
            <a:r>
              <a:rPr lang="cs-CZ" i="0" dirty="0">
                <a:solidFill>
                  <a:schemeClr val="bg1"/>
                </a:solidFill>
              </a:rPr>
              <a:t>oprávněný ?</a:t>
            </a:r>
          </a:p>
          <a:p>
            <a:pPr algn="ctr" eaLnBrk="0" hangingPunct="0"/>
            <a:r>
              <a:rPr lang="cs-CZ" i="0" dirty="0">
                <a:solidFill>
                  <a:schemeClr val="bg1"/>
                </a:solidFill>
              </a:rPr>
              <a:t>Jaký předpokládáte možný rozsah hodnot tohoto znaku ?</a:t>
            </a:r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8153400" y="5672138"/>
            <a:ext cx="5572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4800" i="0">
                <a:latin typeface="Arial Black" pitchFamily="34" charset="0"/>
              </a:rPr>
              <a:t>?</a:t>
            </a: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698500" y="5672138"/>
            <a:ext cx="5572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4800" i="0">
                <a:latin typeface="Arial Black" pitchFamily="34" charset="0"/>
              </a:rPr>
              <a:t>?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1619250" y="3284538"/>
          <a:ext cx="6697663" cy="666750"/>
        </p:xfrm>
        <a:graphic>
          <a:graphicData uri="http://schemas.openxmlformats.org/presentationml/2006/ole">
            <p:oleObj spid="_x0000_s174082" name="Rovnice" r:id="rId3" imgW="4343400" imgH="431640" progId="Equation.3">
              <p:embed/>
            </p:oleObj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>
            <p:ph type="body" idx="4294967295"/>
          </p:nvPr>
        </p:nvGraphicFramePr>
        <p:xfrm>
          <a:off x="1927225" y="4041775"/>
          <a:ext cx="3687763" cy="984250"/>
        </p:xfrm>
        <a:graphic>
          <a:graphicData uri="http://schemas.openxmlformats.org/presentationml/2006/ole">
            <p:oleObj spid="_x0000_s174083" name="Rovnice" r:id="rId4" imgW="2286000" imgH="622080" progId="Equation.3">
              <p:embed/>
            </p:oleObj>
          </a:graphicData>
        </a:graphic>
      </p:graphicFrame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323850" y="5187950"/>
            <a:ext cx="247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sm. odchylka (s) =</a:t>
            </a:r>
          </a:p>
        </p:txBody>
      </p:sp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700338" y="5183188"/>
          <a:ext cx="2232025" cy="430212"/>
        </p:xfrm>
        <a:graphic>
          <a:graphicData uri="http://schemas.openxmlformats.org/presentationml/2006/ole">
            <p:oleObj spid="_x0000_s174084" name="Rovnice" r:id="rId5" imgW="1384200" imgH="266400" progId="Equation.3">
              <p:embed/>
            </p:oleObj>
          </a:graphicData>
        </a:graphic>
      </p:graphicFrame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323850" y="3357563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průměr</a:t>
            </a:r>
            <a:r>
              <a:rPr lang="cs-CZ" sz="2000" b="0" i="0"/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536" y="3954463"/>
          <a:ext cx="8353425" cy="2220153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126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831850"/>
          </a:xfrm>
          <a:noFill/>
        </p:spPr>
        <p:txBody>
          <a:bodyPr/>
          <a:lstStyle/>
          <a:p>
            <a:r>
              <a:rPr lang="cs-CZ" dirty="0" smtClean="0"/>
              <a:t>Normální rozdělení jako model</a:t>
            </a: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0" y="1042988"/>
            <a:ext cx="9144000" cy="4191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>
                <a:solidFill>
                  <a:schemeClr val="bg1"/>
                </a:solidFill>
              </a:rPr>
              <a:t>I. Použitelnost modelu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1595438"/>
            <a:ext cx="5791200" cy="381000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/>
              <a:t>B) X: spojitý znak - hmotnost jedince (myši) 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257870" y="2063750"/>
            <a:ext cx="820859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1,2; </a:t>
            </a:r>
            <a:r>
              <a:rPr lang="cs-CZ" i="0" dirty="0" smtClean="0"/>
              <a:t> 1,4;  </a:t>
            </a:r>
            <a:r>
              <a:rPr lang="cs-CZ" i="0" dirty="0"/>
              <a:t>1,6</a:t>
            </a:r>
            <a:r>
              <a:rPr lang="cs-CZ" i="0" dirty="0" smtClean="0"/>
              <a:t>;  </a:t>
            </a:r>
            <a:r>
              <a:rPr lang="cs-CZ" i="0" dirty="0"/>
              <a:t>1,8</a:t>
            </a:r>
            <a:r>
              <a:rPr lang="cs-CZ" i="0" dirty="0" smtClean="0"/>
              <a:t>;  </a:t>
            </a:r>
            <a:r>
              <a:rPr lang="cs-CZ" i="0" dirty="0"/>
              <a:t>2,0</a:t>
            </a:r>
            <a:r>
              <a:rPr lang="cs-CZ" i="0" dirty="0" smtClean="0"/>
              <a:t>;  </a:t>
            </a:r>
            <a:r>
              <a:rPr lang="cs-CZ" i="0" dirty="0"/>
              <a:t>2,2; </a:t>
            </a:r>
            <a:r>
              <a:rPr lang="cs-CZ" i="0" dirty="0" smtClean="0"/>
              <a:t> </a:t>
            </a:r>
            <a:r>
              <a:rPr lang="cs-CZ" i="0" dirty="0" err="1" smtClean="0"/>
              <a:t>2</a:t>
            </a:r>
            <a:r>
              <a:rPr lang="cs-CZ" i="0" dirty="0" smtClean="0"/>
              <a:t>,4</a:t>
            </a:r>
            <a:r>
              <a:rPr lang="cs-CZ" i="0" dirty="0"/>
              <a:t>; </a:t>
            </a:r>
            <a:r>
              <a:rPr lang="cs-CZ" i="0" dirty="0" smtClean="0"/>
              <a:t> 3,8</a:t>
            </a:r>
            <a:r>
              <a:rPr lang="cs-CZ" i="0" dirty="0"/>
              <a:t>; </a:t>
            </a:r>
            <a:r>
              <a:rPr lang="cs-CZ" i="0" dirty="0" smtClean="0"/>
              <a:t> </a:t>
            </a:r>
            <a:r>
              <a:rPr lang="cs-CZ" i="0" dirty="0" err="1" smtClean="0"/>
              <a:t>8</a:t>
            </a:r>
            <a:r>
              <a:rPr lang="cs-CZ" i="0" dirty="0" smtClean="0"/>
              <a:t>,9 </a:t>
            </a:r>
            <a:endParaRPr lang="cs-CZ" i="0" dirty="0"/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251520" y="2387600"/>
            <a:ext cx="233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n = 9 opakování</a:t>
            </a:r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251520" y="3429000"/>
            <a:ext cx="230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průměr =</a:t>
            </a: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251520" y="5205413"/>
            <a:ext cx="239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sm. odchylka (s) =</a:t>
            </a:r>
          </a:p>
        </p:txBody>
      </p:sp>
      <p:sp>
        <p:nvSpPr>
          <p:cNvPr id="5133" name="Text Box 9"/>
          <p:cNvSpPr txBox="1">
            <a:spLocks noChangeArrowheads="1"/>
          </p:cNvSpPr>
          <p:nvPr/>
        </p:nvSpPr>
        <p:spPr bwMode="auto">
          <a:xfrm>
            <a:off x="2267744" y="5877272"/>
            <a:ext cx="4648200" cy="3810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/>
              <a:t>Jak hodnotíte model u těchto dat ?</a:t>
            </a: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251520" y="2786063"/>
            <a:ext cx="230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medián = </a:t>
            </a:r>
            <a:r>
              <a:rPr lang="cs-CZ" sz="2000" b="0" i="0" dirty="0" smtClean="0"/>
              <a:t>2,0</a:t>
            </a:r>
            <a:endParaRPr lang="cs-CZ" sz="2000" b="0" i="0" dirty="0"/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331640" y="3284538"/>
          <a:ext cx="7637462" cy="666750"/>
        </p:xfrm>
        <a:graphic>
          <a:graphicData uri="http://schemas.openxmlformats.org/presentationml/2006/ole">
            <p:oleObj spid="_x0000_s175106" name="Rovnice" r:id="rId3" imgW="4952880" imgH="431640" progId="Equation.3">
              <p:embed/>
            </p:oleObj>
          </a:graphicData>
        </a:graphic>
      </p:graphicFrame>
      <p:graphicFrame>
        <p:nvGraphicFramePr>
          <p:cNvPr id="5123" name="Object 12"/>
          <p:cNvGraphicFramePr>
            <a:graphicFrameLocks noChangeAspect="1"/>
          </p:cNvGraphicFramePr>
          <p:nvPr>
            <p:ph type="body" idx="4294967295"/>
          </p:nvPr>
        </p:nvGraphicFramePr>
        <p:xfrm>
          <a:off x="1934270" y="4041775"/>
          <a:ext cx="3525838" cy="984250"/>
        </p:xfrm>
        <a:graphic>
          <a:graphicData uri="http://schemas.openxmlformats.org/presentationml/2006/ole">
            <p:oleObj spid="_x0000_s175107" name="Rovnice" r:id="rId4" imgW="2184120" imgH="622080" progId="Equation.3">
              <p:embed/>
            </p:oleObj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2678808" y="5183188"/>
          <a:ext cx="2128837" cy="430212"/>
        </p:xfrm>
        <a:graphic>
          <a:graphicData uri="http://schemas.openxmlformats.org/presentationml/2006/ole">
            <p:oleObj spid="_x0000_s175108" name="Rovnice" r:id="rId5" imgW="1320480" imgH="266400" progId="Equation.3">
              <p:embed/>
            </p:oleObj>
          </a:graphicData>
        </a:graphic>
      </p:graphicFrame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251520" y="4548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 dirty="0"/>
              <a:t>rozptyl (s</a:t>
            </a:r>
            <a:r>
              <a:rPr lang="cs-CZ" sz="2000" i="0" baseline="30000" dirty="0"/>
              <a:t>2</a:t>
            </a:r>
            <a:r>
              <a:rPr lang="cs-CZ" sz="2000" i="0" dirty="0"/>
              <a:t>)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6148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684213"/>
          </a:xfrm>
          <a:noFill/>
        </p:spPr>
        <p:txBody>
          <a:bodyPr/>
          <a:lstStyle/>
          <a:p>
            <a:r>
              <a:rPr lang="cs-CZ" dirty="0" smtClean="0"/>
              <a:t>Normální rozdělení jako model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6584950" y="4191000"/>
            <a:ext cx="1790700" cy="8667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 b="0" i="0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136650" y="1550988"/>
            <a:ext cx="6705600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Předpoklad: Znak x je rozložen podle daného modelu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1136650" y="2354263"/>
            <a:ext cx="42672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Znak x je naměřen o n hodnotách</a:t>
            </a:r>
          </a:p>
          <a:p>
            <a:pPr algn="ctr" eaLnBrk="0" hangingPunct="0"/>
            <a:r>
              <a:rPr lang="cs-CZ" sz="2000" i="0"/>
              <a:t> s modelovými parametry:  x a s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831850" y="3581400"/>
            <a:ext cx="43434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Znak x je převeden na formu</a:t>
            </a:r>
          </a:p>
          <a:p>
            <a:pPr algn="ctr" eaLnBrk="0" hangingPunct="0"/>
            <a:r>
              <a:rPr lang="cs-CZ" sz="2000" i="0"/>
              <a:t> odpovídající tabulkovému standardu:</a:t>
            </a: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84250" y="5410200"/>
            <a:ext cx="7010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/>
              <a:t>Využije se tabelované (modelové) distribuční funkce</a:t>
            </a:r>
          </a:p>
          <a:p>
            <a:pPr algn="ctr" eaLnBrk="0" hangingPunct="0"/>
            <a:r>
              <a:rPr lang="cs-CZ" sz="2000" i="0" dirty="0"/>
              <a:t> pro testy o </a:t>
            </a:r>
            <a:r>
              <a:rPr lang="cs-CZ" sz="2000" i="0" dirty="0" smtClean="0"/>
              <a:t>rozdělení </a:t>
            </a:r>
            <a:r>
              <a:rPr lang="cs-CZ" sz="2000" i="0" dirty="0"/>
              <a:t>hodnot x</a:t>
            </a: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6394450" y="2735263"/>
            <a:ext cx="1914525" cy="838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/>
              <a:t>Platnost modelu ?</a:t>
            </a: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 rot="5396270">
            <a:off x="371476" y="1431925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6" name="AutoShape 10"/>
          <p:cNvSpPr>
            <a:spLocks noChangeArrowheads="1"/>
          </p:cNvSpPr>
          <p:nvPr/>
        </p:nvSpPr>
        <p:spPr bwMode="auto">
          <a:xfrm rot="5396270">
            <a:off x="371476" y="2292350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5396270">
            <a:off x="371476" y="3690937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 rot="5396270">
            <a:off x="371476" y="5434012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9" name="WordArt 13"/>
          <p:cNvSpPr>
            <a:spLocks noChangeArrowheads="1" noChangeShapeType="1"/>
          </p:cNvSpPr>
          <p:nvPr/>
        </p:nvSpPr>
        <p:spPr bwMode="auto">
          <a:xfrm>
            <a:off x="8470900" y="2811463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</a:p>
        </p:txBody>
      </p:sp>
      <p:sp>
        <p:nvSpPr>
          <p:cNvPr id="6160" name="WordArt 14"/>
          <p:cNvSpPr>
            <a:spLocks noChangeArrowheads="1" noChangeShapeType="1"/>
          </p:cNvSpPr>
          <p:nvPr/>
        </p:nvSpPr>
        <p:spPr bwMode="auto">
          <a:xfrm>
            <a:off x="8223250" y="1550988"/>
            <a:ext cx="3333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</a:rPr>
              <a:t>ü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 rot="1189599">
            <a:off x="5556250" y="2582863"/>
            <a:ext cx="685800" cy="466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 rot="1189599">
            <a:off x="5403850" y="4029075"/>
            <a:ext cx="762000" cy="466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250825" y="15224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i="0"/>
              <a:t>1</a:t>
            </a: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250825" y="23955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400" i="0"/>
              <a:t>2</a:t>
            </a: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250825" y="3810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i="0"/>
              <a:t>3</a:t>
            </a: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250825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i="0"/>
              <a:t>4</a:t>
            </a:r>
          </a:p>
        </p:txBody>
      </p:sp>
      <p:sp>
        <p:nvSpPr>
          <p:cNvPr id="6167" name="Line 21"/>
          <p:cNvSpPr>
            <a:spLocks noChangeShapeType="1"/>
          </p:cNvSpPr>
          <p:nvPr/>
        </p:nvSpPr>
        <p:spPr bwMode="auto">
          <a:xfrm>
            <a:off x="4635500" y="27352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6146" name="Object 22"/>
          <p:cNvGraphicFramePr>
            <a:graphicFrameLocks noChangeAspect="1"/>
          </p:cNvGraphicFramePr>
          <p:nvPr/>
        </p:nvGraphicFramePr>
        <p:xfrm>
          <a:off x="6569075" y="4191000"/>
          <a:ext cx="1785938" cy="838200"/>
        </p:xfrm>
        <a:graphic>
          <a:graphicData uri="http://schemas.openxmlformats.org/presentationml/2006/ole">
            <p:oleObj spid="_x0000_s176130" name="Rovnice" r:id="rId3" imgW="685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1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760413"/>
          </a:xfrm>
          <a:noFill/>
        </p:spPr>
        <p:txBody>
          <a:bodyPr/>
          <a:lstStyle/>
          <a:p>
            <a:r>
              <a:rPr lang="cs-CZ" dirty="0" smtClean="0"/>
              <a:t>Normální rozdělení jako model - příklad</a:t>
            </a:r>
          </a:p>
        </p:txBody>
      </p:sp>
      <p:sp>
        <p:nvSpPr>
          <p:cNvPr id="7178" name="Text Box 3"/>
          <p:cNvSpPr txBox="1">
            <a:spLocks noChangeArrowheads="1"/>
          </p:cNvSpPr>
          <p:nvPr/>
        </p:nvSpPr>
        <p:spPr bwMode="auto">
          <a:xfrm>
            <a:off x="0" y="1014413"/>
            <a:ext cx="9144000" cy="4191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/>
              <a:t>Tabulky distribuční funkce</a:t>
            </a: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838200" y="1436688"/>
            <a:ext cx="533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cs-CZ" sz="2000" i="0"/>
              <a:t> </a:t>
            </a:r>
            <a:r>
              <a:rPr lang="cs-CZ" sz="2000" i="0" u="sng"/>
              <a:t>Data z průzkumu jsou publikována jako:</a:t>
            </a:r>
          </a:p>
        </p:txBody>
      </p:sp>
      <p:sp>
        <p:nvSpPr>
          <p:cNvPr id="7180" name="Text Box 5"/>
          <p:cNvSpPr txBox="1">
            <a:spLocks noChangeArrowheads="1"/>
          </p:cNvSpPr>
          <p:nvPr/>
        </p:nvSpPr>
        <p:spPr bwMode="auto">
          <a:xfrm>
            <a:off x="1581150" y="1836738"/>
            <a:ext cx="3829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Kosti prehistorického zvířete:</a:t>
            </a:r>
          </a:p>
        </p:txBody>
      </p:sp>
      <p:sp>
        <p:nvSpPr>
          <p:cNvPr id="7181" name="Text Box 6"/>
          <p:cNvSpPr txBox="1">
            <a:spLocks noChangeArrowheads="1"/>
          </p:cNvSpPr>
          <p:nvPr/>
        </p:nvSpPr>
        <p:spPr bwMode="auto">
          <a:xfrm>
            <a:off x="1619250" y="2155825"/>
            <a:ext cx="233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= 2000</a:t>
            </a:r>
          </a:p>
        </p:txBody>
      </p:sp>
      <p:sp>
        <p:nvSpPr>
          <p:cNvPr id="7182" name="Text Box 7"/>
          <p:cNvSpPr txBox="1">
            <a:spLocks noChangeArrowheads="1"/>
          </p:cNvSpPr>
          <p:nvPr/>
        </p:nvSpPr>
        <p:spPr bwMode="auto">
          <a:xfrm>
            <a:off x="1619250" y="2449513"/>
            <a:ext cx="3562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průměrná délka</a:t>
            </a:r>
            <a:r>
              <a:rPr lang="cs-CZ" sz="2000" b="0" i="0"/>
              <a:t> = 60 cm</a:t>
            </a:r>
          </a:p>
        </p:txBody>
      </p:sp>
      <p:sp>
        <p:nvSpPr>
          <p:cNvPr id="7183" name="Text Box 8"/>
          <p:cNvSpPr txBox="1">
            <a:spLocks noChangeArrowheads="1"/>
          </p:cNvSpPr>
          <p:nvPr/>
        </p:nvSpPr>
        <p:spPr bwMode="auto">
          <a:xfrm>
            <a:off x="1609725" y="2770188"/>
            <a:ext cx="3267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sm. odchylka (s)</a:t>
            </a:r>
            <a:r>
              <a:rPr lang="cs-CZ" sz="2000" b="0" i="0"/>
              <a:t> = 10 cm</a:t>
            </a:r>
          </a:p>
        </p:txBody>
      </p:sp>
      <p:sp>
        <p:nvSpPr>
          <p:cNvPr id="7184" name="Text Box 9"/>
          <p:cNvSpPr txBox="1">
            <a:spLocks noChangeArrowheads="1"/>
          </p:cNvSpPr>
          <p:nvPr/>
        </p:nvSpPr>
        <p:spPr bwMode="auto">
          <a:xfrm>
            <a:off x="323528" y="324643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dirty="0"/>
              <a:t>Předpokládáme, že je oprávněný model normálního </a:t>
            </a:r>
            <a:r>
              <a:rPr lang="cs-CZ" sz="2000" i="0" dirty="0" smtClean="0"/>
              <a:t>rozdělení</a:t>
            </a:r>
            <a:endParaRPr lang="cs-CZ" sz="2000" i="0" dirty="0"/>
          </a:p>
        </p:txBody>
      </p:sp>
      <p:sp>
        <p:nvSpPr>
          <p:cNvPr id="7185" name="WordArt 10"/>
          <p:cNvSpPr>
            <a:spLocks noChangeArrowheads="1" noChangeShapeType="1"/>
          </p:cNvSpPr>
          <p:nvPr/>
        </p:nvSpPr>
        <p:spPr bwMode="auto">
          <a:xfrm>
            <a:off x="467544" y="3246438"/>
            <a:ext cx="3048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Wingdings"/>
              </a:rPr>
              <a:t>ü</a:t>
            </a:r>
          </a:p>
        </p:txBody>
      </p:sp>
      <p:sp>
        <p:nvSpPr>
          <p:cNvPr id="7186" name="Text Box 11"/>
          <p:cNvSpPr txBox="1">
            <a:spLocks noChangeArrowheads="1"/>
          </p:cNvSpPr>
          <p:nvPr/>
        </p:nvSpPr>
        <p:spPr bwMode="auto">
          <a:xfrm>
            <a:off x="827088" y="5559425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Jaký podíl kostí ležel svou délkou v rozsahu x od 60 cm do 66 cm ?</a:t>
            </a:r>
          </a:p>
        </p:txBody>
      </p:sp>
      <p:sp>
        <p:nvSpPr>
          <p:cNvPr id="7187" name="Text Box 12"/>
          <p:cNvSpPr txBox="1">
            <a:spLocks noChangeArrowheads="1"/>
          </p:cNvSpPr>
          <p:nvPr/>
        </p:nvSpPr>
        <p:spPr bwMode="auto">
          <a:xfrm>
            <a:off x="827088" y="5089525"/>
            <a:ext cx="678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Kolik kostí mělo zřejmě délku větší než 66 cm ?</a:t>
            </a:r>
          </a:p>
        </p:txBody>
      </p:sp>
      <p:sp>
        <p:nvSpPr>
          <p:cNvPr id="7188" name="Text Box 13"/>
          <p:cNvSpPr txBox="1">
            <a:spLocks noChangeArrowheads="1"/>
          </p:cNvSpPr>
          <p:nvPr/>
        </p:nvSpPr>
        <p:spPr bwMode="auto">
          <a:xfrm>
            <a:off x="827088" y="3708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Jaká je pravděpodobnost, že by velikost dané kosti překročila velikost 66 cm: P (x &gt; 66) ?</a:t>
            </a:r>
          </a:p>
        </p:txBody>
      </p:sp>
      <p:sp>
        <p:nvSpPr>
          <p:cNvPr id="7189" name="WordArt 14"/>
          <p:cNvSpPr>
            <a:spLocks noChangeArrowheads="1" noChangeShapeType="1"/>
          </p:cNvSpPr>
          <p:nvPr/>
        </p:nvSpPr>
        <p:spPr bwMode="auto">
          <a:xfrm>
            <a:off x="457200" y="5607050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?</a:t>
            </a:r>
          </a:p>
        </p:txBody>
      </p:sp>
      <p:sp>
        <p:nvSpPr>
          <p:cNvPr id="7190" name="WordArt 15"/>
          <p:cNvSpPr>
            <a:spLocks noChangeArrowheads="1" noChangeShapeType="1"/>
          </p:cNvSpPr>
          <p:nvPr/>
        </p:nvSpPr>
        <p:spPr bwMode="auto">
          <a:xfrm>
            <a:off x="457200" y="5118100"/>
            <a:ext cx="228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?</a:t>
            </a:r>
          </a:p>
        </p:txBody>
      </p:sp>
      <p:sp>
        <p:nvSpPr>
          <p:cNvPr id="7191" name="WordArt 16"/>
          <p:cNvSpPr>
            <a:spLocks noChangeArrowheads="1" noChangeShapeType="1"/>
          </p:cNvSpPr>
          <p:nvPr/>
        </p:nvSpPr>
        <p:spPr bwMode="auto">
          <a:xfrm>
            <a:off x="457200" y="3860800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?</a:t>
            </a:r>
          </a:p>
        </p:txBody>
      </p:sp>
      <p:graphicFrame>
        <p:nvGraphicFramePr>
          <p:cNvPr id="7170" name="Object 17"/>
          <p:cNvGraphicFramePr>
            <a:graphicFrameLocks noChangeAspect="1"/>
          </p:cNvGraphicFramePr>
          <p:nvPr/>
        </p:nvGraphicFramePr>
        <p:xfrm>
          <a:off x="1619250" y="4716463"/>
          <a:ext cx="5040313" cy="450850"/>
        </p:xfrm>
        <a:graphic>
          <a:graphicData uri="http://schemas.openxmlformats.org/presentationml/2006/ole">
            <p:oleObj spid="_x0000_s177154" name="Rovnice" r:id="rId3" imgW="4406760" imgH="393480" progId="Equation.3">
              <p:embed/>
            </p:oleObj>
          </a:graphicData>
        </a:graphic>
      </p:graphicFrame>
      <p:graphicFrame>
        <p:nvGraphicFramePr>
          <p:cNvPr id="7171" name="Object 18"/>
          <p:cNvGraphicFramePr>
            <a:graphicFrameLocks noChangeAspect="1"/>
          </p:cNvGraphicFramePr>
          <p:nvPr/>
        </p:nvGraphicFramePr>
        <p:xfrm>
          <a:off x="1177925" y="4421188"/>
          <a:ext cx="2017713" cy="236537"/>
        </p:xfrm>
        <a:graphic>
          <a:graphicData uri="http://schemas.openxmlformats.org/presentationml/2006/ole">
            <p:oleObj spid="_x0000_s177155" name="Rovnice" r:id="rId4" imgW="1549080" imgH="215640" progId="Equation.3">
              <p:embed/>
            </p:oleObj>
          </a:graphicData>
        </a:graphic>
      </p:graphicFrame>
      <p:sp>
        <p:nvSpPr>
          <p:cNvPr id="7192" name="Text Box 19"/>
          <p:cNvSpPr txBox="1">
            <a:spLocks noChangeArrowheads="1"/>
          </p:cNvSpPr>
          <p:nvPr/>
        </p:nvSpPr>
        <p:spPr bwMode="auto">
          <a:xfrm>
            <a:off x="3140075" y="4398963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a platí, že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/>
        </p:nvGraphicFramePr>
        <p:xfrm>
          <a:off x="4067175" y="4421188"/>
          <a:ext cx="1438275" cy="236537"/>
        </p:xfrm>
        <a:graphic>
          <a:graphicData uri="http://schemas.openxmlformats.org/presentationml/2006/ole">
            <p:oleObj spid="_x0000_s177156" name="Rovnice" r:id="rId5" imgW="1104840" imgH="215640" progId="Equation.3">
              <p:embed/>
            </p:oleObj>
          </a:graphicData>
        </a:graphic>
      </p:graphicFrame>
      <p:graphicFrame>
        <p:nvGraphicFramePr>
          <p:cNvPr id="7173" name="Object 21"/>
          <p:cNvGraphicFramePr>
            <a:graphicFrameLocks noChangeAspect="1"/>
          </p:cNvGraphicFramePr>
          <p:nvPr/>
        </p:nvGraphicFramePr>
        <p:xfrm>
          <a:off x="3563938" y="3995738"/>
          <a:ext cx="974725" cy="484187"/>
        </p:xfrm>
        <a:graphic>
          <a:graphicData uri="http://schemas.openxmlformats.org/presentationml/2006/ole">
            <p:oleObj spid="_x0000_s177157" name="Rovnice" r:id="rId6" imgW="647640" imgH="393480" progId="Equation.3">
              <p:embed/>
            </p:oleObj>
          </a:graphicData>
        </a:graphic>
      </p:graphicFrame>
      <p:sp>
        <p:nvSpPr>
          <p:cNvPr id="7193" name="Text Box 22"/>
          <p:cNvSpPr txBox="1">
            <a:spLocks noChangeArrowheads="1"/>
          </p:cNvSpPr>
          <p:nvPr/>
        </p:nvSpPr>
        <p:spPr bwMode="auto">
          <a:xfrm>
            <a:off x="1092200" y="4765675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tedy</a:t>
            </a:r>
          </a:p>
        </p:txBody>
      </p:sp>
      <p:graphicFrame>
        <p:nvGraphicFramePr>
          <p:cNvPr id="7174" name="Object 23"/>
          <p:cNvGraphicFramePr>
            <a:graphicFrameLocks noChangeAspect="1"/>
          </p:cNvGraphicFramePr>
          <p:nvPr/>
        </p:nvGraphicFramePr>
        <p:xfrm>
          <a:off x="6372225" y="5164138"/>
          <a:ext cx="2557463" cy="247650"/>
        </p:xfrm>
        <a:graphic>
          <a:graphicData uri="http://schemas.openxmlformats.org/presentationml/2006/ole">
            <p:oleObj spid="_x0000_s177158" name="Rovnice" r:id="rId7" imgW="2234880" imgH="215640" progId="Equation.3">
              <p:embed/>
            </p:oleObj>
          </a:graphicData>
        </a:graphic>
      </p:graphicFrame>
      <p:graphicFrame>
        <p:nvGraphicFramePr>
          <p:cNvPr id="7175" name="Object 24"/>
          <p:cNvGraphicFramePr>
            <a:graphicFrameLocks noChangeAspect="1"/>
          </p:cNvGraphicFramePr>
          <p:nvPr/>
        </p:nvGraphicFramePr>
        <p:xfrm>
          <a:off x="900113" y="5965825"/>
          <a:ext cx="4851400" cy="495300"/>
        </p:xfrm>
        <a:graphic>
          <a:graphicData uri="http://schemas.openxmlformats.org/presentationml/2006/ole">
            <p:oleObj spid="_x0000_s177159" name="Rovnice" r:id="rId8" imgW="4241520" imgH="431640" progId="Equation.3">
              <p:embed/>
            </p:oleObj>
          </a:graphicData>
        </a:graphic>
      </p:graphicFrame>
      <p:sp>
        <p:nvSpPr>
          <p:cNvPr id="7194" name="AutoShape 25"/>
          <p:cNvSpPr>
            <a:spLocks noChangeArrowheads="1"/>
          </p:cNvSpPr>
          <p:nvPr/>
        </p:nvSpPr>
        <p:spPr bwMode="auto">
          <a:xfrm>
            <a:off x="5795963" y="6061075"/>
            <a:ext cx="3603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6118225" y="6059488"/>
            <a:ext cx="299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22,6% kostí leží v rozsahu 60-66cm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 smtClean="0">
                <a:solidFill>
                  <a:schemeClr val="bg1"/>
                </a:solidFill>
              </a:rPr>
              <a:t>rozdělení</a:t>
            </a:r>
            <a:endParaRPr lang="cs-CZ" sz="2000" i="0" dirty="0">
              <a:solidFill>
                <a:schemeClr val="bg1"/>
              </a:solidFill>
            </a:endParaRP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 dirty="0"/>
              <a:t>Průměr (</a:t>
            </a:r>
            <a:r>
              <a:rPr lang="cs-CZ" sz="1400" i="0" dirty="0">
                <a:latin typeface="Symbol" pitchFamily="18" charset="2"/>
              </a:rPr>
              <a:t>m</a:t>
            </a:r>
            <a:r>
              <a:rPr lang="cs-CZ" sz="1400" i="0" dirty="0"/>
              <a:t>)</a:t>
            </a:r>
          </a:p>
          <a:p>
            <a:pPr eaLnBrk="0" hangingPunct="0"/>
            <a:r>
              <a:rPr lang="cs-CZ" sz="1400" i="0" dirty="0"/>
              <a:t>Rozptyl (</a:t>
            </a:r>
            <a:r>
              <a:rPr lang="cs-CZ" sz="1400" i="0" dirty="0">
                <a:latin typeface="Symbol" pitchFamily="18" charset="2"/>
              </a:rPr>
              <a:t>s</a:t>
            </a:r>
            <a:r>
              <a:rPr lang="cs-CZ" sz="1400" i="0" baseline="30000" dirty="0"/>
              <a:t>2</a:t>
            </a:r>
            <a:r>
              <a:rPr lang="cs-CZ" sz="1400" i="0" dirty="0"/>
              <a:t>)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47125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47126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Funkce intervalové hustoty četnosti, která po logaritmické transformaci nabude tvaru normálního </a:t>
            </a:r>
            <a:r>
              <a:rPr lang="cs-CZ" sz="1600" b="0" i="0" dirty="0" smtClean="0"/>
              <a:t>rozdělení. </a:t>
            </a:r>
            <a:endParaRPr lang="cs-CZ" sz="1600" b="0" i="0" dirty="0"/>
          </a:p>
        </p:txBody>
      </p:sp>
      <p:sp>
        <p:nvSpPr>
          <p:cNvPr id="47127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 </a:t>
            </a:r>
            <a:r>
              <a:rPr lang="cs-CZ" i="0">
                <a:solidFill>
                  <a:srgbClr val="CC0000"/>
                </a:solidFill>
              </a:rPr>
              <a:t>Weibullovo</a:t>
            </a:r>
          </a:p>
        </p:txBody>
      </p:sp>
      <p:sp>
        <p:nvSpPr>
          <p:cNvPr id="47128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47129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Změnou parametru a lze modelovat distribuci doby přežití, např. stresovaného organismu.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využívané i jako model k </a:t>
            </a:r>
            <a:r>
              <a:rPr lang="cs-CZ" sz="1600" b="0" i="0" dirty="0" smtClean="0"/>
              <a:t>odhadu </a:t>
            </a:r>
            <a:r>
              <a:rPr lang="cs-CZ" sz="1600" b="0" i="0" dirty="0"/>
              <a:t>LC</a:t>
            </a:r>
            <a:r>
              <a:rPr lang="cs-CZ" sz="1600" b="0" i="0" baseline="-25000" dirty="0"/>
              <a:t>50</a:t>
            </a:r>
            <a:r>
              <a:rPr lang="cs-CZ" sz="1600" b="0" i="0" dirty="0"/>
              <a:t> nebo EC</a:t>
            </a:r>
            <a:r>
              <a:rPr lang="cs-CZ" sz="1600" b="0" i="0" baseline="-25000" dirty="0"/>
              <a:t>50</a:t>
            </a:r>
            <a:r>
              <a:rPr lang="cs-CZ" sz="1600" b="0" i="0" dirty="0"/>
              <a:t> u testů toxicity.</a:t>
            </a:r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47132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Funkce intervalové hustoty četnosti, která po logaritmické transformaci nabude tvaru normálního </a:t>
            </a:r>
            <a:r>
              <a:rPr lang="cs-CZ" sz="1600" b="0" i="0" dirty="0" smtClean="0"/>
              <a:t>rozdělení. </a:t>
            </a:r>
            <a:endParaRPr lang="cs-CZ" sz="1600" b="0" i="0" dirty="0"/>
          </a:p>
        </p:txBody>
      </p:sp>
      <p:sp>
        <p:nvSpPr>
          <p:cNvPr id="47133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7526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Triangulární</a:t>
            </a:r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47135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Pravděpodobnostní funkce pro typ </a:t>
            </a:r>
            <a:r>
              <a:rPr lang="cs-CZ" sz="1600" b="0" i="0" dirty="0" smtClean="0"/>
              <a:t>rozdělení, </a:t>
            </a:r>
            <a:r>
              <a:rPr lang="cs-CZ" sz="1600" b="0" i="0" dirty="0"/>
              <a:t>kdy jsou střední hodnoty výrazně pravděpodobnější než hodnoty okrajové.</a:t>
            </a:r>
          </a:p>
        </p:txBody>
      </p:sp>
      <p:sp>
        <p:nvSpPr>
          <p:cNvPr id="47136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smtClean="0">
                <a:solidFill>
                  <a:srgbClr val="CC0000"/>
                </a:solidFill>
              </a:rPr>
              <a:t>Gama </a:t>
            </a:r>
            <a:r>
              <a:rPr lang="cs-CZ" sz="1300" i="0" dirty="0" smtClean="0">
                <a:solidFill>
                  <a:srgbClr val="CC0000"/>
                </a:solidFill>
              </a:rPr>
              <a:t>(Exponenciální)</a:t>
            </a:r>
            <a:endParaRPr lang="cs-CZ" sz="1300" i="0" dirty="0">
              <a:solidFill>
                <a:srgbClr val="CC0000"/>
              </a:solidFill>
            </a:endParaRPr>
          </a:p>
        </p:txBody>
      </p:sp>
      <p:sp>
        <p:nvSpPr>
          <p:cNvPr id="47137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47138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Umožňuje flexibilně modelování distribučních funkcí nejrůznějších tvarů. Např. </a:t>
            </a:r>
            <a:r>
              <a:rPr lang="cs-CZ" sz="1600" b="0" i="0" dirty="0">
                <a:latin typeface="Symbol" pitchFamily="18" charset="2"/>
              </a:rPr>
              <a:t>c</a:t>
            </a:r>
            <a:r>
              <a:rPr lang="cs-CZ" sz="1600" b="0" i="0" baseline="30000" dirty="0"/>
              <a:t>2</a:t>
            </a:r>
            <a:r>
              <a:rPr lang="cs-CZ" sz="1600" b="0" i="0" dirty="0"/>
              <a:t>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je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typu </a:t>
            </a:r>
            <a:r>
              <a:rPr lang="cs-CZ" sz="1600" b="0" i="0" dirty="0" smtClean="0"/>
              <a:t>Gama</a:t>
            </a:r>
            <a:r>
              <a:rPr lang="cs-CZ" sz="1600" b="0" i="0" dirty="0"/>
              <a:t>. </a:t>
            </a:r>
            <a:r>
              <a:rPr lang="cs-CZ" sz="1600" b="0" i="0" dirty="0" smtClean="0"/>
              <a:t>Gama rozdělení </a:t>
            </a:r>
            <a:endParaRPr lang="cs-CZ" sz="1600" b="0" i="0" dirty="0"/>
          </a:p>
          <a:p>
            <a:pPr eaLnBrk="0" hangingPunct="0"/>
            <a:r>
              <a:rPr lang="cs-CZ" sz="1600" b="0" i="0" dirty="0"/>
              <a:t>s a = 1 je známo jako exponenciální </a:t>
            </a:r>
            <a:r>
              <a:rPr lang="cs-CZ" sz="1600" b="0" i="0" dirty="0" smtClean="0"/>
              <a:t>rozdělení.</a:t>
            </a:r>
            <a:endParaRPr lang="cs-CZ" sz="1600" b="0" i="0" dirty="0"/>
          </a:p>
        </p:txBody>
      </p:sp>
      <p:sp>
        <p:nvSpPr>
          <p:cNvPr id="47139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dirty="0" smtClean="0"/>
              <a:t>Stručný přehled modelových rozdělení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42" y="3068960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81328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9160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5238" y="1484784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337" y="4581128"/>
            <a:ext cx="359925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7" name="Rectangle 18"/>
          <p:cNvSpPr>
            <a:spLocks/>
          </p:cNvSpPr>
          <p:nvPr/>
        </p:nvSpPr>
        <p:spPr bwMode="auto">
          <a:xfrm>
            <a:off x="838200" y="295945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I.</a:t>
            </a:r>
            <a:endParaRPr lang="cs-CZ" sz="3300" i="0" dirty="0">
              <a:solidFill>
                <a:srgbClr val="7B9899"/>
              </a:solidFill>
              <a:latin typeface="Calibri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3528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Normální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23528" y="29156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Lognormální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528" y="45091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Weibullovo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Rovnoměrné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788024" y="29249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Triangulární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788024" y="45091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Gama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813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dirty="0" smtClean="0"/>
              <a:t>Stručný přehled modelových rozdělení II.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 smtClean="0">
                <a:solidFill>
                  <a:schemeClr val="bg1"/>
                </a:solidFill>
              </a:rPr>
              <a:t>rozdělení</a:t>
            </a:r>
            <a:endParaRPr lang="cs-CZ" sz="2000" i="0" dirty="0">
              <a:solidFill>
                <a:schemeClr val="bg1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pro menší vzorky čísel. Pro větší soubory (n &gt; 100) se limitně blíží k normálnímu </a:t>
            </a:r>
            <a:r>
              <a:rPr lang="cs-CZ" sz="1600" b="0" i="0" dirty="0" smtClean="0"/>
              <a:t>rozdělení.</a:t>
            </a:r>
            <a:endParaRPr lang="cs-CZ" sz="1600" b="0" i="0" dirty="0"/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Pearsonovo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 dirty="0"/>
              <a:t>Používá se k modelování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odhadu rozptylu normálně rozložených dat.</a:t>
            </a:r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Fisher-Snedecorovo</a:t>
            </a: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Dvojí stupně volnosti - uvažuje velikost dvou vzorků</a:t>
            </a:r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48147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</a:t>
            </a:r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238" y="1916832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238" y="4086364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742" y="1956048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86564"/>
            <a:ext cx="35992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7" name="Rectangle 18"/>
          <p:cNvSpPr>
            <a:spLocks/>
          </p:cNvSpPr>
          <p:nvPr/>
        </p:nvSpPr>
        <p:spPr bwMode="auto">
          <a:xfrm>
            <a:off x="838200" y="295945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</a:t>
            </a:r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II.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23528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Beta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Pearsonovo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788024" y="39423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Fisher</a:t>
            </a:r>
            <a:r>
              <a:rPr lang="cs-CZ" dirty="0" smtClean="0"/>
              <a:t>-</a:t>
            </a:r>
            <a:r>
              <a:rPr lang="cs-CZ" dirty="0" err="1" smtClean="0"/>
              <a:t>Snedecorovo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23528" y="39330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Studentovo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4813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dirty="0" smtClean="0"/>
              <a:t>Stručný přehled modelových rozdělení II.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38113" y="74252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 smtClean="0">
                <a:solidFill>
                  <a:schemeClr val="bg1"/>
                </a:solidFill>
              </a:rPr>
              <a:t>rozdělení</a:t>
            </a:r>
            <a:endParaRPr lang="cs-CZ" sz="2000" i="0" dirty="0">
              <a:solidFill>
                <a:schemeClr val="bg1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739900" y="74252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548188" y="74252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38113" y="129656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 dirty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 dirty="0" smtClean="0">
                <a:solidFill>
                  <a:srgbClr val="CC0000"/>
                </a:solidFill>
              </a:rPr>
              <a:t>Binomické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739900" y="129656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Průměr (</a:t>
            </a:r>
            <a:r>
              <a:rPr lang="cs-CZ" i="0" dirty="0" smtClean="0">
                <a:latin typeface="Symbol" pitchFamily="18" charset="2"/>
              </a:rPr>
              <a:t>m</a:t>
            </a:r>
            <a:r>
              <a:rPr lang="cs-CZ" i="0" dirty="0" smtClean="0"/>
              <a:t>)</a:t>
            </a:r>
          </a:p>
          <a:p>
            <a:pPr eaLnBrk="0" hangingPunct="0"/>
            <a:r>
              <a:rPr lang="cs-CZ" i="0" dirty="0" smtClean="0"/>
              <a:t>Rozptyl (</a:t>
            </a:r>
            <a:r>
              <a:rPr lang="cs-CZ" i="0" dirty="0" smtClean="0">
                <a:latin typeface="Symbol" pitchFamily="18" charset="2"/>
              </a:rPr>
              <a:t>s</a:t>
            </a:r>
            <a:r>
              <a:rPr lang="cs-CZ" i="0" baseline="30000" dirty="0" smtClean="0"/>
              <a:t>2</a:t>
            </a:r>
            <a:r>
              <a:rPr lang="cs-CZ" i="0" dirty="0" smtClean="0"/>
              <a:t>)</a:t>
            </a:r>
            <a:endParaRPr lang="cs-CZ" i="0" dirty="0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4548188" y="129656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Diskrétní obdoba normálního rozdělení - symetrická funkce popisující intervalovou četnost výskytu jevu v nezávislých pokusech; nejpravděpodobnější jsou průměrné hodnoty znaku.</a:t>
            </a:r>
            <a:endParaRPr lang="cs-CZ" sz="1600" b="0" i="0" dirty="0"/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138113" y="280310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 smtClean="0">
                <a:solidFill>
                  <a:srgbClr val="CC0000"/>
                </a:solidFill>
              </a:rPr>
              <a:t>Poissonovo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739900" y="280310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Lambda</a:t>
            </a:r>
            <a:endParaRPr lang="cs-CZ" i="0" dirty="0"/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4548188" y="280310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Rozdělení řídkých (málo pravděpodobných) jevů. Pro n &gt; 30 se používá k aproximaci binomického rozdělení (jednoduchá matematický forma funkce).</a:t>
            </a:r>
            <a:endParaRPr lang="cs-CZ" sz="1600" b="0" i="0" dirty="0"/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138113" y="412072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smtClean="0">
                <a:solidFill>
                  <a:srgbClr val="CC0000"/>
                </a:solidFill>
              </a:rPr>
              <a:t>Geometrické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739900" y="412072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Lambda</a:t>
            </a:r>
            <a:endParaRPr lang="cs-CZ" i="0" dirty="0"/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4548188" y="412072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Diskrétní podoba exponenciálního rozdělení. Udává počet opakování experimentu do prvního úspěchu při konstantní pravděpodobnosti úspěchu.</a:t>
            </a:r>
            <a:endParaRPr lang="cs-CZ" sz="1600" b="0" i="0" dirty="0"/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138113" y="543994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 smtClean="0">
                <a:solidFill>
                  <a:srgbClr val="CC0000"/>
                </a:solidFill>
              </a:rPr>
              <a:t>Bernoulliho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1739900" y="543994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Pravděpodobnost jevu p</a:t>
            </a:r>
            <a:endParaRPr lang="cs-CZ" i="0" dirty="0"/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4548188" y="543994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Binární rozdělení pravděpodobnosti, kdy jev nastane s pravděpodobností p a nenastane s pravděpodobností 1-p.</a:t>
            </a:r>
            <a:endParaRPr lang="cs-CZ" sz="1600" b="0" i="0" dirty="0"/>
          </a:p>
        </p:txBody>
      </p:sp>
      <p:sp>
        <p:nvSpPr>
          <p:cNvPr id="48147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III</a:t>
            </a:r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7" name="Rectangle 18"/>
          <p:cNvSpPr>
            <a:spLocks/>
          </p:cNvSpPr>
          <p:nvPr/>
        </p:nvSpPr>
        <p:spPr bwMode="auto">
          <a:xfrm>
            <a:off x="838200" y="295945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III</a:t>
            </a:r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23528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Binomické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Geometrické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788024" y="39423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Bernoulliho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23528" y="39330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Poissonovo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9155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365125"/>
            <a:ext cx="8713787" cy="760413"/>
          </a:xfrm>
          <a:noFill/>
        </p:spPr>
        <p:txBody>
          <a:bodyPr/>
          <a:lstStyle/>
          <a:p>
            <a:r>
              <a:rPr lang="cs-CZ" dirty="0" smtClean="0"/>
              <a:t>Log-normální rozdělení jako častý model reálných znaků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05175" y="1576388"/>
            <a:ext cx="2514600" cy="1428750"/>
            <a:chOff x="64" y="136"/>
            <a:chExt cx="255" cy="204"/>
          </a:xfrm>
        </p:grpSpPr>
        <p:sp>
          <p:nvSpPr>
            <p:cNvPr id="49209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10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7" name="Freeform 6"/>
          <p:cNvSpPr>
            <a:spLocks/>
          </p:cNvSpPr>
          <p:nvPr/>
        </p:nvSpPr>
        <p:spPr bwMode="auto">
          <a:xfrm>
            <a:off x="3343275" y="1681163"/>
            <a:ext cx="2352675" cy="1323975"/>
          </a:xfrm>
          <a:custGeom>
            <a:avLst/>
            <a:gdLst>
              <a:gd name="T0" fmla="*/ 0 w 247"/>
              <a:gd name="T1" fmla="*/ 2147483647 h 139"/>
              <a:gd name="T2" fmla="*/ 2147483647 w 247"/>
              <a:gd name="T3" fmla="*/ 2147483647 h 139"/>
              <a:gd name="T4" fmla="*/ 2147483647 w 247"/>
              <a:gd name="T5" fmla="*/ 2147483647 h 139"/>
              <a:gd name="T6" fmla="*/ 2147483647 w 247"/>
              <a:gd name="T7" fmla="*/ 2147483647 h 139"/>
              <a:gd name="T8" fmla="*/ 2147483647 w 247"/>
              <a:gd name="T9" fmla="*/ 2147483647 h 139"/>
              <a:gd name="T10" fmla="*/ 2147483647 w 247"/>
              <a:gd name="T11" fmla="*/ 2147483647 h 139"/>
              <a:gd name="T12" fmla="*/ 2147483647 w 247"/>
              <a:gd name="T13" fmla="*/ 2147483647 h 139"/>
              <a:gd name="T14" fmla="*/ 2147483647 w 247"/>
              <a:gd name="T15" fmla="*/ 2147483647 h 139"/>
              <a:gd name="T16" fmla="*/ 2147483647 w 247"/>
              <a:gd name="T17" fmla="*/ 2147483647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7"/>
              <a:gd name="T28" fmla="*/ 0 h 139"/>
              <a:gd name="T29" fmla="*/ 247 w 247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7" h="139">
                <a:moveTo>
                  <a:pt x="0" y="139"/>
                </a:moveTo>
                <a:cubicBezTo>
                  <a:pt x="1" y="130"/>
                  <a:pt x="5" y="100"/>
                  <a:pt x="8" y="83"/>
                </a:cubicBezTo>
                <a:cubicBezTo>
                  <a:pt x="11" y="68"/>
                  <a:pt x="13" y="51"/>
                  <a:pt x="16" y="38"/>
                </a:cubicBezTo>
                <a:cubicBezTo>
                  <a:pt x="19" y="25"/>
                  <a:pt x="20" y="13"/>
                  <a:pt x="24" y="8"/>
                </a:cubicBezTo>
                <a:cubicBezTo>
                  <a:pt x="28" y="3"/>
                  <a:pt x="34" y="0"/>
                  <a:pt x="40" y="11"/>
                </a:cubicBezTo>
                <a:cubicBezTo>
                  <a:pt x="46" y="22"/>
                  <a:pt x="54" y="57"/>
                  <a:pt x="63" y="73"/>
                </a:cubicBezTo>
                <a:cubicBezTo>
                  <a:pt x="72" y="89"/>
                  <a:pt x="84" y="100"/>
                  <a:pt x="96" y="108"/>
                </a:cubicBezTo>
                <a:cubicBezTo>
                  <a:pt x="108" y="116"/>
                  <a:pt x="109" y="117"/>
                  <a:pt x="134" y="120"/>
                </a:cubicBezTo>
                <a:cubicBezTo>
                  <a:pt x="159" y="123"/>
                  <a:pt x="224" y="127"/>
                  <a:pt x="247" y="129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590800" y="1576388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j </a:t>
            </a:r>
            <a:r>
              <a:rPr lang="cs-CZ" sz="2000" i="0"/>
              <a:t>(x)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3143250" y="3109913"/>
            <a:ext cx="1123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5648325" y="302418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171950" y="3109913"/>
            <a:ext cx="1104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3543301" y="2919412"/>
            <a:ext cx="169862" cy="169863"/>
            <a:chOff x="591" y="221"/>
            <a:chExt cx="100" cy="101"/>
          </a:xfrm>
        </p:grpSpPr>
        <p:sp>
          <p:nvSpPr>
            <p:cNvPr id="49207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08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4419601" y="2919412"/>
            <a:ext cx="169862" cy="169863"/>
            <a:chOff x="591" y="221"/>
            <a:chExt cx="100" cy="101"/>
          </a:xfrm>
        </p:grpSpPr>
        <p:sp>
          <p:nvSpPr>
            <p:cNvPr id="49205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06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1676400" y="3556000"/>
            <a:ext cx="5562600" cy="8096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chemeClr val="bg1"/>
                </a:solidFill>
              </a:rPr>
              <a:t>U asymetrických </a:t>
            </a:r>
            <a:r>
              <a:rPr lang="cs-CZ" sz="2000" i="0" dirty="0" smtClean="0">
                <a:solidFill>
                  <a:schemeClr val="bg1"/>
                </a:solidFill>
              </a:rPr>
              <a:t>rozdělení </a:t>
            </a:r>
            <a:r>
              <a:rPr lang="cs-CZ" sz="2000" i="0" dirty="0">
                <a:solidFill>
                  <a:schemeClr val="bg1"/>
                </a:solidFill>
              </a:rPr>
              <a:t>je medián velmi vhodným alternativním ukazatelem středu</a:t>
            </a:r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4076700" y="6065838"/>
            <a:ext cx="2552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Průměr - těžiště osy x</a:t>
            </a:r>
          </a:p>
        </p:txBody>
      </p:sp>
      <p:sp>
        <p:nvSpPr>
          <p:cNvPr id="49166" name="Text Box 19"/>
          <p:cNvSpPr txBox="1">
            <a:spLocks noChangeArrowheads="1"/>
          </p:cNvSpPr>
          <p:nvPr/>
        </p:nvSpPr>
        <p:spPr bwMode="auto">
          <a:xfrm>
            <a:off x="3581400" y="4703763"/>
            <a:ext cx="3228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Medián - frekvenční střed</a:t>
            </a:r>
          </a:p>
        </p:txBody>
      </p:sp>
      <p:sp>
        <p:nvSpPr>
          <p:cNvPr id="49167" name="Line 20"/>
          <p:cNvSpPr>
            <a:spLocks noChangeShapeType="1"/>
          </p:cNvSpPr>
          <p:nvPr/>
        </p:nvSpPr>
        <p:spPr bwMode="auto">
          <a:xfrm flipV="1">
            <a:off x="2590800" y="5665788"/>
            <a:ext cx="322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8" name="Text Box 21"/>
          <p:cNvSpPr txBox="1">
            <a:spLocks noChangeArrowheads="1"/>
          </p:cNvSpPr>
          <p:nvPr/>
        </p:nvSpPr>
        <p:spPr bwMode="auto">
          <a:xfrm>
            <a:off x="5848350" y="5656263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9169" name="Oval 22"/>
          <p:cNvSpPr>
            <a:spLocks noChangeArrowheads="1"/>
          </p:cNvSpPr>
          <p:nvPr/>
        </p:nvSpPr>
        <p:spPr bwMode="auto">
          <a:xfrm>
            <a:off x="26670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0" name="Oval 23"/>
          <p:cNvSpPr>
            <a:spLocks noChangeArrowheads="1"/>
          </p:cNvSpPr>
          <p:nvPr/>
        </p:nvSpPr>
        <p:spPr bwMode="auto">
          <a:xfrm>
            <a:off x="2676525" y="54086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1" name="Oval 24"/>
          <p:cNvSpPr>
            <a:spLocks noChangeArrowheads="1"/>
          </p:cNvSpPr>
          <p:nvPr/>
        </p:nvSpPr>
        <p:spPr bwMode="auto">
          <a:xfrm>
            <a:off x="2752725" y="52466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Oval 25"/>
          <p:cNvSpPr>
            <a:spLocks noChangeArrowheads="1"/>
          </p:cNvSpPr>
          <p:nvPr/>
        </p:nvSpPr>
        <p:spPr bwMode="auto">
          <a:xfrm>
            <a:off x="2857500" y="51038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3" name="Oval 26"/>
          <p:cNvSpPr>
            <a:spLocks noChangeArrowheads="1"/>
          </p:cNvSpPr>
          <p:nvPr/>
        </p:nvSpPr>
        <p:spPr bwMode="auto">
          <a:xfrm>
            <a:off x="2790825" y="49799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4" name="Oval 27"/>
          <p:cNvSpPr>
            <a:spLocks noChangeArrowheads="1"/>
          </p:cNvSpPr>
          <p:nvPr/>
        </p:nvSpPr>
        <p:spPr bwMode="auto">
          <a:xfrm>
            <a:off x="2905125" y="4818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5" name="Oval 28"/>
          <p:cNvSpPr>
            <a:spLocks noChangeArrowheads="1"/>
          </p:cNvSpPr>
          <p:nvPr/>
        </p:nvSpPr>
        <p:spPr bwMode="auto">
          <a:xfrm>
            <a:off x="2790825" y="46942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6" name="Oval 29"/>
          <p:cNvSpPr>
            <a:spLocks noChangeArrowheads="1"/>
          </p:cNvSpPr>
          <p:nvPr/>
        </p:nvSpPr>
        <p:spPr bwMode="auto">
          <a:xfrm>
            <a:off x="2895600" y="45608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7" name="Oval 30"/>
          <p:cNvSpPr>
            <a:spLocks noChangeArrowheads="1"/>
          </p:cNvSpPr>
          <p:nvPr/>
        </p:nvSpPr>
        <p:spPr bwMode="auto">
          <a:xfrm>
            <a:off x="2838450" y="4437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8" name="Oval 31"/>
          <p:cNvSpPr>
            <a:spLocks noChangeArrowheads="1"/>
          </p:cNvSpPr>
          <p:nvPr/>
        </p:nvSpPr>
        <p:spPr bwMode="auto">
          <a:xfrm>
            <a:off x="2895600" y="53419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9" name="Oval 32"/>
          <p:cNvSpPr>
            <a:spLocks noChangeArrowheads="1"/>
          </p:cNvSpPr>
          <p:nvPr/>
        </p:nvSpPr>
        <p:spPr bwMode="auto">
          <a:xfrm>
            <a:off x="3009900" y="54943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0" name="Oval 33"/>
          <p:cNvSpPr>
            <a:spLocks noChangeArrowheads="1"/>
          </p:cNvSpPr>
          <p:nvPr/>
        </p:nvSpPr>
        <p:spPr bwMode="auto">
          <a:xfrm>
            <a:off x="3019425" y="51704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1" name="Oval 34"/>
          <p:cNvSpPr>
            <a:spLocks noChangeArrowheads="1"/>
          </p:cNvSpPr>
          <p:nvPr/>
        </p:nvSpPr>
        <p:spPr bwMode="auto">
          <a:xfrm>
            <a:off x="3162300" y="52181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2" name="Oval 35"/>
          <p:cNvSpPr>
            <a:spLocks noChangeArrowheads="1"/>
          </p:cNvSpPr>
          <p:nvPr/>
        </p:nvSpPr>
        <p:spPr bwMode="auto">
          <a:xfrm>
            <a:off x="3086100" y="49418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3" name="Oval 36"/>
          <p:cNvSpPr>
            <a:spLocks noChangeArrowheads="1"/>
          </p:cNvSpPr>
          <p:nvPr/>
        </p:nvSpPr>
        <p:spPr bwMode="auto">
          <a:xfrm>
            <a:off x="3333750" y="50847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4" name="Oval 37"/>
          <p:cNvSpPr>
            <a:spLocks noChangeArrowheads="1"/>
          </p:cNvSpPr>
          <p:nvPr/>
        </p:nvSpPr>
        <p:spPr bwMode="auto">
          <a:xfrm>
            <a:off x="3390900" y="54086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5" name="Oval 38"/>
          <p:cNvSpPr>
            <a:spLocks noChangeArrowheads="1"/>
          </p:cNvSpPr>
          <p:nvPr/>
        </p:nvSpPr>
        <p:spPr bwMode="auto">
          <a:xfrm>
            <a:off x="35433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6" name="Oval 39"/>
          <p:cNvSpPr>
            <a:spLocks noChangeArrowheads="1"/>
          </p:cNvSpPr>
          <p:nvPr/>
        </p:nvSpPr>
        <p:spPr bwMode="auto">
          <a:xfrm>
            <a:off x="3667125" y="52943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7" name="Oval 40"/>
          <p:cNvSpPr>
            <a:spLocks noChangeArrowheads="1"/>
          </p:cNvSpPr>
          <p:nvPr/>
        </p:nvSpPr>
        <p:spPr bwMode="auto">
          <a:xfrm>
            <a:off x="375285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8" name="Oval 41"/>
          <p:cNvSpPr>
            <a:spLocks noChangeArrowheads="1"/>
          </p:cNvSpPr>
          <p:nvPr/>
        </p:nvSpPr>
        <p:spPr bwMode="auto">
          <a:xfrm>
            <a:off x="3924300" y="54276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9" name="Oval 42"/>
          <p:cNvSpPr>
            <a:spLocks noChangeArrowheads="1"/>
          </p:cNvSpPr>
          <p:nvPr/>
        </p:nvSpPr>
        <p:spPr bwMode="auto">
          <a:xfrm>
            <a:off x="39624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0" name="Oval 43"/>
          <p:cNvSpPr>
            <a:spLocks noChangeArrowheads="1"/>
          </p:cNvSpPr>
          <p:nvPr/>
        </p:nvSpPr>
        <p:spPr bwMode="auto">
          <a:xfrm>
            <a:off x="3171825" y="54467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1" name="AutoShape 44"/>
          <p:cNvSpPr>
            <a:spLocks noChangeArrowheads="1"/>
          </p:cNvSpPr>
          <p:nvPr/>
        </p:nvSpPr>
        <p:spPr bwMode="auto">
          <a:xfrm rot="-8331793">
            <a:off x="3124200" y="5313363"/>
            <a:ext cx="538163" cy="287337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2" name="AutoShape 45"/>
          <p:cNvSpPr>
            <a:spLocks noChangeArrowheads="1"/>
          </p:cNvSpPr>
          <p:nvPr/>
        </p:nvSpPr>
        <p:spPr bwMode="auto">
          <a:xfrm rot="-1485">
            <a:off x="3962400" y="5837238"/>
            <a:ext cx="600075" cy="2095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3" name="Oval 46"/>
          <p:cNvSpPr>
            <a:spLocks noChangeArrowheads="1"/>
          </p:cNvSpPr>
          <p:nvPr/>
        </p:nvSpPr>
        <p:spPr bwMode="auto">
          <a:xfrm>
            <a:off x="4019550" y="52847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4" name="Oval 47"/>
          <p:cNvSpPr>
            <a:spLocks noChangeArrowheads="1"/>
          </p:cNvSpPr>
          <p:nvPr/>
        </p:nvSpPr>
        <p:spPr bwMode="auto">
          <a:xfrm>
            <a:off x="41148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5" name="Oval 48"/>
          <p:cNvSpPr>
            <a:spLocks noChangeArrowheads="1"/>
          </p:cNvSpPr>
          <p:nvPr/>
        </p:nvSpPr>
        <p:spPr bwMode="auto">
          <a:xfrm>
            <a:off x="4276725" y="54181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6" name="Oval 49"/>
          <p:cNvSpPr>
            <a:spLocks noChangeArrowheads="1"/>
          </p:cNvSpPr>
          <p:nvPr/>
        </p:nvSpPr>
        <p:spPr bwMode="auto">
          <a:xfrm>
            <a:off x="4314825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7" name="Oval 50"/>
          <p:cNvSpPr>
            <a:spLocks noChangeArrowheads="1"/>
          </p:cNvSpPr>
          <p:nvPr/>
        </p:nvSpPr>
        <p:spPr bwMode="auto">
          <a:xfrm>
            <a:off x="5229225" y="53990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8" name="Oval 51"/>
          <p:cNvSpPr>
            <a:spLocks noChangeArrowheads="1"/>
          </p:cNvSpPr>
          <p:nvPr/>
        </p:nvSpPr>
        <p:spPr bwMode="auto">
          <a:xfrm>
            <a:off x="5133975" y="55514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9" name="Oval 52"/>
          <p:cNvSpPr>
            <a:spLocks noChangeArrowheads="1"/>
          </p:cNvSpPr>
          <p:nvPr/>
        </p:nvSpPr>
        <p:spPr bwMode="auto">
          <a:xfrm>
            <a:off x="5334000" y="55133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0" name="Oval 53"/>
          <p:cNvSpPr>
            <a:spLocks noChangeArrowheads="1"/>
          </p:cNvSpPr>
          <p:nvPr/>
        </p:nvSpPr>
        <p:spPr bwMode="auto">
          <a:xfrm>
            <a:off x="5467350" y="55419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1" name="Oval 54"/>
          <p:cNvSpPr>
            <a:spLocks noChangeArrowheads="1"/>
          </p:cNvSpPr>
          <p:nvPr/>
        </p:nvSpPr>
        <p:spPr bwMode="auto">
          <a:xfrm>
            <a:off x="5648325" y="5580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2" name="Oval 55"/>
          <p:cNvSpPr>
            <a:spLocks noChangeArrowheads="1"/>
          </p:cNvSpPr>
          <p:nvPr/>
        </p:nvSpPr>
        <p:spPr bwMode="auto">
          <a:xfrm>
            <a:off x="5543550" y="53895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3" name="Oval 56"/>
          <p:cNvSpPr>
            <a:spLocks noChangeArrowheads="1"/>
          </p:cNvSpPr>
          <p:nvPr/>
        </p:nvSpPr>
        <p:spPr bwMode="auto">
          <a:xfrm>
            <a:off x="5486400" y="52276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4" name="Oval 57"/>
          <p:cNvSpPr>
            <a:spLocks noChangeArrowheads="1"/>
          </p:cNvSpPr>
          <p:nvPr/>
        </p:nvSpPr>
        <p:spPr bwMode="auto">
          <a:xfrm>
            <a:off x="5410200" y="53800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395536" y="1628800"/>
          <a:ext cx="8353426" cy="4674433"/>
        </p:xfrm>
        <a:graphic>
          <a:graphicData uri="http://schemas.openxmlformats.org/drawingml/2006/table">
            <a:tbl>
              <a:tblPr/>
              <a:tblGrid>
                <a:gridCol w="2184201"/>
                <a:gridCol w="2352303"/>
                <a:gridCol w="1908461"/>
                <a:gridCol w="1908461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skupina dat vs. etalon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hodnotě etalonu.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t-test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Obě skupiny hodnot pochází ze stejného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páry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ve skupině odpovídá teoretickému (vybranému)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Wilkův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Smirnovův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Lilieforsův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χ2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homoskedasticita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(shoda rozptylů)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(všech) skupin je shodný.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skupinami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(příčinná, důsledková) vazba mezi skupinami hodnot.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rozdělení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04900" y="1489075"/>
            <a:ext cx="2514600" cy="1428750"/>
            <a:chOff x="64" y="136"/>
            <a:chExt cx="255" cy="204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198" name="Freeform 6"/>
          <p:cNvSpPr>
            <a:spLocks/>
          </p:cNvSpPr>
          <p:nvPr/>
        </p:nvSpPr>
        <p:spPr bwMode="auto">
          <a:xfrm>
            <a:off x="1160463" y="1597025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1260475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2000" y="30226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48050" y="29464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71675" y="3022600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343025" y="2832100"/>
            <a:ext cx="171450" cy="171450"/>
            <a:chOff x="591" y="221"/>
            <a:chExt cx="100" cy="101"/>
          </a:xfrm>
        </p:grpSpPr>
        <p:sp>
          <p:nvSpPr>
            <p:cNvPr id="8242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3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19325" y="2832100"/>
            <a:ext cx="171450" cy="171450"/>
            <a:chOff x="591" y="221"/>
            <a:chExt cx="100" cy="101"/>
          </a:xfrm>
        </p:grpSpPr>
        <p:sp>
          <p:nvSpPr>
            <p:cNvPr id="8240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1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4648200" y="126047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4953000" y="3470275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7543800" y="29368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ln (x)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6705600" y="34702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-2749107">
            <a:off x="6400800" y="2822575"/>
            <a:ext cx="171450" cy="171450"/>
            <a:chOff x="591" y="221"/>
            <a:chExt cx="100" cy="101"/>
          </a:xfrm>
        </p:grpSpPr>
        <p:sp>
          <p:nvSpPr>
            <p:cNvPr id="8238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39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8210" name="AutoShape 24"/>
          <p:cNvCxnSpPr>
            <a:cxnSpLocks noChangeShapeType="1"/>
            <a:stCxn id="8206" idx="0"/>
            <a:endCxn id="8239" idx="1"/>
          </p:cNvCxnSpPr>
          <p:nvPr/>
        </p:nvCxnSpPr>
        <p:spPr bwMode="auto">
          <a:xfrm flipV="1">
            <a:off x="5572125" y="2978150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11" name="AutoShape 25"/>
          <p:cNvCxnSpPr>
            <a:cxnSpLocks noChangeShapeType="1"/>
            <a:stCxn id="8208" idx="0"/>
            <a:endCxn id="8238" idx="1"/>
          </p:cNvCxnSpPr>
          <p:nvPr/>
        </p:nvCxnSpPr>
        <p:spPr bwMode="auto">
          <a:xfrm flipH="1" flipV="1">
            <a:off x="6554788" y="297656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6172200" y="347027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8213" name="Rectangle 27"/>
          <p:cNvSpPr>
            <a:spLocks noChangeArrowheads="1"/>
          </p:cNvSpPr>
          <p:nvPr/>
        </p:nvSpPr>
        <p:spPr bwMode="auto">
          <a:xfrm>
            <a:off x="3352800" y="1946275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Y = Ln 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257800" y="1489075"/>
            <a:ext cx="2514600" cy="1428750"/>
            <a:chOff x="64" y="136"/>
            <a:chExt cx="255" cy="204"/>
          </a:xfrm>
        </p:grpSpPr>
        <p:sp>
          <p:nvSpPr>
            <p:cNvPr id="8236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37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15" name="Line 31"/>
          <p:cNvSpPr>
            <a:spLocks noChangeShapeType="1"/>
          </p:cNvSpPr>
          <p:nvPr/>
        </p:nvSpPr>
        <p:spPr bwMode="auto">
          <a:xfrm flipV="1">
            <a:off x="5314950" y="2830513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6" name="Freeform 32"/>
          <p:cNvSpPr>
            <a:spLocks/>
          </p:cNvSpPr>
          <p:nvPr/>
        </p:nvSpPr>
        <p:spPr bwMode="auto">
          <a:xfrm>
            <a:off x="5476875" y="279876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7" name="Freeform 33"/>
          <p:cNvSpPr>
            <a:spLocks/>
          </p:cNvSpPr>
          <p:nvPr/>
        </p:nvSpPr>
        <p:spPr bwMode="auto">
          <a:xfrm>
            <a:off x="5648325" y="272256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8" name="Freeform 34"/>
          <p:cNvSpPr>
            <a:spLocks/>
          </p:cNvSpPr>
          <p:nvPr/>
        </p:nvSpPr>
        <p:spPr bwMode="auto">
          <a:xfrm>
            <a:off x="5810250" y="2571750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9" name="Freeform 35"/>
          <p:cNvSpPr>
            <a:spLocks/>
          </p:cNvSpPr>
          <p:nvPr/>
        </p:nvSpPr>
        <p:spPr bwMode="auto">
          <a:xfrm>
            <a:off x="5972175" y="2322513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0" name="Freeform 36"/>
          <p:cNvSpPr>
            <a:spLocks/>
          </p:cNvSpPr>
          <p:nvPr/>
        </p:nvSpPr>
        <p:spPr bwMode="auto">
          <a:xfrm>
            <a:off x="6134100" y="1976438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1" name="Freeform 37"/>
          <p:cNvSpPr>
            <a:spLocks/>
          </p:cNvSpPr>
          <p:nvPr/>
        </p:nvSpPr>
        <p:spPr bwMode="auto">
          <a:xfrm>
            <a:off x="6305550" y="187960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2" name="Freeform 38"/>
          <p:cNvSpPr>
            <a:spLocks/>
          </p:cNvSpPr>
          <p:nvPr/>
        </p:nvSpPr>
        <p:spPr bwMode="auto">
          <a:xfrm>
            <a:off x="6467475" y="187960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3" name="Freeform 39"/>
          <p:cNvSpPr>
            <a:spLocks/>
          </p:cNvSpPr>
          <p:nvPr/>
        </p:nvSpPr>
        <p:spPr bwMode="auto">
          <a:xfrm>
            <a:off x="6629400" y="1976438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4" name="Freeform 40"/>
          <p:cNvSpPr>
            <a:spLocks/>
          </p:cNvSpPr>
          <p:nvPr/>
        </p:nvSpPr>
        <p:spPr bwMode="auto">
          <a:xfrm>
            <a:off x="6791325" y="2322513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5" name="Freeform 41"/>
          <p:cNvSpPr>
            <a:spLocks/>
          </p:cNvSpPr>
          <p:nvPr/>
        </p:nvSpPr>
        <p:spPr bwMode="auto">
          <a:xfrm>
            <a:off x="6962775" y="2571750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6" name="Freeform 42"/>
          <p:cNvSpPr>
            <a:spLocks/>
          </p:cNvSpPr>
          <p:nvPr/>
        </p:nvSpPr>
        <p:spPr bwMode="auto">
          <a:xfrm>
            <a:off x="7124700" y="272256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7" name="Freeform 43"/>
          <p:cNvSpPr>
            <a:spLocks/>
          </p:cNvSpPr>
          <p:nvPr/>
        </p:nvSpPr>
        <p:spPr bwMode="auto">
          <a:xfrm>
            <a:off x="7286625" y="279876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8" name="Line 44"/>
          <p:cNvSpPr>
            <a:spLocks noChangeShapeType="1"/>
          </p:cNvSpPr>
          <p:nvPr/>
        </p:nvSpPr>
        <p:spPr bwMode="auto">
          <a:xfrm>
            <a:off x="7448550" y="2830513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9" name="Line 45"/>
          <p:cNvSpPr>
            <a:spLocks noChangeShapeType="1"/>
          </p:cNvSpPr>
          <p:nvPr/>
        </p:nvSpPr>
        <p:spPr bwMode="auto">
          <a:xfrm flipV="1">
            <a:off x="3505200" y="247967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30" name="Oval 46"/>
          <p:cNvSpPr>
            <a:spLocks noChangeArrowheads="1"/>
          </p:cNvSpPr>
          <p:nvPr/>
        </p:nvSpPr>
        <p:spPr bwMode="auto">
          <a:xfrm>
            <a:off x="4772025" y="4600575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8231" name="Rectangle 47"/>
          <p:cNvSpPr>
            <a:spLocks noChangeArrowheads="1"/>
          </p:cNvSpPr>
          <p:nvPr/>
        </p:nvSpPr>
        <p:spPr bwMode="auto">
          <a:xfrm>
            <a:off x="4876800" y="5876925"/>
            <a:ext cx="373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solidFill>
                  <a:srgbClr val="CC0000"/>
                </a:solidFill>
                <a:latin typeface="Symbol" pitchFamily="18" charset="2"/>
              </a:rPr>
              <a:t>`</a:t>
            </a:r>
            <a:r>
              <a:rPr lang="cs-CZ" sz="2400" i="0">
                <a:solidFill>
                  <a:srgbClr val="CC0000"/>
                </a:solidFill>
              </a:rPr>
              <a:t>Y ± Standardní chyba</a:t>
            </a:r>
          </a:p>
        </p:txBody>
      </p:sp>
      <p:sp>
        <p:nvSpPr>
          <p:cNvPr id="8232" name="Rectangle 48"/>
          <p:cNvSpPr>
            <a:spLocks noChangeArrowheads="1"/>
          </p:cNvSpPr>
          <p:nvPr/>
        </p:nvSpPr>
        <p:spPr bwMode="auto">
          <a:xfrm>
            <a:off x="457200" y="5029200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EXP (Y) = Geometrický průměr X</a:t>
            </a:r>
          </a:p>
        </p:txBody>
      </p:sp>
      <p:sp>
        <p:nvSpPr>
          <p:cNvPr id="8233" name="AutoShape 49"/>
          <p:cNvSpPr>
            <a:spLocks noChangeArrowheads="1"/>
          </p:cNvSpPr>
          <p:nvPr/>
        </p:nvSpPr>
        <p:spPr bwMode="auto">
          <a:xfrm rot="7571176">
            <a:off x="5795963" y="4005262"/>
            <a:ext cx="819150" cy="485775"/>
          </a:xfrm>
          <a:prstGeom prst="notchedRightArrow">
            <a:avLst>
              <a:gd name="adj1" fmla="val 50000"/>
              <a:gd name="adj2" fmla="val 4215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34" name="AutoShape 50"/>
          <p:cNvSpPr>
            <a:spLocks noChangeArrowheads="1"/>
          </p:cNvSpPr>
          <p:nvPr/>
        </p:nvSpPr>
        <p:spPr bwMode="auto">
          <a:xfrm rot="-9001486">
            <a:off x="3713163" y="5516563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35" name="AutoShape 51"/>
          <p:cNvSpPr>
            <a:spLocks noChangeArrowheads="1"/>
          </p:cNvSpPr>
          <p:nvPr/>
        </p:nvSpPr>
        <p:spPr bwMode="auto">
          <a:xfrm rot="-4552966">
            <a:off x="466725" y="3952875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8194" name="Object 52"/>
          <p:cNvGraphicFramePr>
            <a:graphicFrameLocks noChangeAspect="1"/>
          </p:cNvGraphicFramePr>
          <p:nvPr/>
        </p:nvGraphicFramePr>
        <p:xfrm>
          <a:off x="4876800" y="4724400"/>
          <a:ext cx="1447800" cy="990600"/>
        </p:xfrm>
        <a:graphic>
          <a:graphicData uri="http://schemas.openxmlformats.org/presentationml/2006/ole">
            <p:oleObj spid="_x0000_s178178" name="Rovnice" r:id="rId3" imgW="609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4" name="Zástupný symbol pro zápatí 3"/>
          <p:cNvSpPr txBox="1">
            <a:spLocks/>
          </p:cNvSpPr>
          <p:nvPr/>
        </p:nvSpPr>
        <p:spPr bwMode="auto">
          <a:xfrm>
            <a:off x="827088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Vytvořil Institut biostatistiky a analýz, Masarykova univerzita </a:t>
            </a:r>
            <a:b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 Jarkovský, L. Dušek, J. </a:t>
            </a:r>
            <a:r>
              <a:rPr lang="cs-CZ" sz="1000" b="0" dirty="0" smtClean="0">
                <a:solidFill>
                  <a:srgbClr val="607B7C"/>
                </a:solidFill>
              </a:rPr>
              <a:t>K</a:t>
            </a:r>
            <a:r>
              <a:rPr kumimoji="0" lang="cs-CZ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alina</a:t>
            </a:r>
            <a:endParaRPr kumimoji="0" lang="cs-CZ" sz="1000" b="0" i="1" u="none" strike="noStrike" kern="1200" cap="none" spc="0" normalizeH="0" baseline="0" noProof="0" dirty="0" smtClean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188639"/>
            <a:ext cx="8534400" cy="1008113"/>
          </a:xfrm>
        </p:spPr>
        <p:txBody>
          <a:bodyPr/>
          <a:lstStyle/>
          <a:p>
            <a:r>
              <a:rPr lang="cs-CZ" dirty="0" smtClean="0"/>
              <a:t>Ukazatele tvaru rozdělení</a:t>
            </a:r>
            <a:br>
              <a:rPr lang="cs-CZ" dirty="0" smtClean="0"/>
            </a:br>
            <a:r>
              <a:rPr lang="cs-CZ" dirty="0" smtClean="0"/>
              <a:t>Koeficienty šikmosti a špičatosti</a:t>
            </a:r>
          </a:p>
        </p:txBody>
      </p:sp>
      <p:sp>
        <p:nvSpPr>
          <p:cNvPr id="56" name="Rectangle 3"/>
          <p:cNvSpPr txBox="1">
            <a:spLocks/>
          </p:cNvSpPr>
          <p:nvPr/>
        </p:nvSpPr>
        <p:spPr bwMode="auto">
          <a:xfrm>
            <a:off x="179512" y="1340768"/>
            <a:ext cx="3816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Skewness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koeficient šikmosti rozdělení, míra asymetrie rozdělení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b="0" i="0" dirty="0" smtClean="0">
              <a:latin typeface="+mn-lt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0" i="0" dirty="0" smtClean="0">
                <a:latin typeface="+mn-lt"/>
                <a:cs typeface="+mn-cs"/>
              </a:rPr>
              <a:t>	kladná hodnota znamená odlehlé body vpravo, záporná vlevo od střední hodnoty.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Kurtosis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koeficient špičatosti rozdělení,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0" i="0" dirty="0" smtClean="0">
              <a:latin typeface="+mn-lt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0" i="0" dirty="0" smtClean="0">
                <a:latin typeface="+mn-lt"/>
                <a:cs typeface="+mn-cs"/>
              </a:rPr>
              <a:t>	kladná hodnota znamená větší hustotu pravděpodobnosti blíže střední hodnotě rozdělení.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4283968" y="1700808"/>
          <a:ext cx="4666841" cy="4392910"/>
        </p:xfrm>
        <a:graphic>
          <a:graphicData uri="http://schemas.openxmlformats.org/presentationml/2006/ole">
            <p:oleObj spid="_x0000_s179202" name="Artwork" r:id="rId3" imgW="10190000" imgH="9590000" progId="">
              <p:embed/>
            </p:oleObj>
          </a:graphicData>
        </a:graphic>
      </p:graphicFrame>
      <p:pic>
        <p:nvPicPr>
          <p:cNvPr id="115717" name="Picture 5" descr="\gamma_1 = \frac{\mu_3}{\sigma^3} = \frac{\operatorname{E}[X-\operatorname{E}(X)]^3}{(\operatorname{var}\,X)^{3/2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2066925" cy="457200"/>
          </a:xfrm>
          <a:prstGeom prst="rect">
            <a:avLst/>
          </a:prstGeom>
          <a:noFill/>
        </p:spPr>
      </p:pic>
      <p:pic>
        <p:nvPicPr>
          <p:cNvPr id="115719" name="Picture 7" descr="\gamma_2 = \frac{\mu_4}{\sigma^4} - 3 = \frac{\operatorname{E}[X-\operatorname{E}(X)]^4}{\left(\operatorname{var}\,X\right)^2} -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869160"/>
            <a:ext cx="272415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25500" y="1422400"/>
            <a:ext cx="831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Základní typy transformací vedou k normalitě </a:t>
            </a:r>
            <a:r>
              <a:rPr lang="cs-CZ" i="0" dirty="0" smtClean="0"/>
              <a:t>rozdělení </a:t>
            </a:r>
            <a:r>
              <a:rPr lang="cs-CZ" i="0" dirty="0"/>
              <a:t>nebo k homogenitě rozptylu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2054225"/>
            <a:ext cx="8534400" cy="438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b="0" i="0">
                <a:solidFill>
                  <a:schemeClr val="bg1"/>
                </a:solidFill>
              </a:rPr>
              <a:t>Logaritmická transformace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0" y="1944688"/>
            <a:ext cx="8534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   </a:t>
            </a:r>
            <a:endParaRPr lang="en-US" b="0" i="0" dirty="0"/>
          </a:p>
          <a:p>
            <a:pPr eaLnBrk="0" hangingPunct="0"/>
            <a:r>
              <a:rPr lang="en-US" b="0" i="0" dirty="0"/>
              <a:t/>
            </a:r>
            <a:br>
              <a:rPr lang="en-US" b="0" i="0" dirty="0"/>
            </a:br>
            <a:r>
              <a:rPr lang="cs-CZ" b="0" i="0" dirty="0"/>
              <a:t>Logaritmická transformace je velmi vhodná pro data s odlehlými hodnotami na horní hranici rozsahu. Při porovnání průměrů u více souborů dat je pro tuto transformaci indikující situace, kdy se s rostoucím průměrem mění proporcionálně i směrodatná odchylka, a tedy jednotlivé proměnné mají stejný koeficient variance, ačkoli mají různý průměr.</a:t>
            </a:r>
          </a:p>
          <a:p>
            <a:pPr eaLnBrk="0" hangingPunct="0"/>
            <a:endParaRPr lang="cs-CZ" b="0" i="0" dirty="0"/>
          </a:p>
          <a:p>
            <a:pPr eaLnBrk="0" hangingPunct="0"/>
            <a:r>
              <a:rPr lang="cs-CZ" b="0" i="0" dirty="0" smtClean="0"/>
              <a:t>Za </a:t>
            </a:r>
            <a:r>
              <a:rPr lang="cs-CZ" b="0" i="0" dirty="0"/>
              <a:t>takovéto situace přináší logaritmická transformace nejen zeslabení asymetrie původního </a:t>
            </a:r>
            <a:r>
              <a:rPr lang="cs-CZ" b="0" i="0" dirty="0" smtClean="0"/>
              <a:t>rozdělení, </a:t>
            </a:r>
            <a:r>
              <a:rPr lang="cs-CZ" b="0" i="0" dirty="0"/>
              <a:t>ale také vyšší homogenitu rozptylu proměnných. Pro transformaci se nejčastěji používá přirozený logaritmus a pokud jsou v původním souboru dat nulové hodnoty, je vhodné použít operaci </a:t>
            </a:r>
            <a:r>
              <a:rPr lang="cs-CZ" i="0" dirty="0"/>
              <a:t>Y = </a:t>
            </a:r>
            <a:r>
              <a:rPr lang="cs-CZ" i="0" dirty="0" err="1"/>
              <a:t>ln</a:t>
            </a:r>
            <a:r>
              <a:rPr lang="cs-CZ" i="0" dirty="0"/>
              <a:t> (X+1)</a:t>
            </a:r>
            <a:r>
              <a:rPr lang="cs-CZ" b="0" i="0" dirty="0"/>
              <a:t>. </a:t>
            </a:r>
          </a:p>
          <a:p>
            <a:pPr eaLnBrk="0" hangingPunct="0"/>
            <a:endParaRPr lang="cs-CZ" b="0" i="0" dirty="0"/>
          </a:p>
          <a:p>
            <a:pPr eaLnBrk="0" hangingPunct="0"/>
            <a:r>
              <a:rPr lang="cs-CZ" b="0" i="0" dirty="0" smtClean="0"/>
              <a:t>Je-li </a:t>
            </a:r>
            <a:r>
              <a:rPr lang="cs-CZ" b="0" i="0" dirty="0"/>
              <a:t>průměr logaritmovaných dat (tedy průměrný logaritmus) zpětně transformován do původních hodnot, výsledkem není aritmetický, ale geometrický průměr původních dat.</a:t>
            </a:r>
          </a:p>
        </p:txBody>
      </p:sp>
      <p:sp>
        <p:nvSpPr>
          <p:cNvPr id="50182" name="WordArt 6"/>
          <p:cNvSpPr>
            <a:spLocks noChangeArrowheads="1" noChangeShapeType="1"/>
          </p:cNvSpPr>
          <p:nvPr/>
        </p:nvSpPr>
        <p:spPr bwMode="auto">
          <a:xfrm>
            <a:off x="395288" y="1411288"/>
            <a:ext cx="45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Wingdings"/>
              </a:rPr>
              <a:t>ü</a:t>
            </a:r>
          </a:p>
        </p:txBody>
      </p:sp>
      <p:sp>
        <p:nvSpPr>
          <p:cNvPr id="50183" name="Rectangle 8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8215312" cy="612775"/>
          </a:xfrm>
          <a:noFill/>
        </p:spPr>
        <p:txBody>
          <a:bodyPr/>
          <a:lstStyle/>
          <a:p>
            <a:r>
              <a:rPr lang="cs-CZ" dirty="0" smtClean="0"/>
              <a:t>Transformace dat - legitimní úprava rozdělení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28600" y="1952625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       </a:t>
            </a:r>
            <a:endParaRPr lang="en-US" sz="2400" b="0" i="0" dirty="0"/>
          </a:p>
          <a:p>
            <a:pPr eaLnBrk="0" hangingPunct="0"/>
            <a:endParaRPr lang="en-US" sz="2400" b="0" i="0" dirty="0"/>
          </a:p>
          <a:p>
            <a:pPr eaLnBrk="0" hangingPunct="0"/>
            <a:r>
              <a:rPr lang="cs-CZ" b="0" i="0" dirty="0"/>
              <a:t>  Transformace je vhodná pro proměnné mající </a:t>
            </a:r>
            <a:r>
              <a:rPr lang="cs-CZ" b="0" i="0" dirty="0" err="1"/>
              <a:t>Poissonovo</a:t>
            </a:r>
            <a:r>
              <a:rPr lang="cs-CZ" b="0" i="0" dirty="0"/>
              <a:t> </a:t>
            </a:r>
            <a:r>
              <a:rPr lang="cs-CZ" b="0" i="0" dirty="0" smtClean="0"/>
              <a:t>rozdělení, </a:t>
            </a:r>
            <a:r>
              <a:rPr lang="cs-CZ" b="0" i="0" dirty="0"/>
              <a:t>tedy proměnné vyjadřující celkový počet nastání určitého jevu (spíše vzácného) v </a:t>
            </a:r>
            <a:r>
              <a:rPr lang="cs-CZ" i="0" dirty="0"/>
              <a:t>n</a:t>
            </a:r>
            <a:r>
              <a:rPr lang="cs-CZ" b="0" i="0" dirty="0"/>
              <a:t> nezávisle opakovaných pokusech. Obecněji lze tento typ transformace doporučit v případě normalizace dat typu počtu jedinců (buněk, apod.). Jde o transformaci:</a:t>
            </a:r>
          </a:p>
          <a:p>
            <a:pPr eaLnBrk="0" hangingPunct="0"/>
            <a:endParaRPr lang="cs-CZ" b="0" i="0" dirty="0"/>
          </a:p>
          <a:p>
            <a:pPr eaLnBrk="0" hangingPunct="0"/>
            <a:endParaRPr lang="cs-CZ" sz="2000" i="0" dirty="0"/>
          </a:p>
          <a:p>
            <a:pPr eaLnBrk="0" hangingPunct="0"/>
            <a:r>
              <a:rPr lang="cs-CZ" sz="2000" i="0" dirty="0"/>
              <a:t>                              nebo                               </a:t>
            </a:r>
            <a:r>
              <a:rPr lang="cs-CZ" sz="2000" i="0" dirty="0" err="1"/>
              <a:t>nebo</a:t>
            </a:r>
            <a:r>
              <a:rPr lang="cs-CZ" sz="2000" i="0" dirty="0"/>
              <a:t> </a:t>
            </a:r>
          </a:p>
          <a:p>
            <a:pPr algn="ctr" eaLnBrk="0" hangingPunct="0"/>
            <a:endParaRPr lang="cs-CZ" b="0" i="0" dirty="0"/>
          </a:p>
          <a:p>
            <a:pPr eaLnBrk="0" hangingPunct="0"/>
            <a:r>
              <a:rPr lang="cs-CZ" b="0" i="0" dirty="0"/>
              <a:t>   Transformace s přičtenou hodnotou 1 jsou efektivní, pokud </a:t>
            </a:r>
            <a:r>
              <a:rPr lang="cs-CZ" i="0" dirty="0"/>
              <a:t>X</a:t>
            </a:r>
            <a:r>
              <a:rPr lang="cs-CZ" b="0" i="0" dirty="0"/>
              <a:t> nabývá velmi malých nebo nulových hodnot. Situace indikující vhodnost odmocninové transformace je také proporcionalita výběrového rozptylu a průměru, tedy obecně jestliže </a:t>
            </a:r>
            <a:r>
              <a:rPr lang="cs-CZ" i="0" dirty="0"/>
              <a:t>s</a:t>
            </a:r>
            <a:r>
              <a:rPr lang="cs-CZ" i="0" baseline="30000" dirty="0"/>
              <a:t>2</a:t>
            </a:r>
            <a:r>
              <a:rPr lang="cs-CZ" i="0" baseline="-25000" dirty="0"/>
              <a:t>x</a:t>
            </a:r>
            <a:r>
              <a:rPr lang="cs-CZ" i="0" dirty="0"/>
              <a:t> = k</a:t>
            </a:r>
            <a:r>
              <a:rPr lang="cs-CZ" b="0" i="0" dirty="0"/>
              <a:t> (výběrový průměr).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28600" y="2127250"/>
            <a:ext cx="8686800" cy="438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>
                <a:solidFill>
                  <a:schemeClr val="bg1"/>
                </a:solidFill>
              </a:rPr>
              <a:t>Odmocninová</a:t>
            </a:r>
            <a:r>
              <a:rPr lang="cs-CZ" sz="2400" b="0" i="0"/>
              <a:t> </a:t>
            </a:r>
            <a:r>
              <a:rPr lang="cs-CZ" sz="2400" b="0" i="0">
                <a:solidFill>
                  <a:schemeClr val="bg1"/>
                </a:solidFill>
              </a:rPr>
              <a:t>transformace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914400" y="4233863"/>
          <a:ext cx="1066800" cy="574675"/>
        </p:xfrm>
        <a:graphic>
          <a:graphicData uri="http://schemas.openxmlformats.org/presentationml/2006/ole">
            <p:oleObj spid="_x0000_s180226" name="Rovnice" r:id="rId3" imgW="495000" imgH="228600" progId="Equation.3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3352800" y="4275138"/>
          <a:ext cx="1524000" cy="533400"/>
        </p:xfrm>
        <a:graphic>
          <a:graphicData uri="http://schemas.openxmlformats.org/presentationml/2006/ole">
            <p:oleObj spid="_x0000_s180227" name="Rovnice" r:id="rId4" imgW="672840" imgH="228600" progId="Equation.3">
              <p:embed/>
            </p:oleObj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6172200" y="4281488"/>
          <a:ext cx="1981200" cy="527050"/>
        </p:xfrm>
        <a:graphic>
          <a:graphicData uri="http://schemas.openxmlformats.org/presentationml/2006/ole">
            <p:oleObj spid="_x0000_s180228" name="Rovnice" r:id="rId5" imgW="1002960" imgH="228600" progId="Equation.3">
              <p:embed/>
            </p:oleObj>
          </a:graphicData>
        </a:graphic>
      </p:graphicFrame>
      <p:sp>
        <p:nvSpPr>
          <p:cNvPr id="9224" name="Rectangle 11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8215312" cy="612775"/>
          </a:xfrm>
          <a:noFill/>
        </p:spPr>
        <p:txBody>
          <a:bodyPr/>
          <a:lstStyle/>
          <a:p>
            <a:r>
              <a:rPr lang="cs-CZ" dirty="0" smtClean="0"/>
              <a:t>Transformace dat - legitimní úprava rozdělení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825500" y="1422400"/>
            <a:ext cx="831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Základní typy transformací vedou k normalitě </a:t>
            </a:r>
            <a:r>
              <a:rPr lang="cs-CZ" i="0" dirty="0" smtClean="0"/>
              <a:t>rozdělení </a:t>
            </a:r>
            <a:r>
              <a:rPr lang="cs-CZ" i="0" dirty="0"/>
              <a:t>nebo k homogenitě rozptylu</a:t>
            </a:r>
          </a:p>
        </p:txBody>
      </p:sp>
      <p:sp>
        <p:nvSpPr>
          <p:cNvPr id="9226" name="WordArt 13"/>
          <p:cNvSpPr>
            <a:spLocks noChangeArrowheads="1" noChangeShapeType="1"/>
          </p:cNvSpPr>
          <p:nvPr/>
        </p:nvSpPr>
        <p:spPr bwMode="auto">
          <a:xfrm>
            <a:off x="395288" y="1411288"/>
            <a:ext cx="45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Wingdings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81000" y="1516063"/>
            <a:ext cx="7962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400" b="0" i="0" dirty="0"/>
              <a:t>   </a:t>
            </a:r>
            <a:r>
              <a:rPr lang="cs-CZ" sz="1600" b="0" i="0" dirty="0"/>
              <a:t>Tzv. </a:t>
            </a:r>
            <a:r>
              <a:rPr lang="cs-CZ" sz="1600" i="0" dirty="0"/>
              <a:t>úhlová transformace</a:t>
            </a:r>
            <a:r>
              <a:rPr lang="cs-CZ" sz="1600" b="0" i="0" dirty="0"/>
              <a:t> - velmi vhodná pro data typu podílů výskytu určitého jevu (znaku) mezi </a:t>
            </a:r>
            <a:r>
              <a:rPr lang="cs-CZ" sz="1600" i="0" dirty="0"/>
              <a:t>n</a:t>
            </a:r>
            <a:r>
              <a:rPr lang="cs-CZ" sz="1600" b="0" i="0" dirty="0"/>
              <a:t> hodnocenými jedinci - tedy pro data mající binomické </a:t>
            </a:r>
            <a:r>
              <a:rPr lang="cs-CZ" sz="1600" b="0" i="0" dirty="0" smtClean="0"/>
              <a:t>rozdělení. </a:t>
            </a:r>
            <a:r>
              <a:rPr lang="cs-CZ" sz="1600" b="0" i="0" dirty="0"/>
              <a:t>Pokud se určitý znak vyskytuje r-krát mezi </a:t>
            </a:r>
            <a:r>
              <a:rPr lang="cs-CZ" sz="1600" i="0" dirty="0"/>
              <a:t>n</a:t>
            </a:r>
            <a:r>
              <a:rPr lang="cs-CZ" sz="1600" b="0" i="0" dirty="0"/>
              <a:t> možnostmi (jedinci, opakováními), pak lze vyjádřit relativní četnost jeho výskytu jako </a:t>
            </a:r>
            <a:r>
              <a:rPr lang="cs-CZ" sz="1600" i="0" dirty="0"/>
              <a:t>p = r/n</a:t>
            </a:r>
            <a:r>
              <a:rPr lang="cs-CZ" sz="1600" b="0" i="0" dirty="0"/>
              <a:t> s variabilitou </a:t>
            </a:r>
            <a:r>
              <a:rPr lang="cs-CZ" sz="1600" i="0" dirty="0"/>
              <a:t>p.(1-p)/n</a:t>
            </a:r>
            <a:r>
              <a:rPr lang="cs-CZ" sz="1600" b="0" i="0" dirty="0"/>
              <a:t>. </a:t>
            </a:r>
            <a:r>
              <a:rPr lang="cs-CZ" sz="1600" b="0" i="0" dirty="0" err="1"/>
              <a:t>Arcsin</a:t>
            </a:r>
            <a:r>
              <a:rPr lang="cs-CZ" sz="1600" b="0" i="0" dirty="0"/>
              <a:t> transformace odstraní ze souborů dat podíly blízké 0 nebo 1, a tak efektivně sníží variabilitu odhadů středu. Transformace však není schopná odstranit variabilitu vyvolanou rozdílným počtem opakování v jednotlivých variantách - v takovém případě lze doporučit provedení vážených transformací dat. Velmi častou formou této transformace je: 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4800" y="4167188"/>
            <a:ext cx="7962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400" b="0" i="0"/>
              <a:t>   </a:t>
            </a:r>
            <a:r>
              <a:rPr lang="cs-CZ" sz="1600" b="0" i="0"/>
              <a:t>- tedy transformace podílů do hodnot, jejichž sinus je roven druhé odmocnině původních hodnot. Pokud celkový počet jedinců (opakování), mezi kterými je výskyt znaku monitorován, je n &lt; 50, pak lze doporučit velmi efektivní empirická opatření pro transformaci podílů blízkých 0 nebo 1. Pro tento případ lze nahrazovat nulové podíly hodnotou 1/4n a 100 % podíly hodnotou (n-1/4)/n. Pokud se mezi hodnotami vyskytuje větší množství krajních hodnot (menší než 0,2 a větší než 0,8), lze doporučit transformaci: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28600" y="1031875"/>
            <a:ext cx="8686800" cy="438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>
                <a:solidFill>
                  <a:schemeClr val="bg1"/>
                </a:solidFill>
              </a:rPr>
              <a:t>Arcsin transformace</a:t>
            </a: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76600" y="3644900"/>
          <a:ext cx="2016125" cy="504825"/>
        </p:xfrm>
        <a:graphic>
          <a:graphicData uri="http://schemas.openxmlformats.org/presentationml/2006/ole">
            <p:oleObj spid="_x0000_s181250" name="Rovnice" r:id="rId3" imgW="901440" imgH="253800" progId="Equation.3">
              <p:embed/>
            </p:oleObj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2133600" y="5667375"/>
          <a:ext cx="3806825" cy="714375"/>
        </p:xfrm>
        <a:graphic>
          <a:graphicData uri="http://schemas.openxmlformats.org/presentationml/2006/ole">
            <p:oleObj spid="_x0000_s181251" name="Rovnice" r:id="rId4" imgW="2260440" imgH="507960" progId="Equation.3">
              <p:embed/>
            </p:oleObj>
          </a:graphicData>
        </a:graphic>
      </p:graphicFrame>
      <p:sp>
        <p:nvSpPr>
          <p:cNvPr id="10248" name="Rectangle 11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8215312" cy="612775"/>
          </a:xfrm>
          <a:noFill/>
        </p:spPr>
        <p:txBody>
          <a:bodyPr/>
          <a:lstStyle/>
          <a:p>
            <a:r>
              <a:rPr lang="cs-CZ" dirty="0" smtClean="0"/>
              <a:t>Transformace dat - legitimní úprava rozdělení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Popisná statistika</a:t>
            </a:r>
          </a:p>
        </p:txBody>
      </p:sp>
      <p:sp>
        <p:nvSpPr>
          <p:cNvPr id="522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Popisná analýza dat je po vizualizaci dat dalším krokem v procesu statistického hodnocení. Poskytuje představu  o rozsazích hodnocených dat a umožňuje vyhodnotit, srovnáním s literárními údaji nebo dosavadní zkušeností, jejich realističnost.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Již při výběru vhodné popisné statistiky se uplatňuje znalost rozdělení dat. Některé popisné statistiky, odvozené od modelových rozdělení, je možné využít pouze v případě, že data mají dané modelové rozdělení. Typickým příkladem je průměr a směrodatná odchylka, jejichž předpokladem je přítomnost symetrického, resp. normálního rozdělení.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4101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smtClean="0"/>
              <a:t>Testy normality pracují s nulovou hypotézou, že není rozdíl mezi zpracovávaným rozložením a normálním rozložením. Vždy je ovšem dobré prohlédnout si i histogram, protože některé odchylky od normality, např. bimodalitu některé testy neodhalí.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p:oleObj spid="_x0000_s182274" name="Graph" r:id="rId3" imgW="3599815" imgH="2879725" progId="STATISTICA.Graph">
              <p:embed/>
            </p:oleObj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779838" y="2015285"/>
            <a:ext cx="5256212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400" b="1" i="0" dirty="0">
                <a:solidFill>
                  <a:srgbClr val="C00000"/>
                </a:solidFill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20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20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2000" b="0" i="0" dirty="0">
                <a:latin typeface="Calibri" pitchFamily="34" charset="0"/>
              </a:rPr>
              <a:t>2</a:t>
            </a:r>
            <a:r>
              <a:rPr lang="cs-CZ" sz="20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</a:t>
            </a:r>
            <a:r>
              <a:rPr lang="cs-CZ" sz="2000" b="0" i="0" dirty="0" smtClean="0">
                <a:latin typeface="Calibri" pitchFamily="34" charset="0"/>
                <a:sym typeface="Symbol" pitchFamily="18" charset="2"/>
              </a:rPr>
              <a:t>.</a:t>
            </a:r>
            <a:endParaRPr lang="cs-CZ" sz="2000" i="0" dirty="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251520" y="1484784"/>
            <a:ext cx="4392042" cy="463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400" b="1" i="0" dirty="0" err="1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Kolgomorovův</a:t>
            </a:r>
            <a:r>
              <a:rPr lang="cs-CZ" sz="2400" b="1" i="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cs-CZ" sz="2400" b="1" i="0" dirty="0" err="1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2400" b="1" i="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 test</a:t>
            </a:r>
          </a:p>
          <a:p>
            <a:pPr>
              <a:spcBef>
                <a:spcPct val="20000"/>
              </a:spcBef>
            </a:pPr>
            <a:r>
              <a:rPr lang="cs-CZ" sz="2000" b="0" i="0" dirty="0" smtClean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2000" b="0" i="0" dirty="0" err="1" smtClean="0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2000" b="0" i="0" dirty="0" smtClean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2000" b="0" i="0" dirty="0" err="1" smtClean="0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2000" b="0" i="0" dirty="0" smtClean="0">
                <a:latin typeface="Calibri" pitchFamily="34" charset="0"/>
                <a:sym typeface="Symbol" pitchFamily="18" charset="2"/>
              </a:rPr>
              <a:t> test.</a:t>
            </a:r>
            <a:endParaRPr lang="cs-CZ" sz="2000" i="0" dirty="0" smtClean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9" name="Obrázek 8" descr="kolmos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089089" cy="2438936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51958" y="3974286"/>
            <a:ext cx="4392042" cy="216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400" b="1" dirty="0" err="1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Shapiro</a:t>
            </a:r>
            <a:r>
              <a:rPr lang="cs-CZ" sz="2400" b="1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cs-CZ" sz="2400" b="1" dirty="0" err="1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Wilkův</a:t>
            </a:r>
            <a:r>
              <a:rPr lang="cs-CZ" sz="2400" b="1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ct val="20000"/>
              </a:spcBef>
            </a:pPr>
            <a:r>
              <a:rPr lang="cs-CZ" sz="2000" dirty="0" smtClean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2000" dirty="0" err="1" smtClean="0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2000" dirty="0" smtClean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  <a:endParaRPr lang="cs-CZ" sz="2000" dirty="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</a:t>
            </a:r>
            <a:r>
              <a:rPr lang="cs-CZ" sz="2000" b="1" dirty="0" smtClean="0">
                <a:solidFill>
                  <a:schemeClr val="accent1"/>
                </a:solidFill>
              </a:rPr>
              <a:t>0,05</a:t>
            </a:r>
            <a:r>
              <a:rPr lang="cs-CZ" sz="2000" dirty="0" smtClean="0"/>
              <a:t>, tzn., že připouštíme 5 %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 ≤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</a:t>
            </a:r>
            <a:r>
              <a:rPr lang="cs-CZ" sz="2000" b="1" dirty="0" smtClean="0">
                <a:solidFill>
                  <a:schemeClr val="accent1"/>
                </a:solidFill>
              </a:rPr>
              <a:t>přijímáme 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A</a:t>
            </a:r>
            <a:endParaRPr lang="cs-CZ" sz="20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&gt;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nezamítáme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4294967295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/>
              <a:t>M. Cvanová</a:t>
            </a:r>
            <a:endParaRPr lang="cs-CZ" b="1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168962" name="Graf" r:id="rId4" imgW="4038840" imgH="1023840" progId="Excel.Shee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O</a:t>
            </a:r>
            <a:r>
              <a:rPr lang="cs-CZ" sz="1400" b="0" i="0">
                <a:latin typeface="Verdana" pitchFamily="34" charset="0"/>
              </a:rPr>
              <a:t>: sledovaný efekt je nulový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A</a:t>
            </a:r>
            <a:r>
              <a:rPr lang="cs-CZ" sz="1400" b="0" i="0">
                <a:latin typeface="Verdana" pitchFamily="34" charset="0"/>
              </a:rPr>
              <a:t>: sledovaný efekt je různý mezi skupinami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Možné chyby při testování hypotéz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Platí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Neplatí</a:t>
            </a:r>
          </a:p>
        </p:txBody>
      </p:sp>
      <p:sp>
        <p:nvSpPr>
          <p:cNvPr id="25616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5619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Význam chyb při testování hypotéz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nesprávného zamítnutí nulové hypotézy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Síla testu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6639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6640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6641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6642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0,05, tzn., že připouštíme 5 %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pic>
        <p:nvPicPr>
          <p:cNvPr id="7" name="Picture 16" descr="logo-IB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Parametrické vs. neparametrické testy</a:t>
            </a: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Parametrické testy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Neparametrické testy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Mají předpoklady o rozložení vstupujících dat (např. normální rozložení)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Při stejném N a dodržení předpokladů mají vyšší sílu testu než testy neparametrické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One-sample vs. two sample testy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err="1" smtClean="0">
                <a:latin typeface="Verdana" pitchFamily="34" charset="0"/>
              </a:rPr>
              <a:t>Jednovýběrové</a:t>
            </a:r>
            <a:r>
              <a:rPr lang="cs-CZ" i="0" dirty="0" smtClean="0">
                <a:latin typeface="Verdana" pitchFamily="34" charset="0"/>
              </a:rPr>
              <a:t> </a:t>
            </a:r>
            <a:r>
              <a:rPr lang="cs-CZ" i="0" dirty="0">
                <a:latin typeface="Verdana" pitchFamily="34" charset="0"/>
              </a:rPr>
              <a:t>testy (</a:t>
            </a:r>
            <a:r>
              <a:rPr lang="cs-CZ" i="0" dirty="0" err="1">
                <a:latin typeface="Verdana" pitchFamily="34" charset="0"/>
              </a:rPr>
              <a:t>one</a:t>
            </a:r>
            <a:r>
              <a:rPr lang="cs-CZ" i="0" dirty="0">
                <a:latin typeface="Verdana" pitchFamily="34" charset="0"/>
              </a:rPr>
              <a:t>-sample)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err="1" smtClean="0">
                <a:latin typeface="Verdana" pitchFamily="34" charset="0"/>
              </a:rPr>
              <a:t>Dvouvýběrové</a:t>
            </a:r>
            <a:r>
              <a:rPr lang="cs-CZ" i="0" dirty="0" smtClean="0">
                <a:latin typeface="Verdana" pitchFamily="34" charset="0"/>
              </a:rPr>
              <a:t> </a:t>
            </a:r>
            <a:r>
              <a:rPr lang="cs-CZ" i="0" dirty="0">
                <a:latin typeface="Verdana" pitchFamily="34" charset="0"/>
              </a:rPr>
              <a:t>testy (</a:t>
            </a:r>
            <a:r>
              <a:rPr lang="cs-CZ" i="0" dirty="0" err="1">
                <a:latin typeface="Verdana" pitchFamily="34" charset="0"/>
              </a:rPr>
              <a:t>two</a:t>
            </a:r>
            <a:r>
              <a:rPr lang="cs-CZ" i="0" dirty="0">
                <a:latin typeface="Verdana" pitchFamily="34" charset="0"/>
              </a:rPr>
              <a:t>-sample)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68313" y="1758950"/>
            <a:ext cx="83521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</a:t>
            </a:r>
            <a:r>
              <a:rPr lang="cs-CZ" sz="2000" b="0" i="0" dirty="0" smtClean="0"/>
              <a:t>).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</a:t>
            </a:r>
            <a:r>
              <a:rPr lang="cs-CZ" sz="2000" b="0" i="0" dirty="0" smtClean="0"/>
              <a:t>).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</a:t>
            </a:r>
            <a:r>
              <a:rPr lang="cs-CZ" sz="2000" b="0" i="0" dirty="0" smtClean="0"/>
              <a:t>vzorek.</a:t>
            </a:r>
            <a:endParaRPr lang="cs-CZ" sz="2000" b="0" i="0" dirty="0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95288" y="4206875"/>
            <a:ext cx="842518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</a:t>
            </a:r>
            <a:r>
              <a:rPr lang="cs-CZ" sz="2000" b="0" i="0" dirty="0" smtClean="0"/>
              <a:t>).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</a:t>
            </a:r>
            <a:r>
              <a:rPr lang="cs-CZ" sz="2000" b="0" i="0" dirty="0" smtClean="0"/>
              <a:t>hodnot.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</a:t>
            </a:r>
            <a:r>
              <a:rPr lang="cs-CZ" sz="2000" b="0" i="0" dirty="0" smtClean="0"/>
              <a:t>vzorek.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</a:t>
            </a:r>
            <a:r>
              <a:rPr lang="cs-CZ" sz="2000" b="0" i="0" dirty="0" smtClean="0"/>
              <a:t>dat.</a:t>
            </a:r>
            <a:endParaRPr lang="cs-CZ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dministrativní">
  <a:themeElements>
    <a:clrScheme name="2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2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10531</TotalTime>
  <Words>3089</Words>
  <Application>Microsoft Office PowerPoint</Application>
  <PresentationFormat>Předvádění na obrazovce (4:3)</PresentationFormat>
  <Paragraphs>482</Paragraphs>
  <Slides>38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Administrativní</vt:lpstr>
      <vt:lpstr>2_Administrativní</vt:lpstr>
      <vt:lpstr>7_Administrativní</vt:lpstr>
      <vt:lpstr>Graf</vt:lpstr>
      <vt:lpstr>Rovnice</vt:lpstr>
      <vt:lpstr>Artwork</vt:lpstr>
      <vt:lpstr>Graph</vt:lpstr>
      <vt:lpstr>7. Statistické testování</vt:lpstr>
      <vt:lpstr>Statistické testy a normalita dat</vt:lpstr>
      <vt:lpstr>Shrnutí statistických testů</vt:lpstr>
      <vt:lpstr>Statistické testování – základní pojmy</vt:lpstr>
      <vt:lpstr>Možné chyby při testování hypotéz</vt:lpstr>
      <vt:lpstr>Význam chyb při testování hypotéz</vt:lpstr>
      <vt:lpstr>P-hodnota</vt:lpstr>
      <vt:lpstr>Parametrické vs. neparametrické testy</vt:lpstr>
      <vt:lpstr>One-sample vs. two sample testy</vt:lpstr>
      <vt:lpstr>Nepárový vs. párový design</vt:lpstr>
      <vt:lpstr>Normalita dat</vt:lpstr>
      <vt:lpstr>8. Modelová rozdělení pravděpodobnosti, popisné statistiky</vt:lpstr>
      <vt:lpstr>Anotace</vt:lpstr>
      <vt:lpstr>Rozdělení (rozložení, distribuce) pravděpodobnosti (dat)</vt:lpstr>
      <vt:lpstr>Rozdělení (rozdělení, distribuce) pravděpodobnosti (dat)</vt:lpstr>
      <vt:lpstr>Rozdělení hodnot jako model: Normální rozdělení</vt:lpstr>
      <vt:lpstr>Parametry charakterizující normální rozdělení a jejich význam</vt:lpstr>
      <vt:lpstr>Rozptyl není univerzálním ukazatelem variability</vt:lpstr>
      <vt:lpstr>Normální rozdělení jako model</vt:lpstr>
      <vt:lpstr>Normální rozdělení jako model</vt:lpstr>
      <vt:lpstr>Normální rozdělení jako model</vt:lpstr>
      <vt:lpstr>Normální rozdělení jako model - příklad</vt:lpstr>
      <vt:lpstr>Stručný přehled modelových rozdělení I.</vt:lpstr>
      <vt:lpstr>Snímek 24</vt:lpstr>
      <vt:lpstr>Stručný přehled modelových rozdělení II.</vt:lpstr>
      <vt:lpstr>Snímek 26</vt:lpstr>
      <vt:lpstr>Stručný přehled modelových rozdělení II.</vt:lpstr>
      <vt:lpstr>Snímek 28</vt:lpstr>
      <vt:lpstr>Log-normální rozdělení jako častý model reálných znaků</vt:lpstr>
      <vt:lpstr>Log-normální rozdělení lze jednoduše transformovat</vt:lpstr>
      <vt:lpstr>Ukazatele tvaru rozdělení Koeficienty šikmosti a špičatosti</vt:lpstr>
      <vt:lpstr>Transformace dat - legitimní úprava rozdělení</vt:lpstr>
      <vt:lpstr>Transformace dat - legitimní úprava rozdělení</vt:lpstr>
      <vt:lpstr>Transformace dat - legitimní úprava rozdělení</vt:lpstr>
      <vt:lpstr>Popisná statistika</vt:lpstr>
      <vt:lpstr>Testy normality</vt:lpstr>
      <vt:lpstr>Testy normality</vt:lpstr>
      <vt:lpstr>P-hodnota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kalina</cp:lastModifiedBy>
  <cp:revision>702</cp:revision>
  <dcterms:created xsi:type="dcterms:W3CDTF">2008-06-20T05:41:33Z</dcterms:created>
  <dcterms:modified xsi:type="dcterms:W3CDTF">2014-09-07T22:44:10Z</dcterms:modified>
</cp:coreProperties>
</file>