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268" r:id="rId2"/>
    <p:sldId id="297" r:id="rId3"/>
    <p:sldId id="278" r:id="rId4"/>
    <p:sldId id="279" r:id="rId5"/>
    <p:sldId id="269" r:id="rId6"/>
    <p:sldId id="270" r:id="rId7"/>
    <p:sldId id="298" r:id="rId8"/>
    <p:sldId id="299" r:id="rId9"/>
    <p:sldId id="300" r:id="rId10"/>
    <p:sldId id="276" r:id="rId11"/>
    <p:sldId id="301" r:id="rId12"/>
    <p:sldId id="302" r:id="rId13"/>
    <p:sldId id="303" r:id="rId14"/>
    <p:sldId id="285" r:id="rId15"/>
    <p:sldId id="287" r:id="rId16"/>
    <p:sldId id="304" r:id="rId17"/>
    <p:sldId id="305" r:id="rId18"/>
    <p:sldId id="290" r:id="rId19"/>
    <p:sldId id="306" r:id="rId20"/>
    <p:sldId id="307" r:id="rId21"/>
    <p:sldId id="275" r:id="rId22"/>
    <p:sldId id="294" r:id="rId23"/>
    <p:sldId id="295" r:id="rId24"/>
    <p:sldId id="296" r:id="rId2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000"/>
    <a:srgbClr val="FF00FF"/>
    <a:srgbClr val="FFCC00"/>
    <a:srgbClr val="FF9933"/>
    <a:srgbClr val="008000"/>
    <a:srgbClr val="9900CC"/>
    <a:srgbClr val="66FF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5" autoAdjust="0"/>
    <p:restoredTop sz="94664" autoAdjust="0"/>
  </p:normalViewPr>
  <p:slideViewPr>
    <p:cSldViewPr snapToGrid="0" showGuides="1">
      <p:cViewPr varScale="1">
        <p:scale>
          <a:sx n="109" d="100"/>
          <a:sy n="109" d="100"/>
        </p:scale>
        <p:origin x="-246" y="-78"/>
      </p:cViewPr>
      <p:guideLst>
        <p:guide orient="horz" pos="4265"/>
        <p:guide pos="1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906"/>
    </p:cViewPr>
  </p:sorterViewPr>
  <p:notesViewPr>
    <p:cSldViewPr snapToGrid="0" showGuides="1">
      <p:cViewPr varScale="1">
        <p:scale>
          <a:sx n="37" d="100"/>
          <a:sy n="37" d="100"/>
        </p:scale>
        <p:origin x="-155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10BC84B6-72E8-4F22-8AFA-E21814CA3C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24E90-32A7-47A4-8860-BD191787B1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D5B25-63C2-4E70-B3BB-7D03BADBEA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180F6-D07A-4DD8-894F-8383062FDA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04703-83E8-4053-B3D9-811B46BDE0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36C34-F239-4022-B73E-7E8D6ACCCB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5621C-F96C-4774-B118-C3CA9D418C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33622-9DBB-4577-A5D1-E507E1B973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60B25-83CF-4529-BCBF-4675D440EA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DCB23-F2A3-4473-884E-A8A20B2EDE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1FA38-EEAF-4C9E-91EB-FD0C8CB209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12A6C-4CA8-484B-8DFD-9543D5CE38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fld id="{698AF3BA-69F6-4EF3-AACA-5588FD8217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Sorex_G2"/>
          <p:cNvPicPr>
            <a:picLocks noChangeAspect="1" noChangeArrowheads="1"/>
          </p:cNvPicPr>
          <p:nvPr/>
        </p:nvPicPr>
        <p:blipFill>
          <a:blip r:embed="rId2" cstate="print"/>
          <a:srcRect t="4320" b="53625"/>
          <a:stretch>
            <a:fillRect/>
          </a:stretch>
        </p:blipFill>
        <p:spPr bwMode="auto">
          <a:xfrm>
            <a:off x="5391150" y="3879850"/>
            <a:ext cx="34385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85800" y="1181100"/>
            <a:ext cx="77724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endParaRPr lang="cs-CZ" sz="2000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52" name="Text Box 15"/>
          <p:cNvSpPr txBox="1">
            <a:spLocks noChangeArrowheads="1"/>
          </p:cNvSpPr>
          <p:nvPr/>
        </p:nvSpPr>
        <p:spPr bwMode="auto">
          <a:xfrm>
            <a:off x="0" y="5554663"/>
            <a:ext cx="9144000" cy="1308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</p:txBody>
      </p:sp>
      <p:pic>
        <p:nvPicPr>
          <p:cNvPr id="205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9075" y="5672138"/>
            <a:ext cx="6281738" cy="1057275"/>
          </a:xfrm>
          <a:prstGeom prst="rect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</p:pic>
      <p:sp>
        <p:nvSpPr>
          <p:cNvPr id="2054" name="Text Box 17"/>
          <p:cNvSpPr txBox="1">
            <a:spLocks noChangeArrowheads="1"/>
          </p:cNvSpPr>
          <p:nvPr/>
        </p:nvSpPr>
        <p:spPr bwMode="auto">
          <a:xfrm>
            <a:off x="0" y="0"/>
            <a:ext cx="9144000" cy="1249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</p:txBody>
      </p:sp>
      <p:sp>
        <p:nvSpPr>
          <p:cNvPr id="2055" name="Text Box 18"/>
          <p:cNvSpPr txBox="1">
            <a:spLocks noChangeArrowheads="1"/>
          </p:cNvSpPr>
          <p:nvPr/>
        </p:nvSpPr>
        <p:spPr bwMode="auto">
          <a:xfrm>
            <a:off x="1687513" y="381000"/>
            <a:ext cx="5892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 b="0">
                <a:solidFill>
                  <a:srgbClr val="006600"/>
                </a:solidFill>
                <a:latin typeface="Arial" charset="0"/>
                <a:ea typeface="SimSun" pitchFamily="2" charset="-122"/>
              </a:rPr>
              <a:t>MODULARIZACE VÝUKY EVOLUČNÍ A EKOLOGICKÉ BIOLOGIE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 b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CZ.1.07/2.2.00/15.0204</a:t>
            </a:r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flipV="1">
            <a:off x="1336675" y="1054100"/>
            <a:ext cx="6480175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flipV="1">
            <a:off x="1336675" y="1089025"/>
            <a:ext cx="6480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8" name="Picture 21" descr="PF_72_100_grey_t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38" y="133350"/>
            <a:ext cx="10112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2" descr="ubz_cz_black_transpar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2738" y="130175"/>
            <a:ext cx="10080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304800" y="1283854"/>
            <a:ext cx="846077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400" dirty="0">
                <a:ln w="3175">
                  <a:solidFill>
                    <a:schemeClr val="tx1"/>
                  </a:solidFill>
                </a:ln>
                <a:solidFill>
                  <a:srgbClr val="EB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CYTOGENETICKÉ METODY</a:t>
            </a:r>
          </a:p>
        </p:txBody>
      </p:sp>
      <p:pic>
        <p:nvPicPr>
          <p:cNvPr id="2061" name="Picture 14" descr="http://image.tutorvista.com/content/heredity-and-evolution/chromosome-types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182813"/>
            <a:ext cx="3546475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8" descr="http://www.intl-pag.org/icons/telomer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2097088"/>
            <a:ext cx="242887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0" descr="http://www.vet.cam.ac.uk/cytogenetics/harlequi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75125" y="2136775"/>
            <a:ext cx="215106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6" descr="FISHchi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0738" y="4090988"/>
            <a:ext cx="17732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2" descr="http://media.wiley.com/mrw_images/els/articles/a0005002/image_n/nfgz003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3388" y="4097338"/>
            <a:ext cx="2011362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kultiv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088" y="1111250"/>
            <a:ext cx="6088062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2946400" y="360363"/>
            <a:ext cx="29638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Kultivace krve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865313"/>
            <a:ext cx="8258175" cy="4230687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smtClean="0">
                <a:latin typeface="Arial" charset="0"/>
              </a:rPr>
              <a:t>testes, pylové matečné buňky</a:t>
            </a:r>
          </a:p>
          <a:p>
            <a:pPr>
              <a:buFontTx/>
              <a:buNone/>
            </a:pPr>
            <a:r>
              <a:rPr lang="cs-CZ" sz="2400" smtClean="0">
                <a:latin typeface="Arial" charset="0"/>
              </a:rPr>
              <a:t>hypotonizace citronanem sodným, postup obdobný jako u mitotických preparátů</a:t>
            </a:r>
          </a:p>
          <a:p>
            <a:pPr>
              <a:buFontTx/>
              <a:buNone/>
            </a:pPr>
            <a:r>
              <a:rPr lang="cs-CZ" sz="2400" smtClean="0">
                <a:latin typeface="Arial" charset="0"/>
              </a:rPr>
              <a:t>průběh meiózy a význam jednotlivých stadií; synaptonemální komplexy (SC), štětkovité (lampbrush) chromozomy</a:t>
            </a:r>
            <a:endParaRPr lang="cs-CZ" sz="2400" smtClean="0">
              <a:solidFill>
                <a:srgbClr val="E10000"/>
              </a:solidFill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90688" y="674688"/>
            <a:ext cx="56800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Příprava </a:t>
            </a: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meiotických </a:t>
            </a: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preparátů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54113"/>
            <a:ext cx="8258175" cy="4230687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2400" smtClean="0">
                <a:solidFill>
                  <a:srgbClr val="E10000"/>
                </a:solidFill>
                <a:latin typeface="Arial" charset="0"/>
              </a:rPr>
              <a:t>Q-proužkování (quinacrine):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cs-CZ" sz="2400" smtClean="0">
              <a:solidFill>
                <a:srgbClr val="E10000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smtClean="0">
                <a:latin typeface="Arial" charset="0"/>
              </a:rPr>
              <a:t>diferenciální excitace a extinkce fluorochromu v závislosti na zastoupení AT bází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smtClean="0">
                <a:latin typeface="Arial" charset="0"/>
              </a:rPr>
              <a:t>barvení chinakrinem, UV světlo </a:t>
            </a:r>
            <a:r>
              <a:rPr lang="cs-CZ" sz="2400" smtClean="0">
                <a:latin typeface="Arial" charset="0"/>
                <a:sym typeface="Symbol" pitchFamily="18" charset="2"/>
              </a:rPr>
              <a:t> krátká doba viditelnosti</a:t>
            </a:r>
            <a:endParaRPr lang="cs-CZ" sz="2400" smtClean="0">
              <a:solidFill>
                <a:srgbClr val="E10000"/>
              </a:solidFill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301750" y="350838"/>
            <a:ext cx="67738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Proužkování chromozomů („</a:t>
            </a:r>
            <a:r>
              <a:rPr lang="cs-CZ" sz="2800" dirty="0" err="1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banding</a:t>
            </a: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“)</a:t>
            </a:r>
          </a:p>
        </p:txBody>
      </p:sp>
      <p:pic>
        <p:nvPicPr>
          <p:cNvPr id="13316" name="Picture 4" descr="mechowi_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3870325"/>
            <a:ext cx="2998788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http://media.wiley.com/mrw_images/els/articles/a0005777/image_n/nfgz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8688" y="3459163"/>
            <a:ext cx="3205162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mechowi_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892800" y="3065463"/>
            <a:ext cx="32512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54113"/>
            <a:ext cx="8258175" cy="4230687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2400" smtClean="0">
                <a:solidFill>
                  <a:srgbClr val="E10000"/>
                </a:solidFill>
                <a:latin typeface="Arial" charset="0"/>
              </a:rPr>
              <a:t>G-proužkování (Giemsa, GTG-banding):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400" smtClean="0">
              <a:solidFill>
                <a:srgbClr val="E10000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smtClean="0">
                <a:latin typeface="Arial" charset="0"/>
              </a:rPr>
              <a:t>účinek denaturačních činidel na stabilitu proteinových a nukleových složek chromatinu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smtClean="0">
                <a:latin typeface="Arial" charset="0"/>
              </a:rPr>
              <a:t>pozitivní (tmavé) proužky </a:t>
            </a:r>
            <a:r>
              <a:rPr lang="cs-CZ" sz="2400" smtClean="0">
                <a:latin typeface="Arial" charset="0"/>
                <a:sym typeface="Symbol" pitchFamily="18" charset="2"/>
              </a:rPr>
              <a:t> oblasti bohaté</a:t>
            </a:r>
            <a:br>
              <a:rPr lang="cs-CZ" sz="2400" smtClean="0">
                <a:latin typeface="Arial" charset="0"/>
                <a:sym typeface="Symbol" pitchFamily="18" charset="2"/>
              </a:rPr>
            </a:br>
            <a:r>
              <a:rPr lang="cs-CZ" sz="2400" smtClean="0">
                <a:latin typeface="Arial" charset="0"/>
                <a:sym typeface="Symbol" pitchFamily="18" charset="2"/>
              </a:rPr>
              <a:t>na AT báze (izochory)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smtClean="0">
                <a:latin typeface="Arial" charset="0"/>
                <a:sym typeface="Symbol" pitchFamily="18" charset="2"/>
              </a:rPr>
              <a:t>působení trypsinu (chymotrypsin, NaOH)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smtClean="0">
                <a:latin typeface="Arial" charset="0"/>
                <a:sym typeface="Symbol" pitchFamily="18" charset="2"/>
              </a:rPr>
              <a:t>barvení Giemsou</a:t>
            </a:r>
            <a:endParaRPr lang="cs-CZ" sz="2400" smtClean="0">
              <a:solidFill>
                <a:srgbClr val="E10000"/>
              </a:solidFill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301750" y="350838"/>
            <a:ext cx="67738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Proužkování chromozomů („</a:t>
            </a:r>
            <a:r>
              <a:rPr lang="cs-CZ" sz="2800" dirty="0" err="1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banding</a:t>
            </a: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“)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462338" y="5451475"/>
            <a:ext cx="2249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rypoš obří</a:t>
            </a:r>
          </a:p>
          <a:p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(</a:t>
            </a:r>
            <a:r>
              <a:rPr lang="en-US" sz="1800" b="0" i="1">
                <a:solidFill>
                  <a:srgbClr val="0000CC"/>
                </a:solidFill>
                <a:latin typeface="Arial" charset="0"/>
                <a:cs typeface="Arial" charset="0"/>
              </a:rPr>
              <a:t>Fuk</a:t>
            </a:r>
            <a:r>
              <a:rPr lang="cs-CZ" sz="1800" b="0" i="1">
                <a:solidFill>
                  <a:srgbClr val="0000CC"/>
                </a:solidFill>
                <a:latin typeface="Arial" charset="0"/>
                <a:cs typeface="Arial" charset="0"/>
              </a:rPr>
              <a:t>omys mechowi</a:t>
            </a:r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)</a:t>
            </a:r>
            <a:endParaRPr lang="cs-CZ" sz="1800" b="0" i="1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Sorex_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25" y="241300"/>
            <a:ext cx="4297363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5861050" y="2911475"/>
            <a:ext cx="1838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rejsek obecný</a:t>
            </a:r>
          </a:p>
          <a:p>
            <a:pPr algn="ctr"/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(</a:t>
            </a:r>
            <a:r>
              <a:rPr lang="cs-CZ" sz="1800" b="0" i="1">
                <a:solidFill>
                  <a:srgbClr val="0000CC"/>
                </a:solidFill>
                <a:latin typeface="Arial" charset="0"/>
                <a:cs typeface="Arial" charset="0"/>
              </a:rPr>
              <a:t>Sorex araneus</a:t>
            </a:r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)</a:t>
            </a:r>
            <a:endParaRPr lang="cs-CZ" sz="1800" b="0" i="1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Anicka_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04800" y="439738"/>
            <a:ext cx="8656638" cy="58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716338" y="5472113"/>
            <a:ext cx="165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b="0" i="1">
                <a:solidFill>
                  <a:srgbClr val="0000CC"/>
                </a:solidFill>
                <a:latin typeface="Arial" charset="0"/>
                <a:cs typeface="Arial" charset="0"/>
              </a:rPr>
              <a:t>Homo sapiens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Lemur catta_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0575" y="2536825"/>
            <a:ext cx="3067050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54113"/>
            <a:ext cx="8258175" cy="4230687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2400" smtClean="0">
                <a:solidFill>
                  <a:srgbClr val="E10000"/>
                </a:solidFill>
                <a:latin typeface="Arial" charset="0"/>
              </a:rPr>
              <a:t>R-proužkování (reverse banding):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400" smtClean="0">
              <a:solidFill>
                <a:srgbClr val="E10000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smtClean="0">
                <a:latin typeface="Arial" charset="0"/>
              </a:rPr>
              <a:t>denaturace při alkalickém působení za vysoké teploty </a:t>
            </a:r>
            <a:r>
              <a:rPr lang="en-US" sz="2400" smtClean="0">
                <a:latin typeface="Arial" charset="0"/>
              </a:rPr>
              <a:t/>
            </a:r>
            <a:br>
              <a:rPr lang="en-US" sz="2400" smtClean="0">
                <a:latin typeface="Arial" charset="0"/>
              </a:rPr>
            </a:br>
            <a:r>
              <a:rPr lang="cs-CZ" sz="2400" smtClean="0">
                <a:latin typeface="Arial" charset="0"/>
              </a:rPr>
              <a:t>(80-90</a:t>
            </a:r>
            <a:r>
              <a:rPr lang="cs-CZ" sz="2400" smtClean="0">
                <a:latin typeface="Arial" charset="0"/>
                <a:sym typeface="Symbol" pitchFamily="18" charset="2"/>
              </a:rPr>
              <a:t>C) </a:t>
            </a:r>
            <a:r>
              <a:rPr lang="cs-CZ" sz="2400" smtClean="0">
                <a:latin typeface="Arial" charset="0"/>
              </a:rPr>
              <a:t>a následná renaturace DNA</a:t>
            </a:r>
            <a:endParaRPr lang="cs-CZ" sz="2400" smtClean="0">
              <a:latin typeface="Arial" charset="0"/>
              <a:sym typeface="Symbol" pitchFamily="18" charset="2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smtClean="0">
                <a:latin typeface="Arial" charset="0"/>
              </a:rPr>
              <a:t>tmavé proužky </a:t>
            </a:r>
            <a:r>
              <a:rPr lang="cs-CZ" sz="2400" smtClean="0">
                <a:latin typeface="Arial" charset="0"/>
                <a:sym typeface="Symbol" pitchFamily="18" charset="2"/>
              </a:rPr>
              <a:t> izochory bohaté </a:t>
            </a:r>
            <a:br>
              <a:rPr lang="cs-CZ" sz="2400" smtClean="0">
                <a:latin typeface="Arial" charset="0"/>
                <a:sym typeface="Symbol" pitchFamily="18" charset="2"/>
              </a:rPr>
            </a:br>
            <a:r>
              <a:rPr lang="cs-CZ" sz="2400" smtClean="0">
                <a:latin typeface="Arial" charset="0"/>
                <a:sym typeface="Symbol" pitchFamily="18" charset="2"/>
              </a:rPr>
              <a:t>na GC báze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smtClean="0">
                <a:latin typeface="Arial" charset="0"/>
                <a:sym typeface="Symbol" pitchFamily="18" charset="2"/>
              </a:rPr>
              <a:t>barvení Giemsou nebo </a:t>
            </a:r>
            <a:br>
              <a:rPr lang="cs-CZ" sz="2400" smtClean="0">
                <a:latin typeface="Arial" charset="0"/>
                <a:sym typeface="Symbol" pitchFamily="18" charset="2"/>
              </a:rPr>
            </a:br>
            <a:r>
              <a:rPr lang="cs-CZ" sz="2400" smtClean="0">
                <a:latin typeface="Arial" charset="0"/>
                <a:sym typeface="Symbol" pitchFamily="18" charset="2"/>
              </a:rPr>
              <a:t>akridinovou oranží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301750" y="350838"/>
            <a:ext cx="67738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Proužkování chromozomů („</a:t>
            </a:r>
            <a:r>
              <a:rPr lang="cs-CZ" sz="2800" dirty="0" err="1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banding</a:t>
            </a: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“)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4146550" y="5373688"/>
            <a:ext cx="1536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i="1">
                <a:solidFill>
                  <a:srgbClr val="0000CC"/>
                </a:solidFill>
                <a:latin typeface="Arial" charset="0"/>
                <a:cs typeface="Arial" charset="0"/>
              </a:rPr>
              <a:t>Lemur catta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54113"/>
            <a:ext cx="8258175" cy="4230687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2400" smtClean="0">
                <a:solidFill>
                  <a:srgbClr val="E10000"/>
                </a:solidFill>
                <a:latin typeface="Arial" charset="0"/>
              </a:rPr>
              <a:t>C-proužkování (constitutive heterochromatin):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400" smtClean="0">
              <a:solidFill>
                <a:srgbClr val="E10000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cs-CZ" sz="2400" smtClean="0">
                <a:latin typeface="Arial" charset="0"/>
              </a:rPr>
              <a:t>postupné působení silné kyseliny (1M HCl) a zásady (Ba(OH)</a:t>
            </a:r>
            <a:r>
              <a:rPr lang="cs-CZ" sz="2400" baseline="-25000" smtClean="0">
                <a:latin typeface="Arial" charset="0"/>
              </a:rPr>
              <a:t>2</a:t>
            </a:r>
            <a:r>
              <a:rPr lang="cs-CZ" sz="2400" smtClean="0">
                <a:latin typeface="Arial" charset="0"/>
              </a:rPr>
              <a:t>) a renaturaci heterochromatinu v solném pufru (2</a:t>
            </a:r>
            <a:r>
              <a:rPr lang="cs-CZ" sz="2400" smtClean="0">
                <a:latin typeface="Arial" charset="0"/>
                <a:sym typeface="Symbol" pitchFamily="18" charset="2"/>
              </a:rPr>
              <a:t>SSC) za vysoké teploty (60C)</a:t>
            </a:r>
          </a:p>
          <a:p>
            <a:pPr>
              <a:buFontTx/>
              <a:buNone/>
            </a:pPr>
            <a:r>
              <a:rPr lang="cs-CZ" sz="2400" smtClean="0">
                <a:latin typeface="Arial" charset="0"/>
                <a:sym typeface="Symbol" pitchFamily="18" charset="2"/>
              </a:rPr>
              <a:t>rozpuštění euchromatinu</a:t>
            </a:r>
          </a:p>
          <a:p>
            <a:pPr>
              <a:buFontTx/>
              <a:buNone/>
            </a:pPr>
            <a:r>
              <a:rPr lang="cs-CZ" sz="2400" smtClean="0">
                <a:latin typeface="Arial" charset="0"/>
                <a:sym typeface="Symbol" pitchFamily="18" charset="2"/>
              </a:rPr>
              <a:t>barvení Giemsou (vizualizace satelitní DNA)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301750" y="350838"/>
            <a:ext cx="67738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Proužkování chromozomů („</a:t>
            </a:r>
            <a:r>
              <a:rPr lang="cs-CZ" sz="2800" dirty="0" err="1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banding</a:t>
            </a: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“)</a:t>
            </a:r>
          </a:p>
        </p:txBody>
      </p:sp>
      <p:pic>
        <p:nvPicPr>
          <p:cNvPr id="18436" name="Picture 5" descr="myvalovec_C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170613" y="3995738"/>
            <a:ext cx="2474912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3198813" y="5451475"/>
            <a:ext cx="28781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psík mývalovitý</a:t>
            </a:r>
          </a:p>
          <a:p>
            <a:pPr algn="ctr"/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(</a:t>
            </a:r>
            <a:r>
              <a:rPr lang="cs-CZ" sz="1800" b="0" i="1">
                <a:solidFill>
                  <a:srgbClr val="0000CC"/>
                </a:solidFill>
                <a:latin typeface="Arial" charset="0"/>
                <a:cs typeface="Arial" charset="0"/>
              </a:rPr>
              <a:t>Nyctereutes procyonides</a:t>
            </a:r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858838" y="5837238"/>
            <a:ext cx="2173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kolčava a hranostaj</a:t>
            </a:r>
          </a:p>
        </p:txBody>
      </p:sp>
      <p:pic>
        <p:nvPicPr>
          <p:cNvPr id="19459" name="Picture 7" descr="mechowi_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125" y="258763"/>
            <a:ext cx="3481388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mechowi_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4800" y="184150"/>
            <a:ext cx="32512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01675" y="3816350"/>
            <a:ext cx="2249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rypoš obří</a:t>
            </a:r>
          </a:p>
          <a:p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(</a:t>
            </a:r>
            <a:r>
              <a:rPr lang="en-US" sz="1800" b="0" i="1">
                <a:solidFill>
                  <a:srgbClr val="0000CC"/>
                </a:solidFill>
                <a:latin typeface="Arial" charset="0"/>
                <a:cs typeface="Arial" charset="0"/>
              </a:rPr>
              <a:t>Fuk</a:t>
            </a:r>
            <a:r>
              <a:rPr lang="cs-CZ" sz="1800" b="0" i="1">
                <a:solidFill>
                  <a:srgbClr val="0000CC"/>
                </a:solidFill>
                <a:latin typeface="Arial" charset="0"/>
                <a:cs typeface="Arial" charset="0"/>
              </a:rPr>
              <a:t>omys mechowi</a:t>
            </a:r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)</a:t>
            </a:r>
            <a:endParaRPr lang="cs-CZ" sz="1800" b="0" i="1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pic>
        <p:nvPicPr>
          <p:cNvPr id="19462" name="Picture 6" descr="lasice_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9438" y="3605213"/>
            <a:ext cx="5856287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54113"/>
            <a:ext cx="8258175" cy="4230687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2400" smtClean="0">
                <a:solidFill>
                  <a:srgbClr val="E10000"/>
                </a:solidFill>
                <a:latin typeface="Arial" charset="0"/>
              </a:rPr>
              <a:t>Ag-NOR: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400" smtClean="0">
              <a:solidFill>
                <a:srgbClr val="E10000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cs-CZ" sz="2400" smtClean="0">
                <a:latin typeface="Arial" charset="0"/>
              </a:rPr>
              <a:t>želatina + kyselina mravenčí, barvení AgNO</a:t>
            </a:r>
            <a:r>
              <a:rPr lang="cs-CZ" sz="2400" baseline="-25000" smtClean="0">
                <a:latin typeface="Arial" charset="0"/>
              </a:rPr>
              <a:t>3</a:t>
            </a:r>
            <a:endParaRPr lang="cs-CZ" sz="2400" smtClean="0">
              <a:latin typeface="Arial" charset="0"/>
            </a:endParaRPr>
          </a:p>
          <a:p>
            <a:pPr>
              <a:buFontTx/>
              <a:buNone/>
            </a:pPr>
            <a:r>
              <a:rPr lang="cs-CZ" sz="2400" smtClean="0">
                <a:latin typeface="Arial" charset="0"/>
              </a:rPr>
              <a:t>barvení organizátorů jadérek (pouze aktivní)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301750" y="350838"/>
            <a:ext cx="67738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Proužkování chromozomů („</a:t>
            </a:r>
            <a:r>
              <a:rPr lang="cs-CZ" sz="2800" dirty="0" err="1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banding</a:t>
            </a: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“)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145088" y="6132513"/>
            <a:ext cx="966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kolčava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108075" y="5589588"/>
            <a:ext cx="2249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rypoš obří</a:t>
            </a:r>
          </a:p>
          <a:p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(</a:t>
            </a:r>
            <a:r>
              <a:rPr lang="en-US" sz="1800" b="0" i="1">
                <a:solidFill>
                  <a:srgbClr val="0000CC"/>
                </a:solidFill>
                <a:latin typeface="Arial" charset="0"/>
                <a:cs typeface="Arial" charset="0"/>
              </a:rPr>
              <a:t>Fuk</a:t>
            </a:r>
            <a:r>
              <a:rPr lang="cs-CZ" sz="1800" b="0" i="1">
                <a:solidFill>
                  <a:srgbClr val="0000CC"/>
                </a:solidFill>
                <a:latin typeface="Arial" charset="0"/>
                <a:cs typeface="Arial" charset="0"/>
              </a:rPr>
              <a:t>omys mechowi</a:t>
            </a:r>
            <a:r>
              <a:rPr lang="cs-CZ" sz="1800" b="0">
                <a:solidFill>
                  <a:srgbClr val="0000CC"/>
                </a:solidFill>
                <a:latin typeface="Arial" charset="0"/>
                <a:cs typeface="Arial" charset="0"/>
              </a:rPr>
              <a:t>)</a:t>
            </a:r>
            <a:endParaRPr lang="cs-CZ" sz="1800" b="0" i="1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pic>
        <p:nvPicPr>
          <p:cNvPr id="20486" name="Picture 6" descr="kolcava_N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1838" y="2914650"/>
            <a:ext cx="4173537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mechowi_NOR"/>
          <p:cNvPicPr>
            <a:picLocks noChangeAspect="1" noChangeArrowheads="1"/>
          </p:cNvPicPr>
          <p:nvPr/>
        </p:nvPicPr>
        <p:blipFill>
          <a:blip r:embed="rId3" cstate="print"/>
          <a:srcRect l="9406" r="3281"/>
          <a:stretch>
            <a:fillRect/>
          </a:stretch>
        </p:blipFill>
        <p:spPr bwMode="auto">
          <a:xfrm>
            <a:off x="887413" y="3322638"/>
            <a:ext cx="28813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096963" y="3230563"/>
            <a:ext cx="2773362" cy="8540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85800" y="1181100"/>
            <a:ext cx="77724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endParaRPr lang="cs-CZ" sz="2000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46099" y="1616075"/>
            <a:ext cx="8171181" cy="31051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dirty="0" smtClean="0">
                <a:latin typeface="Arial" charset="0"/>
              </a:rPr>
              <a:t>analýza mikroskopické struktury chromozomů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dirty="0" smtClean="0">
                <a:latin typeface="Arial" charset="0"/>
              </a:rPr>
              <a:t>pojem „chromozom“ - 1888 </a:t>
            </a:r>
            <a:r>
              <a:rPr lang="cs-CZ" sz="2400" dirty="0" err="1" smtClean="0">
                <a:latin typeface="Arial" charset="0"/>
              </a:rPr>
              <a:t>Wilhelm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 err="1" smtClean="0">
                <a:latin typeface="Arial" charset="0"/>
              </a:rPr>
              <a:t>Waldeyer</a:t>
            </a:r>
            <a:endParaRPr lang="cs-CZ" sz="2400" dirty="0" smtClean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dirty="0" smtClean="0">
                <a:latin typeface="Arial" charset="0"/>
              </a:rPr>
              <a:t>chromozomální teorie dědičnosti: 1. </a:t>
            </a:r>
            <a:r>
              <a:rPr lang="cs-CZ" sz="2400" dirty="0" err="1" smtClean="0">
                <a:latin typeface="Arial" charset="0"/>
              </a:rPr>
              <a:t>pol</a:t>
            </a:r>
            <a:r>
              <a:rPr lang="cs-CZ" sz="2400" dirty="0" smtClean="0">
                <a:latin typeface="Arial" charset="0"/>
              </a:rPr>
              <a:t>. 20. stol. - Theodore </a:t>
            </a:r>
            <a:r>
              <a:rPr lang="cs-CZ" sz="2400" dirty="0" err="1" smtClean="0">
                <a:latin typeface="Arial" charset="0"/>
              </a:rPr>
              <a:t>Boveri</a:t>
            </a:r>
            <a:r>
              <a:rPr lang="cs-CZ" sz="2400" dirty="0" smtClean="0">
                <a:latin typeface="Arial" charset="0"/>
              </a:rPr>
              <a:t>, Walter S. </a:t>
            </a:r>
            <a:r>
              <a:rPr lang="cs-CZ" sz="2400" dirty="0" err="1" smtClean="0">
                <a:latin typeface="Arial" charset="0"/>
              </a:rPr>
              <a:t>Sutton</a:t>
            </a:r>
            <a:r>
              <a:rPr lang="cs-CZ" sz="2400" dirty="0" smtClean="0">
                <a:latin typeface="Arial" charset="0"/>
              </a:rPr>
              <a:t>, Thomas H. Morgan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dirty="0" smtClean="0">
                <a:latin typeface="Arial" charset="0"/>
              </a:rPr>
              <a:t>studium chromozomů:</a:t>
            </a:r>
            <a:r>
              <a:rPr lang="cs-CZ" sz="2400" dirty="0" smtClean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cs-CZ" sz="2400" dirty="0" smtClean="0">
                <a:solidFill>
                  <a:srgbClr val="E10000"/>
                </a:solidFill>
                <a:latin typeface="Arial" charset="0"/>
              </a:rPr>
              <a:t>karyologie, cytogenetika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dirty="0" err="1" smtClean="0">
                <a:solidFill>
                  <a:srgbClr val="E10000"/>
                </a:solidFill>
                <a:latin typeface="Arial" charset="0"/>
              </a:rPr>
              <a:t>karyotyp</a:t>
            </a:r>
            <a:r>
              <a:rPr lang="cs-CZ" sz="2400" dirty="0" smtClean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= uspořádaný obraz sady chromozomů v buňce</a:t>
            </a:r>
          </a:p>
        </p:txBody>
      </p:sp>
      <p:sp>
        <p:nvSpPr>
          <p:cNvPr id="3076" name="Text Box 15"/>
          <p:cNvSpPr txBox="1">
            <a:spLocks noChangeArrowheads="1"/>
          </p:cNvSpPr>
          <p:nvPr/>
        </p:nvSpPr>
        <p:spPr bwMode="auto">
          <a:xfrm>
            <a:off x="0" y="5554663"/>
            <a:ext cx="9144000" cy="1308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</p:txBody>
      </p:sp>
      <p:pic>
        <p:nvPicPr>
          <p:cNvPr id="3077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075" y="5672138"/>
            <a:ext cx="6281738" cy="1057275"/>
          </a:xfrm>
          <a:prstGeom prst="rect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</p:pic>
      <p:sp>
        <p:nvSpPr>
          <p:cNvPr id="3078" name="Text Box 17"/>
          <p:cNvSpPr txBox="1">
            <a:spLocks noChangeArrowheads="1"/>
          </p:cNvSpPr>
          <p:nvPr/>
        </p:nvSpPr>
        <p:spPr bwMode="auto">
          <a:xfrm>
            <a:off x="0" y="0"/>
            <a:ext cx="9144000" cy="1249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 b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 </a:t>
            </a:r>
          </a:p>
        </p:txBody>
      </p:sp>
      <p:sp>
        <p:nvSpPr>
          <p:cNvPr id="3079" name="Text Box 18"/>
          <p:cNvSpPr txBox="1">
            <a:spLocks noChangeArrowheads="1"/>
          </p:cNvSpPr>
          <p:nvPr/>
        </p:nvSpPr>
        <p:spPr bwMode="auto">
          <a:xfrm>
            <a:off x="1687513" y="381000"/>
            <a:ext cx="5892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 b="0">
                <a:solidFill>
                  <a:srgbClr val="006600"/>
                </a:solidFill>
                <a:latin typeface="Arial" charset="0"/>
                <a:ea typeface="SimSun" pitchFamily="2" charset="-122"/>
              </a:rPr>
              <a:t>MODULARIZACE VÝUKY EVOLUČNÍ A EKOLOGICKÉ BIOLOGIE</a:t>
            </a:r>
          </a:p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 b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CZ.1.07/2.2.00/15.0204</a:t>
            </a:r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flipV="1">
            <a:off x="1336675" y="1054100"/>
            <a:ext cx="6480175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flipV="1">
            <a:off x="1336675" y="1089025"/>
            <a:ext cx="6480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2" name="Picture 21" descr="PF_72_100_grey_t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133350"/>
            <a:ext cx="10112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22" descr="ubz_cz_black_transpar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2738" y="130175"/>
            <a:ext cx="10080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54113"/>
            <a:ext cx="8258175" cy="4230687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2400" smtClean="0">
                <a:solidFill>
                  <a:srgbClr val="E10000"/>
                </a:solidFill>
                <a:latin typeface="Arial" charset="0"/>
              </a:rPr>
              <a:t>BrdU: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400" smtClean="0">
              <a:solidFill>
                <a:srgbClr val="E10000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cs-CZ" sz="2400" smtClean="0">
                <a:latin typeface="Arial" charset="0"/>
              </a:rPr>
              <a:t>replikace za přítomnosti umělého prekurzoru (5-bromo-2´-deoxyuridin) </a:t>
            </a:r>
            <a:r>
              <a:rPr lang="cs-CZ" sz="2400" smtClean="0">
                <a:latin typeface="Arial" charset="0"/>
                <a:sym typeface="Symbol" pitchFamily="18" charset="2"/>
              </a:rPr>
              <a:t> sledování výměn sesterských chromatid</a:t>
            </a:r>
          </a:p>
          <a:p>
            <a:pPr>
              <a:buFontTx/>
              <a:buNone/>
            </a:pPr>
            <a:endParaRPr lang="cs-CZ" sz="2400" smtClean="0"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301750" y="350838"/>
            <a:ext cx="67738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Proužkování chromozomů („</a:t>
            </a:r>
            <a:r>
              <a:rPr lang="cs-CZ" sz="2800" dirty="0" err="1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banding</a:t>
            </a: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“)</a:t>
            </a:r>
          </a:p>
        </p:txBody>
      </p:sp>
      <p:pic>
        <p:nvPicPr>
          <p:cNvPr id="21508" name="Picture 8" descr="2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2738" y="3100388"/>
            <a:ext cx="6386512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9"/>
          <p:cNvSpPr txBox="1">
            <a:spLocks noChangeArrowheads="1"/>
          </p:cNvSpPr>
          <p:nvPr/>
        </p:nvSpPr>
        <p:spPr bwMode="auto">
          <a:xfrm>
            <a:off x="304800" y="1084263"/>
            <a:ext cx="8839200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b="0" dirty="0">
                <a:latin typeface="Arial" charset="0"/>
              </a:rPr>
              <a:t>hybridizace chromozomů </a:t>
            </a:r>
            <a:r>
              <a:rPr lang="cs-CZ" sz="2400" b="0" i="1" dirty="0">
                <a:latin typeface="Arial" charset="0"/>
              </a:rPr>
              <a:t>in </a:t>
            </a:r>
            <a:r>
              <a:rPr lang="cs-CZ" sz="2400" b="0" i="1" dirty="0" err="1">
                <a:latin typeface="Arial" charset="0"/>
              </a:rPr>
              <a:t>situ</a:t>
            </a:r>
            <a:r>
              <a:rPr lang="cs-CZ" sz="2400" b="0" i="1" dirty="0">
                <a:latin typeface="Arial" charset="0"/>
              </a:rPr>
              <a:t> </a:t>
            </a:r>
            <a:r>
              <a:rPr lang="cs-CZ" sz="2400" b="0" dirty="0">
                <a:latin typeface="Arial" charset="0"/>
              </a:rPr>
              <a:t>se značenou sondou</a:t>
            </a:r>
          </a:p>
          <a:p>
            <a:pPr>
              <a:spcAft>
                <a:spcPts val="1200"/>
              </a:spcAft>
            </a:pPr>
            <a:r>
              <a:rPr lang="cs-CZ" sz="2400" b="0" dirty="0">
                <a:latin typeface="Arial" charset="0"/>
              </a:rPr>
              <a:t>možnost použití i několika sond současně</a:t>
            </a:r>
          </a:p>
          <a:p>
            <a:pPr>
              <a:spcAft>
                <a:spcPts val="1800"/>
              </a:spcAft>
            </a:pPr>
            <a:r>
              <a:rPr lang="cs-CZ" sz="2400" b="0" dirty="0">
                <a:solidFill>
                  <a:srgbClr val="E10000"/>
                </a:solidFill>
                <a:latin typeface="Arial" charset="0"/>
              </a:rPr>
              <a:t>vizualizace:</a:t>
            </a:r>
            <a:r>
              <a:rPr lang="cs-CZ" sz="2400" b="0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cs-CZ" sz="2400" b="0" dirty="0">
                <a:latin typeface="Arial" charset="0"/>
              </a:rPr>
              <a:t>protilátky specifické pro biotin (avidin, </a:t>
            </a:r>
            <a:r>
              <a:rPr lang="cs-CZ" sz="2400" b="0" dirty="0" err="1">
                <a:latin typeface="Arial" charset="0"/>
              </a:rPr>
              <a:t>streptavidin</a:t>
            </a:r>
            <a:r>
              <a:rPr lang="cs-CZ" sz="2400" b="0" dirty="0">
                <a:latin typeface="Arial" charset="0"/>
              </a:rPr>
              <a:t>), které jsou konjugovány buď s </a:t>
            </a:r>
            <a:r>
              <a:rPr lang="cs-CZ" sz="2400" b="0" dirty="0" err="1">
                <a:latin typeface="Arial" charset="0"/>
              </a:rPr>
              <a:t>fluorochromem</a:t>
            </a:r>
            <a:r>
              <a:rPr lang="cs-CZ" sz="2400" b="0" dirty="0">
                <a:latin typeface="Arial" charset="0"/>
              </a:rPr>
              <a:t> (např. fluorescein </a:t>
            </a:r>
            <a:r>
              <a:rPr lang="cs-CZ" sz="2400" b="0" dirty="0" err="1">
                <a:latin typeface="Arial" charset="0"/>
              </a:rPr>
              <a:t>izothiokyanát</a:t>
            </a:r>
            <a:r>
              <a:rPr lang="cs-CZ" sz="2400" b="0" dirty="0">
                <a:latin typeface="Arial" charset="0"/>
              </a:rPr>
              <a:t>, FITC), nebo s enzymatickými činidly (např. </a:t>
            </a:r>
            <a:r>
              <a:rPr lang="cs-CZ" sz="2400" b="0" dirty="0" err="1">
                <a:latin typeface="Arial" charset="0"/>
              </a:rPr>
              <a:t>alkalinfosfatáza</a:t>
            </a:r>
            <a:r>
              <a:rPr lang="cs-CZ" sz="2400" b="0" dirty="0">
                <a:latin typeface="Arial" charset="0"/>
              </a:rPr>
              <a:t>, peroxidáza)</a:t>
            </a:r>
            <a:r>
              <a:rPr lang="en-US" sz="2400" b="0" dirty="0">
                <a:latin typeface="Arial" charset="0"/>
              </a:rPr>
              <a:t>,</a:t>
            </a:r>
            <a:r>
              <a:rPr lang="cs-CZ" sz="2400" b="0" dirty="0">
                <a:latin typeface="Arial" charset="0"/>
              </a:rPr>
              <a:t> reakce se specifickým substrátem</a:t>
            </a:r>
          </a:p>
          <a:p>
            <a:pPr>
              <a:spcAft>
                <a:spcPts val="600"/>
              </a:spcAft>
            </a:pPr>
            <a:r>
              <a:rPr lang="cs-CZ" sz="2400" b="0" dirty="0" smtClean="0">
                <a:latin typeface="Arial" charset="0"/>
              </a:rPr>
              <a:t>CISS</a:t>
            </a:r>
            <a:r>
              <a:rPr lang="cs-CZ" sz="2400" b="0" dirty="0">
                <a:latin typeface="Arial" charset="0"/>
              </a:rPr>
              <a:t>, chromosome in </a:t>
            </a:r>
            <a:r>
              <a:rPr lang="cs-CZ" sz="2400" b="0" dirty="0" err="1">
                <a:latin typeface="Arial" charset="0"/>
              </a:rPr>
              <a:t>situ</a:t>
            </a:r>
            <a:r>
              <a:rPr lang="cs-CZ" sz="2400" b="0" dirty="0">
                <a:latin typeface="Arial" charset="0"/>
              </a:rPr>
              <a:t> </a:t>
            </a:r>
            <a:r>
              <a:rPr lang="cs-CZ" sz="2400" b="0" dirty="0" err="1">
                <a:latin typeface="Arial" charset="0"/>
              </a:rPr>
              <a:t>supression</a:t>
            </a:r>
            <a:r>
              <a:rPr lang="cs-CZ" sz="2400" b="0" dirty="0">
                <a:latin typeface="Arial" charset="0"/>
              </a:rPr>
              <a:t> </a:t>
            </a:r>
            <a:r>
              <a:rPr lang="cs-CZ" sz="2400" b="0" dirty="0" err="1">
                <a:latin typeface="Arial" charset="0"/>
              </a:rPr>
              <a:t>hybr</a:t>
            </a:r>
            <a:r>
              <a:rPr lang="en-US" sz="2400" b="0" dirty="0" err="1" smtClean="0">
                <a:latin typeface="Arial" charset="0"/>
              </a:rPr>
              <a:t>idization</a:t>
            </a:r>
            <a:endParaRPr lang="en-US" sz="2400" b="0" dirty="0" smtClean="0"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cs-CZ" sz="2400" b="0" dirty="0" smtClean="0">
                <a:latin typeface="Arial" charset="0"/>
              </a:rPr>
              <a:t>PRINS</a:t>
            </a:r>
            <a:r>
              <a:rPr lang="cs-CZ" sz="2400" b="0" dirty="0">
                <a:latin typeface="Arial" charset="0"/>
              </a:rPr>
              <a:t>, </a:t>
            </a:r>
            <a:r>
              <a:rPr lang="cs-CZ" sz="2400" b="0" dirty="0" err="1">
                <a:latin typeface="Arial" charset="0"/>
              </a:rPr>
              <a:t>primed</a:t>
            </a:r>
            <a:r>
              <a:rPr lang="cs-CZ" sz="2400" b="0" dirty="0">
                <a:latin typeface="Arial" charset="0"/>
              </a:rPr>
              <a:t> </a:t>
            </a:r>
            <a:r>
              <a:rPr lang="cs-CZ" sz="2400" b="0" i="1" dirty="0">
                <a:latin typeface="Arial" charset="0"/>
              </a:rPr>
              <a:t>in </a:t>
            </a:r>
            <a:r>
              <a:rPr lang="cs-CZ" sz="2400" b="0" i="1" dirty="0" err="1">
                <a:latin typeface="Arial" charset="0"/>
              </a:rPr>
              <a:t>situ</a:t>
            </a:r>
            <a:r>
              <a:rPr lang="cs-CZ" sz="2400" b="0" i="1" dirty="0">
                <a:latin typeface="Arial" charset="0"/>
              </a:rPr>
              <a:t> </a:t>
            </a:r>
            <a:r>
              <a:rPr lang="cs-CZ" sz="2400" b="0" dirty="0" err="1" smtClean="0">
                <a:latin typeface="Arial" charset="0"/>
              </a:rPr>
              <a:t>labelling</a:t>
            </a:r>
            <a:endParaRPr lang="en-US" sz="2400" b="0" dirty="0" smtClean="0"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cs-CZ" sz="2400" b="0" dirty="0" smtClean="0">
                <a:latin typeface="Arial" charset="0"/>
              </a:rPr>
              <a:t>GISH</a:t>
            </a:r>
            <a:r>
              <a:rPr lang="cs-CZ" sz="2400" b="0" dirty="0">
                <a:latin typeface="Arial" charset="0"/>
              </a:rPr>
              <a:t>, </a:t>
            </a:r>
            <a:r>
              <a:rPr lang="cs-CZ" sz="2400" b="0" dirty="0" err="1">
                <a:latin typeface="Arial" charset="0"/>
              </a:rPr>
              <a:t>whole</a:t>
            </a:r>
            <a:r>
              <a:rPr lang="cs-CZ" sz="2400" b="0" dirty="0">
                <a:latin typeface="Arial" charset="0"/>
              </a:rPr>
              <a:t> genome in </a:t>
            </a:r>
            <a:r>
              <a:rPr lang="cs-CZ" sz="2400" b="0" dirty="0" err="1">
                <a:latin typeface="Arial" charset="0"/>
              </a:rPr>
              <a:t>situ</a:t>
            </a:r>
            <a:r>
              <a:rPr lang="cs-CZ" sz="2400" b="0" dirty="0">
                <a:latin typeface="Arial" charset="0"/>
              </a:rPr>
              <a:t> </a:t>
            </a:r>
            <a:r>
              <a:rPr lang="cs-CZ" sz="2400" b="0" dirty="0" err="1" smtClean="0">
                <a:latin typeface="Arial" charset="0"/>
              </a:rPr>
              <a:t>hybridization</a:t>
            </a:r>
            <a:endParaRPr lang="en-US" sz="2400" b="0" dirty="0" smtClean="0"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cs-CZ" sz="2400" b="0" dirty="0" smtClean="0">
                <a:latin typeface="Arial" charset="0"/>
              </a:rPr>
              <a:t>FACS</a:t>
            </a:r>
            <a:r>
              <a:rPr lang="cs-CZ" sz="2400" b="0" dirty="0">
                <a:latin typeface="Arial" charset="0"/>
              </a:rPr>
              <a:t>, fluorescence </a:t>
            </a:r>
            <a:r>
              <a:rPr lang="cs-CZ" sz="2400" b="0" dirty="0" err="1">
                <a:latin typeface="Arial" charset="0"/>
              </a:rPr>
              <a:t>activated</a:t>
            </a:r>
            <a:r>
              <a:rPr lang="cs-CZ" sz="2400" b="0" dirty="0">
                <a:latin typeface="Arial" charset="0"/>
              </a:rPr>
              <a:t> cell </a:t>
            </a:r>
            <a:r>
              <a:rPr lang="cs-CZ" sz="2400" b="0" dirty="0" err="1" smtClean="0">
                <a:latin typeface="Arial" charset="0"/>
              </a:rPr>
              <a:t>sorting</a:t>
            </a:r>
            <a:endParaRPr lang="en-US" sz="2400" b="0" dirty="0" smtClean="0"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cs-CZ" sz="2400" b="0" dirty="0" smtClean="0">
                <a:latin typeface="Arial" charset="0"/>
              </a:rPr>
              <a:t>vybarvování </a:t>
            </a:r>
            <a:r>
              <a:rPr lang="cs-CZ" sz="2400" b="0" dirty="0">
                <a:latin typeface="Arial" charset="0"/>
              </a:rPr>
              <a:t>chromozomů = </a:t>
            </a:r>
            <a:r>
              <a:rPr lang="cs-CZ" sz="2400" b="0" dirty="0">
                <a:solidFill>
                  <a:srgbClr val="E10000"/>
                </a:solidFill>
                <a:latin typeface="Arial" charset="0"/>
              </a:rPr>
              <a:t>„chromosome </a:t>
            </a:r>
            <a:r>
              <a:rPr lang="cs-CZ" sz="2400" b="0" dirty="0" err="1">
                <a:solidFill>
                  <a:srgbClr val="E10000"/>
                </a:solidFill>
                <a:latin typeface="Arial" charset="0"/>
              </a:rPr>
              <a:t>painting</a:t>
            </a:r>
            <a:r>
              <a:rPr lang="cs-CZ" sz="2400" b="0" dirty="0">
                <a:solidFill>
                  <a:srgbClr val="E10000"/>
                </a:solidFill>
                <a:latin typeface="Arial" charset="0"/>
              </a:rPr>
              <a:t>“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209675" y="341313"/>
            <a:ext cx="70151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Fluorescenční hybridizace </a:t>
            </a:r>
            <a:r>
              <a:rPr lang="cs-CZ" sz="2800" i="1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cs-CZ" sz="2800" i="1" dirty="0" err="1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situ</a:t>
            </a:r>
            <a:r>
              <a:rPr lang="cs-CZ" sz="2800" i="1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(FISH)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799px-FISH_(Fluorescent_In_Situ_Hybridization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875" y="3125788"/>
            <a:ext cx="4729163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FISH_(techniqu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60350"/>
            <a:ext cx="4840288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Urovysion_on_Du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1675" y="268288"/>
            <a:ext cx="43799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Bcrablm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8" y="415925"/>
            <a:ext cx="3538537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FISHch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2075" y="3684588"/>
            <a:ext cx="3297238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000375" y="180975"/>
            <a:ext cx="28051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dirty="0" err="1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ikrodisekce</a:t>
            </a:r>
            <a:endParaRPr lang="cs-CZ" dirty="0">
              <a:solidFill>
                <a:srgbClr val="E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2800" y="885825"/>
            <a:ext cx="41449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9113" y="3676650"/>
            <a:ext cx="3171825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1050925"/>
            <a:ext cx="4173538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737100"/>
            <a:ext cx="52387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685800" y="1181100"/>
            <a:ext cx="77724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endParaRPr lang="cs-CZ" sz="2000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099" name="Picture 5" descr="chromos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50" y="1295400"/>
            <a:ext cx="4881563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757091" y="388575"/>
            <a:ext cx="507863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0" dirty="0">
                <a:solidFill>
                  <a:srgbClr val="E10000"/>
                </a:solidFill>
                <a:latin typeface="Arial" pitchFamily="34" charset="0"/>
                <a:cs typeface="Arial" pitchFamily="34" charset="0"/>
              </a:rPr>
              <a:t>Struktura </a:t>
            </a:r>
            <a:r>
              <a:rPr lang="cs-CZ" sz="2400" b="0" dirty="0" err="1">
                <a:solidFill>
                  <a:srgbClr val="E10000"/>
                </a:solidFill>
                <a:latin typeface="Arial" pitchFamily="34" charset="0"/>
                <a:cs typeface="Arial" pitchFamily="34" charset="0"/>
              </a:rPr>
              <a:t>metafázního</a:t>
            </a:r>
            <a:r>
              <a:rPr lang="cs-CZ" sz="2400" b="0" dirty="0">
                <a:solidFill>
                  <a:srgbClr val="E10000"/>
                </a:solidFill>
                <a:latin typeface="Arial" pitchFamily="34" charset="0"/>
                <a:cs typeface="Arial" pitchFamily="34" charset="0"/>
              </a:rPr>
              <a:t> chromozomu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ovéPole 6"/>
          <p:cNvSpPr txBox="1">
            <a:spLocks noChangeArrowheads="1"/>
          </p:cNvSpPr>
          <p:nvPr/>
        </p:nvSpPr>
        <p:spPr bwMode="auto">
          <a:xfrm>
            <a:off x="619125" y="619125"/>
            <a:ext cx="77343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>
                <a:solidFill>
                  <a:srgbClr val="E10000"/>
                </a:solidFill>
                <a:latin typeface="Arial" charset="0"/>
                <a:cs typeface="Arial" charset="0"/>
              </a:rPr>
              <a:t>Klasifikace typu chromozomů podle polohy centromery:</a:t>
            </a:r>
          </a:p>
          <a:p>
            <a:endParaRPr lang="cs-CZ" sz="2400" b="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cs-CZ" sz="2400" b="0">
                <a:latin typeface="Arial" charset="0"/>
                <a:cs typeface="Arial" charset="0"/>
              </a:rPr>
              <a:t>metacentrický</a:t>
            </a:r>
          </a:p>
          <a:p>
            <a:pPr>
              <a:spcAft>
                <a:spcPts val="1200"/>
              </a:spcAft>
            </a:pPr>
            <a:r>
              <a:rPr lang="cs-CZ" sz="2400" b="0">
                <a:latin typeface="Arial" charset="0"/>
                <a:cs typeface="Arial" charset="0"/>
              </a:rPr>
              <a:t>submetacentrický</a:t>
            </a:r>
          </a:p>
          <a:p>
            <a:pPr>
              <a:spcAft>
                <a:spcPts val="1200"/>
              </a:spcAft>
            </a:pPr>
            <a:r>
              <a:rPr lang="cs-CZ" sz="2400" b="0">
                <a:latin typeface="Arial" charset="0"/>
                <a:cs typeface="Arial" charset="0"/>
              </a:rPr>
              <a:t>(subtelocentrický)</a:t>
            </a:r>
          </a:p>
          <a:p>
            <a:pPr>
              <a:spcAft>
                <a:spcPts val="1200"/>
              </a:spcAft>
            </a:pPr>
            <a:r>
              <a:rPr lang="cs-CZ" sz="2400" b="0">
                <a:latin typeface="Arial" charset="0"/>
                <a:cs typeface="Arial" charset="0"/>
              </a:rPr>
              <a:t>akrocentrický</a:t>
            </a:r>
          </a:p>
          <a:p>
            <a:pPr>
              <a:spcAft>
                <a:spcPts val="1200"/>
              </a:spcAft>
            </a:pPr>
            <a:r>
              <a:rPr lang="cs-CZ" sz="2400" b="0">
                <a:latin typeface="Arial" charset="0"/>
                <a:cs typeface="Arial" charset="0"/>
              </a:rPr>
              <a:t>telocentrický</a:t>
            </a: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685800" y="1181100"/>
            <a:ext cx="77724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endParaRPr lang="cs-CZ" sz="2000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124" name="Picture 14" descr="http://image.tutorvista.com/content/heredity-and-evolution/chromosome-typ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8913" y="1608138"/>
            <a:ext cx="411162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7" descr="Mu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0" y="4414838"/>
            <a:ext cx="48450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538" y="1347788"/>
            <a:ext cx="8001000" cy="495776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cs-CZ" sz="2400" dirty="0" smtClean="0">
                <a:solidFill>
                  <a:srgbClr val="0000CC"/>
                </a:solidFill>
                <a:latin typeface="Arial" charset="0"/>
              </a:rPr>
              <a:t>role významných technologických inovací - v moderní éře 4-5 takových průlomových momentů:</a:t>
            </a:r>
            <a:br>
              <a:rPr lang="cs-CZ" sz="2400" dirty="0" smtClean="0">
                <a:solidFill>
                  <a:srgbClr val="0000CC"/>
                </a:solidFill>
                <a:latin typeface="Arial" charset="0"/>
              </a:rPr>
            </a:br>
            <a:endParaRPr lang="cs-CZ" sz="2400" dirty="0" smtClean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1"/>
            </a:pPr>
            <a:r>
              <a:rPr lang="cs-CZ" sz="2400" dirty="0" smtClean="0">
                <a:latin typeface="Arial" charset="0"/>
              </a:rPr>
              <a:t>objev hypotonického působení </a:t>
            </a:r>
            <a:r>
              <a:rPr lang="cs-CZ" sz="2400" dirty="0" smtClean="0">
                <a:latin typeface="Arial" charset="0"/>
                <a:sym typeface="Symbol" pitchFamily="18" charset="2"/>
              </a:rPr>
              <a:t></a:t>
            </a:r>
            <a:r>
              <a:rPr lang="cs-CZ" sz="2400" dirty="0" smtClean="0">
                <a:latin typeface="Arial" charset="0"/>
              </a:rPr>
              <a:t> rozprostření </a:t>
            </a:r>
            <a:br>
              <a:rPr lang="cs-CZ" sz="2400" dirty="0" smtClean="0">
                <a:latin typeface="Arial" charset="0"/>
              </a:rPr>
            </a:br>
            <a:r>
              <a:rPr lang="cs-CZ" sz="2400" dirty="0" err="1" smtClean="0">
                <a:latin typeface="Arial" charset="0"/>
              </a:rPr>
              <a:t>metafázních</a:t>
            </a:r>
            <a:r>
              <a:rPr lang="cs-CZ" sz="2400" dirty="0" smtClean="0">
                <a:latin typeface="Arial" charset="0"/>
              </a:rPr>
              <a:t> chromozomů</a:t>
            </a:r>
            <a:br>
              <a:rPr lang="cs-CZ" sz="2400" dirty="0" smtClean="0">
                <a:latin typeface="Arial" charset="0"/>
              </a:rPr>
            </a:br>
            <a:endParaRPr lang="cs-CZ" sz="240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2"/>
            </a:pPr>
            <a:r>
              <a:rPr lang="cs-CZ" sz="2400" dirty="0" smtClean="0">
                <a:latin typeface="Arial" charset="0"/>
              </a:rPr>
              <a:t>kultivace leukocytů periferní krve a fibroblastů</a:t>
            </a:r>
            <a:br>
              <a:rPr lang="cs-CZ" sz="2400" dirty="0" smtClean="0">
                <a:latin typeface="Arial" charset="0"/>
              </a:rPr>
            </a:br>
            <a:endParaRPr lang="cs-CZ" sz="240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3"/>
            </a:pPr>
            <a:r>
              <a:rPr lang="cs-CZ" sz="2400" dirty="0" smtClean="0">
                <a:latin typeface="Arial" charset="0"/>
              </a:rPr>
              <a:t>metody proužkování chromozomů</a:t>
            </a:r>
            <a:br>
              <a:rPr lang="cs-CZ" sz="2400" dirty="0" smtClean="0">
                <a:latin typeface="Arial" charset="0"/>
              </a:rPr>
            </a:br>
            <a:endParaRPr lang="cs-CZ" sz="240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4"/>
            </a:pPr>
            <a:r>
              <a:rPr lang="cs-CZ" sz="2400" dirty="0" smtClean="0">
                <a:latin typeface="Arial" charset="0"/>
              </a:rPr>
              <a:t>metody hybridizace </a:t>
            </a:r>
            <a:r>
              <a:rPr lang="cs-CZ" sz="2400" i="1" dirty="0" smtClean="0">
                <a:latin typeface="Arial" charset="0"/>
              </a:rPr>
              <a:t>in </a:t>
            </a:r>
            <a:r>
              <a:rPr lang="cs-CZ" sz="2400" i="1" dirty="0" err="1" smtClean="0">
                <a:latin typeface="Arial" charset="0"/>
              </a:rPr>
              <a:t>situ</a:t>
            </a:r>
            <a:r>
              <a:rPr lang="cs-CZ" sz="2400" dirty="0" smtClean="0">
                <a:latin typeface="Arial" charset="0"/>
              </a:rPr>
              <a:t> (ISH)</a:t>
            </a:r>
            <a:br>
              <a:rPr lang="cs-CZ" sz="2400" dirty="0" smtClean="0">
                <a:latin typeface="Arial" charset="0"/>
              </a:rPr>
            </a:br>
            <a:endParaRPr lang="cs-CZ" sz="240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5"/>
            </a:pPr>
            <a:r>
              <a:rPr lang="cs-CZ" sz="2400" dirty="0" smtClean="0">
                <a:latin typeface="Arial" charset="0"/>
              </a:rPr>
              <a:t>využití imunochemických metod spolu s ISH </a:t>
            </a:r>
            <a:r>
              <a:rPr lang="cs-CZ" sz="2400" dirty="0" smtClean="0">
                <a:latin typeface="Arial" charset="0"/>
                <a:sym typeface="Symbol" pitchFamily="18" charset="2"/>
              </a:rPr>
              <a:t></a:t>
            </a:r>
            <a:r>
              <a:rPr lang="cs-CZ" sz="2400" dirty="0" smtClean="0">
                <a:latin typeface="Arial" charset="0"/>
              </a:rPr>
              <a:t> možnost neradioizotopové detekce </a:t>
            </a:r>
            <a:r>
              <a:rPr lang="cs-CZ" sz="2400" dirty="0" err="1" smtClean="0">
                <a:latin typeface="Arial" charset="0"/>
              </a:rPr>
              <a:t>hybridizovaných</a:t>
            </a:r>
            <a:r>
              <a:rPr lang="cs-CZ" sz="2400" dirty="0" smtClean="0">
                <a:latin typeface="Arial" charset="0"/>
              </a:rPr>
              <a:t> sond (NISH) pomocí různých </a:t>
            </a:r>
            <a:r>
              <a:rPr lang="cs-CZ" sz="2400" dirty="0" err="1" smtClean="0">
                <a:latin typeface="Arial" charset="0"/>
              </a:rPr>
              <a:t>fluorochromů</a:t>
            </a:r>
            <a:r>
              <a:rPr lang="cs-CZ" sz="2400" dirty="0" smtClean="0">
                <a:latin typeface="Arial" charset="0"/>
              </a:rPr>
              <a:t> („chromosome </a:t>
            </a:r>
            <a:r>
              <a:rPr lang="cs-CZ" sz="2400" dirty="0" err="1" smtClean="0">
                <a:latin typeface="Arial" charset="0"/>
              </a:rPr>
              <a:t>painting</a:t>
            </a:r>
            <a:r>
              <a:rPr lang="cs-CZ" sz="2400" dirty="0" smtClean="0">
                <a:latin typeface="Arial" charset="0"/>
              </a:rPr>
              <a:t>“)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05983" y="352925"/>
            <a:ext cx="382348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 smtClean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Historie</a:t>
            </a:r>
            <a:r>
              <a:rPr lang="en-US" sz="2800" dirty="0" smtClean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cytogenetiky</a:t>
            </a:r>
            <a:endParaRPr lang="cs-CZ" sz="2800" dirty="0">
              <a:solidFill>
                <a:srgbClr val="E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038" y="1606550"/>
            <a:ext cx="7772400" cy="37560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u="sng" smtClean="0">
                <a:solidFill>
                  <a:srgbClr val="E10000"/>
                </a:solidFill>
                <a:latin typeface="Arial" charset="0"/>
              </a:rPr>
              <a:t>1. Výběr tkáně s vysokou mitotickou aktivitou</a:t>
            </a:r>
            <a:br>
              <a:rPr lang="cs-CZ" sz="2400" u="sng" smtClean="0">
                <a:solidFill>
                  <a:srgbClr val="E10000"/>
                </a:solidFill>
                <a:latin typeface="Arial" charset="0"/>
              </a:rPr>
            </a:br>
            <a:endParaRPr lang="cs-CZ" sz="2400" smtClean="0">
              <a:solidFill>
                <a:srgbClr val="E10000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smtClean="0">
                <a:latin typeface="Arial" charset="0"/>
              </a:rPr>
              <a:t>kořenová čepička, embrya, larvy, regenerující tkáně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smtClean="0">
                <a:latin typeface="Arial" charset="0"/>
              </a:rPr>
              <a:t>dospělí obratlovci: kostní dřeň, ledviny, slezina, gonády, intersticiální epitelium, epitelium rohovky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smtClean="0">
                <a:latin typeface="Arial" charset="0"/>
              </a:rPr>
              <a:t>někdy stimulace subkutánní, nebo intraperitoneální injekcí fytohemaglutininu, výtažku z líčidla amerického (pokewee</a:t>
            </a:r>
            <a:r>
              <a:rPr lang="cs-CZ" sz="2400" smtClean="0">
                <a:latin typeface="Arial" charset="0"/>
                <a:cs typeface="Arial" charset="0"/>
              </a:rPr>
              <a:t>d, </a:t>
            </a:r>
            <a:r>
              <a:rPr lang="cs-CZ" sz="2400" i="1" smtClean="0">
                <a:latin typeface="Arial" charset="0"/>
                <a:cs typeface="Arial" charset="0"/>
              </a:rPr>
              <a:t>Phytolacca americana</a:t>
            </a:r>
            <a:r>
              <a:rPr lang="cs-CZ" sz="2400" smtClean="0">
                <a:latin typeface="Arial" charset="0"/>
                <a:cs typeface="Arial" charset="0"/>
              </a:rPr>
              <a:t>)</a:t>
            </a:r>
            <a:r>
              <a:rPr lang="cs-CZ" sz="2400" smtClean="0">
                <a:latin typeface="Arial" charset="0"/>
              </a:rPr>
              <a:t> nebo aktivované suspenze kvasinek</a:t>
            </a:r>
            <a:endParaRPr lang="cs-CZ" sz="3600" smtClean="0"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35125" y="544513"/>
            <a:ext cx="54784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Příprava mitotických preparátů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463" y="1163638"/>
            <a:ext cx="8258175" cy="5263288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u="sng" dirty="0" smtClean="0">
                <a:solidFill>
                  <a:srgbClr val="E10000"/>
                </a:solidFill>
                <a:latin typeface="Arial" charset="0"/>
              </a:rPr>
              <a:t>2. Zastavení mitotického dělení </a:t>
            </a:r>
            <a:r>
              <a:rPr lang="cs-CZ" sz="2400" i="1" u="sng" dirty="0" smtClean="0">
                <a:solidFill>
                  <a:srgbClr val="E10000"/>
                </a:solidFill>
                <a:latin typeface="Arial" charset="0"/>
              </a:rPr>
              <a:t>in </a:t>
            </a:r>
            <a:r>
              <a:rPr lang="cs-CZ" sz="2400" i="1" u="sng" dirty="0" err="1" smtClean="0">
                <a:solidFill>
                  <a:srgbClr val="E10000"/>
                </a:solidFill>
                <a:latin typeface="Arial" charset="0"/>
              </a:rPr>
              <a:t>vivo</a:t>
            </a:r>
            <a:r>
              <a:rPr lang="cs-CZ" sz="2400" u="sng" dirty="0" smtClean="0">
                <a:solidFill>
                  <a:srgbClr val="E10000"/>
                </a:solidFill>
                <a:latin typeface="Arial" charset="0"/>
              </a:rPr>
              <a:t> nebo </a:t>
            </a:r>
            <a:r>
              <a:rPr lang="cs-CZ" sz="2400" i="1" u="sng" dirty="0" smtClean="0">
                <a:solidFill>
                  <a:srgbClr val="E10000"/>
                </a:solidFill>
                <a:latin typeface="Arial" charset="0"/>
              </a:rPr>
              <a:t>in </a:t>
            </a:r>
            <a:r>
              <a:rPr lang="cs-CZ" sz="2400" i="1" u="sng" dirty="0" err="1" smtClean="0">
                <a:solidFill>
                  <a:srgbClr val="E10000"/>
                </a:solidFill>
                <a:latin typeface="Arial" charset="0"/>
              </a:rPr>
              <a:t>vitro</a:t>
            </a:r>
            <a:r>
              <a:rPr lang="cs-CZ" sz="2400" u="sng" dirty="0" smtClean="0">
                <a:solidFill>
                  <a:srgbClr val="E10000"/>
                </a:solidFill>
                <a:latin typeface="Arial" charset="0"/>
              </a:rPr>
              <a:t/>
            </a:r>
            <a:br>
              <a:rPr lang="cs-CZ" sz="2400" u="sng" dirty="0" smtClean="0">
                <a:solidFill>
                  <a:srgbClr val="E10000"/>
                </a:solidFill>
                <a:latin typeface="Arial" charset="0"/>
              </a:rPr>
            </a:br>
            <a:endParaRPr lang="cs-CZ" sz="2400" dirty="0" smtClean="0">
              <a:solidFill>
                <a:srgbClr val="E10000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dirty="0" smtClean="0">
                <a:latin typeface="Arial" charset="0"/>
              </a:rPr>
              <a:t>cytostatikum: kolchicin, </a:t>
            </a:r>
            <a:r>
              <a:rPr lang="cs-CZ" sz="2400" dirty="0" err="1" smtClean="0">
                <a:latin typeface="Arial" charset="0"/>
              </a:rPr>
              <a:t>kolcemid</a:t>
            </a:r>
            <a:r>
              <a:rPr lang="cs-CZ" sz="2400" dirty="0" smtClean="0">
                <a:latin typeface="Arial" charset="0"/>
              </a:rPr>
              <a:t>, </a:t>
            </a:r>
            <a:r>
              <a:rPr lang="cs-CZ" sz="2400" dirty="0" err="1" smtClean="0">
                <a:latin typeface="Arial" charset="0"/>
              </a:rPr>
              <a:t>vinblastin</a:t>
            </a:r>
            <a:endParaRPr lang="cs-CZ" sz="2400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cs-CZ" sz="2400" i="1" u="sng" dirty="0" smtClean="0">
                <a:solidFill>
                  <a:srgbClr val="0000CC"/>
                </a:solidFill>
                <a:latin typeface="Arial" charset="0"/>
              </a:rPr>
              <a:t>in </a:t>
            </a:r>
            <a:r>
              <a:rPr lang="cs-CZ" sz="2400" i="1" u="sng" dirty="0" err="1" smtClean="0">
                <a:solidFill>
                  <a:srgbClr val="0000CC"/>
                </a:solidFill>
                <a:latin typeface="Arial" charset="0"/>
              </a:rPr>
              <a:t>vivo</a:t>
            </a:r>
            <a:r>
              <a:rPr lang="cs-CZ" sz="2400" dirty="0" smtClean="0">
                <a:solidFill>
                  <a:srgbClr val="0000CC"/>
                </a:solidFill>
                <a:latin typeface="Arial" charset="0"/>
              </a:rPr>
              <a:t>:</a:t>
            </a:r>
            <a:r>
              <a:rPr lang="en-US" sz="2400" dirty="0" smtClean="0">
                <a:solidFill>
                  <a:srgbClr val="00FF00"/>
                </a:solidFill>
                <a:latin typeface="Arial" charset="0"/>
              </a:rPr>
              <a:t>	</a:t>
            </a:r>
            <a:r>
              <a:rPr lang="cs-CZ" sz="2400" dirty="0" smtClean="0">
                <a:latin typeface="Arial" charset="0"/>
              </a:rPr>
              <a:t>výhoda: levnější, jednodušší</a:t>
            </a:r>
          </a:p>
          <a:p>
            <a:pPr>
              <a:buFontTx/>
              <a:buNone/>
            </a:pPr>
            <a:r>
              <a:rPr lang="cs-CZ" sz="2400" dirty="0" smtClean="0">
                <a:latin typeface="Arial" charset="0"/>
              </a:rPr>
              <a:t>		 	nevýhoda: nutnost usmrcení organismu</a:t>
            </a:r>
          </a:p>
          <a:p>
            <a:pPr>
              <a:buFontTx/>
              <a:buNone/>
            </a:pPr>
            <a:r>
              <a:rPr lang="cs-CZ" sz="2400" i="1" u="sng" dirty="0" smtClean="0">
                <a:solidFill>
                  <a:srgbClr val="0000CC"/>
                </a:solidFill>
                <a:latin typeface="Arial" charset="0"/>
              </a:rPr>
              <a:t>in </a:t>
            </a:r>
            <a:r>
              <a:rPr lang="cs-CZ" sz="2400" i="1" u="sng" dirty="0" err="1" smtClean="0">
                <a:solidFill>
                  <a:srgbClr val="0000CC"/>
                </a:solidFill>
                <a:latin typeface="Arial" charset="0"/>
              </a:rPr>
              <a:t>vitro</a:t>
            </a:r>
            <a:r>
              <a:rPr lang="cs-CZ" sz="2400" dirty="0" smtClean="0">
                <a:solidFill>
                  <a:srgbClr val="0000CC"/>
                </a:solidFill>
                <a:latin typeface="Arial" charset="0"/>
              </a:rPr>
              <a:t>:</a:t>
            </a:r>
            <a:r>
              <a:rPr lang="cs-CZ" sz="2400" dirty="0" smtClean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rgbClr val="FFCC00"/>
                </a:solidFill>
                <a:latin typeface="Arial" charset="0"/>
              </a:rPr>
              <a:t>	</a:t>
            </a:r>
            <a:r>
              <a:rPr lang="cs-CZ" sz="2400" dirty="0" smtClean="0">
                <a:latin typeface="Arial" charset="0"/>
              </a:rPr>
              <a:t>kultivace </a:t>
            </a:r>
            <a:r>
              <a:rPr lang="cs-CZ" sz="2400" dirty="0" smtClean="0">
                <a:latin typeface="Arial" charset="0"/>
              </a:rPr>
              <a:t>periferní krve (krátkodobá) a </a:t>
            </a:r>
            <a:r>
              <a:rPr lang="en-US" sz="2400" dirty="0" smtClean="0">
                <a:latin typeface="Arial" charset="0"/>
              </a:rPr>
              <a:t>			</a:t>
            </a:r>
            <a:r>
              <a:rPr lang="cs-CZ" sz="2400" dirty="0" smtClean="0">
                <a:latin typeface="Arial" charset="0"/>
              </a:rPr>
              <a:t>fibroblastů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(dlouhodobá</a:t>
            </a:r>
            <a:r>
              <a:rPr lang="cs-CZ" sz="2400" dirty="0" smtClean="0">
                <a:latin typeface="Arial" charset="0"/>
              </a:rPr>
              <a:t>)</a:t>
            </a:r>
          </a:p>
          <a:p>
            <a:pPr>
              <a:buFontTx/>
              <a:buNone/>
            </a:pPr>
            <a:r>
              <a:rPr lang="cs-CZ" sz="2400" dirty="0" smtClean="0">
                <a:latin typeface="Arial" charset="0"/>
              </a:rPr>
              <a:t>		 	výhoda: možnost synchronizace dělení </a:t>
            </a:r>
            <a:r>
              <a:rPr lang="cs-CZ" sz="2400" dirty="0" smtClean="0">
                <a:latin typeface="Arial" charset="0"/>
                <a:sym typeface="Symbol" pitchFamily="18" charset="2"/>
              </a:rPr>
              <a:t></a:t>
            </a:r>
            <a:r>
              <a:rPr lang="cs-CZ" sz="2400" dirty="0" smtClean="0">
                <a:latin typeface="Arial" charset="0"/>
              </a:rPr>
              <a:t>  snížení variability v kondenzaci chromozomů, zvýšení kvality preparátu, snížení spotřeby cytostatika</a:t>
            </a:r>
          </a:p>
          <a:p>
            <a:pPr>
              <a:buFontTx/>
              <a:buNone/>
            </a:pPr>
            <a:r>
              <a:rPr lang="cs-CZ" sz="2400" dirty="0" smtClean="0">
                <a:latin typeface="Arial" charset="0"/>
              </a:rPr>
              <a:t>			nevýhoda: větší pracnost, finanční a časová náročnost, méně chromozomů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cs-CZ" sz="3600" dirty="0" smtClean="0"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27200" y="285750"/>
            <a:ext cx="54800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Příprava mitotických preparátů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1376363"/>
            <a:ext cx="8258175" cy="4932362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u="sng" smtClean="0">
                <a:solidFill>
                  <a:srgbClr val="E10000"/>
                </a:solidFill>
                <a:latin typeface="Arial" charset="0"/>
              </a:rPr>
              <a:t>3. Hypotonizace buněk</a:t>
            </a:r>
            <a:br>
              <a:rPr lang="cs-CZ" sz="2400" u="sng" smtClean="0">
                <a:solidFill>
                  <a:srgbClr val="E10000"/>
                </a:solidFill>
                <a:latin typeface="Arial" charset="0"/>
              </a:rPr>
            </a:br>
            <a:endParaRPr lang="cs-CZ" sz="2400" smtClean="0">
              <a:solidFill>
                <a:srgbClr val="E10000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smtClean="0">
                <a:latin typeface="Arial" charset="0"/>
              </a:rPr>
              <a:t>0,075 M roztok KCl, může i destilovaná voda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cs-CZ" sz="2400" smtClean="0">
              <a:latin typeface="Arial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u="sng" smtClean="0">
                <a:solidFill>
                  <a:srgbClr val="E10000"/>
                </a:solidFill>
                <a:latin typeface="Arial" charset="0"/>
              </a:rPr>
              <a:t>4. Fixace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cs-CZ" sz="2400" u="sng" smtClean="0">
              <a:solidFill>
                <a:srgbClr val="E10000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smtClean="0">
                <a:latin typeface="Arial" charset="0"/>
              </a:rPr>
              <a:t>„Carnoyova směs“ = metanol : kyselina octová (ledová) 3:1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smtClean="0">
                <a:latin typeface="Arial" charset="0"/>
              </a:rPr>
              <a:t>několkrát vyměnit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smtClean="0">
                <a:latin typeface="Arial" charset="0"/>
              </a:rPr>
              <a:t>pro skvašové preparáty místo metanolu etanol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00213" y="433388"/>
            <a:ext cx="54784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Příprava mitotických preparátů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1376363"/>
            <a:ext cx="8258175" cy="4230687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sz="2400" u="sng" smtClean="0">
                <a:solidFill>
                  <a:srgbClr val="E10000"/>
                </a:solidFill>
                <a:latin typeface="Arial" charset="0"/>
              </a:rPr>
              <a:t>5. Zhotovení preparátu</a:t>
            </a:r>
            <a:endParaRPr lang="cs-CZ" sz="2400" smtClean="0">
              <a:latin typeface="Arial" charset="0"/>
            </a:endParaRPr>
          </a:p>
          <a:p>
            <a:pPr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cs-CZ" sz="2400" smtClean="0">
                <a:latin typeface="Arial" charset="0"/>
              </a:rPr>
              <a:t>v zásadě 2 základní techniky: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cs-CZ" sz="2400" smtClean="0">
                <a:solidFill>
                  <a:srgbClr val="0000CC"/>
                </a:solidFill>
                <a:latin typeface="Arial" charset="0"/>
              </a:rPr>
              <a:t>skvaš („squash“ = rozmačkání):</a:t>
            </a:r>
            <a:r>
              <a:rPr lang="cs-CZ" sz="2400" smtClean="0">
                <a:solidFill>
                  <a:srgbClr val="00FF00"/>
                </a:solidFill>
                <a:latin typeface="Arial" charset="0"/>
              </a:rPr>
              <a:t> </a:t>
            </a:r>
            <a:r>
              <a:rPr lang="cs-CZ" sz="2400" smtClean="0">
                <a:latin typeface="Arial" charset="0"/>
              </a:rPr>
              <a:t>macerace nebo jemné rozemletí kousků tkáně na podložním skle a rozmáčknutí silikonovým krycím sklem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cs-CZ" sz="2400" smtClean="0">
                <a:solidFill>
                  <a:srgbClr val="0000CC"/>
                </a:solidFill>
                <a:latin typeface="Arial" charset="0"/>
              </a:rPr>
              <a:t>nakapání („splash“):</a:t>
            </a:r>
            <a:r>
              <a:rPr lang="cs-CZ" sz="2400" smtClean="0">
                <a:solidFill>
                  <a:srgbClr val="00FF00"/>
                </a:solidFill>
                <a:latin typeface="Arial" charset="0"/>
              </a:rPr>
              <a:t> </a:t>
            </a:r>
            <a:r>
              <a:rPr lang="cs-CZ" sz="2400" smtClean="0">
                <a:latin typeface="Arial" charset="0"/>
              </a:rPr>
              <a:t>buněčná suspenze nakapána Pasteurovou pipetou z výšky na podložní sklo </a:t>
            </a:r>
            <a:r>
              <a:rPr lang="cs-CZ" sz="2400" smtClean="0">
                <a:latin typeface="Arial" charset="0"/>
                <a:sym typeface="Symbol" pitchFamily="18" charset="2"/>
              </a:rPr>
              <a:t></a:t>
            </a:r>
            <a:r>
              <a:rPr lang="cs-CZ" sz="2400" smtClean="0">
                <a:latin typeface="Arial" charset="0"/>
              </a:rPr>
              <a:t>  roztáhnutí chromozomů povrchovým napětím;</a:t>
            </a:r>
            <a:br>
              <a:rPr lang="cs-CZ" sz="2400" smtClean="0">
                <a:latin typeface="Arial" charset="0"/>
              </a:rPr>
            </a:br>
            <a:r>
              <a:rPr lang="cs-CZ" sz="2400" smtClean="0">
                <a:latin typeface="Arial" charset="0"/>
              </a:rPr>
              <a:t>po nakapání buď vyschnutí na vzduchu („air-dried“), nebo zapálení suspenze („flame-dried“)</a:t>
            </a:r>
            <a:endParaRPr lang="cs-CZ" sz="2400" smtClean="0">
              <a:solidFill>
                <a:srgbClr val="E10000"/>
              </a:solidFill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00213" y="433388"/>
            <a:ext cx="54784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rgbClr val="E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Příprava mitotických preparátů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528</Words>
  <Application>Microsoft Office PowerPoint</Application>
  <PresentationFormat>Předvádění na obrazovce (4:3)</PresentationFormat>
  <Paragraphs>126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Comic Sans MS</vt:lpstr>
      <vt:lpstr>Arial</vt:lpstr>
      <vt:lpstr>Times New Roman</vt:lpstr>
      <vt:lpstr>SimSun</vt:lpstr>
      <vt:lpstr>Symbol</vt:lpstr>
      <vt:lpstr>Výchozí návrh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</vt:vector>
  </TitlesOfParts>
  <Company>LGE ÚŽFG AV ČR Brno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GENETICKÉ METODY  V ZOOLOGII</dc:title>
  <dc:creator>Miloš Macholán</dc:creator>
  <cp:lastModifiedBy>Milos Macholan</cp:lastModifiedBy>
  <cp:revision>57</cp:revision>
  <dcterms:created xsi:type="dcterms:W3CDTF">2001-04-09T07:08:00Z</dcterms:created>
  <dcterms:modified xsi:type="dcterms:W3CDTF">2014-09-18T07:16:51Z</dcterms:modified>
</cp:coreProperties>
</file>