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64" r:id="rId4"/>
    <p:sldId id="260" r:id="rId5"/>
    <p:sldId id="275" r:id="rId6"/>
    <p:sldId id="281" r:id="rId7"/>
    <p:sldId id="269" r:id="rId8"/>
    <p:sldId id="277" r:id="rId9"/>
    <p:sldId id="278" r:id="rId10"/>
    <p:sldId id="279" r:id="rId11"/>
    <p:sldId id="280" r:id="rId12"/>
    <p:sldId id="270" r:id="rId13"/>
    <p:sldId id="271" r:id="rId14"/>
    <p:sldId id="272" r:id="rId15"/>
    <p:sldId id="273" r:id="rId16"/>
    <p:sldId id="274" r:id="rId17"/>
    <p:sldId id="276" r:id="rId18"/>
    <p:sldId id="265" r:id="rId19"/>
    <p:sldId id="266" r:id="rId20"/>
    <p:sldId id="267" r:id="rId21"/>
    <p:sldId id="268"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20349A-41C4-4155-AE29-1EC4BB28CA9E}" type="datetimeFigureOut">
              <a:rPr lang="cs-CZ" smtClean="0"/>
              <a:pPr/>
              <a:t>13.10.2014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6019C4-F573-4693-893B-B91724ECFF79}" type="slidenum">
              <a:rPr lang="cs-CZ" smtClean="0"/>
              <a:pPr/>
              <a:t>‹#›</a:t>
            </a:fld>
            <a:endParaRPr lang="cs-CZ"/>
          </a:p>
        </p:txBody>
      </p:sp>
    </p:spTree>
    <p:extLst>
      <p:ext uri="{BB962C8B-B14F-4D97-AF65-F5344CB8AC3E}">
        <p14:creationId xmlns:p14="http://schemas.microsoft.com/office/powerpoint/2010/main" xmlns="" val="51708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normAutofit/>
          </a:bodyPr>
          <a:lstStyle>
            <a:lvl1pPr algn="ctr">
              <a:defRPr sz="4400"/>
            </a:lvl1p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r>
              <a:rPr lang="cs-CZ" smtClean="0">
                <a:solidFill>
                  <a:prstClr val="black">
                    <a:tint val="75000"/>
                  </a:prstClr>
                </a:solidFill>
              </a:rPr>
              <a:t>16.10.2012</a:t>
            </a: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6C9DE040-1CCA-4FD7-B417-9F7672C4260D}" type="slidenum">
              <a:rPr lang="cs-CZ" smtClean="0">
                <a:solidFill>
                  <a:prstClr val="black">
                    <a:tint val="75000"/>
                  </a:prstClr>
                </a:solidFill>
              </a:rPr>
              <a:pPr/>
              <a:t>‹#›</a:t>
            </a:fld>
            <a:endParaRPr lang="cs-CZ">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solidFill>
                  <a:prstClr val="black">
                    <a:tint val="75000"/>
                  </a:prstClr>
                </a:solidFill>
              </a:rPr>
              <a:t>16.10.2012</a:t>
            </a: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6C9DE040-1CCA-4FD7-B417-9F7672C4260D}" type="slidenum">
              <a:rPr lang="cs-CZ" smtClean="0">
                <a:solidFill>
                  <a:prstClr val="black">
                    <a:tint val="75000"/>
                  </a:prstClr>
                </a:solidFill>
              </a:rPr>
              <a:pPr/>
              <a:t>‹#›</a:t>
            </a:fld>
            <a:endParaRPr lang="cs-CZ">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solidFill>
                  <a:prstClr val="black">
                    <a:tint val="75000"/>
                  </a:prstClr>
                </a:solidFill>
              </a:rPr>
              <a:t>16.10.2012</a:t>
            </a: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6C9DE040-1CCA-4FD7-B417-9F7672C4260D}" type="slidenum">
              <a:rPr lang="cs-CZ" smtClean="0">
                <a:solidFill>
                  <a:prstClr val="black">
                    <a:tint val="75000"/>
                  </a:prstClr>
                </a:solidFill>
              </a:rPr>
              <a:pPr/>
              <a:t>‹#›</a:t>
            </a:fld>
            <a:endParaRPr lang="cs-CZ">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lvl1pPr algn="l">
              <a:defRPr sz="2400" b="1"/>
            </a:lvl1p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457200" y="1196752"/>
            <a:ext cx="8229600" cy="4929411"/>
          </a:xfrm>
        </p:spPr>
        <p:txBody>
          <a:bodyPr/>
          <a:lstStyle>
            <a:lvl1pPr>
              <a:defRPr sz="2000"/>
            </a:lvl1pPr>
            <a:lvl2pPr>
              <a:defRPr sz="1800"/>
            </a:lvl2pPr>
            <a:lvl3pPr>
              <a:buSzPct val="70000"/>
              <a:buFont typeface="Courier New" pitchFamily="49" charset="0"/>
              <a:buChar char="o"/>
              <a:defRPr sz="1600"/>
            </a:lvl3pPr>
            <a:lvl4pPr>
              <a:buSzPct val="70000"/>
              <a:buFont typeface="Calibri" pitchFamily="34" charset="0"/>
              <a:buChar char="→"/>
              <a:defRPr sz="1400"/>
            </a:lvl4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p:txBody>
      </p:sp>
      <p:sp>
        <p:nvSpPr>
          <p:cNvPr id="7" name="Zástupný symbol pro datum 6"/>
          <p:cNvSpPr>
            <a:spLocks noGrp="1"/>
          </p:cNvSpPr>
          <p:nvPr>
            <p:ph type="dt" sz="half" idx="10"/>
          </p:nvPr>
        </p:nvSpPr>
        <p:spPr/>
        <p:txBody>
          <a:bodyPr/>
          <a:lstStyle>
            <a:lvl1pPr>
              <a:defRPr sz="1200">
                <a:solidFill>
                  <a:schemeClr val="tx1"/>
                </a:solidFill>
              </a:defRPr>
            </a:lvl1pPr>
          </a:lstStyle>
          <a:p>
            <a:r>
              <a:rPr lang="cs-CZ" smtClean="0">
                <a:solidFill>
                  <a:prstClr val="black"/>
                </a:solidFill>
              </a:rPr>
              <a:t>16.10.2012</a:t>
            </a:r>
            <a:endParaRPr lang="cs-CZ" dirty="0">
              <a:solidFill>
                <a:prstClr val="black"/>
              </a:solidFill>
            </a:endParaRPr>
          </a:p>
        </p:txBody>
      </p:sp>
      <p:sp>
        <p:nvSpPr>
          <p:cNvPr id="8" name="Zástupný symbol pro číslo snímku 7"/>
          <p:cNvSpPr>
            <a:spLocks noGrp="1"/>
          </p:cNvSpPr>
          <p:nvPr>
            <p:ph type="sldNum" sz="quarter" idx="11"/>
          </p:nvPr>
        </p:nvSpPr>
        <p:spPr/>
        <p:txBody>
          <a:bodyPr/>
          <a:lstStyle>
            <a:lvl1pPr>
              <a:defRPr sz="1200">
                <a:solidFill>
                  <a:schemeClr val="tx1"/>
                </a:solidFill>
              </a:defRPr>
            </a:lvl1pPr>
          </a:lstStyle>
          <a:p>
            <a:fld id="{6C9DE040-1CCA-4FD7-B417-9F7672C4260D}" type="slidenum">
              <a:rPr lang="cs-CZ" smtClean="0">
                <a:solidFill>
                  <a:prstClr val="black"/>
                </a:solidFill>
              </a:rPr>
              <a:pPr/>
              <a:t>‹#›</a:t>
            </a:fld>
            <a:endParaRPr lang="cs-CZ" dirty="0">
              <a:solidFill>
                <a:prstClr val="black"/>
              </a:solidFill>
            </a:endParaRPr>
          </a:p>
        </p:txBody>
      </p:sp>
      <p:sp>
        <p:nvSpPr>
          <p:cNvPr id="9" name="Zástupný symbol pro zápatí 8"/>
          <p:cNvSpPr>
            <a:spLocks noGrp="1"/>
          </p:cNvSpPr>
          <p:nvPr>
            <p:ph type="ftr" sz="quarter" idx="12"/>
          </p:nvPr>
        </p:nvSpPr>
        <p:spPr/>
        <p:txBody>
          <a:bodyPr/>
          <a:lstStyle/>
          <a:p>
            <a:endParaRPr lang="cs-CZ"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r>
              <a:rPr lang="cs-CZ" smtClean="0">
                <a:solidFill>
                  <a:prstClr val="black">
                    <a:tint val="75000"/>
                  </a:prstClr>
                </a:solidFill>
              </a:rPr>
              <a:t>16.10.2012</a:t>
            </a:r>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6C9DE040-1CCA-4FD7-B417-9F7672C4260D}" type="slidenum">
              <a:rPr lang="cs-CZ" smtClean="0">
                <a:solidFill>
                  <a:prstClr val="black">
                    <a:tint val="75000"/>
                  </a:prstClr>
                </a:solidFill>
              </a:rPr>
              <a:pPr/>
              <a:t>‹#›</a:t>
            </a:fld>
            <a:endParaRPr lang="cs-CZ">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solidFill>
                  <a:prstClr val="black">
                    <a:tint val="75000"/>
                  </a:prstClr>
                </a:solidFill>
              </a:rPr>
              <a:t>16.10.2012</a:t>
            </a:r>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6C9DE040-1CCA-4FD7-B417-9F7672C4260D}" type="slidenum">
              <a:rPr lang="cs-CZ" smtClean="0">
                <a:solidFill>
                  <a:prstClr val="black">
                    <a:tint val="75000"/>
                  </a:prstClr>
                </a:solidFill>
              </a:rPr>
              <a:pPr/>
              <a:t>‹#›</a:t>
            </a:fld>
            <a:endParaRPr lang="cs-CZ">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solidFill>
                  <a:prstClr val="black">
                    <a:tint val="75000"/>
                  </a:prstClr>
                </a:solidFill>
              </a:rPr>
              <a:t>16.10.2012</a:t>
            </a:r>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6C9DE040-1CCA-4FD7-B417-9F7672C4260D}" type="slidenum">
              <a:rPr lang="cs-CZ" smtClean="0">
                <a:solidFill>
                  <a:prstClr val="black">
                    <a:tint val="75000"/>
                  </a:prstClr>
                </a:solidFill>
              </a:rPr>
              <a:pPr/>
              <a:t>‹#›</a:t>
            </a:fld>
            <a:endParaRPr lang="cs-CZ">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solidFill>
                  <a:prstClr val="black">
                    <a:tint val="75000"/>
                  </a:prstClr>
                </a:solidFill>
              </a:rPr>
              <a:t>16.10.2012</a:t>
            </a:r>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6C9DE040-1CCA-4FD7-B417-9F7672C4260D}" type="slidenum">
              <a:rPr lang="cs-CZ" smtClean="0">
                <a:solidFill>
                  <a:prstClr val="black">
                    <a:tint val="75000"/>
                  </a:prstClr>
                </a:solidFill>
              </a:rPr>
              <a:pPr/>
              <a:t>‹#›</a:t>
            </a:fld>
            <a:endParaRPr lang="cs-CZ">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solidFill>
                  <a:prstClr val="black">
                    <a:tint val="75000"/>
                  </a:prstClr>
                </a:solidFill>
              </a:rPr>
              <a:t>16.10.2012</a:t>
            </a:r>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6C9DE040-1CCA-4FD7-B417-9F7672C4260D}" type="slidenum">
              <a:rPr lang="cs-CZ" smtClean="0">
                <a:solidFill>
                  <a:prstClr val="black">
                    <a:tint val="75000"/>
                  </a:prstClr>
                </a:solidFill>
              </a:rPr>
              <a:pPr/>
              <a:t>‹#›</a:t>
            </a:fld>
            <a:endParaRPr lang="cs-CZ">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solidFill>
                  <a:prstClr val="black">
                    <a:tint val="75000"/>
                  </a:prstClr>
                </a:solidFill>
              </a:rPr>
              <a:t>16.10.2012</a:t>
            </a:r>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6C9DE040-1CCA-4FD7-B417-9F7672C4260D}" type="slidenum">
              <a:rPr lang="cs-CZ" smtClean="0">
                <a:solidFill>
                  <a:prstClr val="black">
                    <a:tint val="75000"/>
                  </a:prstClr>
                </a:solidFill>
              </a:rPr>
              <a:pPr/>
              <a:t>‹#›</a:t>
            </a:fld>
            <a:endParaRPr lang="cs-CZ">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solidFill>
                  <a:prstClr val="black">
                    <a:tint val="75000"/>
                  </a:prstClr>
                </a:solidFill>
              </a:rPr>
              <a:t>16.10.2012</a:t>
            </a:r>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6C9DE040-1CCA-4FD7-B417-9F7672C4260D}" type="slidenum">
              <a:rPr lang="cs-CZ" smtClean="0">
                <a:solidFill>
                  <a:prstClr val="black">
                    <a:tint val="75000"/>
                  </a:prstClr>
                </a:solidFill>
              </a:rPr>
              <a:pPr/>
              <a:t>‹#›</a:t>
            </a:fld>
            <a:endParaRPr lang="cs-CZ">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solidFill>
                <a:prstClr val="black">
                  <a:tint val="75000"/>
                </a:prstClr>
              </a:solidFill>
            </a:endParaRPr>
          </a:p>
        </p:txBody>
      </p:sp>
      <p:sp>
        <p:nvSpPr>
          <p:cNvPr id="4" name="Zástupný symbol pro datum 3"/>
          <p:cNvSpPr>
            <a:spLocks noGrp="1"/>
          </p:cNvSpPr>
          <p:nvPr>
            <p:ph type="dt" sz="half" idx="2"/>
          </p:nvPr>
        </p:nvSpPr>
        <p:spPr>
          <a:xfrm>
            <a:off x="611560" y="635824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solidFill>
                  <a:prstClr val="black">
                    <a:tint val="75000"/>
                  </a:prstClr>
                </a:solidFill>
              </a:rPr>
              <a:t>16.10.2012</a:t>
            </a:r>
            <a:endParaRPr lang="cs-CZ" dirty="0">
              <a:solidFill>
                <a:prstClr val="black">
                  <a:tint val="75000"/>
                </a:prstClr>
              </a:solidFill>
            </a:endParaRPr>
          </a:p>
        </p:txBody>
      </p:sp>
      <p:sp>
        <p:nvSpPr>
          <p:cNvPr id="6" name="Zástupný symbol pro číslo snímku 5"/>
          <p:cNvSpPr>
            <a:spLocks noGrp="1"/>
          </p:cNvSpPr>
          <p:nvPr>
            <p:ph type="sldNum" sz="quarter" idx="4"/>
          </p:nvPr>
        </p:nvSpPr>
        <p:spPr>
          <a:xfrm>
            <a:off x="6553200" y="635824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cs-CZ" dirty="0" smtClean="0">
                <a:solidFill>
                  <a:prstClr val="black">
                    <a:tint val="75000"/>
                  </a:prstClr>
                </a:solidFill>
              </a:rPr>
              <a:t>Snímek </a:t>
            </a:r>
            <a:fld id="{6C9DE040-1CCA-4FD7-B417-9F7672C4260D}" type="slidenum">
              <a:rPr lang="cs-CZ" smtClean="0">
                <a:solidFill>
                  <a:prstClr val="black">
                    <a:tint val="75000"/>
                  </a:prstClr>
                </a:solidFill>
              </a:rPr>
              <a:pPr/>
              <a:t>‹#›</a:t>
            </a:fld>
            <a:endParaRPr lang="cs-CZ" dirty="0">
              <a:solidFill>
                <a:prstClr val="black">
                  <a:tint val="75000"/>
                </a:prstClr>
              </a:solidFill>
            </a:endParaRPr>
          </a:p>
        </p:txBody>
      </p:sp>
      <p:pic>
        <p:nvPicPr>
          <p:cNvPr id="7" name="Obrázek 6"/>
          <p:cNvPicPr>
            <a:picLocks noChangeAspect="1"/>
          </p:cNvPicPr>
          <p:nvPr/>
        </p:nvPicPr>
        <p:blipFill>
          <a:blip r:embed="rId13" cstate="print"/>
          <a:srcRect/>
          <a:stretch>
            <a:fillRect/>
          </a:stretch>
        </p:blipFill>
        <p:spPr bwMode="auto">
          <a:xfrm>
            <a:off x="4469180" y="6370725"/>
            <a:ext cx="360000" cy="3401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Courier New" pitchFamily="49" charset="0"/>
        <a:buChar char="o"/>
        <a:defRPr sz="1600" kern="1200">
          <a:solidFill>
            <a:schemeClr val="tx1"/>
          </a:solidFill>
          <a:latin typeface="+mn-lt"/>
          <a:ea typeface="+mn-ea"/>
          <a:cs typeface="+mn-cs"/>
        </a:defRPr>
      </a:lvl3pPr>
      <a:lvl4pPr marL="1600200" indent="-228600" algn="l" defTabSz="914400" rtl="0" eaLnBrk="1" latinLnBrk="0" hangingPunct="1">
        <a:spcBef>
          <a:spcPct val="20000"/>
        </a:spcBef>
        <a:buSzPct val="70000"/>
        <a:buFont typeface="Calibri"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hyperlink" Target="http://www.r-project.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2</a:t>
            </a:r>
            <a:r>
              <a:rPr lang="cs-CZ" dirty="0" smtClean="0"/>
              <a:t>. cvičení</a:t>
            </a:r>
            <a:endParaRPr lang="cs-CZ" dirty="0"/>
          </a:p>
        </p:txBody>
      </p:sp>
      <p:sp>
        <p:nvSpPr>
          <p:cNvPr id="3" name="Podnadpis 2"/>
          <p:cNvSpPr>
            <a:spLocks noGrp="1"/>
          </p:cNvSpPr>
          <p:nvPr>
            <p:ph type="subTitle" idx="1"/>
          </p:nvPr>
        </p:nvSpPr>
        <p:spPr/>
        <p:txBody>
          <a:bodyPr/>
          <a:lstStyle/>
          <a:p>
            <a:r>
              <a:rPr lang="cs-CZ" dirty="0" smtClean="0"/>
              <a:t>14.10.2014</a:t>
            </a:r>
            <a:endParaRPr lang="cs-CZ" dirty="0"/>
          </a:p>
        </p:txBody>
      </p:sp>
      <p:sp>
        <p:nvSpPr>
          <p:cNvPr id="5" name="Zástupný symbol pro číslo snímku 4"/>
          <p:cNvSpPr>
            <a:spLocks noGrp="1"/>
          </p:cNvSpPr>
          <p:nvPr>
            <p:ph type="sldNum" sz="quarter" idx="12"/>
          </p:nvPr>
        </p:nvSpPr>
        <p:spPr/>
        <p:txBody>
          <a:bodyPr/>
          <a:lstStyle/>
          <a:p>
            <a:fld id="{6C9DE040-1CCA-4FD7-B417-9F7672C4260D}" type="slidenum">
              <a:rPr lang="cs-CZ" smtClean="0">
                <a:solidFill>
                  <a:prstClr val="black">
                    <a:tint val="75000"/>
                  </a:prstClr>
                </a:solidFill>
              </a:rPr>
              <a:pPr/>
              <a:t>1</a:t>
            </a:fld>
            <a:endParaRPr lang="cs-CZ">
              <a:solidFill>
                <a:prstClr val="black">
                  <a:tint val="75000"/>
                </a:prst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a:bodyPr>
          <a:lstStyle/>
          <a:p>
            <a:r>
              <a:rPr lang="cs-CZ"/>
              <a:t>Chord distance (Orlóci, 1967)</a:t>
            </a:r>
            <a:r>
              <a:rPr lang="en-GB"/>
              <a:t> </a:t>
            </a:r>
          </a:p>
        </p:txBody>
      </p:sp>
      <p:sp>
        <p:nvSpPr>
          <p:cNvPr id="166915" name="Rectangle 3"/>
          <p:cNvSpPr>
            <a:spLocks noGrp="1" noChangeArrowheads="1"/>
          </p:cNvSpPr>
          <p:nvPr>
            <p:ph type="body" idx="1"/>
          </p:nvPr>
        </p:nvSpPr>
        <p:spPr/>
        <p:txBody>
          <a:bodyPr/>
          <a:lstStyle/>
          <a:p>
            <a:r>
              <a:rPr lang="en-GB"/>
              <a:t>Odstraňuje double zero problém a vliv rozdílného počtu jedinců druhů ve vzorcích při výpočtu Euklidovské vzdálenosti. Její maximální hodnota je</a:t>
            </a:r>
            <a:r>
              <a:rPr lang="cs-CZ"/>
              <a:t> druhá odmocnina ze dvou</a:t>
            </a:r>
            <a:r>
              <a:rPr lang="en-GB"/>
              <a:t>  a minimum 0. Při výpočtu počítá pouze s poměry druhů v rámci jednotlivých vzorků. Jde vlastně o Euklidovskou vzdálenost počítanou pro vektory vzorků standardizované na délku 1, nebo je možný přímý výpočet už zahrnující standardizaci. Vnitřní část výpočtu je vlastně cosinus úhlu svíraného vektory, zápis vzorce je možný i v této formě.</a:t>
            </a:r>
          </a:p>
        </p:txBody>
      </p:sp>
      <p:sp>
        <p:nvSpPr>
          <p:cNvPr id="166917" name="Rectangle 5"/>
          <p:cNvSpPr>
            <a:spLocks noChangeArrowheads="1"/>
          </p:cNvSpPr>
          <p:nvPr/>
        </p:nvSpPr>
        <p:spPr bwMode="auto">
          <a:xfrm>
            <a:off x="0" y="3076575"/>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6916" name="Object 4"/>
          <p:cNvGraphicFramePr>
            <a:graphicFrameLocks noChangeAspect="1"/>
          </p:cNvGraphicFramePr>
          <p:nvPr/>
        </p:nvGraphicFramePr>
        <p:xfrm>
          <a:off x="4716463" y="3644900"/>
          <a:ext cx="3527425" cy="977900"/>
        </p:xfrm>
        <a:graphic>
          <a:graphicData uri="http://schemas.openxmlformats.org/presentationml/2006/ole">
            <p:oleObj spid="_x0000_s5134" name="Rovnice" r:id="rId3" imgW="2413000" imgH="685800" progId="Equation.3">
              <p:embed/>
            </p:oleObj>
          </a:graphicData>
        </a:graphic>
      </p:graphicFrame>
      <p:sp>
        <p:nvSpPr>
          <p:cNvPr id="166919" name="Rectangle 7"/>
          <p:cNvSpPr>
            <a:spLocks noChangeArrowheads="1"/>
          </p:cNvSpPr>
          <p:nvPr/>
        </p:nvSpPr>
        <p:spPr bwMode="auto">
          <a:xfrm>
            <a:off x="0" y="33004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6918" name="Object 6"/>
          <p:cNvGraphicFramePr>
            <a:graphicFrameLocks noChangeAspect="1"/>
          </p:cNvGraphicFramePr>
          <p:nvPr/>
        </p:nvGraphicFramePr>
        <p:xfrm>
          <a:off x="5364163" y="5229225"/>
          <a:ext cx="2232025" cy="490538"/>
        </p:xfrm>
        <a:graphic>
          <a:graphicData uri="http://schemas.openxmlformats.org/presentationml/2006/ole">
            <p:oleObj spid="_x0000_s5135" name="Rovnice" r:id="rId4" imgW="1167893" imgH="253890" progId="Equation.3">
              <p:embed/>
            </p:oleObj>
          </a:graphicData>
        </a:graphic>
      </p:graphicFrame>
      <p:sp>
        <p:nvSpPr>
          <p:cNvPr id="166921" name="Rectangle 9"/>
          <p:cNvSpPr>
            <a:spLocks noChangeArrowheads="1"/>
          </p:cNvSpPr>
          <p:nvPr/>
        </p:nvSpPr>
        <p:spPr bwMode="auto">
          <a:xfrm>
            <a:off x="0" y="28432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6920" name="Object 8"/>
          <p:cNvGraphicFramePr>
            <a:graphicFrameLocks noChangeAspect="1"/>
          </p:cNvGraphicFramePr>
          <p:nvPr/>
        </p:nvGraphicFramePr>
        <p:xfrm>
          <a:off x="684213" y="3716338"/>
          <a:ext cx="2447925" cy="2333625"/>
        </p:xfrm>
        <a:graphic>
          <a:graphicData uri="http://schemas.openxmlformats.org/presentationml/2006/ole">
            <p:oleObj spid="_x0000_s5136" name="Artwork" r:id="rId5" imgW="2340000" imgH="2216250" progId="">
              <p:embed/>
            </p:oleObj>
          </a:graphicData>
        </a:graphic>
      </p:graphicFrame>
      <p:sp>
        <p:nvSpPr>
          <p:cNvPr id="3" name="Zástupný symbol pro číslo snímku 2"/>
          <p:cNvSpPr>
            <a:spLocks noGrp="1"/>
          </p:cNvSpPr>
          <p:nvPr>
            <p:ph type="sldNum" sz="quarter" idx="11"/>
          </p:nvPr>
        </p:nvSpPr>
        <p:spPr/>
        <p:txBody>
          <a:bodyPr/>
          <a:lstStyle/>
          <a:p>
            <a:fld id="{6C9DE040-1CCA-4FD7-B417-9F7672C4260D}" type="slidenum">
              <a:rPr lang="cs-CZ" smtClean="0">
                <a:solidFill>
                  <a:prstClr val="black"/>
                </a:solidFill>
              </a:rPr>
              <a:pPr/>
              <a:t>10</a:t>
            </a:fld>
            <a:endParaRPr lang="cs-CZ" dirty="0">
              <a:solidFill>
                <a:prstClr val="black"/>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normAutofit/>
          </a:bodyPr>
          <a:lstStyle/>
          <a:p>
            <a:r>
              <a:rPr lang="cs-CZ"/>
              <a:t>Geodetická metrika</a:t>
            </a:r>
            <a:endParaRPr lang="en-GB"/>
          </a:p>
        </p:txBody>
      </p:sp>
      <p:sp>
        <p:nvSpPr>
          <p:cNvPr id="167939" name="Rectangle 3"/>
          <p:cNvSpPr>
            <a:spLocks noGrp="1" noChangeArrowheads="1"/>
          </p:cNvSpPr>
          <p:nvPr>
            <p:ph type="body" idx="1"/>
          </p:nvPr>
        </p:nvSpPr>
        <p:spPr/>
        <p:txBody>
          <a:bodyPr/>
          <a:lstStyle/>
          <a:p>
            <a:r>
              <a:rPr lang="en-GB"/>
              <a:t>Počítá délku výseče jednotkové kružnice mezi normalizovanými vektory (viz. Chord distance).</a:t>
            </a:r>
          </a:p>
        </p:txBody>
      </p:sp>
      <p:sp>
        <p:nvSpPr>
          <p:cNvPr id="167941" name="Rectangle 5"/>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7940" name="Object 4"/>
          <p:cNvGraphicFramePr>
            <a:graphicFrameLocks noChangeAspect="1"/>
          </p:cNvGraphicFramePr>
          <p:nvPr/>
        </p:nvGraphicFramePr>
        <p:xfrm>
          <a:off x="3995738" y="2924175"/>
          <a:ext cx="3887787" cy="869950"/>
        </p:xfrm>
        <a:graphic>
          <a:graphicData uri="http://schemas.openxmlformats.org/presentationml/2006/ole">
            <p:oleObj spid="_x0000_s6154" name="Rovnice" r:id="rId3" imgW="2171700" imgH="482600" progId="Equation.3">
              <p:embed/>
            </p:oleObj>
          </a:graphicData>
        </a:graphic>
      </p:graphicFrame>
      <p:sp>
        <p:nvSpPr>
          <p:cNvPr id="167943" name="Rectangle 7"/>
          <p:cNvSpPr>
            <a:spLocks noChangeArrowheads="1"/>
          </p:cNvSpPr>
          <p:nvPr/>
        </p:nvSpPr>
        <p:spPr bwMode="auto">
          <a:xfrm>
            <a:off x="0" y="284321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7942" name="Object 6"/>
          <p:cNvGraphicFramePr>
            <a:graphicFrameLocks noChangeAspect="1"/>
          </p:cNvGraphicFramePr>
          <p:nvPr/>
        </p:nvGraphicFramePr>
        <p:xfrm>
          <a:off x="900113" y="2420938"/>
          <a:ext cx="2376487" cy="2265362"/>
        </p:xfrm>
        <a:graphic>
          <a:graphicData uri="http://schemas.openxmlformats.org/presentationml/2006/ole">
            <p:oleObj spid="_x0000_s6155" name="Artwork" r:id="rId4" imgW="2340000" imgH="2216250" progId="">
              <p:embed/>
            </p:oleObj>
          </a:graphicData>
        </a:graphic>
      </p:graphicFrame>
      <p:sp>
        <p:nvSpPr>
          <p:cNvPr id="3" name="Zástupný symbol pro číslo snímku 2"/>
          <p:cNvSpPr>
            <a:spLocks noGrp="1"/>
          </p:cNvSpPr>
          <p:nvPr>
            <p:ph type="sldNum" sz="quarter" idx="11"/>
          </p:nvPr>
        </p:nvSpPr>
        <p:spPr/>
        <p:txBody>
          <a:bodyPr/>
          <a:lstStyle/>
          <a:p>
            <a:fld id="{6C9DE040-1CCA-4FD7-B417-9F7672C4260D}" type="slidenum">
              <a:rPr lang="cs-CZ" smtClean="0">
                <a:solidFill>
                  <a:prstClr val="black"/>
                </a:solidFill>
              </a:rPr>
              <a:pPr/>
              <a:t>11</a:t>
            </a:fld>
            <a:endParaRPr lang="cs-CZ" dirty="0">
              <a:solidFill>
                <a:prstClr val="black"/>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Asociační matice 1</a:t>
            </a:r>
            <a:endParaRPr lang="cs-CZ" dirty="0"/>
          </a:p>
        </p:txBody>
      </p:sp>
      <p:sp>
        <p:nvSpPr>
          <p:cNvPr id="16" name="Zástupný symbol pro obsah 15"/>
          <p:cNvSpPr>
            <a:spLocks noGrp="1"/>
          </p:cNvSpPr>
          <p:nvPr>
            <p:ph idx="1"/>
          </p:nvPr>
        </p:nvSpPr>
        <p:spPr/>
        <p:txBody>
          <a:bodyPr/>
          <a:lstStyle/>
          <a:p>
            <a:r>
              <a:rPr lang="cs-CZ" b="1" dirty="0" smtClean="0"/>
              <a:t>SW Statistika</a:t>
            </a:r>
            <a:endParaRPr lang="cs-CZ" b="1"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12</a:t>
            </a:fld>
            <a:endParaRPr lang="cs-CZ" dirty="0">
              <a:solidFill>
                <a:prstClr val="black"/>
              </a:solidFill>
            </a:endParaRPr>
          </a:p>
        </p:txBody>
      </p:sp>
      <p:pic>
        <p:nvPicPr>
          <p:cNvPr id="1026" name="Picture 2"/>
          <p:cNvPicPr>
            <a:picLocks noChangeAspect="1" noChangeArrowheads="1"/>
          </p:cNvPicPr>
          <p:nvPr/>
        </p:nvPicPr>
        <p:blipFill>
          <a:blip r:embed="rId2" cstate="print"/>
          <a:srcRect l="39821" t="38606" r="39479" b="41954"/>
          <a:stretch>
            <a:fillRect/>
          </a:stretch>
        </p:blipFill>
        <p:spPr bwMode="auto">
          <a:xfrm>
            <a:off x="251520" y="2268832"/>
            <a:ext cx="3312368" cy="194421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34700" t="34880" r="35150" b="37040"/>
          <a:stretch>
            <a:fillRect/>
          </a:stretch>
        </p:blipFill>
        <p:spPr bwMode="auto">
          <a:xfrm>
            <a:off x="4139952" y="1707561"/>
            <a:ext cx="4428000" cy="2577495"/>
          </a:xfrm>
          <a:prstGeom prst="rect">
            <a:avLst/>
          </a:prstGeom>
          <a:noFill/>
          <a:ln w="9525">
            <a:noFill/>
            <a:miter lim="800000"/>
            <a:headEnd/>
            <a:tailEnd/>
          </a:ln>
        </p:spPr>
      </p:pic>
      <p:sp>
        <p:nvSpPr>
          <p:cNvPr id="9" name="Šipka doprava 8"/>
          <p:cNvSpPr/>
          <p:nvPr/>
        </p:nvSpPr>
        <p:spPr>
          <a:xfrm>
            <a:off x="3618480" y="3564976"/>
            <a:ext cx="432048"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Elipsa 9"/>
          <p:cNvSpPr/>
          <p:nvPr/>
        </p:nvSpPr>
        <p:spPr>
          <a:xfrm>
            <a:off x="5200312" y="3095752"/>
            <a:ext cx="2520280"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139952" y="4357064"/>
            <a:ext cx="914417" cy="369332"/>
          </a:xfrm>
          <a:prstGeom prst="rect">
            <a:avLst/>
          </a:prstGeom>
          <a:noFill/>
        </p:spPr>
        <p:txBody>
          <a:bodyPr wrap="none" rtlCol="0">
            <a:spAutoFit/>
          </a:bodyPr>
          <a:lstStyle/>
          <a:p>
            <a:r>
              <a:rPr lang="cs-CZ" dirty="0" smtClean="0"/>
              <a:t>Metriky</a:t>
            </a:r>
            <a:endParaRPr lang="cs-CZ" dirty="0"/>
          </a:p>
        </p:txBody>
      </p:sp>
      <p:cxnSp>
        <p:nvCxnSpPr>
          <p:cNvPr id="13" name="Přímá spojovací šipka 12"/>
          <p:cNvCxnSpPr>
            <a:stCxn id="11" idx="3"/>
          </p:cNvCxnSpPr>
          <p:nvPr/>
        </p:nvCxnSpPr>
        <p:spPr>
          <a:xfrm flipV="1">
            <a:off x="5054369" y="3636984"/>
            <a:ext cx="525743" cy="90474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Asociační matice 2a</a:t>
            </a:r>
            <a:endParaRPr lang="cs-CZ" dirty="0"/>
          </a:p>
        </p:txBody>
      </p:sp>
      <p:sp>
        <p:nvSpPr>
          <p:cNvPr id="24" name="Zástupný symbol pro obsah 23"/>
          <p:cNvSpPr>
            <a:spLocks noGrp="1"/>
          </p:cNvSpPr>
          <p:nvPr>
            <p:ph idx="1"/>
          </p:nvPr>
        </p:nvSpPr>
        <p:spPr>
          <a:xfrm>
            <a:off x="457200" y="731837"/>
            <a:ext cx="8229600" cy="4929411"/>
          </a:xfrm>
        </p:spPr>
        <p:txBody>
          <a:bodyPr/>
          <a:lstStyle/>
          <a:p>
            <a:r>
              <a:rPr lang="cs-CZ" dirty="0" smtClean="0"/>
              <a:t>SW SPSS</a:t>
            </a:r>
            <a:endParaRPr lang="cs-CZ"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13</a:t>
            </a:fld>
            <a:endParaRPr lang="cs-CZ" dirty="0">
              <a:solidFill>
                <a:prstClr val="black"/>
              </a:solidFill>
            </a:endParaRPr>
          </a:p>
        </p:txBody>
      </p:sp>
      <p:pic>
        <p:nvPicPr>
          <p:cNvPr id="2050" name="Picture 2"/>
          <p:cNvPicPr>
            <a:picLocks noChangeAspect="1" noChangeArrowheads="1"/>
          </p:cNvPicPr>
          <p:nvPr/>
        </p:nvPicPr>
        <p:blipFill>
          <a:blip r:embed="rId2" cstate="print"/>
          <a:srcRect l="13981" r="62879" b="44115"/>
          <a:stretch>
            <a:fillRect/>
          </a:stretch>
        </p:blipFill>
        <p:spPr bwMode="auto">
          <a:xfrm>
            <a:off x="539552" y="1129000"/>
            <a:ext cx="2909720" cy="4392000"/>
          </a:xfrm>
          <a:prstGeom prst="rect">
            <a:avLst/>
          </a:prstGeom>
          <a:noFill/>
          <a:ln w="9525">
            <a:noFill/>
            <a:miter lim="800000"/>
            <a:headEnd/>
            <a:tailEnd/>
          </a:ln>
        </p:spPr>
      </p:pic>
      <p:sp>
        <p:nvSpPr>
          <p:cNvPr id="23" name="Šipka doprava 22"/>
          <p:cNvSpPr/>
          <p:nvPr/>
        </p:nvSpPr>
        <p:spPr>
          <a:xfrm>
            <a:off x="3435864" y="3748584"/>
            <a:ext cx="704088" cy="2564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5" name="Picture 7"/>
          <p:cNvPicPr>
            <a:picLocks noChangeAspect="1" noChangeArrowheads="1"/>
          </p:cNvPicPr>
          <p:nvPr/>
        </p:nvPicPr>
        <p:blipFill>
          <a:blip r:embed="rId3" cstate="print"/>
          <a:srcRect l="15800" t="13281" r="69800" b="78079"/>
          <a:stretch>
            <a:fillRect/>
          </a:stretch>
        </p:blipFill>
        <p:spPr bwMode="auto">
          <a:xfrm>
            <a:off x="6012464" y="5431104"/>
            <a:ext cx="2736000" cy="1026000"/>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l="35771" t="31843" r="36039" b="35475"/>
          <a:stretch>
            <a:fillRect/>
          </a:stretch>
        </p:blipFill>
        <p:spPr bwMode="auto">
          <a:xfrm>
            <a:off x="4248408" y="2276872"/>
            <a:ext cx="3996000" cy="2895546"/>
          </a:xfrm>
          <a:prstGeom prst="rect">
            <a:avLst/>
          </a:prstGeom>
          <a:noFill/>
          <a:ln w="9525">
            <a:noFill/>
            <a:miter lim="800000"/>
            <a:headEnd/>
            <a:tailEnd/>
          </a:ln>
        </p:spPr>
      </p:pic>
      <p:sp>
        <p:nvSpPr>
          <p:cNvPr id="19" name="Elipsa 18"/>
          <p:cNvSpPr/>
          <p:nvPr/>
        </p:nvSpPr>
        <p:spPr>
          <a:xfrm>
            <a:off x="7372048" y="2636912"/>
            <a:ext cx="864096"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Elipsa 19"/>
          <p:cNvSpPr/>
          <p:nvPr/>
        </p:nvSpPr>
        <p:spPr>
          <a:xfrm>
            <a:off x="7372048" y="3068960"/>
            <a:ext cx="864096"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l="41301" t="32720" r="41450" b="36320"/>
          <a:stretch>
            <a:fillRect/>
          </a:stretch>
        </p:blipFill>
        <p:spPr bwMode="auto">
          <a:xfrm>
            <a:off x="3888160" y="404664"/>
            <a:ext cx="2124000" cy="2382642"/>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Asociační matice 2b</a:t>
            </a:r>
            <a:endParaRPr lang="cs-CZ" dirty="0"/>
          </a:p>
        </p:txBody>
      </p:sp>
      <p:sp>
        <p:nvSpPr>
          <p:cNvPr id="24" name="Zástupný symbol pro obsah 23"/>
          <p:cNvSpPr>
            <a:spLocks noGrp="1"/>
          </p:cNvSpPr>
          <p:nvPr>
            <p:ph idx="1"/>
          </p:nvPr>
        </p:nvSpPr>
        <p:spPr>
          <a:xfrm>
            <a:off x="457200" y="731837"/>
            <a:ext cx="8229600" cy="4929411"/>
          </a:xfrm>
        </p:spPr>
        <p:txBody>
          <a:bodyPr/>
          <a:lstStyle/>
          <a:p>
            <a:r>
              <a:rPr lang="cs-CZ" dirty="0" smtClean="0"/>
              <a:t>SW SPSS</a:t>
            </a:r>
            <a:endParaRPr lang="cs-CZ"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14</a:t>
            </a:fld>
            <a:endParaRPr lang="cs-CZ" dirty="0">
              <a:solidFill>
                <a:prstClr val="black"/>
              </a:solidFill>
            </a:endParaRPr>
          </a:p>
        </p:txBody>
      </p:sp>
      <p:pic>
        <p:nvPicPr>
          <p:cNvPr id="2051" name="Picture 3"/>
          <p:cNvPicPr>
            <a:picLocks noChangeAspect="1" noChangeArrowheads="1"/>
          </p:cNvPicPr>
          <p:nvPr/>
        </p:nvPicPr>
        <p:blipFill>
          <a:blip r:embed="rId3" cstate="print"/>
          <a:srcRect l="36098" t="28400" r="41403" b="32720"/>
          <a:stretch>
            <a:fillRect/>
          </a:stretch>
        </p:blipFill>
        <p:spPr bwMode="auto">
          <a:xfrm>
            <a:off x="5544496" y="1916832"/>
            <a:ext cx="3492000" cy="3771360"/>
          </a:xfrm>
          <a:prstGeom prst="rect">
            <a:avLst/>
          </a:prstGeom>
          <a:noFill/>
          <a:ln w="9525">
            <a:noFill/>
            <a:miter lim="800000"/>
            <a:headEnd/>
            <a:tailEnd/>
          </a:ln>
        </p:spPr>
      </p:pic>
      <p:sp>
        <p:nvSpPr>
          <p:cNvPr id="11" name="TextovéPole 10"/>
          <p:cNvSpPr txBox="1"/>
          <p:nvPr/>
        </p:nvSpPr>
        <p:spPr>
          <a:xfrm>
            <a:off x="4139952" y="4797152"/>
            <a:ext cx="914417" cy="369332"/>
          </a:xfrm>
          <a:prstGeom prst="rect">
            <a:avLst/>
          </a:prstGeom>
          <a:noFill/>
        </p:spPr>
        <p:txBody>
          <a:bodyPr wrap="square" rtlCol="0">
            <a:spAutoFit/>
          </a:bodyPr>
          <a:lstStyle/>
          <a:p>
            <a:r>
              <a:rPr lang="cs-CZ" dirty="0" smtClean="0"/>
              <a:t>Metriky</a:t>
            </a:r>
            <a:endParaRPr lang="cs-CZ" dirty="0"/>
          </a:p>
        </p:txBody>
      </p:sp>
      <p:cxnSp>
        <p:nvCxnSpPr>
          <p:cNvPr id="13" name="Přímá spojovací šipka 12"/>
          <p:cNvCxnSpPr>
            <a:stCxn id="11" idx="3"/>
          </p:cNvCxnSpPr>
          <p:nvPr/>
        </p:nvCxnSpPr>
        <p:spPr>
          <a:xfrm flipV="1">
            <a:off x="5054369" y="3645024"/>
            <a:ext cx="1389839" cy="133679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Elipsa 9"/>
          <p:cNvSpPr/>
          <p:nvPr/>
        </p:nvSpPr>
        <p:spPr>
          <a:xfrm>
            <a:off x="6074288" y="2667976"/>
            <a:ext cx="2304256" cy="1899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Šipka doprava 22"/>
          <p:cNvSpPr/>
          <p:nvPr/>
        </p:nvSpPr>
        <p:spPr>
          <a:xfrm>
            <a:off x="4283968" y="1052736"/>
            <a:ext cx="704088" cy="25648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5" name="Picture 7"/>
          <p:cNvPicPr>
            <a:picLocks noChangeAspect="1" noChangeArrowheads="1"/>
          </p:cNvPicPr>
          <p:nvPr/>
        </p:nvPicPr>
        <p:blipFill>
          <a:blip r:embed="rId4" cstate="print"/>
          <a:srcRect l="15800" t="13281" r="69800" b="78079"/>
          <a:stretch>
            <a:fillRect/>
          </a:stretch>
        </p:blipFill>
        <p:spPr bwMode="auto">
          <a:xfrm>
            <a:off x="5796440" y="5715368"/>
            <a:ext cx="2736000" cy="1026000"/>
          </a:xfrm>
          <a:prstGeom prst="rect">
            <a:avLst/>
          </a:prstGeom>
          <a:noFill/>
          <a:ln w="9525">
            <a:noFill/>
            <a:miter lim="800000"/>
            <a:headEnd/>
            <a:tailEnd/>
          </a:ln>
        </p:spPr>
      </p:pic>
      <p:sp>
        <p:nvSpPr>
          <p:cNvPr id="28" name="Šipka doprava 27"/>
          <p:cNvSpPr/>
          <p:nvPr/>
        </p:nvSpPr>
        <p:spPr>
          <a:xfrm rot="5400000">
            <a:off x="5814724" y="5354628"/>
            <a:ext cx="754912" cy="2160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Picture 2"/>
          <p:cNvPicPr>
            <a:picLocks noChangeAspect="1" noChangeArrowheads="1"/>
          </p:cNvPicPr>
          <p:nvPr/>
        </p:nvPicPr>
        <p:blipFill>
          <a:blip r:embed="rId5" cstate="print"/>
          <a:srcRect l="35771" t="31843" r="36039" b="35475"/>
          <a:stretch>
            <a:fillRect/>
          </a:stretch>
        </p:blipFill>
        <p:spPr bwMode="auto">
          <a:xfrm>
            <a:off x="0" y="1916832"/>
            <a:ext cx="3780000" cy="2739030"/>
          </a:xfrm>
          <a:prstGeom prst="rect">
            <a:avLst/>
          </a:prstGeom>
          <a:noFill/>
          <a:ln w="9525">
            <a:noFill/>
            <a:miter lim="800000"/>
            <a:headEnd/>
            <a:tailEnd/>
          </a:ln>
        </p:spPr>
      </p:pic>
      <p:sp>
        <p:nvSpPr>
          <p:cNvPr id="19" name="Elipsa 18"/>
          <p:cNvSpPr/>
          <p:nvPr/>
        </p:nvSpPr>
        <p:spPr>
          <a:xfrm>
            <a:off x="2918920" y="2232160"/>
            <a:ext cx="864096"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Elipsa 19"/>
          <p:cNvSpPr/>
          <p:nvPr/>
        </p:nvSpPr>
        <p:spPr>
          <a:xfrm>
            <a:off x="2933232" y="2681624"/>
            <a:ext cx="864096"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ovací šipka 20"/>
          <p:cNvCxnSpPr>
            <a:stCxn id="19" idx="6"/>
          </p:cNvCxnSpPr>
          <p:nvPr/>
        </p:nvCxnSpPr>
        <p:spPr>
          <a:xfrm flipV="1">
            <a:off x="3783016" y="1052736"/>
            <a:ext cx="284928" cy="12874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20" idx="6"/>
          </p:cNvCxnSpPr>
          <p:nvPr/>
        </p:nvCxnSpPr>
        <p:spPr>
          <a:xfrm flipV="1">
            <a:off x="3797328" y="2204864"/>
            <a:ext cx="2142824" cy="58477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t>
            </a:r>
            <a:r>
              <a:rPr lang="cs-CZ" dirty="0" err="1" smtClean="0"/>
              <a:t>ko</a:t>
            </a:r>
            <a:endParaRPr lang="cs-CZ" dirty="0"/>
          </a:p>
        </p:txBody>
      </p:sp>
      <p:sp>
        <p:nvSpPr>
          <p:cNvPr id="3" name="Zástupný symbol pro obsah 2"/>
          <p:cNvSpPr>
            <a:spLocks noGrp="1"/>
          </p:cNvSpPr>
          <p:nvPr>
            <p:ph idx="1"/>
          </p:nvPr>
        </p:nvSpPr>
        <p:spPr/>
        <p:txBody>
          <a:bodyPr/>
          <a:lstStyle/>
          <a:p>
            <a:r>
              <a:rPr lang="cs-CZ" dirty="0" smtClean="0"/>
              <a:t>Volně přístupný na </a:t>
            </a:r>
            <a:r>
              <a:rPr lang="cs-CZ" dirty="0" smtClean="0">
                <a:hlinkClick r:id="rId2"/>
              </a:rPr>
              <a:t>http://www.r-</a:t>
            </a:r>
            <a:r>
              <a:rPr lang="cs-CZ" dirty="0" err="1" smtClean="0">
                <a:hlinkClick r:id="rId2"/>
              </a:rPr>
              <a:t>project.org</a:t>
            </a:r>
            <a:r>
              <a:rPr lang="cs-CZ" dirty="0" smtClean="0">
                <a:hlinkClick r:id="rId2"/>
              </a:rPr>
              <a:t>/</a:t>
            </a:r>
            <a:endParaRPr lang="cs-CZ" dirty="0" smtClean="0"/>
          </a:p>
          <a:p>
            <a:endParaRPr lang="cs-CZ" dirty="0" smtClean="0"/>
          </a:p>
          <a:p>
            <a:r>
              <a:rPr lang="cs-CZ" dirty="0" smtClean="0"/>
              <a:t>Klady</a:t>
            </a:r>
          </a:p>
          <a:p>
            <a:pPr lvl="1"/>
            <a:r>
              <a:rPr lang="cs-CZ" dirty="0" smtClean="0"/>
              <a:t>Velké množství základních i pokročilejších funkcí pro statistickou analýzu </a:t>
            </a:r>
          </a:p>
          <a:p>
            <a:pPr lvl="1"/>
            <a:r>
              <a:rPr lang="cs-CZ" dirty="0" smtClean="0"/>
              <a:t>Velké možnosti v úpravě grafů</a:t>
            </a:r>
          </a:p>
          <a:p>
            <a:endParaRPr lang="cs-CZ" dirty="0" smtClean="0"/>
          </a:p>
          <a:p>
            <a:r>
              <a:rPr lang="cs-CZ" dirty="0" smtClean="0"/>
              <a:t>Zápory</a:t>
            </a:r>
          </a:p>
          <a:p>
            <a:pPr lvl="1"/>
            <a:r>
              <a:rPr lang="cs-CZ" dirty="0" smtClean="0"/>
              <a:t>Příkazový řádek</a:t>
            </a:r>
          </a:p>
          <a:p>
            <a:pPr lvl="1"/>
            <a:r>
              <a:rPr lang="cs-CZ" dirty="0" smtClean="0"/>
              <a:t>Nevidíme data</a:t>
            </a:r>
          </a:p>
          <a:p>
            <a:endParaRPr lang="cs-CZ"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15</a:t>
            </a:fld>
            <a:endParaRPr lang="cs-CZ" dirty="0">
              <a:solidFill>
                <a:prstClr val="blac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Vzdálenosti měst ČR</a:t>
            </a:r>
            <a:endParaRPr lang="cs-CZ"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16</a:t>
            </a:fld>
            <a:endParaRPr lang="cs-CZ" dirty="0">
              <a:solidFill>
                <a:prstClr val="black"/>
              </a:solidFill>
            </a:endParaRPr>
          </a:p>
        </p:txBody>
      </p:sp>
      <p:pic>
        <p:nvPicPr>
          <p:cNvPr id="1026" name="Picture 2"/>
          <p:cNvPicPr>
            <a:picLocks noChangeAspect="1" noChangeArrowheads="1"/>
          </p:cNvPicPr>
          <p:nvPr/>
        </p:nvPicPr>
        <p:blipFill>
          <a:blip r:embed="rId2" cstate="print"/>
          <a:srcRect l="418" t="825" r="722" b="1065"/>
          <a:stretch>
            <a:fillRect/>
          </a:stretch>
        </p:blipFill>
        <p:spPr bwMode="auto">
          <a:xfrm>
            <a:off x="27257" y="1380565"/>
            <a:ext cx="9063317" cy="4733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Binární koeficienty</a:t>
            </a:r>
            <a:endParaRPr lang="cs-CZ" dirty="0"/>
          </a:p>
        </p:txBody>
      </p:sp>
      <p:sp>
        <p:nvSpPr>
          <p:cNvPr id="3" name="Podnadpis 2"/>
          <p:cNvSpPr>
            <a:spLocks noGrp="1"/>
          </p:cNvSpPr>
          <p:nvPr>
            <p:ph type="subTitle" idx="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C9DE040-1CCA-4FD7-B417-9F7672C4260D}" type="slidenum">
              <a:rPr lang="cs-CZ" smtClean="0">
                <a:solidFill>
                  <a:prstClr val="black">
                    <a:tint val="75000"/>
                  </a:prstClr>
                </a:solidFill>
              </a:rPr>
              <a:pPr/>
              <a:t>17</a:t>
            </a:fld>
            <a:endParaRPr lang="cs-CZ">
              <a:solidFill>
                <a:prstClr val="black">
                  <a:tint val="75000"/>
                </a:prst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Doble</a:t>
            </a:r>
            <a:r>
              <a:rPr lang="cs-CZ" dirty="0" smtClean="0"/>
              <a:t>-</a:t>
            </a:r>
            <a:r>
              <a:rPr lang="cs-CZ" dirty="0" err="1" smtClean="0"/>
              <a:t>zero</a:t>
            </a:r>
            <a:r>
              <a:rPr lang="cs-CZ" dirty="0" smtClean="0"/>
              <a:t> </a:t>
            </a:r>
            <a:r>
              <a:rPr lang="cs-CZ" dirty="0" err="1" smtClean="0"/>
              <a:t>problem</a:t>
            </a:r>
            <a:endParaRPr lang="cs-CZ"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18</a:t>
            </a:fld>
            <a:endParaRPr lang="cs-CZ" dirty="0">
              <a:solidFill>
                <a:prstClr val="black"/>
              </a:solidFill>
            </a:endParaRPr>
          </a:p>
        </p:txBody>
      </p:sp>
      <p:pic>
        <p:nvPicPr>
          <p:cNvPr id="2050" name="obrázek 591"/>
          <p:cNvPicPr>
            <a:picLocks noChangeAspect="1" noChangeArrowheads="1"/>
          </p:cNvPicPr>
          <p:nvPr/>
        </p:nvPicPr>
        <p:blipFill>
          <a:blip r:embed="rId2" cstate="print"/>
          <a:srcRect/>
          <a:stretch>
            <a:fillRect/>
          </a:stretch>
        </p:blipFill>
        <p:spPr bwMode="auto">
          <a:xfrm>
            <a:off x="1115616" y="1052736"/>
            <a:ext cx="7200800" cy="4969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Binární koeficienty</a:t>
            </a:r>
            <a:endParaRPr lang="cs-CZ" dirty="0"/>
          </a:p>
        </p:txBody>
      </p:sp>
      <p:sp>
        <p:nvSpPr>
          <p:cNvPr id="6" name="Zástupný symbol pro obsah 5"/>
          <p:cNvSpPr>
            <a:spLocks noGrp="1"/>
          </p:cNvSpPr>
          <p:nvPr>
            <p:ph idx="1"/>
          </p:nvPr>
        </p:nvSpPr>
        <p:spPr>
          <a:xfrm>
            <a:off x="457200" y="3468141"/>
            <a:ext cx="8229600" cy="3057203"/>
          </a:xfrm>
        </p:spPr>
        <p:txBody>
          <a:bodyPr/>
          <a:lstStyle/>
          <a:p>
            <a:r>
              <a:rPr lang="cs-CZ" b="1" dirty="0" smtClean="0"/>
              <a:t>Symetrické binární koeficienty</a:t>
            </a:r>
            <a:r>
              <a:rPr lang="cs-CZ" dirty="0" smtClean="0"/>
              <a:t> </a:t>
            </a:r>
          </a:p>
          <a:p>
            <a:pPr lvl="1"/>
            <a:r>
              <a:rPr lang="cs-CZ" dirty="0" smtClean="0"/>
              <a:t>nerozlišují mezi případy 0-0, 1–1, jsou citlivé na double-</a:t>
            </a:r>
            <a:r>
              <a:rPr lang="cs-CZ" dirty="0" err="1" smtClean="0"/>
              <a:t>zero</a:t>
            </a:r>
            <a:r>
              <a:rPr lang="cs-CZ" dirty="0" smtClean="0"/>
              <a:t> problém</a:t>
            </a:r>
          </a:p>
          <a:p>
            <a:pPr lvl="1"/>
            <a:endParaRPr lang="cs-CZ" dirty="0" smtClean="0"/>
          </a:p>
          <a:p>
            <a:r>
              <a:rPr lang="cs-CZ" b="1" dirty="0" smtClean="0"/>
              <a:t>Asymetrické binární koeficienty </a:t>
            </a:r>
          </a:p>
          <a:p>
            <a:pPr lvl="1"/>
            <a:r>
              <a:rPr lang="cs-CZ" dirty="0" smtClean="0"/>
              <a:t>rozlišují mezi případy 0–0  a 1–1, tímto vylučují problém double -</a:t>
            </a:r>
            <a:r>
              <a:rPr lang="cs-CZ" dirty="0" err="1" smtClean="0"/>
              <a:t>zero</a:t>
            </a:r>
            <a:r>
              <a:rPr lang="cs-CZ" dirty="0" smtClean="0"/>
              <a:t>. Tyto koeficienty mohou být použity ve shlukové analýze</a:t>
            </a:r>
            <a:endParaRPr lang="cs-CZ" dirty="0"/>
          </a:p>
        </p:txBody>
      </p:sp>
      <p:sp>
        <p:nvSpPr>
          <p:cNvPr id="4" name="Zástupný symbol pro číslo snímku 3"/>
          <p:cNvSpPr>
            <a:spLocks noGrp="1"/>
          </p:cNvSpPr>
          <p:nvPr>
            <p:ph type="sldNum" sz="quarter" idx="11"/>
          </p:nvPr>
        </p:nvSpPr>
        <p:spPr/>
        <p:txBody>
          <a:bodyPr/>
          <a:lstStyle/>
          <a:p>
            <a:fld id="{6C9DE040-1CCA-4FD7-B417-9F7672C4260D}" type="slidenum">
              <a:rPr lang="cs-CZ" smtClean="0">
                <a:solidFill>
                  <a:prstClr val="black">
                    <a:tint val="75000"/>
                  </a:prstClr>
                </a:solidFill>
              </a:rPr>
              <a:pPr/>
              <a:t>19</a:t>
            </a:fld>
            <a:endParaRPr lang="cs-CZ">
              <a:solidFill>
                <a:prstClr val="black">
                  <a:tint val="75000"/>
                </a:prstClr>
              </a:solidFill>
            </a:endParaRPr>
          </a:p>
        </p:txBody>
      </p:sp>
      <p:pic>
        <p:nvPicPr>
          <p:cNvPr id="1026" name="obrázek 48" descr="Obrázek10"/>
          <p:cNvPicPr>
            <a:picLocks noChangeAspect="1" noChangeArrowheads="1"/>
          </p:cNvPicPr>
          <p:nvPr/>
        </p:nvPicPr>
        <p:blipFill>
          <a:blip r:embed="rId2" cstate="print"/>
          <a:srcRect/>
          <a:stretch>
            <a:fillRect/>
          </a:stretch>
        </p:blipFill>
        <p:spPr bwMode="auto">
          <a:xfrm>
            <a:off x="467544" y="980728"/>
            <a:ext cx="8201009" cy="23762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Grafy ve statistice – 2D</a:t>
            </a:r>
            <a:endParaRPr lang="cs-CZ"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2</a:t>
            </a:fld>
            <a:endParaRPr lang="cs-CZ" dirty="0">
              <a:solidFill>
                <a:prstClr val="black"/>
              </a:solidFill>
            </a:endParaRPr>
          </a:p>
        </p:txBody>
      </p:sp>
      <p:pic>
        <p:nvPicPr>
          <p:cNvPr id="7170" name="Picture 2"/>
          <p:cNvPicPr>
            <a:picLocks noChangeAspect="1" noChangeArrowheads="1"/>
          </p:cNvPicPr>
          <p:nvPr/>
        </p:nvPicPr>
        <p:blipFill>
          <a:blip r:embed="rId2" cstate="print"/>
          <a:srcRect l="15972" r="56129" b="44835"/>
          <a:stretch>
            <a:fillRect/>
          </a:stretch>
        </p:blipFill>
        <p:spPr bwMode="auto">
          <a:xfrm>
            <a:off x="2146873" y="1340768"/>
            <a:ext cx="4104000" cy="5071729"/>
          </a:xfrm>
          <a:prstGeom prst="rect">
            <a:avLst/>
          </a:prstGeom>
          <a:noFill/>
          <a:ln w="9525">
            <a:noFill/>
            <a:miter lim="800000"/>
            <a:headEnd/>
            <a:tailEnd/>
          </a:ln>
        </p:spPr>
      </p:pic>
      <p:sp>
        <p:nvSpPr>
          <p:cNvPr id="16" name="TextovéPole 15"/>
          <p:cNvSpPr txBox="1"/>
          <p:nvPr/>
        </p:nvSpPr>
        <p:spPr>
          <a:xfrm>
            <a:off x="7021785" y="2597228"/>
            <a:ext cx="1060162" cy="276999"/>
          </a:xfrm>
          <a:prstGeom prst="rect">
            <a:avLst/>
          </a:prstGeom>
          <a:noFill/>
        </p:spPr>
        <p:txBody>
          <a:bodyPr wrap="none" lIns="0" tIns="0" rIns="0" bIns="0" rtlCol="0">
            <a:spAutoFit/>
          </a:bodyPr>
          <a:lstStyle/>
          <a:p>
            <a:r>
              <a:rPr lang="cs-CZ" dirty="0">
                <a:solidFill>
                  <a:prstClr val="black"/>
                </a:solidFill>
              </a:rPr>
              <a:t>Histogramy</a:t>
            </a:r>
          </a:p>
        </p:txBody>
      </p:sp>
      <p:sp>
        <p:nvSpPr>
          <p:cNvPr id="17" name="TextovéPole 16"/>
          <p:cNvSpPr txBox="1"/>
          <p:nvPr/>
        </p:nvSpPr>
        <p:spPr>
          <a:xfrm>
            <a:off x="7031791" y="2844310"/>
            <a:ext cx="754887" cy="276999"/>
          </a:xfrm>
          <a:prstGeom prst="rect">
            <a:avLst/>
          </a:prstGeom>
          <a:noFill/>
        </p:spPr>
        <p:txBody>
          <a:bodyPr wrap="none" lIns="0" tIns="0" rIns="0" bIns="0" rtlCol="0">
            <a:spAutoFit/>
          </a:bodyPr>
          <a:lstStyle/>
          <a:p>
            <a:r>
              <a:rPr lang="cs-CZ" dirty="0">
                <a:solidFill>
                  <a:prstClr val="black"/>
                </a:solidFill>
              </a:rPr>
              <a:t>XY grafy</a:t>
            </a:r>
          </a:p>
        </p:txBody>
      </p:sp>
      <p:sp>
        <p:nvSpPr>
          <p:cNvPr id="20" name="TextovéPole 19"/>
          <p:cNvSpPr txBox="1"/>
          <p:nvPr/>
        </p:nvSpPr>
        <p:spPr>
          <a:xfrm>
            <a:off x="6539361" y="3547138"/>
            <a:ext cx="872355" cy="276999"/>
          </a:xfrm>
          <a:prstGeom prst="rect">
            <a:avLst/>
          </a:prstGeom>
          <a:noFill/>
        </p:spPr>
        <p:txBody>
          <a:bodyPr wrap="none" lIns="0" tIns="0" rIns="0" bIns="0" rtlCol="0">
            <a:spAutoFit/>
          </a:bodyPr>
          <a:lstStyle/>
          <a:p>
            <a:r>
              <a:rPr lang="cs-CZ" dirty="0">
                <a:solidFill>
                  <a:prstClr val="black"/>
                </a:solidFill>
              </a:rPr>
              <a:t>Box ploty</a:t>
            </a:r>
          </a:p>
        </p:txBody>
      </p:sp>
      <p:cxnSp>
        <p:nvCxnSpPr>
          <p:cNvPr id="22" name="Přímá spojovací šipka 21"/>
          <p:cNvCxnSpPr>
            <a:stCxn id="16" idx="1"/>
          </p:cNvCxnSpPr>
          <p:nvPr/>
        </p:nvCxnSpPr>
        <p:spPr>
          <a:xfrm rot="10800000" flipV="1">
            <a:off x="5489659" y="2735728"/>
            <a:ext cx="1532126" cy="5959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Přímá spojovací šipka 22"/>
          <p:cNvCxnSpPr>
            <a:stCxn id="17" idx="1"/>
          </p:cNvCxnSpPr>
          <p:nvPr/>
        </p:nvCxnSpPr>
        <p:spPr>
          <a:xfrm rot="10800000">
            <a:off x="5483943" y="2958860"/>
            <a:ext cx="1547849" cy="2395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Přímá spojovací šipka 24"/>
          <p:cNvCxnSpPr>
            <a:stCxn id="20" idx="1"/>
          </p:cNvCxnSpPr>
          <p:nvPr/>
        </p:nvCxnSpPr>
        <p:spPr>
          <a:xfrm rot="10800000">
            <a:off x="5439283" y="3639432"/>
            <a:ext cx="1100078" cy="462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6559319" y="3140968"/>
            <a:ext cx="875240" cy="276999"/>
          </a:xfrm>
          <a:prstGeom prst="rect">
            <a:avLst/>
          </a:prstGeom>
          <a:noFill/>
        </p:spPr>
        <p:txBody>
          <a:bodyPr wrap="none" lIns="0" tIns="0" rIns="0" bIns="0" rtlCol="0">
            <a:spAutoFit/>
          </a:bodyPr>
          <a:lstStyle/>
          <a:p>
            <a:r>
              <a:rPr lang="cs-CZ" dirty="0">
                <a:solidFill>
                  <a:prstClr val="black"/>
                </a:solidFill>
              </a:rPr>
              <a:t>Bag ploty</a:t>
            </a:r>
          </a:p>
        </p:txBody>
      </p:sp>
      <p:cxnSp>
        <p:nvCxnSpPr>
          <p:cNvPr id="31" name="Přímá spojovací šipka 30"/>
          <p:cNvCxnSpPr>
            <a:stCxn id="30" idx="1"/>
          </p:cNvCxnSpPr>
          <p:nvPr/>
        </p:nvCxnSpPr>
        <p:spPr>
          <a:xfrm rot="10800000" flipV="1">
            <a:off x="5459241" y="3279468"/>
            <a:ext cx="1100078" cy="55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6395345" y="4393982"/>
            <a:ext cx="1810688" cy="276999"/>
          </a:xfrm>
          <a:prstGeom prst="rect">
            <a:avLst/>
          </a:prstGeom>
          <a:noFill/>
        </p:spPr>
        <p:txBody>
          <a:bodyPr wrap="none" lIns="0" tIns="0" rIns="0" bIns="0" rtlCol="0">
            <a:spAutoFit/>
          </a:bodyPr>
          <a:lstStyle/>
          <a:p>
            <a:r>
              <a:rPr lang="cs-CZ" dirty="0">
                <a:solidFill>
                  <a:prstClr val="black"/>
                </a:solidFill>
              </a:rPr>
              <a:t>Kombinované grafy</a:t>
            </a:r>
          </a:p>
        </p:txBody>
      </p:sp>
      <p:cxnSp>
        <p:nvCxnSpPr>
          <p:cNvPr id="34" name="Přímá spojovací šipka 33"/>
          <p:cNvCxnSpPr>
            <a:stCxn id="33" idx="1"/>
          </p:cNvCxnSpPr>
          <p:nvPr/>
        </p:nvCxnSpPr>
        <p:spPr>
          <a:xfrm rot="10800000">
            <a:off x="5984275" y="4468484"/>
            <a:ext cx="411071" cy="6399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Přímá spojovací šipka 36"/>
          <p:cNvCxnSpPr>
            <a:stCxn id="33" idx="1"/>
          </p:cNvCxnSpPr>
          <p:nvPr/>
        </p:nvCxnSpPr>
        <p:spPr>
          <a:xfrm rot="10800000" flipV="1">
            <a:off x="5872131" y="4532482"/>
            <a:ext cx="523215" cy="9127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6383719" y="4829030"/>
            <a:ext cx="2724785" cy="276999"/>
          </a:xfrm>
          <a:prstGeom prst="rect">
            <a:avLst/>
          </a:prstGeom>
          <a:noFill/>
          <a:ln>
            <a:noFill/>
          </a:ln>
        </p:spPr>
        <p:txBody>
          <a:bodyPr wrap="none" lIns="0" tIns="0" rIns="0" bIns="0" rtlCol="0">
            <a:spAutoFit/>
          </a:bodyPr>
          <a:lstStyle/>
          <a:p>
            <a:r>
              <a:rPr lang="cs-CZ" dirty="0">
                <a:solidFill>
                  <a:schemeClr val="bg1">
                    <a:lumMod val="50000"/>
                  </a:schemeClr>
                </a:solidFill>
              </a:rPr>
              <a:t>Grafy na ověřování normality</a:t>
            </a:r>
          </a:p>
        </p:txBody>
      </p:sp>
      <p:cxnSp>
        <p:nvCxnSpPr>
          <p:cNvPr id="43" name="Přímá spojovací šipka 42"/>
          <p:cNvCxnSpPr>
            <a:stCxn id="42" idx="1"/>
          </p:cNvCxnSpPr>
          <p:nvPr/>
        </p:nvCxnSpPr>
        <p:spPr>
          <a:xfrm rot="10800000">
            <a:off x="5891289" y="4797152"/>
            <a:ext cx="492430" cy="170378"/>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římá spojovací šipka 45"/>
          <p:cNvCxnSpPr>
            <a:stCxn id="42" idx="1"/>
          </p:cNvCxnSpPr>
          <p:nvPr/>
        </p:nvCxnSpPr>
        <p:spPr>
          <a:xfrm rot="10800000">
            <a:off x="5891289" y="4941168"/>
            <a:ext cx="492430" cy="26362"/>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Přímá spojovací šipka 48"/>
          <p:cNvCxnSpPr>
            <a:stCxn id="42" idx="1"/>
          </p:cNvCxnSpPr>
          <p:nvPr/>
        </p:nvCxnSpPr>
        <p:spPr>
          <a:xfrm rot="10800000" flipV="1">
            <a:off x="6035305" y="4967530"/>
            <a:ext cx="348414" cy="189662"/>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ovéPole 55"/>
          <p:cNvSpPr txBox="1"/>
          <p:nvPr/>
        </p:nvSpPr>
        <p:spPr>
          <a:xfrm>
            <a:off x="6409597" y="5148566"/>
            <a:ext cx="1367682" cy="276999"/>
          </a:xfrm>
          <a:prstGeom prst="rect">
            <a:avLst/>
          </a:prstGeom>
          <a:noFill/>
          <a:ln>
            <a:noFill/>
          </a:ln>
        </p:spPr>
        <p:txBody>
          <a:bodyPr wrap="none" lIns="0" tIns="0" rIns="0" bIns="0" rtlCol="0">
            <a:spAutoFit/>
          </a:bodyPr>
          <a:lstStyle/>
          <a:p>
            <a:r>
              <a:rPr lang="cs-CZ" dirty="0">
                <a:solidFill>
                  <a:schemeClr val="bg1">
                    <a:lumMod val="50000"/>
                  </a:schemeClr>
                </a:solidFill>
              </a:rPr>
              <a:t>Sloupcový graf</a:t>
            </a:r>
          </a:p>
        </p:txBody>
      </p:sp>
      <p:cxnSp>
        <p:nvCxnSpPr>
          <p:cNvPr id="57" name="Přímá spojovací šipka 56"/>
          <p:cNvCxnSpPr>
            <a:stCxn id="56" idx="1"/>
          </p:cNvCxnSpPr>
          <p:nvPr/>
        </p:nvCxnSpPr>
        <p:spPr>
          <a:xfrm rot="10800000" flipV="1">
            <a:off x="5603257" y="5287066"/>
            <a:ext cx="806340" cy="5516"/>
          </a:xfrm>
          <a:prstGeom prst="straightConnector1">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ovéPole 59"/>
          <p:cNvSpPr txBox="1"/>
          <p:nvPr/>
        </p:nvSpPr>
        <p:spPr>
          <a:xfrm>
            <a:off x="323528" y="3165270"/>
            <a:ext cx="1296144" cy="276999"/>
          </a:xfrm>
          <a:prstGeom prst="rect">
            <a:avLst/>
          </a:prstGeom>
          <a:noFill/>
        </p:spPr>
        <p:txBody>
          <a:bodyPr wrap="square" lIns="0" tIns="0" rIns="36000" bIns="0" rtlCol="0">
            <a:spAutoFit/>
          </a:bodyPr>
          <a:lstStyle/>
          <a:p>
            <a:pPr algn="r"/>
            <a:r>
              <a:rPr lang="cs-CZ" dirty="0">
                <a:solidFill>
                  <a:prstClr val="black"/>
                </a:solidFill>
              </a:rPr>
              <a:t>Matrix plot  </a:t>
            </a:r>
          </a:p>
        </p:txBody>
      </p:sp>
      <p:cxnSp>
        <p:nvCxnSpPr>
          <p:cNvPr id="61" name="Přímá spojovací šipka 60"/>
          <p:cNvCxnSpPr>
            <a:stCxn id="60" idx="3"/>
          </p:cNvCxnSpPr>
          <p:nvPr/>
        </p:nvCxnSpPr>
        <p:spPr>
          <a:xfrm flipV="1">
            <a:off x="1619672" y="3284984"/>
            <a:ext cx="1296144" cy="1878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179512" y="3451066"/>
            <a:ext cx="1512168" cy="553998"/>
          </a:xfrm>
          <a:prstGeom prst="rect">
            <a:avLst/>
          </a:prstGeom>
          <a:noFill/>
        </p:spPr>
        <p:txBody>
          <a:bodyPr wrap="square" lIns="0" tIns="0" rIns="36000" bIns="0" rtlCol="0">
            <a:spAutoFit/>
          </a:bodyPr>
          <a:lstStyle/>
          <a:p>
            <a:pPr algn="r"/>
            <a:r>
              <a:rPr lang="cs-CZ" dirty="0" smtClean="0">
                <a:solidFill>
                  <a:prstClr val="black"/>
                </a:solidFill>
              </a:rPr>
              <a:t>Kategorizované grafy</a:t>
            </a:r>
            <a:endParaRPr lang="cs-CZ" dirty="0">
              <a:solidFill>
                <a:prstClr val="black"/>
              </a:solidFill>
            </a:endParaRPr>
          </a:p>
        </p:txBody>
      </p:sp>
      <p:cxnSp>
        <p:nvCxnSpPr>
          <p:cNvPr id="27" name="Přímá spojovací šipka 26"/>
          <p:cNvCxnSpPr>
            <a:stCxn id="26" idx="3"/>
          </p:cNvCxnSpPr>
          <p:nvPr/>
        </p:nvCxnSpPr>
        <p:spPr>
          <a:xfrm flipV="1">
            <a:off x="1691680" y="3645024"/>
            <a:ext cx="1224136" cy="8304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Symetrické binární koeficienty</a:t>
            </a:r>
            <a:endParaRPr lang="cs-CZ" dirty="0"/>
          </a:p>
        </p:txBody>
      </p:sp>
      <p:sp>
        <p:nvSpPr>
          <p:cNvPr id="3" name="Zástupný symbol pro obsah 2"/>
          <p:cNvSpPr>
            <a:spLocks noGrp="1"/>
          </p:cNvSpPr>
          <p:nvPr>
            <p:ph idx="1"/>
          </p:nvPr>
        </p:nvSpPr>
        <p:spPr/>
        <p:txBody>
          <a:bodyPr/>
          <a:lstStyle/>
          <a:p>
            <a:r>
              <a:rPr lang="cs-CZ" dirty="0" err="1" smtClean="0"/>
              <a:t>Simple</a:t>
            </a:r>
            <a:r>
              <a:rPr lang="cs-CZ" dirty="0" smtClean="0"/>
              <a:t> </a:t>
            </a:r>
            <a:r>
              <a:rPr lang="cs-CZ" dirty="0" err="1" smtClean="0"/>
              <a:t>matching</a:t>
            </a:r>
            <a:r>
              <a:rPr lang="cs-CZ" dirty="0" smtClean="0"/>
              <a:t> koeficient</a:t>
            </a:r>
          </a:p>
          <a:p>
            <a:endParaRPr lang="cs-CZ" dirty="0" smtClean="0"/>
          </a:p>
          <a:p>
            <a:endParaRPr lang="cs-CZ" dirty="0" smtClean="0"/>
          </a:p>
          <a:p>
            <a:endParaRPr lang="cs-CZ" dirty="0" smtClean="0"/>
          </a:p>
          <a:p>
            <a:endParaRPr lang="cs-CZ" dirty="0" smtClean="0"/>
          </a:p>
          <a:p>
            <a:r>
              <a:rPr lang="cs-CZ" dirty="0" err="1" smtClean="0"/>
              <a:t>Rogers</a:t>
            </a:r>
            <a:r>
              <a:rPr lang="cs-CZ" dirty="0" smtClean="0"/>
              <a:t> &amp; </a:t>
            </a:r>
            <a:r>
              <a:rPr lang="cs-CZ" dirty="0" err="1" smtClean="0"/>
              <a:t>Tanimoto</a:t>
            </a:r>
            <a:r>
              <a:rPr lang="cs-CZ" dirty="0" smtClean="0"/>
              <a:t> koeficient</a:t>
            </a:r>
            <a:endParaRPr lang="cs-CZ"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20</a:t>
            </a:fld>
            <a:endParaRPr lang="cs-CZ" dirty="0">
              <a:solidFill>
                <a:prstClr val="black"/>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073" name="Object 1"/>
          <p:cNvGraphicFramePr>
            <a:graphicFrameLocks noChangeAspect="1"/>
          </p:cNvGraphicFramePr>
          <p:nvPr/>
        </p:nvGraphicFramePr>
        <p:xfrm>
          <a:off x="3010656" y="1697039"/>
          <a:ext cx="3864295" cy="972000"/>
        </p:xfrm>
        <a:graphic>
          <a:graphicData uri="http://schemas.openxmlformats.org/presentationml/2006/ole">
            <p:oleObj spid="_x0000_s1034" name="Rovnice" r:id="rId3" imgW="1548728" imgH="393529" progId="Equation.3">
              <p:embed/>
            </p:oleObj>
          </a:graphicData>
        </a:graphic>
      </p:graphicFrame>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075" name="Object 3"/>
          <p:cNvGraphicFramePr>
            <a:graphicFrameLocks noChangeAspect="1"/>
          </p:cNvGraphicFramePr>
          <p:nvPr/>
        </p:nvGraphicFramePr>
        <p:xfrm>
          <a:off x="2913657" y="3513649"/>
          <a:ext cx="4291031" cy="972000"/>
        </p:xfrm>
        <a:graphic>
          <a:graphicData uri="http://schemas.openxmlformats.org/presentationml/2006/ole">
            <p:oleObj spid="_x0000_s1035" name="Rovnice" r:id="rId4" imgW="1726451" imgH="393529"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Asymetrické binární koeficienty</a:t>
            </a:r>
            <a:endParaRPr lang="cs-CZ" dirty="0"/>
          </a:p>
        </p:txBody>
      </p:sp>
      <p:sp>
        <p:nvSpPr>
          <p:cNvPr id="5" name="Zástupný symbol pro obsah 4"/>
          <p:cNvSpPr>
            <a:spLocks noGrp="1"/>
          </p:cNvSpPr>
          <p:nvPr>
            <p:ph idx="1"/>
          </p:nvPr>
        </p:nvSpPr>
        <p:spPr/>
        <p:txBody>
          <a:bodyPr/>
          <a:lstStyle/>
          <a:p>
            <a:r>
              <a:rPr lang="cs-CZ" dirty="0" err="1" smtClean="0"/>
              <a:t>Jaccardův</a:t>
            </a:r>
            <a:r>
              <a:rPr lang="cs-CZ" dirty="0" smtClean="0"/>
              <a:t> koeficient</a:t>
            </a:r>
          </a:p>
          <a:p>
            <a:endParaRPr lang="cs-CZ" dirty="0" smtClean="0"/>
          </a:p>
          <a:p>
            <a:endParaRPr lang="cs-CZ" dirty="0" smtClean="0"/>
          </a:p>
          <a:p>
            <a:endParaRPr lang="cs-CZ" dirty="0" smtClean="0"/>
          </a:p>
          <a:p>
            <a:endParaRPr lang="cs-CZ" dirty="0" smtClean="0"/>
          </a:p>
          <a:p>
            <a:r>
              <a:rPr lang="cs-CZ" dirty="0" err="1" smtClean="0"/>
              <a:t>Sørensenův</a:t>
            </a:r>
            <a:r>
              <a:rPr lang="cs-CZ" dirty="0" smtClean="0"/>
              <a:t> koeficient</a:t>
            </a:r>
            <a:endParaRPr lang="cs-CZ" dirty="0"/>
          </a:p>
        </p:txBody>
      </p:sp>
      <p:sp>
        <p:nvSpPr>
          <p:cNvPr id="4" name="Zástupný symbol pro číslo snímku 3"/>
          <p:cNvSpPr>
            <a:spLocks noGrp="1"/>
          </p:cNvSpPr>
          <p:nvPr>
            <p:ph type="sldNum" sz="quarter" idx="11"/>
          </p:nvPr>
        </p:nvSpPr>
        <p:spPr/>
        <p:txBody>
          <a:bodyPr/>
          <a:lstStyle/>
          <a:p>
            <a:fld id="{6C9DE040-1CCA-4FD7-B417-9F7672C4260D}" type="slidenum">
              <a:rPr lang="cs-CZ" smtClean="0">
                <a:solidFill>
                  <a:prstClr val="black">
                    <a:tint val="75000"/>
                  </a:prstClr>
                </a:solidFill>
              </a:rPr>
              <a:pPr/>
              <a:t>21</a:t>
            </a:fld>
            <a:endParaRPr lang="cs-CZ">
              <a:solidFill>
                <a:prstClr val="black">
                  <a:tint val="75000"/>
                </a:prstClr>
              </a:solidFill>
            </a:endParaRP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22529" name="Object 1"/>
          <p:cNvGraphicFramePr>
            <a:graphicFrameLocks noChangeAspect="1"/>
          </p:cNvGraphicFramePr>
          <p:nvPr/>
        </p:nvGraphicFramePr>
        <p:xfrm>
          <a:off x="3399919" y="1700807"/>
          <a:ext cx="2252201" cy="972000"/>
        </p:xfrm>
        <a:graphic>
          <a:graphicData uri="http://schemas.openxmlformats.org/presentationml/2006/ole">
            <p:oleObj spid="_x0000_s2058" name="Rovnice" r:id="rId3" imgW="901309" imgH="393529" progId="Equation.3">
              <p:embed/>
            </p:oleObj>
          </a:graphicData>
        </a:graphic>
      </p:graphicFrame>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22531" name="Object 3"/>
          <p:cNvGraphicFramePr>
            <a:graphicFrameLocks noChangeAspect="1"/>
          </p:cNvGraphicFramePr>
          <p:nvPr/>
        </p:nvGraphicFramePr>
        <p:xfrm>
          <a:off x="3498299" y="3645024"/>
          <a:ext cx="2441853" cy="972000"/>
        </p:xfrm>
        <a:graphic>
          <a:graphicData uri="http://schemas.openxmlformats.org/presentationml/2006/ole">
            <p:oleObj spid="_x0000_s2059" name="Rovnice" r:id="rId4" imgW="977476" imgH="393529"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Opakování</a:t>
            </a:r>
            <a:endParaRPr lang="cs-CZ" dirty="0"/>
          </a:p>
        </p:txBody>
      </p:sp>
      <p:sp>
        <p:nvSpPr>
          <p:cNvPr id="3" name="Zástupný symbol pro obsah 2"/>
          <p:cNvSpPr>
            <a:spLocks noGrp="1"/>
          </p:cNvSpPr>
          <p:nvPr>
            <p:ph idx="1"/>
          </p:nvPr>
        </p:nvSpPr>
        <p:spPr/>
        <p:txBody>
          <a:bodyPr/>
          <a:lstStyle/>
          <a:p>
            <a:r>
              <a:rPr lang="cs-CZ" dirty="0" smtClean="0"/>
              <a:t>Datový soubor BMI (list: pacienti)</a:t>
            </a:r>
          </a:p>
          <a:p>
            <a:endParaRPr lang="cs-CZ" dirty="0" smtClean="0"/>
          </a:p>
          <a:p>
            <a:r>
              <a:rPr lang="cs-CZ" dirty="0" err="1" smtClean="0"/>
              <a:t>Oveřit</a:t>
            </a:r>
            <a:r>
              <a:rPr lang="cs-CZ" dirty="0" smtClean="0"/>
              <a:t> normalitu</a:t>
            </a:r>
          </a:p>
          <a:p>
            <a:endParaRPr lang="cs-CZ" dirty="0" smtClean="0"/>
          </a:p>
          <a:p>
            <a:r>
              <a:rPr lang="cs-CZ" dirty="0" smtClean="0"/>
              <a:t>Korelace</a:t>
            </a:r>
          </a:p>
          <a:p>
            <a:endParaRPr lang="cs-CZ" dirty="0" smtClean="0"/>
          </a:p>
          <a:p>
            <a:r>
              <a:rPr lang="cs-CZ" dirty="0" smtClean="0"/>
              <a:t>Kategorizace</a:t>
            </a:r>
          </a:p>
          <a:p>
            <a:r>
              <a:rPr lang="cs-CZ" dirty="0" err="1" smtClean="0"/>
              <a:t>Kontigenční</a:t>
            </a:r>
            <a:r>
              <a:rPr lang="cs-CZ" dirty="0" smtClean="0"/>
              <a:t> tabulky</a:t>
            </a:r>
            <a:endParaRPr lang="cs-CZ"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3</a:t>
            </a:fld>
            <a:endParaRPr lang="cs-CZ" dirty="0">
              <a:solidFill>
                <a:prstClr val="blac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2D grafy</a:t>
            </a:r>
            <a:endParaRPr lang="cs-CZ" dirty="0"/>
          </a:p>
        </p:txBody>
      </p:sp>
      <p:sp>
        <p:nvSpPr>
          <p:cNvPr id="3" name="Zástupný symbol pro obsah 2"/>
          <p:cNvSpPr>
            <a:spLocks noGrp="1"/>
          </p:cNvSpPr>
          <p:nvPr>
            <p:ph idx="1"/>
          </p:nvPr>
        </p:nvSpPr>
        <p:spPr/>
        <p:txBody>
          <a:bodyPr/>
          <a:lstStyle/>
          <a:p>
            <a:r>
              <a:rPr lang="cs-CZ" dirty="0" smtClean="0"/>
              <a:t>Histogram</a:t>
            </a:r>
          </a:p>
          <a:p>
            <a:pPr lvl="1"/>
            <a:r>
              <a:rPr lang="cs-CZ" dirty="0" smtClean="0"/>
              <a:t>„správný“ histogram</a:t>
            </a:r>
          </a:p>
          <a:p>
            <a:pPr lvl="2"/>
            <a:r>
              <a:rPr lang="cs-CZ" dirty="0" smtClean="0"/>
              <a:t>obsah jednoho sloupečku je relativní četnost daného intervalu, a výška sloupečku je hustota četnosti</a:t>
            </a:r>
          </a:p>
          <a:p>
            <a:pPr lvl="1"/>
            <a:r>
              <a:rPr lang="cs-CZ" dirty="0" smtClean="0"/>
              <a:t>„používaný“ histogram</a:t>
            </a:r>
          </a:p>
          <a:p>
            <a:pPr lvl="2"/>
            <a:r>
              <a:rPr lang="cs-CZ" dirty="0" smtClean="0"/>
              <a:t>výška sloupečku je absolutní nebo relativní četnost daného intervalu</a:t>
            </a:r>
          </a:p>
          <a:p>
            <a:pPr lvl="1"/>
            <a:r>
              <a:rPr lang="cs-CZ" dirty="0" smtClean="0"/>
              <a:t>většina SW kreslí „používaný“ histogram</a:t>
            </a:r>
          </a:p>
          <a:p>
            <a:r>
              <a:rPr lang="cs-CZ" dirty="0" smtClean="0"/>
              <a:t>Matrix plot</a:t>
            </a:r>
          </a:p>
          <a:p>
            <a:pPr lvl="1"/>
            <a:r>
              <a:rPr lang="cs-CZ" dirty="0" smtClean="0"/>
              <a:t>Kombinovaný graf</a:t>
            </a:r>
          </a:p>
          <a:p>
            <a:r>
              <a:rPr lang="cs-CZ" dirty="0" smtClean="0"/>
              <a:t>Box plot (Krabicový graf)</a:t>
            </a:r>
          </a:p>
          <a:p>
            <a:pPr lvl="1"/>
            <a:r>
              <a:rPr lang="cs-CZ" dirty="0" smtClean="0"/>
              <a:t>umožňuje posoudit symetrii a variabilitu datového souboru a odlehlé a extrémní hodnoty </a:t>
            </a:r>
          </a:p>
          <a:p>
            <a:pPr lvl="1"/>
            <a:r>
              <a:rPr lang="cs-CZ" dirty="0" smtClean="0"/>
              <a:t>odlehlá hodnota: (x</a:t>
            </a:r>
            <a:r>
              <a:rPr lang="cs-CZ" baseline="-25000" dirty="0" smtClean="0"/>
              <a:t>0.75</a:t>
            </a:r>
            <a:r>
              <a:rPr lang="cs-CZ" dirty="0" smtClean="0"/>
              <a:t> + 1,5q, x</a:t>
            </a:r>
            <a:r>
              <a:rPr lang="cs-CZ" baseline="-25000" dirty="0" smtClean="0"/>
              <a:t>0.75</a:t>
            </a:r>
            <a:r>
              <a:rPr lang="cs-CZ" dirty="0" smtClean="0"/>
              <a:t> + 3q) nebo (x</a:t>
            </a:r>
            <a:r>
              <a:rPr lang="cs-CZ" baseline="-25000" dirty="0" smtClean="0"/>
              <a:t>0.25</a:t>
            </a:r>
            <a:r>
              <a:rPr lang="cs-CZ" dirty="0" smtClean="0"/>
              <a:t> - 1,5q, x</a:t>
            </a:r>
            <a:r>
              <a:rPr lang="cs-CZ" baseline="-25000" dirty="0" smtClean="0"/>
              <a:t>0.25</a:t>
            </a:r>
            <a:r>
              <a:rPr lang="cs-CZ" dirty="0" smtClean="0"/>
              <a:t> - 3q) </a:t>
            </a:r>
          </a:p>
          <a:p>
            <a:pPr lvl="1"/>
            <a:r>
              <a:rPr lang="cs-CZ" dirty="0" smtClean="0"/>
              <a:t>extremní hodnota: (x</a:t>
            </a:r>
            <a:r>
              <a:rPr lang="cs-CZ" baseline="-25000" dirty="0" smtClean="0"/>
              <a:t>0.75</a:t>
            </a:r>
            <a:r>
              <a:rPr lang="cs-CZ" dirty="0" smtClean="0"/>
              <a:t> + 3q, </a:t>
            </a:r>
            <a:r>
              <a:rPr lang="cs-CZ" dirty="0" smtClean="0">
                <a:latin typeface="Calibri"/>
                <a:cs typeface="Calibri"/>
              </a:rPr>
              <a:t>∞</a:t>
            </a:r>
            <a:r>
              <a:rPr lang="cs-CZ" dirty="0" smtClean="0"/>
              <a:t>) nebo (-</a:t>
            </a:r>
            <a:r>
              <a:rPr lang="cs-CZ" dirty="0" smtClean="0">
                <a:cs typeface="Calibri"/>
              </a:rPr>
              <a:t> ∞</a:t>
            </a:r>
            <a:r>
              <a:rPr lang="cs-CZ" dirty="0" smtClean="0"/>
              <a:t>, x</a:t>
            </a:r>
            <a:r>
              <a:rPr lang="cs-CZ" baseline="-25000" dirty="0" smtClean="0"/>
              <a:t>0.25</a:t>
            </a:r>
            <a:r>
              <a:rPr lang="cs-CZ" dirty="0" smtClean="0"/>
              <a:t> - 3q) </a:t>
            </a:r>
          </a:p>
          <a:p>
            <a:pPr lvl="1"/>
            <a:r>
              <a:rPr lang="cs-CZ" dirty="0" smtClean="0"/>
              <a:t>SW Statistka umožňuje vlastní nastavení</a:t>
            </a:r>
          </a:p>
          <a:p>
            <a:pPr lvl="1"/>
            <a:endParaRPr lang="cs-CZ" dirty="0" smtClean="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4</a:t>
            </a:fld>
            <a:endParaRPr lang="cs-CZ" dirty="0">
              <a:solidFill>
                <a:prstClr val="blac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Asociace ve vícerozměrném prostoru</a:t>
            </a:r>
            <a:endParaRPr lang="cs-CZ" dirty="0"/>
          </a:p>
        </p:txBody>
      </p:sp>
      <p:sp>
        <p:nvSpPr>
          <p:cNvPr id="3" name="Podnadpis 2"/>
          <p:cNvSpPr>
            <a:spLocks noGrp="1"/>
          </p:cNvSpPr>
          <p:nvPr>
            <p:ph type="subTitle" idx="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C9DE040-1CCA-4FD7-B417-9F7672C4260D}" type="slidenum">
              <a:rPr lang="cs-CZ" smtClean="0">
                <a:solidFill>
                  <a:prstClr val="black">
                    <a:tint val="75000"/>
                  </a:prstClr>
                </a:solidFill>
              </a:rPr>
              <a:pPr/>
              <a:t>5</a:t>
            </a:fld>
            <a:endParaRPr lang="cs-CZ">
              <a:solidFill>
                <a:prstClr val="black">
                  <a:tint val="75000"/>
                </a:prst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a:t>
            </a:r>
            <a:endParaRPr lang="cs-CZ" dirty="0"/>
          </a:p>
        </p:txBody>
      </p:sp>
      <p:sp>
        <p:nvSpPr>
          <p:cNvPr id="3" name="Zástupný symbol pro obsah 2"/>
          <p:cNvSpPr>
            <a:spLocks noGrp="1"/>
          </p:cNvSpPr>
          <p:nvPr>
            <p:ph idx="1"/>
          </p:nvPr>
        </p:nvSpPr>
        <p:spPr>
          <a:xfrm>
            <a:off x="457200" y="1196752"/>
            <a:ext cx="8229600" cy="5256584"/>
          </a:xfrm>
        </p:spPr>
        <p:txBody>
          <a:bodyPr>
            <a:normAutofit/>
          </a:bodyPr>
          <a:lstStyle/>
          <a:p>
            <a:r>
              <a:rPr lang="cs-CZ" dirty="0" smtClean="0"/>
              <a:t>Principy asociace ve vícerozměrném prostoru</a:t>
            </a:r>
          </a:p>
          <a:p>
            <a:r>
              <a:rPr lang="cs-CZ" dirty="0" smtClean="0"/>
              <a:t>Euklidovská vzdálenost, Manhattan distance</a:t>
            </a:r>
          </a:p>
          <a:p>
            <a:pPr lvl="1"/>
            <a:r>
              <a:rPr lang="cs-CZ" dirty="0" smtClean="0"/>
              <a:t>Odvodit asociační matici 5x5</a:t>
            </a:r>
          </a:p>
          <a:p>
            <a:pPr lvl="1"/>
            <a:r>
              <a:rPr lang="cs-CZ" dirty="0" smtClean="0"/>
              <a:t>Pythagorova věta (</a:t>
            </a:r>
            <a:r>
              <a:rPr lang="cs-CZ" dirty="0" err="1" smtClean="0"/>
              <a:t>excel</a:t>
            </a:r>
            <a:r>
              <a:rPr lang="cs-CZ" dirty="0" smtClean="0"/>
              <a:t>, statistka, SPSS)</a:t>
            </a:r>
          </a:p>
          <a:p>
            <a:pPr lvl="1"/>
            <a:r>
              <a:rPr lang="cs-CZ" dirty="0" smtClean="0"/>
              <a:t>Pomocí makra v </a:t>
            </a:r>
            <a:r>
              <a:rPr lang="cs-CZ" dirty="0" err="1" smtClean="0"/>
              <a:t>excelu</a:t>
            </a:r>
            <a:r>
              <a:rPr lang="cs-CZ" dirty="0" smtClean="0"/>
              <a:t> horní trojúhelníkovou matici </a:t>
            </a:r>
            <a:r>
              <a:rPr lang="cs-CZ" dirty="0" err="1" smtClean="0"/>
              <a:t>zlinearizovat</a:t>
            </a:r>
            <a:r>
              <a:rPr lang="cs-CZ" dirty="0" smtClean="0"/>
              <a:t> a vykreslit do histogramu </a:t>
            </a:r>
          </a:p>
          <a:p>
            <a:pPr lvl="0"/>
            <a:r>
              <a:rPr lang="cs-CZ" dirty="0" smtClean="0"/>
              <a:t>Soubor s množstvím bodů (opět např. města)</a:t>
            </a:r>
          </a:p>
          <a:p>
            <a:pPr lvl="1"/>
            <a:r>
              <a:rPr lang="cs-CZ" dirty="0" smtClean="0"/>
              <a:t>Odvodit asociační matici </a:t>
            </a:r>
            <a:r>
              <a:rPr lang="cs-CZ" dirty="0" err="1" smtClean="0"/>
              <a:t>nxn</a:t>
            </a:r>
            <a:r>
              <a:rPr lang="cs-CZ" dirty="0" smtClean="0"/>
              <a:t> vzdušnou čarou</a:t>
            </a:r>
          </a:p>
          <a:p>
            <a:pPr lvl="1"/>
            <a:r>
              <a:rPr lang="cs-CZ" dirty="0" smtClean="0"/>
              <a:t>Odvodit asociační matici </a:t>
            </a:r>
            <a:r>
              <a:rPr lang="cs-CZ" dirty="0" err="1" smtClean="0"/>
              <a:t>nxn</a:t>
            </a:r>
            <a:r>
              <a:rPr lang="cs-CZ" dirty="0" smtClean="0"/>
              <a:t> po silnici</a:t>
            </a:r>
          </a:p>
          <a:p>
            <a:pPr lvl="1"/>
            <a:r>
              <a:rPr lang="cs-CZ" dirty="0" smtClean="0"/>
              <a:t>Ukázat opět </a:t>
            </a:r>
            <a:r>
              <a:rPr lang="cs-CZ" dirty="0" err="1" smtClean="0"/>
              <a:t>xy</a:t>
            </a:r>
            <a:r>
              <a:rPr lang="cs-CZ" dirty="0" smtClean="0"/>
              <a:t> graf a komentář, že jde o značně obtížnější problém</a:t>
            </a:r>
          </a:p>
          <a:p>
            <a:r>
              <a:rPr lang="cs-CZ" dirty="0" smtClean="0"/>
              <a:t>Horní </a:t>
            </a:r>
            <a:r>
              <a:rPr lang="cs-CZ" dirty="0" err="1" smtClean="0"/>
              <a:t>trohúhelníkové</a:t>
            </a:r>
            <a:r>
              <a:rPr lang="cs-CZ" dirty="0" smtClean="0"/>
              <a:t> matice </a:t>
            </a:r>
            <a:r>
              <a:rPr lang="cs-CZ" dirty="0" err="1" smtClean="0"/>
              <a:t>zlinerizovat</a:t>
            </a:r>
            <a:r>
              <a:rPr lang="cs-CZ" dirty="0" smtClean="0"/>
              <a:t> a dát do </a:t>
            </a:r>
            <a:r>
              <a:rPr lang="cs-CZ" dirty="0" err="1" smtClean="0"/>
              <a:t>xy</a:t>
            </a:r>
            <a:r>
              <a:rPr lang="cs-CZ" dirty="0" smtClean="0"/>
              <a:t> grafu proti sobe</a:t>
            </a:r>
            <a:endParaRPr lang="cs-CZ"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6</a:t>
            </a:fld>
            <a:endParaRPr lang="cs-CZ" dirty="0">
              <a:solidFill>
                <a:prstClr val="black"/>
              </a:solidFill>
            </a:endParaRPr>
          </a:p>
        </p:txBody>
      </p:sp>
    </p:spTree>
    <p:extLst>
      <p:ext uri="{BB962C8B-B14F-4D97-AF65-F5344CB8AC3E}">
        <p14:creationId xmlns:p14="http://schemas.microsoft.com/office/powerpoint/2010/main" xmlns="" val="381742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Asociace ve vícerozměrném prostoru</a:t>
            </a:r>
            <a:endParaRPr lang="cs-CZ" dirty="0"/>
          </a:p>
        </p:txBody>
      </p:sp>
      <p:sp>
        <p:nvSpPr>
          <p:cNvPr id="5" name="Zástupný symbol pro číslo snímku 4"/>
          <p:cNvSpPr>
            <a:spLocks noGrp="1"/>
          </p:cNvSpPr>
          <p:nvPr>
            <p:ph type="sldNum" sz="quarter" idx="11"/>
          </p:nvPr>
        </p:nvSpPr>
        <p:spPr/>
        <p:txBody>
          <a:bodyPr/>
          <a:lstStyle/>
          <a:p>
            <a:fld id="{6C9DE040-1CCA-4FD7-B417-9F7672C4260D}" type="slidenum">
              <a:rPr lang="cs-CZ" smtClean="0">
                <a:solidFill>
                  <a:prstClr val="black"/>
                </a:solidFill>
              </a:rPr>
              <a:pPr/>
              <a:t>7</a:t>
            </a:fld>
            <a:endParaRPr lang="cs-CZ" dirty="0">
              <a:solidFill>
                <a:prstClr val="black"/>
              </a:solidFill>
            </a:endParaRPr>
          </a:p>
        </p:txBody>
      </p:sp>
      <p:pic>
        <p:nvPicPr>
          <p:cNvPr id="3074" name="Picture 2"/>
          <p:cNvPicPr>
            <a:picLocks noChangeAspect="1" noChangeArrowheads="1"/>
          </p:cNvPicPr>
          <p:nvPr/>
        </p:nvPicPr>
        <p:blipFill>
          <a:blip r:embed="rId2" cstate="print"/>
          <a:srcRect r="67829" b="69314"/>
          <a:stretch>
            <a:fillRect/>
          </a:stretch>
        </p:blipFill>
        <p:spPr bwMode="auto">
          <a:xfrm>
            <a:off x="81888" y="1119951"/>
            <a:ext cx="3960000" cy="236070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21429" t="11121" r="34700" b="15714"/>
          <a:stretch>
            <a:fillRect/>
          </a:stretch>
        </p:blipFill>
        <p:spPr bwMode="auto">
          <a:xfrm>
            <a:off x="5472440" y="795208"/>
            <a:ext cx="3060000" cy="3189508"/>
          </a:xfrm>
          <a:prstGeom prst="rect">
            <a:avLst/>
          </a:prstGeom>
          <a:noFill/>
          <a:ln w="9525">
            <a:noFill/>
            <a:miter lim="800000"/>
            <a:headEnd/>
            <a:tailEnd/>
          </a:ln>
        </p:spPr>
      </p:pic>
      <p:sp>
        <p:nvSpPr>
          <p:cNvPr id="8" name="TextovéPole 7"/>
          <p:cNvSpPr txBox="1"/>
          <p:nvPr/>
        </p:nvSpPr>
        <p:spPr>
          <a:xfrm>
            <a:off x="207030" y="735064"/>
            <a:ext cx="620554" cy="369332"/>
          </a:xfrm>
          <a:prstGeom prst="rect">
            <a:avLst/>
          </a:prstGeom>
          <a:noFill/>
        </p:spPr>
        <p:txBody>
          <a:bodyPr wrap="none" rtlCol="0">
            <a:spAutoFit/>
          </a:bodyPr>
          <a:lstStyle/>
          <a:p>
            <a:r>
              <a:rPr lang="cs-CZ" dirty="0" smtClean="0"/>
              <a:t>Data</a:t>
            </a:r>
            <a:endParaRPr lang="cs-CZ" dirty="0"/>
          </a:p>
        </p:txBody>
      </p:sp>
      <p:sp>
        <p:nvSpPr>
          <p:cNvPr id="9" name="TextovéPole 8"/>
          <p:cNvSpPr txBox="1"/>
          <p:nvPr/>
        </p:nvSpPr>
        <p:spPr>
          <a:xfrm>
            <a:off x="6037072" y="879080"/>
            <a:ext cx="2207336" cy="369332"/>
          </a:xfrm>
          <a:prstGeom prst="rect">
            <a:avLst/>
          </a:prstGeom>
          <a:noFill/>
        </p:spPr>
        <p:txBody>
          <a:bodyPr wrap="none" rtlCol="0">
            <a:spAutoFit/>
          </a:bodyPr>
          <a:lstStyle/>
          <a:p>
            <a:r>
              <a:rPr lang="cs-CZ" dirty="0" smtClean="0"/>
              <a:t>Vícerozměrný prostor</a:t>
            </a:r>
            <a:endParaRPr lang="cs-CZ" dirty="0"/>
          </a:p>
        </p:txBody>
      </p:sp>
      <p:pic>
        <p:nvPicPr>
          <p:cNvPr id="3076" name="Picture 4"/>
          <p:cNvPicPr>
            <a:picLocks noChangeAspect="1" noChangeArrowheads="1"/>
          </p:cNvPicPr>
          <p:nvPr/>
        </p:nvPicPr>
        <p:blipFill>
          <a:blip r:embed="rId4" cstate="print"/>
          <a:srcRect l="10401" t="9681" r="61700" b="72319"/>
          <a:stretch>
            <a:fillRect/>
          </a:stretch>
        </p:blipFill>
        <p:spPr bwMode="auto">
          <a:xfrm>
            <a:off x="2627784" y="4440880"/>
            <a:ext cx="4464496" cy="1800200"/>
          </a:xfrm>
          <a:prstGeom prst="rect">
            <a:avLst/>
          </a:prstGeom>
          <a:noFill/>
          <a:ln w="9525">
            <a:noFill/>
            <a:miter lim="800000"/>
            <a:headEnd/>
            <a:tailEnd/>
          </a:ln>
        </p:spPr>
      </p:pic>
      <p:sp>
        <p:nvSpPr>
          <p:cNvPr id="11" name="Šipka doprava 10"/>
          <p:cNvSpPr/>
          <p:nvPr/>
        </p:nvSpPr>
        <p:spPr>
          <a:xfrm rot="5400000">
            <a:off x="4391980" y="2598564"/>
            <a:ext cx="504056" cy="2592288"/>
          </a:xfrm>
          <a:prstGeom prst="rightArrow">
            <a:avLst>
              <a:gd name="adj1" fmla="val 50000"/>
              <a:gd name="adj2" fmla="val 6353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2641432" y="4098256"/>
            <a:ext cx="1751890" cy="369332"/>
          </a:xfrm>
          <a:prstGeom prst="rect">
            <a:avLst/>
          </a:prstGeom>
          <a:noFill/>
        </p:spPr>
        <p:txBody>
          <a:bodyPr wrap="none" rtlCol="0">
            <a:spAutoFit/>
          </a:bodyPr>
          <a:lstStyle/>
          <a:p>
            <a:r>
              <a:rPr lang="cs-CZ" dirty="0" smtClean="0"/>
              <a:t>Asociační matice</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a:bodyPr>
          <a:lstStyle/>
          <a:p>
            <a:r>
              <a:rPr lang="cs-CZ"/>
              <a:t>Euklidovská vzdálenost</a:t>
            </a:r>
            <a:endParaRPr lang="en-GB"/>
          </a:p>
        </p:txBody>
      </p:sp>
      <p:sp>
        <p:nvSpPr>
          <p:cNvPr id="163843" name="Rectangle 3"/>
          <p:cNvSpPr>
            <a:spLocks noGrp="1" noChangeArrowheads="1"/>
          </p:cNvSpPr>
          <p:nvPr>
            <p:ph type="body" idx="1"/>
          </p:nvPr>
        </p:nvSpPr>
        <p:spPr/>
        <p:txBody>
          <a:bodyPr/>
          <a:lstStyle/>
          <a:p>
            <a:r>
              <a:rPr lang="en-GB" dirty="0" err="1"/>
              <a:t>Jde</a:t>
            </a:r>
            <a:r>
              <a:rPr lang="en-GB" dirty="0"/>
              <a:t> o </a:t>
            </a:r>
            <a:r>
              <a:rPr lang="en-GB" dirty="0" err="1"/>
              <a:t>základní</a:t>
            </a:r>
            <a:r>
              <a:rPr lang="en-GB" dirty="0"/>
              <a:t> </a:t>
            </a:r>
            <a:r>
              <a:rPr lang="en-GB" dirty="0" err="1"/>
              <a:t>metrické</a:t>
            </a:r>
            <a:r>
              <a:rPr lang="en-GB" dirty="0"/>
              <a:t> </a:t>
            </a:r>
            <a:r>
              <a:rPr lang="en-GB" dirty="0" err="1"/>
              <a:t>měřítko</a:t>
            </a:r>
            <a:r>
              <a:rPr lang="en-GB" dirty="0"/>
              <a:t> </a:t>
            </a:r>
            <a:r>
              <a:rPr lang="en-GB" dirty="0" err="1"/>
              <a:t>vzdálenosti</a:t>
            </a:r>
            <a:r>
              <a:rPr lang="en-GB" dirty="0"/>
              <a:t> a </a:t>
            </a:r>
            <a:r>
              <a:rPr lang="en-GB" dirty="0" err="1"/>
              <a:t>počítá</a:t>
            </a:r>
            <a:r>
              <a:rPr lang="en-GB" dirty="0"/>
              <a:t> </a:t>
            </a:r>
            <a:r>
              <a:rPr lang="en-GB" dirty="0" err="1"/>
              <a:t>vzdálenost</a:t>
            </a:r>
            <a:r>
              <a:rPr lang="en-GB" dirty="0"/>
              <a:t> </a:t>
            </a:r>
            <a:r>
              <a:rPr lang="en-GB" dirty="0" err="1"/>
              <a:t>objektů</a:t>
            </a:r>
            <a:r>
              <a:rPr lang="en-GB" dirty="0"/>
              <a:t> </a:t>
            </a:r>
            <a:r>
              <a:rPr lang="en-GB" dirty="0" err="1"/>
              <a:t>obdobně</a:t>
            </a:r>
            <a:r>
              <a:rPr lang="en-GB" dirty="0"/>
              <a:t> </a:t>
            </a:r>
            <a:r>
              <a:rPr lang="en-GB" dirty="0" err="1"/>
              <a:t>jako</a:t>
            </a:r>
            <a:r>
              <a:rPr lang="en-GB" dirty="0"/>
              <a:t> </a:t>
            </a:r>
            <a:r>
              <a:rPr lang="en-GB" dirty="0" err="1"/>
              <a:t>Pythagorova</a:t>
            </a:r>
            <a:r>
              <a:rPr lang="en-GB" dirty="0"/>
              <a:t> </a:t>
            </a:r>
            <a:r>
              <a:rPr lang="en-GB" dirty="0" err="1"/>
              <a:t>věta</a:t>
            </a:r>
            <a:r>
              <a:rPr lang="en-GB" dirty="0"/>
              <a:t> </a:t>
            </a:r>
            <a:r>
              <a:rPr lang="en-GB" dirty="0" err="1"/>
              <a:t>počítá</a:t>
            </a:r>
            <a:r>
              <a:rPr lang="en-GB" dirty="0"/>
              <a:t> </a:t>
            </a:r>
            <a:r>
              <a:rPr lang="en-GB" dirty="0" err="1"/>
              <a:t>přeponu</a:t>
            </a:r>
            <a:r>
              <a:rPr lang="en-GB" dirty="0"/>
              <a:t> </a:t>
            </a:r>
            <a:r>
              <a:rPr lang="en-GB" dirty="0" err="1"/>
              <a:t>pravoúhlého</a:t>
            </a:r>
            <a:r>
              <a:rPr lang="en-GB" dirty="0"/>
              <a:t> </a:t>
            </a:r>
            <a:r>
              <a:rPr lang="en-GB" dirty="0" err="1"/>
              <a:t>trojúhelníku</a:t>
            </a:r>
            <a:r>
              <a:rPr lang="en-GB" dirty="0"/>
              <a:t>. </a:t>
            </a:r>
            <a:r>
              <a:rPr lang="en-GB" dirty="0" err="1"/>
              <a:t>Metoda</a:t>
            </a:r>
            <a:r>
              <a:rPr lang="en-GB" dirty="0"/>
              <a:t> je </a:t>
            </a:r>
            <a:r>
              <a:rPr lang="en-GB" dirty="0" err="1"/>
              <a:t>citlivá</a:t>
            </a:r>
            <a:r>
              <a:rPr lang="en-GB" dirty="0"/>
              <a:t> </a:t>
            </a:r>
            <a:r>
              <a:rPr lang="en-GB" dirty="0" err="1"/>
              <a:t>na</a:t>
            </a:r>
            <a:r>
              <a:rPr lang="en-GB" dirty="0"/>
              <a:t> </a:t>
            </a:r>
            <a:r>
              <a:rPr lang="en-GB" dirty="0" err="1"/>
              <a:t>rozdílný</a:t>
            </a:r>
            <a:r>
              <a:rPr lang="en-GB" dirty="0"/>
              <a:t> </a:t>
            </a:r>
            <a:r>
              <a:rPr lang="en-GB" dirty="0" err="1"/>
              <a:t>rozsah</a:t>
            </a:r>
            <a:r>
              <a:rPr lang="en-GB" dirty="0"/>
              <a:t> </a:t>
            </a:r>
            <a:r>
              <a:rPr lang="en-GB" dirty="0" err="1"/>
              <a:t>hodnot</a:t>
            </a:r>
            <a:r>
              <a:rPr lang="en-GB" dirty="0"/>
              <a:t> </a:t>
            </a:r>
            <a:r>
              <a:rPr lang="en-GB" dirty="0" err="1"/>
              <a:t>vstupujících</a:t>
            </a:r>
            <a:r>
              <a:rPr lang="en-GB" dirty="0"/>
              <a:t> </a:t>
            </a:r>
            <a:r>
              <a:rPr lang="en-GB" dirty="0" err="1"/>
              <a:t>proměnných</a:t>
            </a:r>
            <a:r>
              <a:rPr lang="en-GB" dirty="0"/>
              <a:t> (</a:t>
            </a:r>
            <a:r>
              <a:rPr lang="en-GB" dirty="0" err="1"/>
              <a:t>vhodným</a:t>
            </a:r>
            <a:r>
              <a:rPr lang="en-GB" dirty="0"/>
              <a:t> </a:t>
            </a:r>
            <a:r>
              <a:rPr lang="en-GB" dirty="0" err="1"/>
              <a:t>řešením</a:t>
            </a:r>
            <a:r>
              <a:rPr lang="en-GB" dirty="0"/>
              <a:t> </a:t>
            </a:r>
            <a:r>
              <a:rPr lang="en-GB" dirty="0" err="1"/>
              <a:t>může</a:t>
            </a:r>
            <a:r>
              <a:rPr lang="en-GB" dirty="0"/>
              <a:t> </a:t>
            </a:r>
            <a:r>
              <a:rPr lang="en-GB" dirty="0" err="1"/>
              <a:t>být</a:t>
            </a:r>
            <a:r>
              <a:rPr lang="en-GB" dirty="0"/>
              <a:t> </a:t>
            </a:r>
            <a:r>
              <a:rPr lang="en-GB" dirty="0" err="1"/>
              <a:t>standardizace</a:t>
            </a:r>
            <a:r>
              <a:rPr lang="en-GB" dirty="0"/>
              <a:t>) a double zero </a:t>
            </a:r>
            <a:r>
              <a:rPr lang="en-GB" dirty="0" err="1"/>
              <a:t>problém</a:t>
            </a:r>
            <a:r>
              <a:rPr lang="en-GB" dirty="0"/>
              <a:t>. </a:t>
            </a:r>
            <a:r>
              <a:rPr lang="en-GB" dirty="0" err="1"/>
              <a:t>Nemá</a:t>
            </a:r>
            <a:r>
              <a:rPr lang="en-GB" dirty="0"/>
              <a:t> </a:t>
            </a:r>
            <a:r>
              <a:rPr lang="en-GB" dirty="0" err="1"/>
              <a:t>horní</a:t>
            </a:r>
            <a:r>
              <a:rPr lang="en-GB" dirty="0"/>
              <a:t> </a:t>
            </a:r>
            <a:r>
              <a:rPr lang="en-GB" dirty="0" err="1"/>
              <a:t>hranici</a:t>
            </a:r>
            <a:r>
              <a:rPr lang="en-GB" dirty="0"/>
              <a:t> </a:t>
            </a:r>
            <a:r>
              <a:rPr lang="en-GB" dirty="0" err="1"/>
              <a:t>hodnot</a:t>
            </a:r>
            <a:r>
              <a:rPr lang="en-GB" dirty="0"/>
              <a:t>.</a:t>
            </a:r>
            <a:endParaRPr lang="cs-CZ" dirty="0"/>
          </a:p>
          <a:p>
            <a:endParaRPr lang="cs-CZ" dirty="0"/>
          </a:p>
          <a:p>
            <a:endParaRPr lang="en-GB" dirty="0"/>
          </a:p>
          <a:p>
            <a:r>
              <a:rPr lang="en-GB" dirty="0"/>
              <a:t> </a:t>
            </a:r>
            <a:r>
              <a:rPr lang="en-GB" dirty="0" err="1"/>
              <a:t>Jako</a:t>
            </a:r>
            <a:r>
              <a:rPr lang="en-GB" dirty="0"/>
              <a:t> </a:t>
            </a:r>
            <a:r>
              <a:rPr lang="en-GB" dirty="0" err="1"/>
              <a:t>další</a:t>
            </a:r>
            <a:r>
              <a:rPr lang="en-GB" dirty="0"/>
              <a:t> </a:t>
            </a:r>
            <a:r>
              <a:rPr lang="en-GB" dirty="0" err="1"/>
              <a:t>měřítko</a:t>
            </a:r>
            <a:r>
              <a:rPr lang="en-GB" dirty="0"/>
              <a:t> se </a:t>
            </a:r>
            <a:r>
              <a:rPr lang="en-GB" dirty="0" err="1"/>
              <a:t>používá</a:t>
            </a:r>
            <a:r>
              <a:rPr lang="en-GB" dirty="0"/>
              <a:t> </a:t>
            </a:r>
            <a:r>
              <a:rPr lang="en-GB" dirty="0" err="1"/>
              <a:t>také</a:t>
            </a:r>
            <a:r>
              <a:rPr lang="en-GB" dirty="0"/>
              <a:t> </a:t>
            </a:r>
            <a:r>
              <a:rPr lang="en-GB" dirty="0" err="1"/>
              <a:t>čtverec</a:t>
            </a:r>
            <a:r>
              <a:rPr lang="en-GB" dirty="0"/>
              <a:t> </a:t>
            </a:r>
            <a:r>
              <a:rPr lang="en-GB" dirty="0" err="1"/>
              <a:t>této</a:t>
            </a:r>
            <a:r>
              <a:rPr lang="en-GB" dirty="0"/>
              <a:t> </a:t>
            </a:r>
            <a:r>
              <a:rPr lang="en-GB" dirty="0" err="1"/>
              <a:t>vzdálenosti</a:t>
            </a:r>
            <a:r>
              <a:rPr lang="en-GB" dirty="0"/>
              <a:t>.  . </a:t>
            </a:r>
            <a:r>
              <a:rPr lang="en-GB" dirty="0" err="1"/>
              <a:t>Jeho</a:t>
            </a:r>
            <a:r>
              <a:rPr lang="en-GB" dirty="0"/>
              <a:t> </a:t>
            </a:r>
            <a:r>
              <a:rPr lang="en-GB" dirty="0" err="1"/>
              <a:t>nevýhodou</a:t>
            </a:r>
            <a:r>
              <a:rPr lang="en-GB" dirty="0"/>
              <a:t> </a:t>
            </a:r>
            <a:r>
              <a:rPr lang="en-GB" dirty="0" err="1"/>
              <a:t>jsou</a:t>
            </a:r>
            <a:r>
              <a:rPr lang="en-GB" dirty="0"/>
              <a:t> </a:t>
            </a:r>
            <a:r>
              <a:rPr lang="en-GB" dirty="0" err="1"/>
              <a:t>semimetrické</a:t>
            </a:r>
            <a:r>
              <a:rPr lang="en-GB" dirty="0"/>
              <a:t> </a:t>
            </a:r>
            <a:r>
              <a:rPr lang="en-GB" dirty="0" err="1"/>
              <a:t>vlastnosti</a:t>
            </a:r>
            <a:r>
              <a:rPr lang="en-GB" dirty="0"/>
              <a:t>.</a:t>
            </a:r>
          </a:p>
        </p:txBody>
      </p:sp>
      <p:pic>
        <p:nvPicPr>
          <p:cNvPr id="163844" name="Picture 4"/>
          <p:cNvPicPr>
            <a:picLocks noChangeAspect="1" noChangeArrowheads="1"/>
          </p:cNvPicPr>
          <p:nvPr/>
        </p:nvPicPr>
        <p:blipFill>
          <a:blip r:embed="rId3" cstate="print"/>
          <a:srcRect/>
          <a:stretch>
            <a:fillRect/>
          </a:stretch>
        </p:blipFill>
        <p:spPr bwMode="auto">
          <a:xfrm>
            <a:off x="3132138" y="2492896"/>
            <a:ext cx="3744912" cy="573088"/>
          </a:xfrm>
          <a:prstGeom prst="rect">
            <a:avLst/>
          </a:prstGeom>
          <a:noFill/>
          <a:ln w="9525">
            <a:noFill/>
            <a:miter lim="800000"/>
            <a:headEnd/>
            <a:tailEnd/>
          </a:ln>
        </p:spPr>
      </p:pic>
      <p:pic>
        <p:nvPicPr>
          <p:cNvPr id="163845" name="Picture 5"/>
          <p:cNvPicPr>
            <a:picLocks noChangeAspect="1" noChangeArrowheads="1"/>
          </p:cNvPicPr>
          <p:nvPr/>
        </p:nvPicPr>
        <p:blipFill>
          <a:blip r:embed="rId4" cstate="print"/>
          <a:srcRect/>
          <a:stretch>
            <a:fillRect/>
          </a:stretch>
        </p:blipFill>
        <p:spPr bwMode="auto">
          <a:xfrm>
            <a:off x="4427984" y="4293096"/>
            <a:ext cx="3851275" cy="517525"/>
          </a:xfrm>
          <a:prstGeom prst="rect">
            <a:avLst/>
          </a:prstGeom>
          <a:noFill/>
          <a:ln w="9525">
            <a:noFill/>
            <a:miter lim="800000"/>
            <a:headEnd/>
            <a:tailEnd/>
          </a:ln>
        </p:spPr>
      </p:pic>
      <p:sp>
        <p:nvSpPr>
          <p:cNvPr id="163847" name="Rectangle 7"/>
          <p:cNvSpPr>
            <a:spLocks noChangeArrowheads="1"/>
          </p:cNvSpPr>
          <p:nvPr/>
        </p:nvSpPr>
        <p:spPr bwMode="auto">
          <a:xfrm>
            <a:off x="0" y="2405063"/>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3846" name="Object 6"/>
          <p:cNvGraphicFramePr>
            <a:graphicFrameLocks noChangeAspect="1"/>
          </p:cNvGraphicFramePr>
          <p:nvPr/>
        </p:nvGraphicFramePr>
        <p:xfrm>
          <a:off x="827088" y="4221163"/>
          <a:ext cx="2733675" cy="2047875"/>
        </p:xfrm>
        <a:graphic>
          <a:graphicData uri="http://schemas.openxmlformats.org/presentationml/2006/ole">
            <p:oleObj spid="_x0000_s3078" name="Graph" r:id="rId5" imgW="2736215" imgH="2052320" progId="STATISTICA.Graph">
              <p:embed/>
            </p:oleObj>
          </a:graphicData>
        </a:graphic>
      </p:graphicFrame>
      <p:sp>
        <p:nvSpPr>
          <p:cNvPr id="3" name="Zástupný symbol pro číslo snímku 2"/>
          <p:cNvSpPr>
            <a:spLocks noGrp="1"/>
          </p:cNvSpPr>
          <p:nvPr>
            <p:ph type="sldNum" sz="quarter" idx="11"/>
          </p:nvPr>
        </p:nvSpPr>
        <p:spPr/>
        <p:txBody>
          <a:bodyPr/>
          <a:lstStyle/>
          <a:p>
            <a:fld id="{6C9DE040-1CCA-4FD7-B417-9F7672C4260D}" type="slidenum">
              <a:rPr lang="cs-CZ" smtClean="0">
                <a:solidFill>
                  <a:prstClr val="black"/>
                </a:solidFill>
              </a:rPr>
              <a:pPr/>
              <a:t>8</a:t>
            </a:fld>
            <a:endParaRPr lang="cs-CZ" dirty="0">
              <a:solidFill>
                <a:prstClr val="black"/>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a:bodyPr>
          <a:lstStyle/>
          <a:p>
            <a:r>
              <a:rPr lang="cs-CZ"/>
              <a:t>Průměrná vzdálenost</a:t>
            </a:r>
            <a:endParaRPr lang="en-GB"/>
          </a:p>
        </p:txBody>
      </p:sp>
      <p:sp>
        <p:nvSpPr>
          <p:cNvPr id="165891" name="Rectangle 3"/>
          <p:cNvSpPr>
            <a:spLocks noGrp="1" noChangeArrowheads="1"/>
          </p:cNvSpPr>
          <p:nvPr>
            <p:ph type="body" idx="1"/>
          </p:nvPr>
        </p:nvSpPr>
        <p:spPr/>
        <p:txBody>
          <a:bodyPr/>
          <a:lstStyle/>
          <a:p>
            <a:r>
              <a:rPr lang="en-GB"/>
              <a:t>Euklidovská vzdálenost je přepočítána na počet parametrů (druhů v případě vzdálenosti společenstev odběrů).</a:t>
            </a:r>
          </a:p>
        </p:txBody>
      </p:sp>
      <p:sp>
        <p:nvSpPr>
          <p:cNvPr id="165893" name="Rectangle 5"/>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5892" name="Object 4"/>
          <p:cNvGraphicFramePr>
            <a:graphicFrameLocks noChangeAspect="1"/>
          </p:cNvGraphicFramePr>
          <p:nvPr/>
        </p:nvGraphicFramePr>
        <p:xfrm>
          <a:off x="2268538" y="2781300"/>
          <a:ext cx="4032250" cy="868363"/>
        </p:xfrm>
        <a:graphic>
          <a:graphicData uri="http://schemas.openxmlformats.org/presentationml/2006/ole">
            <p:oleObj spid="_x0000_s4106" name="Rovnice" r:id="rId3" imgW="1993900" imgH="431800" progId="Equation.3">
              <p:embed/>
            </p:oleObj>
          </a:graphicData>
        </a:graphic>
      </p:graphicFrame>
      <p:sp>
        <p:nvSpPr>
          <p:cNvPr id="165895" name="Rectangle 7"/>
          <p:cNvSpPr>
            <a:spLocks noChangeArrowheads="1"/>
          </p:cNvSpPr>
          <p:nvPr/>
        </p:nvSpPr>
        <p:spPr bwMode="auto">
          <a:xfrm>
            <a:off x="0" y="3276600"/>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165894" name="Object 6"/>
          <p:cNvGraphicFramePr>
            <a:graphicFrameLocks noChangeAspect="1"/>
          </p:cNvGraphicFramePr>
          <p:nvPr/>
        </p:nvGraphicFramePr>
        <p:xfrm>
          <a:off x="3132138" y="4292600"/>
          <a:ext cx="2089150" cy="552450"/>
        </p:xfrm>
        <a:graphic>
          <a:graphicData uri="http://schemas.openxmlformats.org/presentationml/2006/ole">
            <p:oleObj spid="_x0000_s4107" name="Rovnice" r:id="rId4" imgW="1155199" imgH="304668" progId="Equation.3">
              <p:embed/>
            </p:oleObj>
          </a:graphicData>
        </a:graphic>
      </p:graphicFrame>
      <p:sp>
        <p:nvSpPr>
          <p:cNvPr id="3" name="Zástupný symbol pro číslo snímku 2"/>
          <p:cNvSpPr>
            <a:spLocks noGrp="1"/>
          </p:cNvSpPr>
          <p:nvPr>
            <p:ph type="sldNum" sz="quarter" idx="11"/>
          </p:nvPr>
        </p:nvSpPr>
        <p:spPr/>
        <p:txBody>
          <a:bodyPr/>
          <a:lstStyle/>
          <a:p>
            <a:fld id="{6C9DE040-1CCA-4FD7-B417-9F7672C4260D}" type="slidenum">
              <a:rPr lang="cs-CZ" smtClean="0">
                <a:solidFill>
                  <a:prstClr val="black"/>
                </a:solidFill>
              </a:rPr>
              <a:pPr/>
              <a:t>9</a:t>
            </a:fld>
            <a:endParaRPr lang="cs-CZ" dirty="0">
              <a:solidFill>
                <a:prstClr val="black"/>
              </a:solidFill>
            </a:endParaRPr>
          </a:p>
        </p:txBody>
      </p:sp>
    </p:spTree>
  </p:cSld>
  <p:clrMapOvr>
    <a:masterClrMapping/>
  </p:clrMapOvr>
  <p:transition/>
</p:sld>
</file>

<file path=ppt/theme/theme1.xml><?xml version="1.0" encoding="utf-8"?>
<a:theme xmlns:a="http://schemas.openxmlformats.org/drawingml/2006/main" name="1_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1211</TotalTime>
  <Words>458</Words>
  <Application>Microsoft Office PowerPoint</Application>
  <PresentationFormat>Předvádění na obrazovce (4:3)</PresentationFormat>
  <Paragraphs>124</Paragraphs>
  <Slides>21</Slides>
  <Notes>0</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21</vt:i4>
      </vt:variant>
    </vt:vector>
  </HeadingPairs>
  <TitlesOfParts>
    <vt:vector size="25" baseType="lpstr">
      <vt:lpstr>1_Motiv sady Office</vt:lpstr>
      <vt:lpstr>Graph</vt:lpstr>
      <vt:lpstr>Rovnice</vt:lpstr>
      <vt:lpstr>Artwork</vt:lpstr>
      <vt:lpstr>2. cvičení</vt:lpstr>
      <vt:lpstr>Grafy ve statistice – 2D</vt:lpstr>
      <vt:lpstr>Opakování</vt:lpstr>
      <vt:lpstr>2D grafy</vt:lpstr>
      <vt:lpstr>Asociace ve vícerozměrném prostoru</vt:lpstr>
      <vt:lpstr>Obsah</vt:lpstr>
      <vt:lpstr>Asociace ve vícerozměrném prostoru</vt:lpstr>
      <vt:lpstr>Euklidovská vzdálenost</vt:lpstr>
      <vt:lpstr>Průměrná vzdálenost</vt:lpstr>
      <vt:lpstr>Chord distance (Orlóci, 1967) </vt:lpstr>
      <vt:lpstr>Geodetická metrika</vt:lpstr>
      <vt:lpstr>Asociační matice 1</vt:lpstr>
      <vt:lpstr>Asociační matice 2a</vt:lpstr>
      <vt:lpstr>Asociační matice 2b</vt:lpstr>
      <vt:lpstr>R-ko</vt:lpstr>
      <vt:lpstr>Vzdálenosti měst ČR</vt:lpstr>
      <vt:lpstr>Binární koeficienty</vt:lpstr>
      <vt:lpstr>Doble-zero problem</vt:lpstr>
      <vt:lpstr>Binární koeficienty</vt:lpstr>
      <vt:lpstr>Symetrické binární koeficienty</vt:lpstr>
      <vt:lpstr>Asymetrické binární koeficienty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cvičení</dc:title>
  <dc:creator>littnerova</dc:creator>
  <cp:lastModifiedBy>Danka</cp:lastModifiedBy>
  <cp:revision>66</cp:revision>
  <dcterms:created xsi:type="dcterms:W3CDTF">2011-01-13T07:31:50Z</dcterms:created>
  <dcterms:modified xsi:type="dcterms:W3CDTF">2014-10-13T12:19:28Z</dcterms:modified>
</cp:coreProperties>
</file>