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8" r:id="rId3"/>
    <p:sldId id="30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310" r:id="rId15"/>
    <p:sldId id="302" r:id="rId16"/>
    <p:sldId id="303" r:id="rId17"/>
    <p:sldId id="304" r:id="rId18"/>
    <p:sldId id="305" r:id="rId19"/>
    <p:sldId id="306" r:id="rId20"/>
    <p:sldId id="307" r:id="rId21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62932-0BFE-4666-9745-BB52E1DEAB1F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62891-2489-47D3-803F-F2B3F5AB3C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47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282E4-2BD6-4480-A665-4E29AAF36C21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D7DCF-4CC0-4F03-8904-E20848708F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73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buSzPct val="70000"/>
              <a:buFont typeface="Courier New" pitchFamily="49" charset="0"/>
              <a:buChar char="o"/>
              <a:defRPr sz="1600"/>
            </a:lvl3pPr>
            <a:lvl4pPr>
              <a:buSzPct val="70000"/>
              <a:buFont typeface="Calibri" pitchFamily="34" charset="0"/>
              <a:buChar char="→"/>
              <a:defRPr sz="14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>
                <a:solidFill>
                  <a:prstClr val="black"/>
                </a:solidFill>
              </a:rPr>
              <a:t>4.12.2012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C9DE040-1CCA-4FD7-B417-9F7672C4260D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1560" y="6358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4.12.2012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8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Snímek </a:t>
            </a:r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9180" y="6370725"/>
            <a:ext cx="360000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 typeface="Calibri" pitchFamily="34" charset="0"/>
        <a:buChar char="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5.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2.12.2014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98" name="Object 34"/>
          <p:cNvGraphicFramePr>
            <a:graphicFrameLocks noChangeAspect="1"/>
          </p:cNvGraphicFramePr>
          <p:nvPr/>
        </p:nvGraphicFramePr>
        <p:xfrm>
          <a:off x="1476375" y="1700213"/>
          <a:ext cx="3657600" cy="2743200"/>
        </p:xfrm>
        <a:graphic>
          <a:graphicData uri="http://schemas.openxmlformats.org/presentationml/2006/ole">
            <p:oleObj spid="_x0000_s50180" name="Spreadsheet" r:id="rId3" imgW="3657600" imgH="2743200" progId="STATISTICA.Spreadsheet">
              <p:embed/>
            </p:oleObj>
          </a:graphicData>
        </a:graphic>
      </p:graphicFrame>
      <p:graphicFrame>
        <p:nvGraphicFramePr>
          <p:cNvPr id="62499" name="Object 35"/>
          <p:cNvGraphicFramePr>
            <a:graphicFrameLocks noChangeAspect="1"/>
          </p:cNvGraphicFramePr>
          <p:nvPr/>
        </p:nvGraphicFramePr>
        <p:xfrm>
          <a:off x="4284663" y="2781300"/>
          <a:ext cx="3979862" cy="2984500"/>
        </p:xfrm>
        <a:graphic>
          <a:graphicData uri="http://schemas.openxmlformats.org/presentationml/2006/ole">
            <p:oleObj spid="_x0000_s50181" name="Graph" r:id="rId4" imgW="5943600" imgH="4457700" progId="STATISTICA.Graph">
              <p:embed/>
            </p:oleObj>
          </a:graphicData>
        </a:graphic>
      </p:graphicFrame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0" y="2414588"/>
            <a:ext cx="138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Jednotlivé dimenze</a:t>
            </a: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1244600" y="2852738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397125" y="122237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eigenvalue</a:t>
            </a:r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2973388" y="1555750"/>
            <a:ext cx="144462" cy="720725"/>
          </a:xfrm>
          <a:prstGeom prst="down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3836988" y="908050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% i</a:t>
            </a:r>
            <a:r>
              <a:rPr lang="cs-CZ" sz="1800"/>
              <a:t>nertia a kumulativní inertia vybraná dimenzí</a:t>
            </a:r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 rot="8178990">
            <a:off x="4052888" y="170021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 rot="7527605">
            <a:off x="3290888" y="1770063"/>
            <a:ext cx="1133475" cy="142875"/>
          </a:xfrm>
          <a:prstGeom prst="rightArrow">
            <a:avLst>
              <a:gd name="adj1" fmla="val 50000"/>
              <a:gd name="adj2" fmla="val 19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3673475" y="572135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Po</a:t>
            </a:r>
            <a:r>
              <a:rPr lang="cs-CZ" sz="1800"/>
              <a:t>čet dimenzí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rot="-1391916">
            <a:off x="5407025" y="5591175"/>
            <a:ext cx="647700" cy="214313"/>
          </a:xfrm>
          <a:prstGeom prst="rightArrow">
            <a:avLst>
              <a:gd name="adj1" fmla="val 50000"/>
              <a:gd name="adj2" fmla="val 75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2325688" y="45339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eigenvalue</a:t>
            </a:r>
          </a:p>
        </p:txBody>
      </p:sp>
      <p:sp>
        <p:nvSpPr>
          <p:cNvPr id="62495" name="AutoShape 31"/>
          <p:cNvSpPr>
            <a:spLocks noChangeArrowheads="1"/>
          </p:cNvSpPr>
          <p:nvPr/>
        </p:nvSpPr>
        <p:spPr bwMode="auto">
          <a:xfrm>
            <a:off x="3765550" y="465296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5184775" y="21209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Vysvětlený </a:t>
            </a:r>
            <a:r>
              <a:rPr lang="cs-CZ" sz="1800">
                <a:sym typeface="Symbol" pitchFamily="18" charset="2"/>
              </a:rPr>
              <a:t></a:t>
            </a:r>
            <a:r>
              <a:rPr lang="cs-CZ" sz="1800" baseline="30000">
                <a:sym typeface="Symbol" pitchFamily="18" charset="2"/>
              </a:rPr>
              <a:t>2</a:t>
            </a:r>
            <a:endParaRPr lang="cs-CZ" sz="1800">
              <a:sym typeface="Symbol" pitchFamily="18" charset="2"/>
            </a:endParaRPr>
          </a:p>
        </p:txBody>
      </p:sp>
      <p:sp>
        <p:nvSpPr>
          <p:cNvPr id="62497" name="AutoShape 33"/>
          <p:cNvSpPr>
            <a:spLocks noChangeArrowheads="1"/>
          </p:cNvSpPr>
          <p:nvPr/>
        </p:nvSpPr>
        <p:spPr bwMode="auto">
          <a:xfrm rot="10800000">
            <a:off x="4773613" y="22050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06" name="Object 18"/>
          <p:cNvGraphicFramePr>
            <a:graphicFrameLocks noChangeAspect="1"/>
          </p:cNvGraphicFramePr>
          <p:nvPr/>
        </p:nvGraphicFramePr>
        <p:xfrm>
          <a:off x="1382713" y="2917825"/>
          <a:ext cx="4824412" cy="2284413"/>
        </p:xfrm>
        <a:graphic>
          <a:graphicData uri="http://schemas.openxmlformats.org/presentationml/2006/ole">
            <p:oleObj spid="_x0000_s51203" name="Image" r:id="rId3" imgW="5955556" imgH="2819048" progId="">
              <p:embed/>
            </p:oleObj>
          </a:graphicData>
        </a:graphic>
      </p:graphicFrame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2032000" y="5510213"/>
            <a:ext cx="376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relativní frekvence bodů v původní matici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6475413" y="264953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sloupce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1116013" y="594201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/>
              <a:t>řádky</a:t>
            </a:r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 rot="-915307">
            <a:off x="5127625" y="3060700"/>
            <a:ext cx="1295400" cy="142875"/>
          </a:xfrm>
          <a:prstGeom prst="leftArrow">
            <a:avLst>
              <a:gd name="adj1" fmla="val 50000"/>
              <a:gd name="adj2" fmla="val 2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5343525" y="4860925"/>
            <a:ext cx="1008063" cy="5048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 rot="5400000">
            <a:off x="2932112" y="5041901"/>
            <a:ext cx="792163" cy="144462"/>
          </a:xfrm>
          <a:prstGeom prst="lef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3" name="AutoShape 25"/>
          <p:cNvSpPr>
            <a:spLocks noChangeArrowheads="1"/>
          </p:cNvSpPr>
          <p:nvPr/>
        </p:nvSpPr>
        <p:spPr bwMode="auto">
          <a:xfrm rot="5400000">
            <a:off x="1131888" y="5402263"/>
            <a:ext cx="792162" cy="144462"/>
          </a:xfrm>
          <a:prstGeom prst="lef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351588" y="3494088"/>
            <a:ext cx="1316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Podíly řádků a sloupců</a:t>
            </a: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 rot="-915307">
            <a:off x="5632450" y="3998913"/>
            <a:ext cx="720725" cy="142875"/>
          </a:xfrm>
          <a:prstGeom prst="lef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6" name="AutoShape 28"/>
          <p:cNvSpPr>
            <a:spLocks noChangeArrowheads="1"/>
          </p:cNvSpPr>
          <p:nvPr/>
        </p:nvSpPr>
        <p:spPr bwMode="auto">
          <a:xfrm rot="-1546607">
            <a:off x="4422775" y="4575175"/>
            <a:ext cx="2070100" cy="138113"/>
          </a:xfrm>
          <a:prstGeom prst="leftArrow">
            <a:avLst>
              <a:gd name="adj1" fmla="val 50000"/>
              <a:gd name="adj2" fmla="val 3747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6135688" y="5711825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suma celé matice</a:t>
            </a:r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6156325" y="5330825"/>
            <a:ext cx="287338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323850" y="981075"/>
            <a:ext cx="882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Korespondenční analýza </a:t>
            </a:r>
            <a:r>
              <a:rPr lang="cs-CZ" sz="1800"/>
              <a:t>analyzuje kontingenční tabulky, k původní tabulce frekvencí je vytvořena tabulka očekávaných frekvencí a tyto dvě tabulky jsou pomocí </a:t>
            </a:r>
            <a:r>
              <a:rPr lang="cs-CZ" sz="1800">
                <a:sym typeface="Symbol" pitchFamily="18" charset="2"/>
              </a:rPr>
              <a:t></a:t>
            </a:r>
            <a:r>
              <a:rPr lang="cs-CZ" sz="1800" baseline="30000">
                <a:sym typeface="Symbol" pitchFamily="18" charset="2"/>
              </a:rPr>
              <a:t>2</a:t>
            </a:r>
            <a:r>
              <a:rPr lang="cs-CZ" sz="1800">
                <a:sym typeface="Symbol" pitchFamily="18" charset="2"/>
              </a:rPr>
              <a:t> srovnány, analýza hledá takové nové dimenze, které vyčerpávají maximální část celkové </a:t>
            </a:r>
            <a:r>
              <a:rPr lang="cs-CZ" sz="1800"/>
              <a:t> </a:t>
            </a:r>
            <a:r>
              <a:rPr lang="cs-CZ" sz="1800">
                <a:sym typeface="Symbol" pitchFamily="18" charset="2"/>
              </a:rPr>
              <a:t></a:t>
            </a:r>
            <a:r>
              <a:rPr lang="cs-CZ" sz="1800" baseline="30000">
                <a:sym typeface="Symbol" pitchFamily="18" charset="2"/>
              </a:rPr>
              <a:t>2</a:t>
            </a:r>
            <a:r>
              <a:rPr lang="cs-CZ" sz="1800">
                <a:sym typeface="Symbol" pitchFamily="18" charset="2"/>
              </a:rPr>
              <a:t> hodnoty (tzv. inertia)</a:t>
            </a:r>
            <a:endParaRPr lang="cs-CZ" sz="1800"/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228600" y="2339975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Korespondenční analýza– </a:t>
            </a:r>
            <a:r>
              <a:rPr lang="cs-CZ" dirty="0"/>
              <a:t>přehledy</a:t>
            </a:r>
          </a:p>
        </p:txBody>
      </p:sp>
      <p:pic>
        <p:nvPicPr>
          <p:cNvPr id="6453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088" y="1557338"/>
            <a:ext cx="5057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20713" y="1990725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Pozorované četnosti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7631113" y="22764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Očekávané četnosti</a:t>
            </a:r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 rot="3096290">
            <a:off x="1781175" y="2768600"/>
            <a:ext cx="1076325" cy="142875"/>
          </a:xfrm>
          <a:prstGeom prst="rightArrow">
            <a:avLst>
              <a:gd name="adj1" fmla="val 50000"/>
              <a:gd name="adj2" fmla="val 18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 rot="-1118616">
            <a:off x="5192713" y="2779713"/>
            <a:ext cx="2447925" cy="192087"/>
          </a:xfrm>
          <a:prstGeom prst="leftArrow">
            <a:avLst>
              <a:gd name="adj1" fmla="val 50000"/>
              <a:gd name="adj2" fmla="val 318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25400" y="280193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Podíly v řádcích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5400" y="338296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Podíly v sloupcích</a:t>
            </a:r>
          </a:p>
        </p:txBody>
      </p:sp>
      <p:sp>
        <p:nvSpPr>
          <p:cNvPr id="64538" name="AutoShape 26"/>
          <p:cNvSpPr>
            <a:spLocks noChangeArrowheads="1"/>
          </p:cNvSpPr>
          <p:nvPr/>
        </p:nvSpPr>
        <p:spPr bwMode="auto">
          <a:xfrm rot="2087005">
            <a:off x="1809750" y="3214688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39" name="AutoShape 27"/>
          <p:cNvSpPr>
            <a:spLocks noChangeArrowheads="1"/>
          </p:cNvSpPr>
          <p:nvPr/>
        </p:nvSpPr>
        <p:spPr bwMode="auto">
          <a:xfrm rot="1578768">
            <a:off x="2097088" y="3646488"/>
            <a:ext cx="574675" cy="142875"/>
          </a:xfrm>
          <a:prstGeom prst="right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153988" y="386238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Podíly v celé tabulce</a:t>
            </a:r>
          </a:p>
        </p:txBody>
      </p:sp>
      <p:sp>
        <p:nvSpPr>
          <p:cNvPr id="64541" name="AutoShape 29"/>
          <p:cNvSpPr>
            <a:spLocks noChangeArrowheads="1"/>
          </p:cNvSpPr>
          <p:nvPr/>
        </p:nvSpPr>
        <p:spPr bwMode="auto">
          <a:xfrm>
            <a:off x="1881188" y="4078288"/>
            <a:ext cx="720725" cy="144462"/>
          </a:xfrm>
          <a:prstGeom prst="right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7235825" y="3206750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Rozdíl pozorovaných a očekávaných frekvencí</a:t>
            </a:r>
          </a:p>
        </p:txBody>
      </p:sp>
      <p:sp>
        <p:nvSpPr>
          <p:cNvPr id="64543" name="AutoShape 31"/>
          <p:cNvSpPr>
            <a:spLocks noChangeArrowheads="1"/>
          </p:cNvSpPr>
          <p:nvPr/>
        </p:nvSpPr>
        <p:spPr bwMode="auto">
          <a:xfrm rot="593874">
            <a:off x="5265738" y="3573463"/>
            <a:ext cx="1944687" cy="144462"/>
          </a:xfrm>
          <a:prstGeom prst="leftArrow">
            <a:avLst>
              <a:gd name="adj1" fmla="val 50000"/>
              <a:gd name="adj2" fmla="val 336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545138" y="5607050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Vliv jednotlivých položek tabulky na celkový Chi-square</a:t>
            </a:r>
          </a:p>
        </p:txBody>
      </p:sp>
      <p:sp>
        <p:nvSpPr>
          <p:cNvPr id="64545" name="AutoShape 33"/>
          <p:cNvSpPr>
            <a:spLocks noChangeArrowheads="1"/>
          </p:cNvSpPr>
          <p:nvPr/>
        </p:nvSpPr>
        <p:spPr bwMode="auto">
          <a:xfrm rot="2524107">
            <a:off x="4978400" y="4581525"/>
            <a:ext cx="2447925" cy="192088"/>
          </a:xfrm>
          <a:prstGeom prst="leftArrow">
            <a:avLst>
              <a:gd name="adj1" fmla="val 50000"/>
              <a:gd name="adj2" fmla="val 3185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441325" y="5518150"/>
            <a:ext cx="4986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Standartized deviates – odmocnina vlivu na Chi – square + doplnění znaménka</a:t>
            </a:r>
          </a:p>
        </p:txBody>
      </p:sp>
      <p:sp>
        <p:nvSpPr>
          <p:cNvPr id="64547" name="AutoShape 35"/>
          <p:cNvSpPr>
            <a:spLocks noChangeArrowheads="1"/>
          </p:cNvSpPr>
          <p:nvPr/>
        </p:nvSpPr>
        <p:spPr bwMode="auto">
          <a:xfrm>
            <a:off x="4473575" y="4078288"/>
            <a:ext cx="215900" cy="1439862"/>
          </a:xfrm>
          <a:prstGeom prst="upArrow">
            <a:avLst>
              <a:gd name="adj1" fmla="val 50000"/>
              <a:gd name="adj2" fmla="val 1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2276475"/>
            <a:ext cx="5057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323850" y="2630488"/>
            <a:ext cx="3116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Přidání dalších řádků nebo sloupců</a:t>
            </a:r>
          </a:p>
          <a:p>
            <a:endParaRPr lang="cs-CZ" sz="1800"/>
          </a:p>
          <a:p>
            <a:r>
              <a:rPr lang="cs-CZ" sz="1800"/>
              <a:t>Přidají se do analýzy na základě již spočítaných parametrů</a:t>
            </a: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 rot="2752885">
            <a:off x="2631282" y="3513931"/>
            <a:ext cx="1511300" cy="144463"/>
          </a:xfrm>
          <a:prstGeom prst="rightArrow">
            <a:avLst>
              <a:gd name="adj1" fmla="val 50000"/>
              <a:gd name="adj2" fmla="val 26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 rot="3446493">
            <a:off x="2490788" y="3656013"/>
            <a:ext cx="1655762" cy="188912"/>
          </a:xfrm>
          <a:prstGeom prst="rightArrow">
            <a:avLst>
              <a:gd name="adj1" fmla="val 50000"/>
              <a:gd name="adj2" fmla="val 2191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23850" y="981075"/>
            <a:ext cx="8820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K výsledkům analýzy je možné přidat další řádky nebo sloupce, jejichž pozice v souřadném prostoru se spočítají na základě CA, ale její výpočet neovlivní (obdoba suplementary variables a ne-active cases u PCA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228600" y="1981200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39762"/>
          </a:xfrm>
          <a:noFill/>
        </p:spPr>
        <p:txBody>
          <a:bodyPr/>
          <a:lstStyle/>
          <a:p>
            <a:pPr algn="ctr" eaLnBrk="1" hangingPunct="1"/>
            <a:r>
              <a:rPr lang="cs-CZ" dirty="0" smtClean="0"/>
              <a:t>Nemetrické mnohorozměrné </a:t>
            </a:r>
            <a:r>
              <a:rPr lang="cs-CZ" dirty="0" err="1" smtClean="0"/>
              <a:t>škálování</a:t>
            </a:r>
            <a:r>
              <a:rPr lang="cs-CZ" dirty="0" smtClean="0"/>
              <a:t> (NMDS)</a:t>
            </a:r>
            <a:endParaRPr lang="cs-CZ" dirty="0" smtClean="0"/>
          </a:p>
        </p:txBody>
      </p:sp>
      <p:sp>
        <p:nvSpPr>
          <p:cNvPr id="96259" name="Text Box 12"/>
          <p:cNvSpPr txBox="1">
            <a:spLocks noChangeArrowheads="1"/>
          </p:cNvSpPr>
          <p:nvPr/>
        </p:nvSpPr>
        <p:spPr bwMode="auto">
          <a:xfrm>
            <a:off x="467544" y="1124744"/>
            <a:ext cx="81041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smtClean="0"/>
              <a:t>Cílem </a:t>
            </a:r>
            <a:r>
              <a:rPr lang="cs-CZ" dirty="0"/>
              <a:t>analýzy je zobrazit pozorované podobnosti nebo nepodobnosti (vzdálenosti) mezi zkoumanými objekty v euklidovském </a:t>
            </a:r>
            <a:r>
              <a:rPr lang="cs-CZ" dirty="0" smtClean="0"/>
              <a:t>prostoru; zachovává pouze pořadí vzdáleností</a:t>
            </a:r>
            <a:endParaRPr lang="cs-CZ" dirty="0">
              <a:solidFill>
                <a:schemeClr val="folHlink"/>
              </a:solidFill>
            </a:endParaRP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smtClean="0"/>
              <a:t>Pomocí </a:t>
            </a:r>
            <a:r>
              <a:rPr lang="cs-CZ" dirty="0"/>
              <a:t>NMDS m</a:t>
            </a:r>
            <a:r>
              <a:rPr lang="sk-SK" dirty="0" err="1"/>
              <a:t>ůžeme</a:t>
            </a:r>
            <a:r>
              <a:rPr lang="sk-SK" dirty="0"/>
              <a:t> </a:t>
            </a:r>
            <a:r>
              <a:rPr lang="sk-SK" dirty="0" err="1"/>
              <a:t>analyzovat</a:t>
            </a:r>
            <a:r>
              <a:rPr lang="sk-SK" dirty="0"/>
              <a:t> </a:t>
            </a:r>
            <a:r>
              <a:rPr lang="sk-SK" dirty="0" err="1"/>
              <a:t>nejenom</a:t>
            </a:r>
            <a:r>
              <a:rPr lang="sk-SK" dirty="0"/>
              <a:t> korelační matice (tak </a:t>
            </a:r>
            <a:r>
              <a:rPr lang="sk-SK" dirty="0" err="1"/>
              <a:t>jako</a:t>
            </a:r>
            <a:r>
              <a:rPr lang="sk-SK" dirty="0"/>
              <a:t> je tomu v PCA) ale i </a:t>
            </a:r>
            <a:r>
              <a:rPr lang="sk-SK" dirty="0" err="1"/>
              <a:t>jakoukoliv</a:t>
            </a:r>
            <a:r>
              <a:rPr lang="sk-SK" dirty="0"/>
              <a:t> </a:t>
            </a:r>
            <a:r>
              <a:rPr lang="sk-SK" dirty="0" err="1"/>
              <a:t>jinou</a:t>
            </a:r>
            <a:r>
              <a:rPr lang="sk-SK" dirty="0"/>
              <a:t> matici </a:t>
            </a:r>
            <a:r>
              <a:rPr lang="sk-SK" dirty="0" smtClean="0"/>
              <a:t>podobnosti/</a:t>
            </a:r>
            <a:r>
              <a:rPr lang="sk-SK" dirty="0" err="1" smtClean="0"/>
              <a:t>nepodobnosti</a:t>
            </a:r>
            <a:endParaRPr lang="sk-SK" dirty="0" smtClean="0"/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endParaRPr lang="sk-SK" dirty="0" smtClean="0"/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sk-SK" b="1" dirty="0" smtClean="0"/>
              <a:t>Výhody</a:t>
            </a:r>
            <a:r>
              <a:rPr lang="sk-SK" dirty="0" smtClean="0"/>
              <a:t>: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err="1" smtClean="0"/>
              <a:t>Neparametrická</a:t>
            </a:r>
            <a:r>
              <a:rPr lang="cs-CZ" dirty="0" smtClean="0"/>
              <a:t> ordinace – robustnější k odlehlým hodnotám 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smtClean="0"/>
              <a:t>Dá se použít před použitím </a:t>
            </a:r>
            <a:r>
              <a:rPr lang="cs-CZ" dirty="0" err="1" smtClean="0"/>
              <a:t>nehierarchického</a:t>
            </a:r>
            <a:r>
              <a:rPr lang="cs-CZ" dirty="0" smtClean="0"/>
              <a:t> shlukování </a:t>
            </a:r>
            <a:r>
              <a:rPr lang="cs-CZ" i="1" dirty="0" smtClean="0"/>
              <a:t>k</a:t>
            </a:r>
            <a:r>
              <a:rPr lang="cs-CZ" dirty="0" smtClean="0"/>
              <a:t>-průměrů </a:t>
            </a:r>
            <a:r>
              <a:rPr lang="cs-CZ" dirty="0" smtClean="0"/>
              <a:t>(v případech kdy není možné použít euklidovské vzdálenosti</a:t>
            </a:r>
            <a:r>
              <a:rPr lang="cs-CZ" dirty="0" smtClean="0"/>
              <a:t>)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endParaRPr lang="cs-CZ" dirty="0" smtClean="0"/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b="1" dirty="0" smtClean="0"/>
              <a:t>Nevýhody: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smtClean="0"/>
              <a:t>Nutnost specifikovat počet dimenzí předem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r>
              <a:rPr lang="cs-CZ" dirty="0" smtClean="0"/>
              <a:t>Těžko interpretovatelné výsledky v některých případech</a:t>
            </a:r>
          </a:p>
          <a:p>
            <a:pPr marL="180975" indent="-180975" defTabSz="1095375">
              <a:spcBef>
                <a:spcPct val="50000"/>
              </a:spcBef>
              <a:buClr>
                <a:srgbClr val="000099"/>
              </a:buClr>
              <a:buSzPct val="70000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3087688"/>
            <a:ext cx="311943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11188" y="2557463"/>
            <a:ext cx="701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Výběr parametrů (vstupní soubor musí mít formát asociační matice)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1998663" y="2943225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4925" y="3298825"/>
            <a:ext cx="1460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Počet dimenzí k extrakci</a:t>
            </a:r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1279525" y="3806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652838"/>
            <a:ext cx="38163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87" name="AutoShape 19"/>
          <p:cNvSpPr>
            <a:spLocks noChangeArrowheads="1"/>
          </p:cNvSpPr>
          <p:nvPr/>
        </p:nvSpPr>
        <p:spPr bwMode="auto">
          <a:xfrm>
            <a:off x="5167313" y="4202113"/>
            <a:ext cx="2592387" cy="10795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5240338" y="30622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Počáteční konfigurace</a:t>
            </a:r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H="1">
            <a:off x="6464300" y="3409950"/>
            <a:ext cx="287338" cy="7921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1403350" y="538003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Vzdálenosti menší než jsou považovány za 0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2914650" y="601503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Počty iterací</a:t>
            </a: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 rot="-1322173">
            <a:off x="4527550" y="59721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93" name="AutoShape 25"/>
          <p:cNvSpPr>
            <a:spLocks noChangeArrowheads="1"/>
          </p:cNvSpPr>
          <p:nvPr/>
        </p:nvSpPr>
        <p:spPr bwMode="auto">
          <a:xfrm>
            <a:off x="4379913" y="5518150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0" y="9810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800" b="1"/>
              <a:t>Statistics </a:t>
            </a:r>
            <a:r>
              <a:rPr lang="en-US" sz="1800" b="1"/>
              <a:t>&gt;&gt; Multivariate Exploratory Techniques &gt;&gt; </a:t>
            </a:r>
            <a:r>
              <a:rPr lang="cs-CZ" sz="1800" b="1"/>
              <a:t>Multidimensional Scaling</a:t>
            </a: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250825" y="1412875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228600" y="2420938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79388" y="1484313"/>
            <a:ext cx="882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Multidimensional scaling </a:t>
            </a:r>
            <a:r>
              <a:rPr lang="cs-CZ" sz="1800"/>
              <a:t>dokáže na základě asociační matice s libovolnou metrikou vytvořit její Euklidovskou reprezentaci (příklad: na základě tabulky vzdáleností měst vytvoří mapu). </a:t>
            </a:r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endParaRPr lang="cs-CZ" dirty="0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Multidimensional Scaling - výpočet</a:t>
            </a:r>
          </a:p>
        </p:txBody>
      </p:sp>
      <p:pic>
        <p:nvPicPr>
          <p:cNvPr id="85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24113"/>
            <a:ext cx="4791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14" name="AutoShape 22"/>
          <p:cNvSpPr>
            <a:spLocks noChangeArrowheads="1"/>
          </p:cNvSpPr>
          <p:nvPr/>
        </p:nvSpPr>
        <p:spPr bwMode="auto">
          <a:xfrm>
            <a:off x="468313" y="2640013"/>
            <a:ext cx="4967287" cy="5762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5435600" y="3000375"/>
            <a:ext cx="217488" cy="714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5795963" y="2852738"/>
            <a:ext cx="228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Parametry měnící se při přepočtech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250825" y="1268413"/>
            <a:ext cx="882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Multidimensional scaling m</a:t>
            </a:r>
            <a:r>
              <a:rPr lang="cs-CZ" sz="1800"/>
              <a:t>ůže sloužit pro přípravu podkladů pro k-means clustering pokud nemůžeme na naše data použít Euklidovskou vzdálenost. Metoda je výpočetně velmi náročná.</a:t>
            </a: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228600" y="2268538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Multidimensional Scaling – výsledky Quick</a:t>
            </a:r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557338"/>
            <a:ext cx="4533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87388" y="2133600"/>
            <a:ext cx="1944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 nových dimenzí + charakteristiky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222875" y="1870075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Popis analýzy</a:t>
            </a: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 rot="2620067">
            <a:off x="2487613" y="2925763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66750" y="3376613"/>
            <a:ext cx="225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Výstupní 2D a D graf</a:t>
            </a:r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 rot="942333">
            <a:off x="2703513" y="3571875"/>
            <a:ext cx="503237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 rot="1973519">
            <a:off x="2625725" y="37179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22288" y="5080000"/>
            <a:ext cx="333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Shephard diagram </a:t>
            </a:r>
            <a:r>
              <a:rPr lang="en-US" sz="1800"/>
              <a:t>~ v</a:t>
            </a:r>
            <a:r>
              <a:rPr lang="cs-CZ" sz="1800"/>
              <a:t>ěrnost reprezentace</a:t>
            </a:r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 rot="-2881705">
            <a:off x="2304257" y="4614069"/>
            <a:ext cx="1223962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54" name="Object 14"/>
          <p:cNvGraphicFramePr>
            <a:graphicFrameLocks noChangeAspect="1"/>
          </p:cNvGraphicFramePr>
          <p:nvPr/>
        </p:nvGraphicFramePr>
        <p:xfrm>
          <a:off x="1139825" y="1341438"/>
          <a:ext cx="4546600" cy="1905000"/>
        </p:xfrm>
        <a:graphic>
          <a:graphicData uri="http://schemas.openxmlformats.org/presentationml/2006/ole">
            <p:oleObj spid="_x0000_s55300" name="Image" r:id="rId3" imgW="4546032" imgH="1904762" progId="">
              <p:embed/>
            </p:oleObj>
          </a:graphicData>
        </a:graphic>
      </p:graphicFrame>
      <p:graphicFrame>
        <p:nvGraphicFramePr>
          <p:cNvPr id="87066" name="Object 26"/>
          <p:cNvGraphicFramePr>
            <a:graphicFrameLocks noChangeAspect="1"/>
          </p:cNvGraphicFramePr>
          <p:nvPr/>
        </p:nvGraphicFramePr>
        <p:xfrm>
          <a:off x="4500563" y="2744788"/>
          <a:ext cx="3763962" cy="2822575"/>
        </p:xfrm>
        <a:graphic>
          <a:graphicData uri="http://schemas.openxmlformats.org/presentationml/2006/ole">
            <p:oleObj spid="_x0000_s55301" name="Graph" r:id="rId4" imgW="5943600" imgH="4457700" progId="STATISTICA.Graph">
              <p:embed/>
            </p:oleObj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Multidimensional Scaling – výsledky tabulky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47638" y="16494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objekty</a:t>
            </a:r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 rot="3715650">
            <a:off x="850900" y="21336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987675" y="55165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D-hat </a:t>
            </a:r>
            <a:r>
              <a:rPr lang="en-US" sz="1800"/>
              <a:t>~ pr</a:t>
            </a:r>
            <a:r>
              <a:rPr lang="cs-CZ" sz="1800"/>
              <a:t>ůběh vzdáleností při dobré reprezentaci</a:t>
            </a:r>
          </a:p>
        </p:txBody>
      </p:sp>
      <p:sp>
        <p:nvSpPr>
          <p:cNvPr id="87058" name="AutoShape 18"/>
          <p:cNvSpPr>
            <a:spLocks noChangeArrowheads="1"/>
          </p:cNvSpPr>
          <p:nvPr/>
        </p:nvSpPr>
        <p:spPr bwMode="auto">
          <a:xfrm rot="35688450">
            <a:off x="6588920" y="4904581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5872163" y="4025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1"/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 rot="-16488915">
            <a:off x="5651500" y="45815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cs-CZ" sz="1800"/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5435600" y="37893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vzdálenosti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24238" y="2225675"/>
            <a:ext cx="1644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Nové dimenze</a:t>
            </a:r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 rot="7750592">
            <a:off x="3154362" y="278288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7064" name="AutoShape 24"/>
          <p:cNvSpPr>
            <a:spLocks noChangeArrowheads="1"/>
          </p:cNvSpPr>
          <p:nvPr/>
        </p:nvSpPr>
        <p:spPr bwMode="auto">
          <a:xfrm rot="9320646">
            <a:off x="2260600" y="25019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63563" y="3573463"/>
            <a:ext cx="3908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Stress</a:t>
            </a:r>
            <a:r>
              <a:rPr lang="cs-CZ" sz="1800"/>
              <a:t> – měřítko reprezentace, čím nižší, tím lepší reprezentace</a:t>
            </a:r>
          </a:p>
          <a:p>
            <a:r>
              <a:rPr lang="cs-CZ" sz="1800" b="1"/>
              <a:t>Alienation</a:t>
            </a:r>
            <a:r>
              <a:rPr lang="cs-CZ" sz="1800"/>
              <a:t> – cizost, čím nižší, tím lepší reprezentace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6046788" y="2276475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Shepard diagram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Multidimensional Scaling – výsledky Advanced</a:t>
            </a:r>
          </a:p>
        </p:txBody>
      </p:sp>
      <p:pic>
        <p:nvPicPr>
          <p:cNvPr id="8808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4533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50825" y="2206625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 nových dimenzí + charakteristiky</a:t>
            </a: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 rot="2620067">
            <a:off x="2051050" y="2998788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6069013" y="2198688"/>
            <a:ext cx="2462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Výstupní 2D a 3D graf</a:t>
            </a: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 rot="7198014">
            <a:off x="5296693" y="3078957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 rot="7476107">
            <a:off x="5102225" y="2884488"/>
            <a:ext cx="1189037" cy="179388"/>
          </a:xfrm>
          <a:prstGeom prst="rightArrow">
            <a:avLst>
              <a:gd name="adj1" fmla="val 50000"/>
              <a:gd name="adj2" fmla="val 165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87313" y="352107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D-hat, D-star</a:t>
            </a: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1690688" y="36464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 rot="795902">
            <a:off x="1692275" y="37893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34925" y="4005263"/>
            <a:ext cx="194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Matice vzdáleností (reprodukovaná)</a:t>
            </a: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 rot="-363266">
            <a:off x="1547813" y="4221163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303213" y="5105400"/>
            <a:ext cx="397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Sumární hodnoty (reprodukovaná vzdálenost, D-hat, D-star)</a:t>
            </a:r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>
            <a:off x="2627313" y="4581525"/>
            <a:ext cx="215900" cy="504825"/>
          </a:xfrm>
          <a:prstGeom prst="up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4356100" y="5254625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Shepard diagram</a:t>
            </a:r>
          </a:p>
        </p:txBody>
      </p:sp>
      <p:sp>
        <p:nvSpPr>
          <p:cNvPr id="88095" name="AutoShape 31"/>
          <p:cNvSpPr>
            <a:spLocks noChangeArrowheads="1"/>
          </p:cNvSpPr>
          <p:nvPr/>
        </p:nvSpPr>
        <p:spPr bwMode="auto">
          <a:xfrm>
            <a:off x="4643438" y="4654550"/>
            <a:ext cx="215900" cy="574675"/>
          </a:xfrm>
          <a:prstGeom prst="up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6659563" y="3856038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D-hat, D-star versus reprodukovaná vzdálenost </a:t>
            </a:r>
            <a:r>
              <a:rPr lang="en-US" sz="1800"/>
              <a:t>~ v</a:t>
            </a:r>
            <a:r>
              <a:rPr lang="cs-CZ" sz="1800"/>
              <a:t>ě</a:t>
            </a:r>
            <a:r>
              <a:rPr lang="en-US" sz="1800"/>
              <a:t>rnost reprodukce</a:t>
            </a:r>
            <a:endParaRPr lang="cs-CZ" sz="1800"/>
          </a:p>
        </p:txBody>
      </p:sp>
      <p:sp>
        <p:nvSpPr>
          <p:cNvPr id="88097" name="AutoShape 33"/>
          <p:cNvSpPr>
            <a:spLocks noChangeArrowheads="1"/>
          </p:cNvSpPr>
          <p:nvPr/>
        </p:nvSpPr>
        <p:spPr bwMode="auto">
          <a:xfrm rot="11645266">
            <a:off x="5583238" y="4014788"/>
            <a:ext cx="1157287" cy="198437"/>
          </a:xfrm>
          <a:prstGeom prst="rightArrow">
            <a:avLst>
              <a:gd name="adj1" fmla="val 50000"/>
              <a:gd name="adj2" fmla="val 145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98" name="AutoShape 34"/>
          <p:cNvSpPr>
            <a:spLocks noChangeArrowheads="1"/>
          </p:cNvSpPr>
          <p:nvPr/>
        </p:nvSpPr>
        <p:spPr bwMode="auto">
          <a:xfrm rot="11135930">
            <a:off x="5502275" y="4219575"/>
            <a:ext cx="1155700" cy="223838"/>
          </a:xfrm>
          <a:prstGeom prst="rightArrow">
            <a:avLst>
              <a:gd name="adj1" fmla="val 50000"/>
              <a:gd name="adj2" fmla="val 129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639762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Korespondenční analýza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428625" y="815975"/>
            <a:ext cx="8029575" cy="1617663"/>
          </a:xfrm>
        </p:spPr>
        <p:txBody>
          <a:bodyPr/>
          <a:lstStyle/>
          <a:p>
            <a:pPr marL="0" indent="0" eaLnBrk="1" hangingPunct="1">
              <a:buClr>
                <a:srgbClr val="003399"/>
              </a:buClr>
              <a:buFontTx/>
              <a:buNone/>
            </a:pPr>
            <a:r>
              <a:rPr lang="cs-CZ" sz="1800" smtClean="0"/>
              <a:t>Korespondenční analýza – nástroj pro analýzu vztahů mezi řádky a sloupci kontingenční tabulky =&gt; dvě kategoriální proměnné.</a:t>
            </a:r>
          </a:p>
          <a:p>
            <a:pPr marL="0" indent="0" eaLnBrk="1" hangingPunct="1">
              <a:buClr>
                <a:srgbClr val="003399"/>
              </a:buClr>
              <a:buFontTx/>
              <a:buNone/>
            </a:pPr>
            <a:r>
              <a:rPr lang="cs-CZ" sz="1800" smtClean="0"/>
              <a:t>Abundance taxonů (nebo počet jakýchkoliv objektů) na lokalitách lze brát jako kontingenční tabulku a mírou vztahu mezi řádky (lokality) a sloupci (taxony) je velikost chi-kvadrátu</a:t>
            </a:r>
          </a:p>
          <a:p>
            <a:pPr marL="0" indent="0" eaLnBrk="1" hangingPunct="1">
              <a:buClr>
                <a:srgbClr val="003399"/>
              </a:buClr>
              <a:buFontTx/>
              <a:buNone/>
            </a:pPr>
            <a:endParaRPr lang="cs-CZ" sz="1800" smtClean="0"/>
          </a:p>
        </p:txBody>
      </p:sp>
      <p:sp>
        <p:nvSpPr>
          <p:cNvPr id="87044" name="AutoShape 10"/>
          <p:cNvSpPr>
            <a:spLocks noChangeArrowheads="1"/>
          </p:cNvSpPr>
          <p:nvPr/>
        </p:nvSpPr>
        <p:spPr bwMode="auto">
          <a:xfrm rot="5400000">
            <a:off x="2566987" y="3536951"/>
            <a:ext cx="360363" cy="519112"/>
          </a:xfrm>
          <a:prstGeom prst="upArrow">
            <a:avLst>
              <a:gd name="adj1" fmla="val 50000"/>
              <a:gd name="adj2" fmla="val 360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801688" y="3416300"/>
            <a:ext cx="174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dirty="0">
                <a:latin typeface="Arial" pitchFamily="34" charset="0"/>
              </a:rPr>
              <a:t>Kategorie první proměnné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5883275" y="2625725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dirty="0">
                <a:latin typeface="Arial" pitchFamily="34" charset="0"/>
              </a:rPr>
              <a:t>Kategorie druhé proměnné</a:t>
            </a:r>
          </a:p>
        </p:txBody>
      </p:sp>
      <p:sp>
        <p:nvSpPr>
          <p:cNvPr id="87047" name="AutoShape 10"/>
          <p:cNvSpPr>
            <a:spLocks noChangeArrowheads="1"/>
          </p:cNvSpPr>
          <p:nvPr/>
        </p:nvSpPr>
        <p:spPr bwMode="auto">
          <a:xfrm rot="-4581004">
            <a:off x="5208587" y="2230438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810000" y="3087688"/>
            <a:ext cx="1295400" cy="14398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cs-CZ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3335338" y="30781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S1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3335338" y="33194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S2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3335338" y="35607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S3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3335338" y="38020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S4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3335338" y="40433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S5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3335338" y="42846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S6</a:t>
            </a: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 rot="16200000">
            <a:off x="3674268" y="263763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L1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 rot="16200000">
            <a:off x="3921918" y="263763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L2</a:t>
            </a: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 rot="16200000">
            <a:off x="4169568" y="263763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L3</a:t>
            </a: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 rot="16200000">
            <a:off x="4417218" y="263763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L4</a:t>
            </a: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 rot="16200000">
            <a:off x="4664868" y="263763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400" b="1">
                <a:latin typeface="Verdana" pitchFamily="34" charset="0"/>
              </a:rPr>
              <a:t>L5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051300" y="23098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 eaLnBrk="0" hangingPunct="0">
              <a:spcBef>
                <a:spcPct val="50000"/>
              </a:spcBef>
            </a:pPr>
            <a:r>
              <a:rPr kumimoji="1" lang="cs-CZ" b="1"/>
              <a:t>sites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 rot="-5400000">
            <a:off x="2578100" y="3641726"/>
            <a:ext cx="113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 eaLnBrk="0" hangingPunct="0">
              <a:spcBef>
                <a:spcPct val="50000"/>
              </a:spcBef>
            </a:pPr>
            <a:r>
              <a:rPr kumimoji="1" lang="cs-CZ" b="1"/>
              <a:t>species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85763" y="4752230"/>
            <a:ext cx="8434387" cy="1989138"/>
          </a:xfrm>
          <a:prstGeom prst="rect">
            <a:avLst/>
          </a:prstGeom>
          <a:noFill/>
          <a:ln w="9525" cap="flat" algn="ctr">
            <a:noFill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120000"/>
              <a:buFontTx/>
              <a:buChar char="•"/>
              <a:defRPr/>
            </a:pPr>
            <a:r>
              <a:rPr lang="cs-CZ" kern="0" dirty="0">
                <a:latin typeface="+mn-lt"/>
              </a:rPr>
              <a:t>Základní myšlenkou metody korespondenční analýzy je odvodit indexy (osy), které budou kvantifikovat vztahy mezi řádkovými a sloupcovými kategoriemi. Z těchto indexů můžeme odvodit, která sloupcová kategorie má větší či menší váhu v daném řádku a opačně.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120000"/>
              <a:buFontTx/>
              <a:buChar char="•"/>
              <a:defRPr/>
            </a:pPr>
            <a:r>
              <a:rPr lang="cs-CZ" kern="0" dirty="0">
                <a:latin typeface="+mn-lt"/>
              </a:rPr>
              <a:t>V grafu interpretujeme relativní pozice bodů řádků a sloupců jako váhy přislouchající danému sloupci a řádku.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24" name="Object 36"/>
          <p:cNvGraphicFramePr>
            <a:graphicFrameLocks noChangeAspect="1"/>
          </p:cNvGraphicFramePr>
          <p:nvPr/>
        </p:nvGraphicFramePr>
        <p:xfrm>
          <a:off x="539750" y="1484313"/>
          <a:ext cx="2879725" cy="2160587"/>
        </p:xfrm>
        <a:graphic>
          <a:graphicData uri="http://schemas.openxmlformats.org/presentationml/2006/ole">
            <p:oleObj spid="_x0000_s56326" name="Graph" r:id="rId3" imgW="5943600" imgH="4457700" progId="STATISTICA.Graph">
              <p:embed/>
            </p:oleObj>
          </a:graphicData>
        </a:graphic>
      </p:graphicFrame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323850" y="1117600"/>
            <a:ext cx="3779838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2D graf</a:t>
            </a:r>
          </a:p>
        </p:txBody>
      </p:sp>
      <p:graphicFrame>
        <p:nvGraphicFramePr>
          <p:cNvPr id="89126" name="Object 38"/>
          <p:cNvGraphicFramePr>
            <a:graphicFrameLocks noChangeAspect="1"/>
          </p:cNvGraphicFramePr>
          <p:nvPr/>
        </p:nvGraphicFramePr>
        <p:xfrm>
          <a:off x="755650" y="4149725"/>
          <a:ext cx="2879725" cy="2159000"/>
        </p:xfrm>
        <a:graphic>
          <a:graphicData uri="http://schemas.openxmlformats.org/presentationml/2006/ole">
            <p:oleObj spid="_x0000_s56327" name="Graph" r:id="rId4" imgW="5943600" imgH="4457700" progId="STATISTICA.Graph">
              <p:embed/>
            </p:oleObj>
          </a:graphicData>
        </a:graphic>
      </p:graphicFrame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323850" y="3789363"/>
            <a:ext cx="3779838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Shepard diagram</a:t>
            </a:r>
          </a:p>
        </p:txBody>
      </p:sp>
      <p:sp>
        <p:nvSpPr>
          <p:cNvPr id="89128" name="Rectangle 40"/>
          <p:cNvSpPr>
            <a:spLocks noChangeArrowheads="1"/>
          </p:cNvSpPr>
          <p:nvPr/>
        </p:nvSpPr>
        <p:spPr bwMode="auto">
          <a:xfrm>
            <a:off x="4572000" y="1117600"/>
            <a:ext cx="3779838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Vzdálenosti x D-har (D-star)</a:t>
            </a:r>
          </a:p>
        </p:txBody>
      </p:sp>
      <p:graphicFrame>
        <p:nvGraphicFramePr>
          <p:cNvPr id="89129" name="Object 41"/>
          <p:cNvGraphicFramePr>
            <a:graphicFrameLocks noChangeAspect="1"/>
          </p:cNvGraphicFramePr>
          <p:nvPr/>
        </p:nvGraphicFramePr>
        <p:xfrm>
          <a:off x="4860925" y="1484313"/>
          <a:ext cx="2879725" cy="2160587"/>
        </p:xfrm>
        <a:graphic>
          <a:graphicData uri="http://schemas.openxmlformats.org/presentationml/2006/ole">
            <p:oleObj spid="_x0000_s56328" name="Graph" r:id="rId5" imgW="5943600" imgH="4457700" progId="STATISTICA.Graph">
              <p:embed/>
            </p:oleObj>
          </a:graphicData>
        </a:graphic>
      </p:graphicFrame>
      <p:sp>
        <p:nvSpPr>
          <p:cNvPr id="89130" name="Rectangle 42"/>
          <p:cNvSpPr>
            <a:spLocks noChangeArrowheads="1"/>
          </p:cNvSpPr>
          <p:nvPr/>
        </p:nvSpPr>
        <p:spPr bwMode="auto">
          <a:xfrm>
            <a:off x="4572000" y="3789363"/>
            <a:ext cx="3779838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3D graf</a:t>
            </a:r>
          </a:p>
        </p:txBody>
      </p:sp>
      <p:graphicFrame>
        <p:nvGraphicFramePr>
          <p:cNvPr id="89131" name="Object 43"/>
          <p:cNvGraphicFramePr>
            <a:graphicFrameLocks noChangeAspect="1"/>
          </p:cNvGraphicFramePr>
          <p:nvPr/>
        </p:nvGraphicFramePr>
        <p:xfrm>
          <a:off x="4932363" y="4149725"/>
          <a:ext cx="2879725" cy="2160588"/>
        </p:xfrm>
        <a:graphic>
          <a:graphicData uri="http://schemas.openxmlformats.org/presentationml/2006/ole">
            <p:oleObj spid="_x0000_s56329" name="Graph" r:id="rId6" imgW="5943600" imgH="4457700" progId="STATISTICA.Graph">
              <p:embed/>
            </p:oleObj>
          </a:graphicData>
        </a:graphic>
      </p:graphicFrame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 bwMode="auto">
          <a:xfrm>
            <a:off x="0" y="115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800" kern="0">
                <a:solidFill>
                  <a:srgbClr val="2E5C00"/>
                </a:solidFill>
                <a:latin typeface="+mj-lt"/>
                <a:ea typeface="+mj-ea"/>
                <a:cs typeface="+mj-cs"/>
              </a:rPr>
              <a:t>Korespondenční analýza</a:t>
            </a:r>
            <a:endParaRPr lang="cs-CZ" sz="2800" kern="0" dirty="0">
              <a:solidFill>
                <a:srgbClr val="2E5C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21063" y="1844675"/>
          <a:ext cx="7199312" cy="5400675"/>
        </p:xfrm>
        <a:graphic>
          <a:graphicData uri="http://schemas.openxmlformats.org/presentationml/2006/ole">
            <p:oleObj spid="_x0000_s78850" name="Graph" r:id="rId3" imgW="7200000" imgH="5400000" progId="STATISTICA.Graph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-1116013" y="1989138"/>
          <a:ext cx="7199313" cy="5400675"/>
        </p:xfrm>
        <a:graphic>
          <a:graphicData uri="http://schemas.openxmlformats.org/presentationml/2006/ole">
            <p:oleObj spid="_x0000_s78851" name="Graph" r:id="rId4" imgW="7200000" imgH="5400000" progId="STATISTICA.Graph">
              <p:embed/>
            </p:oleObj>
          </a:graphicData>
        </a:graphic>
      </p:graphicFrame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827088" y="2251075"/>
            <a:ext cx="1008062" cy="3857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Verdana" pitchFamily="34" charset="0"/>
              </a:rPr>
              <a:t>Realita</a:t>
            </a: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7451725" y="1976438"/>
            <a:ext cx="1643063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Verdana" pitchFamily="34" charset="0"/>
              </a:rPr>
              <a:t>Teoretická vyrovnanos</a:t>
            </a:r>
            <a:r>
              <a:rPr lang="cs-CZ"/>
              <a:t>ť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68313" y="739775"/>
            <a:ext cx="7829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89C54"/>
              </a:buClr>
              <a:buSzPct val="120000"/>
              <a:buFont typeface="Wingdings" pitchFamily="2" charset="2"/>
              <a:buNone/>
              <a:defRPr/>
            </a:pPr>
            <a:r>
              <a:rPr lang="cs-CZ" b="1" kern="0" dirty="0">
                <a:latin typeface="+mn-lt"/>
              </a:rPr>
              <a:t>Princip</a:t>
            </a:r>
          </a:p>
          <a:p>
            <a:pPr>
              <a:spcBef>
                <a:spcPct val="20000"/>
              </a:spcBef>
              <a:buClr>
                <a:srgbClr val="589C54"/>
              </a:buClr>
              <a:buSzPct val="12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Korespondenční </a:t>
            </a:r>
            <a:r>
              <a:rPr lang="cs-CZ" kern="0" dirty="0">
                <a:latin typeface="+mn-lt"/>
              </a:rPr>
              <a:t>analýza hledá, které kombinace řádků a sloupců hodnocené tabulky nejvíce přispívají k její variabilitě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0" y="9810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800" b="1" dirty="0" err="1"/>
              <a:t>Statistics</a:t>
            </a:r>
            <a:r>
              <a:rPr lang="cs-CZ" sz="1800" b="1" dirty="0"/>
              <a:t> </a:t>
            </a:r>
            <a:r>
              <a:rPr lang="en-US" sz="1800" b="1" dirty="0"/>
              <a:t>&gt;&gt; Multivariate Exploratory Techniques &gt;&gt; </a:t>
            </a:r>
            <a:r>
              <a:rPr lang="cs-CZ" sz="1800" b="1" dirty="0" err="1"/>
              <a:t>Correspondence</a:t>
            </a:r>
            <a:r>
              <a:rPr lang="cs-CZ" sz="1800" b="1" dirty="0"/>
              <a:t> </a:t>
            </a:r>
            <a:r>
              <a:rPr lang="cs-CZ" sz="1800" b="1" dirty="0" err="1"/>
              <a:t>Analysis</a:t>
            </a:r>
            <a:endParaRPr lang="cs-CZ" sz="1800" b="1" dirty="0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228600" y="1412875"/>
            <a:ext cx="8534400" cy="1524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A5002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038" y="1773238"/>
            <a:ext cx="4819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3852863" y="2276475"/>
            <a:ext cx="2592387" cy="18002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179388" y="4724400"/>
            <a:ext cx="89646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Nastavení vstupních dat </a:t>
            </a:r>
          </a:p>
          <a:p>
            <a:r>
              <a:rPr lang="cs-CZ" sz="1800" b="1"/>
              <a:t>raw data</a:t>
            </a:r>
            <a:r>
              <a:rPr lang="cs-CZ" sz="1800"/>
              <a:t> – proměnné s názvy řádků a sloupců tabulky – frekvence se dopočítají </a:t>
            </a:r>
          </a:p>
          <a:p>
            <a:r>
              <a:rPr lang="cs-CZ" sz="1800" b="1"/>
              <a:t>frekvence s třídící proměnnou – </a:t>
            </a:r>
            <a:r>
              <a:rPr lang="cs-CZ" sz="1800"/>
              <a:t>sloupec názvů řádků, názvů sloupců, sloupec s frekvencemi</a:t>
            </a:r>
          </a:p>
          <a:p>
            <a:r>
              <a:rPr lang="cs-CZ" sz="1800" b="1"/>
              <a:t>frekvence bez řídící proměnné</a:t>
            </a:r>
            <a:r>
              <a:rPr lang="cs-CZ" sz="1800"/>
              <a:t> – klasická tabulka – řádky X sloupce, na průsečíku frekvence</a:t>
            </a: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H="1">
            <a:off x="3132138" y="4005263"/>
            <a:ext cx="792162" cy="7191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179388" y="1773238"/>
            <a:ext cx="3384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Podstatou </a:t>
            </a:r>
            <a:r>
              <a:rPr lang="cs-CZ" sz="1800" b="1"/>
              <a:t>korespondenční analýzy</a:t>
            </a:r>
            <a:r>
              <a:rPr lang="cs-CZ" sz="1800"/>
              <a:t> je analýza kontingenčních tabulek, tj. tabulek kde průsečíky řádků a sloupců obsahují frekvenci dané kombinace</a:t>
            </a: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Korespondenční analýza – </a:t>
            </a:r>
            <a:r>
              <a:rPr lang="cs-CZ" dirty="0"/>
              <a:t>výsledky </a:t>
            </a:r>
            <a:r>
              <a:rPr lang="cs-CZ" dirty="0" err="1"/>
              <a:t>Quick</a:t>
            </a:r>
            <a:endParaRPr lang="cs-CZ" dirty="0"/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89075"/>
            <a:ext cx="5057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03213" y="1484313"/>
            <a:ext cx="29003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Koordináty řádků a sloupců v souřadném systému</a:t>
            </a: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 rot="3533471">
            <a:off x="2592388" y="2605088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31775" y="2636838"/>
            <a:ext cx="275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 všech základních výsledků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 rot="1391916">
            <a:off x="2771775" y="321786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47675" y="5654675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1D, 2D, 3D grafy řádků a sloupců v souřadném systému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4067175" y="4946650"/>
            <a:ext cx="217488" cy="719138"/>
          </a:xfrm>
          <a:prstGeom prst="upArrow">
            <a:avLst>
              <a:gd name="adj1" fmla="val 50000"/>
              <a:gd name="adj2" fmla="val 82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03213" y="3500438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Počet rozměrů pro grafy a tabulky</a:t>
            </a: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2627313" y="3794125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03213" y="4371975"/>
            <a:ext cx="2900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Vybere počet os, vyčerpávajících určitou hodnotu inertia</a:t>
            </a: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 rot="-1875824">
            <a:off x="2709863" y="43338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443663" y="184943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Popis analýzy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2268538" y="2468563"/>
          <a:ext cx="5770562" cy="2203450"/>
        </p:xfrm>
        <a:graphic>
          <a:graphicData uri="http://schemas.openxmlformats.org/presentationml/2006/ole">
            <p:oleObj spid="_x0000_s48131" name="Image" r:id="rId3" imgW="8546032" imgH="3263492" progId="">
              <p:embed/>
            </p:oleObj>
          </a:graphicData>
        </a:graphic>
      </p:graphicFrame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0" y="29194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Sloupce nebo řádky (samostatné tabulky)</a:t>
            </a: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763713" y="3403600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611188" y="1917700"/>
            <a:ext cx="393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Koordináty v ordinačním prostoru CA</a:t>
            </a: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3492500" y="2324100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3924300" y="2324100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0" y="4700588"/>
            <a:ext cx="4016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Celkový podíl řádku v tabulce relativních frekvencí (výpočet závisí na nastavení záložky options)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779838" y="4916488"/>
            <a:ext cx="28082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Kvalita zobrazení daného bodu daným počtem dimenzí (proporce bodu k celkové inertii dané počtem dimenzí)</a:t>
            </a:r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 rot="-3895952">
            <a:off x="3132137" y="39798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4" name="AutoShape 20"/>
          <p:cNvSpPr>
            <a:spLocks noChangeArrowheads="1"/>
          </p:cNvSpPr>
          <p:nvPr/>
        </p:nvSpPr>
        <p:spPr bwMode="auto">
          <a:xfrm rot="16200000">
            <a:off x="4211637" y="39798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659563" y="5033963"/>
            <a:ext cx="2484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Podíl bodu na celkové inertii (neovlivněno počtem dimenzí)</a:t>
            </a:r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 rot="-7498736">
            <a:off x="5238750" y="4056063"/>
            <a:ext cx="2141538" cy="169862"/>
          </a:xfrm>
          <a:prstGeom prst="rightArrow">
            <a:avLst>
              <a:gd name="adj1" fmla="val 50000"/>
              <a:gd name="adj2" fmla="val 315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5219700" y="1708150"/>
            <a:ext cx="362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Obdoba kvality (cos</a:t>
            </a:r>
            <a:r>
              <a:rPr lang="cs-CZ" sz="1800" baseline="30000"/>
              <a:t>2</a:t>
            </a:r>
            <a:r>
              <a:rPr lang="cs-CZ" sz="1800"/>
              <a:t> a relative inertia pro jednotlivé dimenze</a:t>
            </a:r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 rot="-15834177">
            <a:off x="6015831" y="261223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69" name="AutoShape 25"/>
          <p:cNvSpPr>
            <a:spLocks noChangeArrowheads="1"/>
          </p:cNvSpPr>
          <p:nvPr/>
        </p:nvSpPr>
        <p:spPr bwMode="auto">
          <a:xfrm rot="5400000">
            <a:off x="6480175" y="2505076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85750" y="1412875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2338388" y="981075"/>
            <a:ext cx="4105275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Row and column coordinates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85750" y="1412875"/>
            <a:ext cx="8534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338388" y="981075"/>
            <a:ext cx="4105275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800" b="1"/>
              <a:t>Grafy CA 1D,2D,3D</a:t>
            </a:r>
          </a:p>
        </p:txBody>
      </p:sp>
      <p:graphicFrame>
        <p:nvGraphicFramePr>
          <p:cNvPr id="59412" name="Object 20"/>
          <p:cNvGraphicFramePr>
            <a:graphicFrameLocks noChangeAspect="1"/>
          </p:cNvGraphicFramePr>
          <p:nvPr/>
        </p:nvGraphicFramePr>
        <p:xfrm>
          <a:off x="539750" y="1557338"/>
          <a:ext cx="3455988" cy="2592387"/>
        </p:xfrm>
        <a:graphic>
          <a:graphicData uri="http://schemas.openxmlformats.org/presentationml/2006/ole">
            <p:oleObj spid="_x0000_s49157" name="Graph" r:id="rId3" imgW="5943600" imgH="4457700" progId="STATISTICA.Graph">
              <p:embed/>
            </p:oleObj>
          </a:graphicData>
        </a:graphic>
      </p:graphicFrame>
      <p:graphicFrame>
        <p:nvGraphicFramePr>
          <p:cNvPr id="59413" name="Object 21"/>
          <p:cNvGraphicFramePr>
            <a:graphicFrameLocks noChangeAspect="1"/>
          </p:cNvGraphicFramePr>
          <p:nvPr/>
        </p:nvGraphicFramePr>
        <p:xfrm>
          <a:off x="2411413" y="2276475"/>
          <a:ext cx="4051300" cy="3038475"/>
        </p:xfrm>
        <a:graphic>
          <a:graphicData uri="http://schemas.openxmlformats.org/presentationml/2006/ole">
            <p:oleObj spid="_x0000_s49158" name="Graph" r:id="rId4" imgW="5943600" imgH="4457700" progId="STATISTICA.Graph">
              <p:embed/>
            </p:oleObj>
          </a:graphicData>
        </a:graphic>
      </p:graphicFrame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4427538" y="3284538"/>
          <a:ext cx="3979862" cy="2984500"/>
        </p:xfrm>
        <a:graphic>
          <a:graphicData uri="http://schemas.openxmlformats.org/presentationml/2006/ole">
            <p:oleObj spid="_x0000_s49159" name="Graph" r:id="rId5" imgW="5943600" imgH="4457700" progId="STATISTICA.Graph">
              <p:embed/>
            </p:oleObj>
          </a:graphicData>
        </a:graphic>
      </p:graphicFrame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58750" y="5295900"/>
            <a:ext cx="484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Grafy obsahují koordináty jak řádků, tak sloupců původní tabulky.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4695825" y="1635125"/>
            <a:ext cx="426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Grafy mohou být generovány pro všechny kombinace dimenzí.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Korespondenční analýza - </a:t>
            </a:r>
            <a:r>
              <a:rPr lang="cs-CZ" dirty="0"/>
              <a:t>nastavení</a:t>
            </a:r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84313"/>
            <a:ext cx="5057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7088" y="155575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Počet rozměrů pro grafy a tabulky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2712523">
            <a:off x="2670176" y="2511425"/>
            <a:ext cx="1757362" cy="192087"/>
          </a:xfrm>
          <a:prstGeom prst="rightArrow">
            <a:avLst>
              <a:gd name="adj1" fmla="val 50000"/>
              <a:gd name="adj2" fmla="val 2287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27088" y="2355850"/>
            <a:ext cx="2900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Vybere počet os, vyčerpávajících určitou hodnotu inertia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 rot="1402702">
            <a:off x="3348038" y="321151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06437" y="3732113"/>
            <a:ext cx="3673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cs-CZ" sz="1800" dirty="0"/>
              <a:t>Způsob standardizace </a:t>
            </a:r>
            <a:r>
              <a:rPr lang="cs-CZ" sz="1800" dirty="0" err="1"/>
              <a:t>koordinátů</a:t>
            </a:r>
            <a:endParaRPr lang="cs-CZ" sz="1800" dirty="0"/>
          </a:p>
          <a:p>
            <a:pPr marL="457200" indent="-457200">
              <a:buFontTx/>
              <a:buAutoNum type="arabicPeriod"/>
            </a:pPr>
            <a:r>
              <a:rPr lang="cs-CZ" sz="1800" dirty="0"/>
              <a:t>Interpretace vzdáleností v rámci řádků i sloupců</a:t>
            </a:r>
          </a:p>
          <a:p>
            <a:pPr marL="457200" indent="-457200">
              <a:buFontTx/>
              <a:buAutoNum type="arabicPeriod"/>
            </a:pPr>
            <a:r>
              <a:rPr lang="cs-CZ" sz="1800" dirty="0"/>
              <a:t>Kanonická standardizace </a:t>
            </a:r>
          </a:p>
          <a:p>
            <a:pPr marL="457200" indent="-457200">
              <a:buFontTx/>
              <a:buAutoNum type="arabicPeriod"/>
            </a:pPr>
            <a:r>
              <a:rPr lang="cs-CZ" sz="1800" dirty="0"/>
              <a:t>Interpretace jen v rámci řádků</a:t>
            </a:r>
          </a:p>
          <a:p>
            <a:pPr marL="457200" indent="-457200">
              <a:buFontTx/>
              <a:buAutoNum type="arabicPeriod"/>
            </a:pPr>
            <a:r>
              <a:rPr lang="cs-CZ" sz="1800" dirty="0"/>
              <a:t>Interpretace jen rámci sloupců</a:t>
            </a:r>
          </a:p>
          <a:p>
            <a:pPr marL="457200" indent="-457200">
              <a:buFontTx/>
              <a:buAutoNum type="arabicPeriod"/>
            </a:pPr>
            <a:endParaRPr lang="cs-CZ" sz="1800" dirty="0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3995738" y="4003675"/>
            <a:ext cx="2016125" cy="10810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 flipV="1">
            <a:off x="3492500" y="4437063"/>
            <a:ext cx="503238" cy="714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Korespondenční analýza– </a:t>
            </a:r>
            <a:r>
              <a:rPr lang="cs-CZ" dirty="0"/>
              <a:t>výsledky </a:t>
            </a:r>
            <a:r>
              <a:rPr lang="cs-CZ" dirty="0" err="1"/>
              <a:t>Advanced</a:t>
            </a:r>
            <a:endParaRPr lang="cs-CZ" dirty="0"/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9075"/>
            <a:ext cx="5057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7313" y="1484313"/>
            <a:ext cx="29003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Koordináty řádků a sloupců v souřadném systému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 rot="2678942">
            <a:off x="1979613" y="2570163"/>
            <a:ext cx="1223962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87313" y="26368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Výstup všech základních výsledků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 rot="1979312">
            <a:off x="2484438" y="321786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87313" y="3362325"/>
            <a:ext cx="241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800"/>
              <a:t>Eigenvalues </a:t>
            </a:r>
            <a:r>
              <a:rPr lang="en-US" sz="1800"/>
              <a:t>~ inertia “vysv</a:t>
            </a:r>
            <a:r>
              <a:rPr lang="cs-CZ" sz="1800"/>
              <a:t>ětlená“sloupci + graf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 rot="352644">
            <a:off x="2551113" y="3576638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 rot="-445885">
            <a:off x="2555875" y="3789363"/>
            <a:ext cx="1584325" cy="144462"/>
          </a:xfrm>
          <a:prstGeom prst="rightArrow">
            <a:avLst>
              <a:gd name="adj1" fmla="val 50000"/>
              <a:gd name="adj2" fmla="val 274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87313" y="4586288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Tabulka frekvencí výskytu + nestandartizované koordináty</a:t>
            </a:r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 rot="-2418185">
            <a:off x="2268538" y="4297363"/>
            <a:ext cx="1223962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7704138" y="2636838"/>
            <a:ext cx="1476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1D, 2D, 3D grafy řádků a sloupců v souřadném systému</a:t>
            </a:r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4572000" y="3146425"/>
            <a:ext cx="2160588" cy="863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6732588" y="3722688"/>
            <a:ext cx="10080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3255963" y="5462588"/>
            <a:ext cx="588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Nastavení grafů – výběr os, zkrácení popisek, identické měřítko</a:t>
            </a:r>
          </a:p>
        </p:txBody>
      </p: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5364163" y="4657725"/>
            <a:ext cx="287337" cy="792163"/>
          </a:xfrm>
          <a:prstGeom prst="up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949</Words>
  <Application>Microsoft Office PowerPoint</Application>
  <PresentationFormat>Předvádění na obrazovce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1_Motiv sady Office</vt:lpstr>
      <vt:lpstr>Image</vt:lpstr>
      <vt:lpstr>Graph</vt:lpstr>
      <vt:lpstr>Spreadsheet</vt:lpstr>
      <vt:lpstr>STATISTICA 7 Graph</vt:lpstr>
      <vt:lpstr>STATISTICA Graph</vt:lpstr>
      <vt:lpstr>5. cvičení</vt:lpstr>
      <vt:lpstr>Korespondenční analýza</vt:lpstr>
      <vt:lpstr>Snímek 3</vt:lpstr>
      <vt:lpstr>Korespondenční analýza</vt:lpstr>
      <vt:lpstr>Korespondenční analýza – výsledky Quick</vt:lpstr>
      <vt:lpstr>Snímek 6</vt:lpstr>
      <vt:lpstr>Snímek 7</vt:lpstr>
      <vt:lpstr>Korespondenční analýza - nastavení</vt:lpstr>
      <vt:lpstr>Korespondenční analýza– výsledky Advanced</vt:lpstr>
      <vt:lpstr>Snímek 10</vt:lpstr>
      <vt:lpstr>Snímek 11</vt:lpstr>
      <vt:lpstr>Korespondenční analýza– přehledy</vt:lpstr>
      <vt:lpstr>Snímek 13</vt:lpstr>
      <vt:lpstr>Nemetrické mnohorozměrné škálování (NMDS)</vt:lpstr>
      <vt:lpstr>Multidimensional Scaling</vt:lpstr>
      <vt:lpstr>Multidimensional Scaling - výpočet</vt:lpstr>
      <vt:lpstr>Multidimensional Scaling – výsledky Quick</vt:lpstr>
      <vt:lpstr>Multidimensional Scaling – výsledky tabulky</vt:lpstr>
      <vt:lpstr>Multidimensional Scaling – výsledky Advanced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cvičení</dc:title>
  <dc:creator>littnerova</dc:creator>
  <cp:lastModifiedBy>Danka</cp:lastModifiedBy>
  <cp:revision>83</cp:revision>
  <dcterms:created xsi:type="dcterms:W3CDTF">2011-01-19T14:50:53Z</dcterms:created>
  <dcterms:modified xsi:type="dcterms:W3CDTF">2014-12-01T10:54:10Z</dcterms:modified>
</cp:coreProperties>
</file>