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60" r:id="rId2"/>
    <p:sldId id="262" r:id="rId3"/>
    <p:sldId id="310" r:id="rId4"/>
    <p:sldId id="311" r:id="rId5"/>
    <p:sldId id="265" r:id="rId6"/>
    <p:sldId id="263" r:id="rId7"/>
    <p:sldId id="259" r:id="rId8"/>
    <p:sldId id="256" r:id="rId9"/>
    <p:sldId id="258" r:id="rId10"/>
    <p:sldId id="257" r:id="rId11"/>
    <p:sldId id="261" r:id="rId12"/>
    <p:sldId id="285" r:id="rId13"/>
    <p:sldId id="307" r:id="rId14"/>
    <p:sldId id="308" r:id="rId15"/>
    <p:sldId id="309" r:id="rId16"/>
    <p:sldId id="266" r:id="rId17"/>
    <p:sldId id="267" r:id="rId18"/>
    <p:sldId id="286" r:id="rId19"/>
    <p:sldId id="287" r:id="rId20"/>
    <p:sldId id="283" r:id="rId21"/>
    <p:sldId id="268" r:id="rId22"/>
    <p:sldId id="269" r:id="rId23"/>
    <p:sldId id="288" r:id="rId24"/>
    <p:sldId id="284" r:id="rId25"/>
    <p:sldId id="315" r:id="rId26"/>
    <p:sldId id="274" r:id="rId27"/>
    <p:sldId id="277" r:id="rId28"/>
    <p:sldId id="278" r:id="rId29"/>
    <p:sldId id="270" r:id="rId30"/>
    <p:sldId id="316" r:id="rId31"/>
    <p:sldId id="272" r:id="rId32"/>
    <p:sldId id="281" r:id="rId33"/>
    <p:sldId id="280" r:id="rId34"/>
    <p:sldId id="273" r:id="rId35"/>
    <p:sldId id="282" r:id="rId36"/>
    <p:sldId id="312" r:id="rId37"/>
    <p:sldId id="276" r:id="rId38"/>
    <p:sldId id="291" r:id="rId39"/>
    <p:sldId id="313" r:id="rId40"/>
    <p:sldId id="303" r:id="rId41"/>
    <p:sldId id="295" r:id="rId42"/>
    <p:sldId id="294" r:id="rId43"/>
    <p:sldId id="296" r:id="rId44"/>
    <p:sldId id="298" r:id="rId45"/>
    <p:sldId id="297" r:id="rId46"/>
    <p:sldId id="299" r:id="rId47"/>
    <p:sldId id="300" r:id="rId48"/>
    <p:sldId id="301" r:id="rId49"/>
    <p:sldId id="289" r:id="rId50"/>
    <p:sldId id="290" r:id="rId51"/>
    <p:sldId id="302" r:id="rId52"/>
    <p:sldId id="306" r:id="rId5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CC"/>
    <a:srgbClr val="333300"/>
    <a:srgbClr val="FFCC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45" autoAdjust="0"/>
  </p:normalViewPr>
  <p:slideViewPr>
    <p:cSldViewPr>
      <p:cViewPr>
        <p:scale>
          <a:sx n="66" d="100"/>
          <a:sy n="66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C08F32F-DB2C-4746-AA31-BCDC96629338}" type="datetimeFigureOut">
              <a:rPr lang="cs-CZ"/>
              <a:pPr>
                <a:defRPr/>
              </a:pPr>
              <a:t>11.11.2014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1CA5C7E-0FAB-48BA-84AB-C9400DC780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A267A2-C7BE-4CE2-8C7D-C93E2F735E4D}" type="slidenum">
              <a:rPr lang="cs-CZ" smtClean="0"/>
              <a:pPr/>
              <a:t>21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i="1" smtClean="0"/>
              <a:t>Hemicentes – </a:t>
            </a:r>
            <a:r>
              <a:rPr lang="cs-CZ" smtClean="0"/>
              <a:t>echolokace jazykem (orientace), stridulace třením bodlin (sociální komunikace a lákání žížal)</a:t>
            </a:r>
          </a:p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0C9404-6BB5-419B-9A30-9E6506BEEC5D}" type="slidenum">
              <a:rPr lang="cs-CZ" smtClean="0"/>
              <a:pPr/>
              <a:t>22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18051-2F11-4D15-9549-44EE30C1A5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6BB29-B285-4520-B68A-19A3ABB200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548C4-B503-4F15-B39F-6E4A2FBFA4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78119-A991-4397-9086-55A440603A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59CB8-29D1-4A0F-A1E1-4D4C90974E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F5F51-20CA-4161-9F4B-C3706478D2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D8C75-BD35-44A1-9A0F-79892B2EBBB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9C31D-2CA0-4E91-8C54-A600207EAA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1A86A-4178-48E8-9614-AF854668938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79C0F-D62D-45CD-93A4-1B42DC83A6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EA478-8BE5-42F5-ABAD-4EC965B95A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E0B640-430B-431E-B727-D84457CBEC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368B3-AE5D-48F3-8C9C-99518E1665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CB0E897-5B9B-40BE-9B79-079F6F1745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b/Elephant_in_Botswana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hyperlink" Target="//upload.wikimedia.org/wikipedia/commons/2/23/Ein_klippschliefer.jpg" TargetMode="Externa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7.jpeg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8"/>
          <p:cNvGrpSpPr>
            <a:grpSpLocks/>
          </p:cNvGrpSpPr>
          <p:nvPr/>
        </p:nvGrpSpPr>
        <p:grpSpPr bwMode="auto">
          <a:xfrm>
            <a:off x="239713" y="134938"/>
            <a:ext cx="8653462" cy="917575"/>
            <a:chOff x="158" y="211"/>
            <a:chExt cx="5451" cy="578"/>
          </a:xfrm>
        </p:grpSpPr>
        <p:grpSp>
          <p:nvGrpSpPr>
            <p:cNvPr id="12294" name="Group 9"/>
            <p:cNvGrpSpPr>
              <a:grpSpLocks/>
            </p:cNvGrpSpPr>
            <p:nvPr/>
          </p:nvGrpSpPr>
          <p:grpSpPr bwMode="auto">
            <a:xfrm>
              <a:off x="158" y="211"/>
              <a:ext cx="5451" cy="578"/>
              <a:chOff x="158" y="211"/>
              <a:chExt cx="5451" cy="578"/>
            </a:xfrm>
          </p:grpSpPr>
          <p:sp>
            <p:nvSpPr>
              <p:cNvPr id="12296" name="Text Box 10"/>
              <p:cNvSpPr txBox="1">
                <a:spLocks noChangeArrowheads="1"/>
              </p:cNvSpPr>
              <p:nvPr/>
            </p:nvSpPr>
            <p:spPr bwMode="auto">
              <a:xfrm>
                <a:off x="158" y="224"/>
                <a:ext cx="5451" cy="34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1639" tIns="40820" rIns="81639" bIns="40820"/>
              <a:lstStyle/>
              <a:p>
                <a:pPr algn="ctr" defTabSz="407988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06400" algn="l"/>
                    <a:tab pos="814388" algn="l"/>
                    <a:tab pos="1220788" algn="l"/>
                    <a:tab pos="1628775" algn="l"/>
                    <a:tab pos="2036763" algn="l"/>
                    <a:tab pos="2443163" algn="l"/>
                    <a:tab pos="2851150" algn="l"/>
                    <a:tab pos="3259138" algn="l"/>
                    <a:tab pos="3665538" algn="l"/>
                    <a:tab pos="4073525" algn="l"/>
                    <a:tab pos="4481513" algn="l"/>
                    <a:tab pos="4889500" algn="l"/>
                    <a:tab pos="5295900" algn="l"/>
                    <a:tab pos="5703888" algn="l"/>
                    <a:tab pos="6111875" algn="l"/>
                    <a:tab pos="6518275" algn="l"/>
                    <a:tab pos="6926263" algn="l"/>
                    <a:tab pos="7334250" algn="l"/>
                    <a:tab pos="7742238" algn="l"/>
                    <a:tab pos="8148638" algn="l"/>
                    <a:tab pos="8535988" algn="l"/>
                  </a:tabLst>
                </a:pPr>
                <a:r>
                  <a:rPr lang="cs-CZ" sz="1300">
                    <a:solidFill>
                      <a:srgbClr val="006600"/>
                    </a:solidFill>
                    <a:latin typeface="Arial" charset="0"/>
                    <a:ea typeface="SimSun" pitchFamily="2" charset="-122"/>
                  </a:rPr>
                  <a:t>MODULARIZACE VÝUKY EVOLUČNÍ A EKOLOGICKÉ BIOLOGIE</a:t>
                </a:r>
              </a:p>
              <a:p>
                <a:pPr algn="ctr" defTabSz="407988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>
                    <a:tab pos="0" algn="l"/>
                    <a:tab pos="406400" algn="l"/>
                    <a:tab pos="814388" algn="l"/>
                    <a:tab pos="1220788" algn="l"/>
                    <a:tab pos="1628775" algn="l"/>
                    <a:tab pos="2036763" algn="l"/>
                    <a:tab pos="2443163" algn="l"/>
                    <a:tab pos="2851150" algn="l"/>
                    <a:tab pos="3259138" algn="l"/>
                    <a:tab pos="3665538" algn="l"/>
                    <a:tab pos="4073525" algn="l"/>
                    <a:tab pos="4481513" algn="l"/>
                    <a:tab pos="4889500" algn="l"/>
                    <a:tab pos="5295900" algn="l"/>
                    <a:tab pos="5703888" algn="l"/>
                    <a:tab pos="6111875" algn="l"/>
                    <a:tab pos="6518275" algn="l"/>
                    <a:tab pos="6926263" algn="l"/>
                    <a:tab pos="7334250" algn="l"/>
                    <a:tab pos="7742238" algn="l"/>
                    <a:tab pos="8148638" algn="l"/>
                    <a:tab pos="8535988" algn="l"/>
                  </a:tabLst>
                </a:pPr>
                <a:r>
                  <a:rPr lang="cs-CZ" sz="1300">
                    <a:solidFill>
                      <a:srgbClr val="000000"/>
                    </a:solidFill>
                    <a:latin typeface="Arial" charset="0"/>
                    <a:ea typeface="SimSun" pitchFamily="2" charset="-122"/>
                  </a:rPr>
                  <a:t>CZ.1.07/2.2.00/15.0204</a:t>
                </a:r>
              </a:p>
            </p:txBody>
          </p:sp>
          <p:sp>
            <p:nvSpPr>
              <p:cNvPr id="12297" name="Line 11"/>
              <p:cNvSpPr>
                <a:spLocks noChangeShapeType="1"/>
              </p:cNvSpPr>
              <p:nvPr/>
            </p:nvSpPr>
            <p:spPr bwMode="auto">
              <a:xfrm flipV="1">
                <a:off x="1037" y="521"/>
                <a:ext cx="3703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pic>
            <p:nvPicPr>
              <p:cNvPr id="12298" name="Picture 12" descr="PF_72_100_grey_tr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1" y="213"/>
                <a:ext cx="578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99" name="Picture 13" descr="ubz_cz_black_transparen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06" y="211"/>
                <a:ext cx="576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2295" name="Line 14"/>
            <p:cNvSpPr>
              <a:spLocks noChangeShapeType="1"/>
            </p:cNvSpPr>
            <p:nvPr/>
          </p:nvSpPr>
          <p:spPr bwMode="auto">
            <a:xfrm flipV="1">
              <a:off x="1037" y="494"/>
              <a:ext cx="3703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1229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6026150"/>
            <a:ext cx="4248150" cy="715963"/>
          </a:xfrm>
          <a:prstGeom prst="rect">
            <a:avLst/>
          </a:prstGeom>
          <a:noFill/>
          <a:ln w="76200">
            <a:noFill/>
            <a:round/>
            <a:headEnd/>
            <a:tailEnd/>
          </a:ln>
        </p:spPr>
      </p:pic>
      <p:sp>
        <p:nvSpPr>
          <p:cNvPr id="12292" name="Text Box 13"/>
          <p:cNvSpPr txBox="1">
            <a:spLocks noChangeArrowheads="1"/>
          </p:cNvSpPr>
          <p:nvPr/>
        </p:nvSpPr>
        <p:spPr bwMode="auto">
          <a:xfrm>
            <a:off x="2268538" y="1916113"/>
            <a:ext cx="5014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/>
            <a:r>
              <a:rPr lang="cs-CZ" sz="3200"/>
              <a:t>Systém savců (Mammalia)</a:t>
            </a:r>
          </a:p>
        </p:txBody>
      </p:sp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1835150" y="3038475"/>
            <a:ext cx="5492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sz="2400"/>
              <a:t>III. Eutheria, Placentalia: Afrotheria</a:t>
            </a:r>
          </a:p>
          <a:p>
            <a:pPr marL="457200" indent="-457200"/>
            <a:r>
              <a:rPr lang="cs-CZ" sz="2400"/>
              <a:t>IV. Eutheria, Placentalia: Xenarthra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5"/>
          <p:cNvGrpSpPr>
            <a:grpSpLocks/>
          </p:cNvGrpSpPr>
          <p:nvPr/>
        </p:nvGrpSpPr>
        <p:grpSpPr bwMode="auto">
          <a:xfrm>
            <a:off x="1547813" y="26988"/>
            <a:ext cx="7496175" cy="6858000"/>
            <a:chOff x="970" y="0"/>
            <a:chExt cx="4722" cy="4320"/>
          </a:xfrm>
        </p:grpSpPr>
        <p:pic>
          <p:nvPicPr>
            <p:cNvPr id="21508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0" y="0"/>
              <a:ext cx="382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Text Box 7"/>
            <p:cNvSpPr txBox="1">
              <a:spLocks noChangeArrowheads="1"/>
            </p:cNvSpPr>
            <p:nvPr/>
          </p:nvSpPr>
          <p:spPr bwMode="auto">
            <a:xfrm>
              <a:off x="4636" y="177"/>
              <a:ext cx="9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Eulipotyphla</a:t>
              </a:r>
            </a:p>
          </p:txBody>
        </p:sp>
        <p:sp>
          <p:nvSpPr>
            <p:cNvPr id="21510" name="Text Box 8"/>
            <p:cNvSpPr txBox="1">
              <a:spLocks noChangeArrowheads="1"/>
            </p:cNvSpPr>
            <p:nvPr/>
          </p:nvSpPr>
          <p:spPr bwMode="auto">
            <a:xfrm>
              <a:off x="4558" y="523"/>
              <a:ext cx="10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Cetartiodactyla</a:t>
              </a:r>
            </a:p>
          </p:txBody>
        </p:sp>
        <p:sp>
          <p:nvSpPr>
            <p:cNvPr id="21511" name="Text Box 9"/>
            <p:cNvSpPr txBox="1">
              <a:spLocks noChangeArrowheads="1"/>
            </p:cNvSpPr>
            <p:nvPr/>
          </p:nvSpPr>
          <p:spPr bwMode="auto">
            <a:xfrm>
              <a:off x="4640" y="935"/>
              <a:ext cx="10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accent2"/>
                  </a:solidFill>
                  <a:latin typeface="Arial" charset="0"/>
                </a:rPr>
                <a:t>Perissodactyla</a:t>
              </a:r>
            </a:p>
          </p:txBody>
        </p:sp>
        <p:sp>
          <p:nvSpPr>
            <p:cNvPr id="21512" name="Text Box 10"/>
            <p:cNvSpPr txBox="1">
              <a:spLocks noChangeArrowheads="1"/>
            </p:cNvSpPr>
            <p:nvPr/>
          </p:nvSpPr>
          <p:spPr bwMode="auto">
            <a:xfrm>
              <a:off x="4723" y="1249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accent2"/>
                  </a:solidFill>
                  <a:latin typeface="Arial" charset="0"/>
                </a:rPr>
                <a:t>Chiroptera</a:t>
              </a:r>
            </a:p>
          </p:txBody>
        </p:sp>
        <p:sp>
          <p:nvSpPr>
            <p:cNvPr id="21513" name="Text Box 11"/>
            <p:cNvSpPr txBox="1">
              <a:spLocks noChangeArrowheads="1"/>
            </p:cNvSpPr>
            <p:nvPr/>
          </p:nvSpPr>
          <p:spPr bwMode="auto">
            <a:xfrm>
              <a:off x="4723" y="1521"/>
              <a:ext cx="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Carnivora</a:t>
              </a:r>
            </a:p>
          </p:txBody>
        </p:sp>
        <p:sp>
          <p:nvSpPr>
            <p:cNvPr id="21514" name="Text Box 12"/>
            <p:cNvSpPr txBox="1">
              <a:spLocks noChangeArrowheads="1"/>
            </p:cNvSpPr>
            <p:nvPr/>
          </p:nvSpPr>
          <p:spPr bwMode="auto">
            <a:xfrm>
              <a:off x="4749" y="1657"/>
              <a:ext cx="7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Pholidota</a:t>
              </a:r>
            </a:p>
          </p:txBody>
        </p:sp>
        <p:sp>
          <p:nvSpPr>
            <p:cNvPr id="21515" name="Text Box 13"/>
            <p:cNvSpPr txBox="1">
              <a:spLocks noChangeArrowheads="1"/>
            </p:cNvSpPr>
            <p:nvPr/>
          </p:nvSpPr>
          <p:spPr bwMode="auto">
            <a:xfrm>
              <a:off x="4773" y="1838"/>
              <a:ext cx="6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Rodentia</a:t>
              </a:r>
            </a:p>
          </p:txBody>
        </p:sp>
        <p:sp>
          <p:nvSpPr>
            <p:cNvPr id="21516" name="Text Box 14"/>
            <p:cNvSpPr txBox="1">
              <a:spLocks noChangeArrowheads="1"/>
            </p:cNvSpPr>
            <p:nvPr/>
          </p:nvSpPr>
          <p:spPr bwMode="auto">
            <a:xfrm>
              <a:off x="4740" y="2020"/>
              <a:ext cx="9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Lagomorpha</a:t>
              </a:r>
            </a:p>
          </p:txBody>
        </p:sp>
        <p:sp>
          <p:nvSpPr>
            <p:cNvPr id="21517" name="Text Box 15"/>
            <p:cNvSpPr txBox="1">
              <a:spLocks noChangeArrowheads="1"/>
            </p:cNvSpPr>
            <p:nvPr/>
          </p:nvSpPr>
          <p:spPr bwMode="auto">
            <a:xfrm>
              <a:off x="4768" y="2156"/>
              <a:ext cx="8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Scandentia</a:t>
              </a:r>
            </a:p>
          </p:txBody>
        </p:sp>
        <p:sp>
          <p:nvSpPr>
            <p:cNvPr id="21518" name="Text Box 16"/>
            <p:cNvSpPr txBox="1">
              <a:spLocks noChangeArrowheads="1"/>
            </p:cNvSpPr>
            <p:nvPr/>
          </p:nvSpPr>
          <p:spPr bwMode="auto">
            <a:xfrm>
              <a:off x="4766" y="2292"/>
              <a:ext cx="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Dermoptera</a:t>
              </a:r>
            </a:p>
          </p:txBody>
        </p:sp>
        <p:sp>
          <p:nvSpPr>
            <p:cNvPr id="21519" name="Text Box 17"/>
            <p:cNvSpPr txBox="1">
              <a:spLocks noChangeArrowheads="1"/>
            </p:cNvSpPr>
            <p:nvPr/>
          </p:nvSpPr>
          <p:spPr bwMode="auto">
            <a:xfrm>
              <a:off x="4771" y="2428"/>
              <a:ext cx="6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latin typeface="Arial" charset="0"/>
                </a:rPr>
                <a:t>Primates</a:t>
              </a:r>
            </a:p>
          </p:txBody>
        </p:sp>
        <p:sp>
          <p:nvSpPr>
            <p:cNvPr id="21520" name="Text Box 18"/>
            <p:cNvSpPr txBox="1">
              <a:spLocks noChangeArrowheads="1"/>
            </p:cNvSpPr>
            <p:nvPr/>
          </p:nvSpPr>
          <p:spPr bwMode="auto">
            <a:xfrm>
              <a:off x="4785" y="2655"/>
              <a:ext cx="7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accent2"/>
                  </a:solidFill>
                  <a:latin typeface="Arial" charset="0"/>
                </a:rPr>
                <a:t>Xenarthra</a:t>
              </a:r>
            </a:p>
          </p:txBody>
        </p:sp>
        <p:sp>
          <p:nvSpPr>
            <p:cNvPr id="21521" name="Text Box 19"/>
            <p:cNvSpPr txBox="1">
              <a:spLocks noChangeArrowheads="1"/>
            </p:cNvSpPr>
            <p:nvPr/>
          </p:nvSpPr>
          <p:spPr bwMode="auto">
            <a:xfrm>
              <a:off x="4811" y="2972"/>
              <a:ext cx="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chemeClr val="accent2"/>
                  </a:solidFill>
                  <a:latin typeface="Arial" charset="0"/>
                </a:rPr>
                <a:t>Afrotheria</a:t>
              </a:r>
            </a:p>
          </p:txBody>
        </p:sp>
        <p:sp>
          <p:nvSpPr>
            <p:cNvPr id="21522" name="Rectangle 20"/>
            <p:cNvSpPr>
              <a:spLocks noChangeArrowheads="1"/>
            </p:cNvSpPr>
            <p:nvPr/>
          </p:nvSpPr>
          <p:spPr bwMode="auto">
            <a:xfrm>
              <a:off x="1156" y="3022"/>
              <a:ext cx="681" cy="45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21523" name="Group 21"/>
            <p:cNvGrpSpPr>
              <a:grpSpLocks/>
            </p:cNvGrpSpPr>
            <p:nvPr/>
          </p:nvGrpSpPr>
          <p:grpSpPr bwMode="auto">
            <a:xfrm>
              <a:off x="4649" y="2750"/>
              <a:ext cx="181" cy="363"/>
              <a:chOff x="4649" y="2750"/>
              <a:chExt cx="181" cy="363"/>
            </a:xfrm>
          </p:grpSpPr>
          <p:sp>
            <p:nvSpPr>
              <p:cNvPr id="21529" name="Line 22"/>
              <p:cNvSpPr>
                <a:spLocks noChangeShapeType="1"/>
              </p:cNvSpPr>
              <p:nvPr/>
            </p:nvSpPr>
            <p:spPr bwMode="auto">
              <a:xfrm>
                <a:off x="4740" y="2750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530" name="Line 23"/>
              <p:cNvSpPr>
                <a:spLocks noChangeShapeType="1"/>
              </p:cNvSpPr>
              <p:nvPr/>
            </p:nvSpPr>
            <p:spPr bwMode="auto">
              <a:xfrm>
                <a:off x="4740" y="2750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531" name="Line 24"/>
              <p:cNvSpPr>
                <a:spLocks noChangeShapeType="1"/>
              </p:cNvSpPr>
              <p:nvPr/>
            </p:nvSpPr>
            <p:spPr bwMode="auto">
              <a:xfrm>
                <a:off x="4740" y="3113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532" name="Line 25"/>
              <p:cNvSpPr>
                <a:spLocks noChangeShapeType="1"/>
              </p:cNvSpPr>
              <p:nvPr/>
            </p:nvSpPr>
            <p:spPr bwMode="auto">
              <a:xfrm>
                <a:off x="4649" y="2931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1524" name="Group 26"/>
            <p:cNvGrpSpPr>
              <a:grpSpLocks/>
            </p:cNvGrpSpPr>
            <p:nvPr/>
          </p:nvGrpSpPr>
          <p:grpSpPr bwMode="auto">
            <a:xfrm>
              <a:off x="4468" y="1026"/>
              <a:ext cx="181" cy="363"/>
              <a:chOff x="4649" y="2750"/>
              <a:chExt cx="181" cy="363"/>
            </a:xfrm>
          </p:grpSpPr>
          <p:sp>
            <p:nvSpPr>
              <p:cNvPr id="21525" name="Line 27"/>
              <p:cNvSpPr>
                <a:spLocks noChangeShapeType="1"/>
              </p:cNvSpPr>
              <p:nvPr/>
            </p:nvSpPr>
            <p:spPr bwMode="auto">
              <a:xfrm>
                <a:off x="4740" y="2750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526" name="Line 28"/>
              <p:cNvSpPr>
                <a:spLocks noChangeShapeType="1"/>
              </p:cNvSpPr>
              <p:nvPr/>
            </p:nvSpPr>
            <p:spPr bwMode="auto">
              <a:xfrm>
                <a:off x="4740" y="2750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527" name="Line 29"/>
              <p:cNvSpPr>
                <a:spLocks noChangeShapeType="1"/>
              </p:cNvSpPr>
              <p:nvPr/>
            </p:nvSpPr>
            <p:spPr bwMode="auto">
              <a:xfrm>
                <a:off x="4740" y="3113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528" name="Line 30"/>
              <p:cNvSpPr>
                <a:spLocks noChangeShapeType="1"/>
              </p:cNvSpPr>
              <p:nvPr/>
            </p:nvSpPr>
            <p:spPr bwMode="auto">
              <a:xfrm>
                <a:off x="4649" y="2931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1507" name="Text Box 31"/>
          <p:cNvSpPr txBox="1">
            <a:spLocks noChangeArrowheads="1"/>
          </p:cNvSpPr>
          <p:nvPr/>
        </p:nvSpPr>
        <p:spPr bwMode="auto">
          <a:xfrm>
            <a:off x="107950" y="188913"/>
            <a:ext cx="2552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Podle Murphy et al.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80"/>
          <p:cNvSpPr txBox="1">
            <a:spLocks noChangeArrowheads="1"/>
          </p:cNvSpPr>
          <p:nvPr/>
        </p:nvSpPr>
        <p:spPr bwMode="auto">
          <a:xfrm>
            <a:off x="1570038" y="5468938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65</a:t>
            </a:r>
          </a:p>
        </p:txBody>
      </p:sp>
      <p:sp>
        <p:nvSpPr>
          <p:cNvPr id="22531" name="Text Box 22"/>
          <p:cNvSpPr txBox="1">
            <a:spLocks noChangeArrowheads="1"/>
          </p:cNvSpPr>
          <p:nvPr/>
        </p:nvSpPr>
        <p:spPr bwMode="auto">
          <a:xfrm>
            <a:off x="1858963" y="2660650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62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694113" y="188913"/>
            <a:ext cx="3611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Afrotheria </a:t>
            </a:r>
            <a:r>
              <a:rPr lang="cs-CZ"/>
              <a:t>(6o, 31g, 71 spp.)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2540000" y="1773238"/>
            <a:ext cx="3255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Proboscidea - chobotnatci</a:t>
            </a:r>
          </a:p>
        </p:txBody>
      </p:sp>
      <p:grpSp>
        <p:nvGrpSpPr>
          <p:cNvPr id="22534" name="Group 55"/>
          <p:cNvGrpSpPr>
            <a:grpSpLocks/>
          </p:cNvGrpSpPr>
          <p:nvPr/>
        </p:nvGrpSpPr>
        <p:grpSpPr bwMode="auto">
          <a:xfrm>
            <a:off x="971550" y="1989138"/>
            <a:ext cx="4133850" cy="1230312"/>
            <a:chOff x="430" y="1253"/>
            <a:chExt cx="2604" cy="775"/>
          </a:xfrm>
        </p:grpSpPr>
        <p:sp>
          <p:nvSpPr>
            <p:cNvPr id="22589" name="Line 5"/>
            <p:cNvSpPr>
              <a:spLocks noChangeShapeType="1"/>
            </p:cNvSpPr>
            <p:nvPr/>
          </p:nvSpPr>
          <p:spPr bwMode="auto">
            <a:xfrm>
              <a:off x="430" y="1480"/>
              <a:ext cx="5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90" name="Line 7"/>
            <p:cNvSpPr>
              <a:spLocks noChangeShapeType="1"/>
            </p:cNvSpPr>
            <p:nvPr/>
          </p:nvSpPr>
          <p:spPr bwMode="auto">
            <a:xfrm>
              <a:off x="1037" y="1253"/>
              <a:ext cx="0" cy="4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91" name="Line 8"/>
            <p:cNvSpPr>
              <a:spLocks noChangeShapeType="1"/>
            </p:cNvSpPr>
            <p:nvPr/>
          </p:nvSpPr>
          <p:spPr bwMode="auto">
            <a:xfrm flipV="1">
              <a:off x="1037" y="1706"/>
              <a:ext cx="1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92" name="Line 9"/>
            <p:cNvSpPr>
              <a:spLocks noChangeShapeType="1"/>
            </p:cNvSpPr>
            <p:nvPr/>
          </p:nvSpPr>
          <p:spPr bwMode="auto">
            <a:xfrm>
              <a:off x="1037" y="1253"/>
              <a:ext cx="3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22593" name="Group 54"/>
            <p:cNvGrpSpPr>
              <a:grpSpLocks/>
            </p:cNvGrpSpPr>
            <p:nvPr/>
          </p:nvGrpSpPr>
          <p:grpSpPr bwMode="auto">
            <a:xfrm>
              <a:off x="1202" y="1480"/>
              <a:ext cx="1832" cy="548"/>
              <a:chOff x="1202" y="1480"/>
              <a:chExt cx="1832" cy="548"/>
            </a:xfrm>
          </p:grpSpPr>
          <p:grpSp>
            <p:nvGrpSpPr>
              <p:cNvPr id="22594" name="Group 53"/>
              <p:cNvGrpSpPr>
                <a:grpSpLocks/>
              </p:cNvGrpSpPr>
              <p:nvPr/>
            </p:nvGrpSpPr>
            <p:grpSpPr bwMode="auto">
              <a:xfrm>
                <a:off x="1202" y="1555"/>
                <a:ext cx="166" cy="309"/>
                <a:chOff x="1202" y="1555"/>
                <a:chExt cx="166" cy="309"/>
              </a:xfrm>
            </p:grpSpPr>
            <p:sp>
              <p:nvSpPr>
                <p:cNvPr id="22597" name="Line 12"/>
                <p:cNvSpPr>
                  <a:spLocks noChangeShapeType="1"/>
                </p:cNvSpPr>
                <p:nvPr/>
              </p:nvSpPr>
              <p:spPr bwMode="auto">
                <a:xfrm>
                  <a:off x="1202" y="1555"/>
                  <a:ext cx="0" cy="30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98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1202" y="1861"/>
                  <a:ext cx="166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2599" name="Line 14"/>
                <p:cNvSpPr>
                  <a:spLocks noChangeShapeType="1"/>
                </p:cNvSpPr>
                <p:nvPr/>
              </p:nvSpPr>
              <p:spPr bwMode="auto">
                <a:xfrm>
                  <a:off x="1202" y="1555"/>
                  <a:ext cx="166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2595" name="Text Box 15"/>
              <p:cNvSpPr txBox="1">
                <a:spLocks noChangeArrowheads="1"/>
              </p:cNvSpPr>
              <p:nvPr/>
            </p:nvSpPr>
            <p:spPr bwMode="auto">
              <a:xfrm>
                <a:off x="1404" y="1480"/>
                <a:ext cx="1630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/>
                  <a:t>Hyracoidea - damani</a:t>
                </a:r>
              </a:p>
            </p:txBody>
          </p:sp>
          <p:sp>
            <p:nvSpPr>
              <p:cNvPr id="22596" name="Text Box 16"/>
              <p:cNvSpPr txBox="1">
                <a:spLocks noChangeArrowheads="1"/>
              </p:cNvSpPr>
              <p:nvPr/>
            </p:nvSpPr>
            <p:spPr bwMode="auto">
              <a:xfrm>
                <a:off x="1414" y="1778"/>
                <a:ext cx="126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2000"/>
                  <a:t>Sirenia - sirény</a:t>
                </a:r>
              </a:p>
            </p:txBody>
          </p:sp>
        </p:grpSp>
      </p:grpSp>
      <p:sp>
        <p:nvSpPr>
          <p:cNvPr id="22535" name="Line 18"/>
          <p:cNvSpPr>
            <a:spLocks noChangeShapeType="1"/>
          </p:cNvSpPr>
          <p:nvPr/>
        </p:nvSpPr>
        <p:spPr bwMode="auto">
          <a:xfrm>
            <a:off x="684213" y="2349500"/>
            <a:ext cx="0" cy="2592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36" name="Line 19"/>
          <p:cNvSpPr>
            <a:spLocks noChangeShapeType="1"/>
          </p:cNvSpPr>
          <p:nvPr/>
        </p:nvSpPr>
        <p:spPr bwMode="auto">
          <a:xfrm>
            <a:off x="684213" y="4941888"/>
            <a:ext cx="431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37" name="Text Box 21"/>
          <p:cNvSpPr txBox="1">
            <a:spLocks noChangeArrowheads="1"/>
          </p:cNvSpPr>
          <p:nvPr/>
        </p:nvSpPr>
        <p:spPr bwMode="auto">
          <a:xfrm>
            <a:off x="1239838" y="2032000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65</a:t>
            </a:r>
          </a:p>
        </p:txBody>
      </p:sp>
      <p:sp>
        <p:nvSpPr>
          <p:cNvPr id="22538" name="Line 23"/>
          <p:cNvSpPr>
            <a:spLocks noChangeShapeType="1"/>
          </p:cNvSpPr>
          <p:nvPr/>
        </p:nvSpPr>
        <p:spPr bwMode="auto">
          <a:xfrm>
            <a:off x="134938" y="3644900"/>
            <a:ext cx="5492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39" name="Text Box 24"/>
          <p:cNvSpPr txBox="1">
            <a:spLocks noChangeArrowheads="1"/>
          </p:cNvSpPr>
          <p:nvPr/>
        </p:nvSpPr>
        <p:spPr bwMode="auto">
          <a:xfrm>
            <a:off x="323850" y="3357563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78</a:t>
            </a:r>
          </a:p>
        </p:txBody>
      </p:sp>
      <p:sp>
        <p:nvSpPr>
          <p:cNvPr id="22540" name="Line 25"/>
          <p:cNvSpPr>
            <a:spLocks noChangeShapeType="1"/>
          </p:cNvSpPr>
          <p:nvPr/>
        </p:nvSpPr>
        <p:spPr bwMode="auto">
          <a:xfrm>
            <a:off x="1116013" y="4503738"/>
            <a:ext cx="0" cy="869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41" name="Line 26"/>
          <p:cNvSpPr>
            <a:spLocks noChangeShapeType="1"/>
          </p:cNvSpPr>
          <p:nvPr/>
        </p:nvSpPr>
        <p:spPr bwMode="auto">
          <a:xfrm flipV="1">
            <a:off x="1116013" y="5373688"/>
            <a:ext cx="2619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42" name="Line 27"/>
          <p:cNvSpPr>
            <a:spLocks noChangeShapeType="1"/>
          </p:cNvSpPr>
          <p:nvPr/>
        </p:nvSpPr>
        <p:spPr bwMode="auto">
          <a:xfrm>
            <a:off x="1116013" y="4503738"/>
            <a:ext cx="1584325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43" name="Line 30"/>
          <p:cNvSpPr>
            <a:spLocks noChangeShapeType="1"/>
          </p:cNvSpPr>
          <p:nvPr/>
        </p:nvSpPr>
        <p:spPr bwMode="auto">
          <a:xfrm>
            <a:off x="1403350" y="4868863"/>
            <a:ext cx="0" cy="936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1"/>
          <p:cNvSpPr>
            <a:spLocks noChangeShapeType="1"/>
          </p:cNvSpPr>
          <p:nvPr/>
        </p:nvSpPr>
        <p:spPr bwMode="auto">
          <a:xfrm>
            <a:off x="755650" y="5805488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2"/>
          <p:cNvSpPr>
            <a:spLocks noChangeShapeType="1"/>
          </p:cNvSpPr>
          <p:nvPr/>
        </p:nvSpPr>
        <p:spPr bwMode="auto">
          <a:xfrm>
            <a:off x="1403350" y="4868863"/>
            <a:ext cx="1295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22546" name="Group 51"/>
          <p:cNvGrpSpPr>
            <a:grpSpLocks/>
          </p:cNvGrpSpPr>
          <p:nvPr/>
        </p:nvGrpSpPr>
        <p:grpSpPr bwMode="auto">
          <a:xfrm>
            <a:off x="6731000" y="1773238"/>
            <a:ext cx="2233613" cy="1370012"/>
            <a:chOff x="3605" y="1048"/>
            <a:chExt cx="1407" cy="863"/>
          </a:xfrm>
        </p:grpSpPr>
        <p:sp>
          <p:nvSpPr>
            <p:cNvPr id="22579" name="Line 40"/>
            <p:cNvSpPr>
              <a:spLocks noChangeShapeType="1"/>
            </p:cNvSpPr>
            <p:nvPr/>
          </p:nvSpPr>
          <p:spPr bwMode="auto">
            <a:xfrm>
              <a:off x="3605" y="1162"/>
              <a:ext cx="0" cy="44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80" name="Line 41"/>
            <p:cNvSpPr>
              <a:spLocks noChangeShapeType="1"/>
            </p:cNvSpPr>
            <p:nvPr/>
          </p:nvSpPr>
          <p:spPr bwMode="auto">
            <a:xfrm flipV="1">
              <a:off x="3605" y="1615"/>
              <a:ext cx="1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81" name="Line 42"/>
            <p:cNvSpPr>
              <a:spLocks noChangeShapeType="1"/>
            </p:cNvSpPr>
            <p:nvPr/>
          </p:nvSpPr>
          <p:spPr bwMode="auto">
            <a:xfrm>
              <a:off x="3605" y="1162"/>
              <a:ext cx="34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22582" name="Group 44"/>
            <p:cNvGrpSpPr>
              <a:grpSpLocks/>
            </p:cNvGrpSpPr>
            <p:nvPr/>
          </p:nvGrpSpPr>
          <p:grpSpPr bwMode="auto">
            <a:xfrm>
              <a:off x="3770" y="1464"/>
              <a:ext cx="166" cy="309"/>
              <a:chOff x="808" y="1281"/>
              <a:chExt cx="165" cy="470"/>
            </a:xfrm>
          </p:grpSpPr>
          <p:sp>
            <p:nvSpPr>
              <p:cNvPr id="22586" name="Line 45"/>
              <p:cNvSpPr>
                <a:spLocks noChangeShapeType="1"/>
              </p:cNvSpPr>
              <p:nvPr/>
            </p:nvSpPr>
            <p:spPr bwMode="auto">
              <a:xfrm>
                <a:off x="808" y="1281"/>
                <a:ext cx="0" cy="4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587" name="Line 46"/>
              <p:cNvSpPr>
                <a:spLocks noChangeShapeType="1"/>
              </p:cNvSpPr>
              <p:nvPr/>
            </p:nvSpPr>
            <p:spPr bwMode="auto">
              <a:xfrm flipV="1">
                <a:off x="808" y="1747"/>
                <a:ext cx="16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588" name="Line 47"/>
              <p:cNvSpPr>
                <a:spLocks noChangeShapeType="1"/>
              </p:cNvSpPr>
              <p:nvPr/>
            </p:nvSpPr>
            <p:spPr bwMode="auto">
              <a:xfrm>
                <a:off x="808" y="1281"/>
                <a:ext cx="16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2583" name="Text Box 48"/>
            <p:cNvSpPr txBox="1">
              <a:spLocks noChangeArrowheads="1"/>
            </p:cNvSpPr>
            <p:nvPr/>
          </p:nvSpPr>
          <p:spPr bwMode="auto">
            <a:xfrm>
              <a:off x="3972" y="1048"/>
              <a:ext cx="9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Hyracoidea</a:t>
              </a:r>
            </a:p>
          </p:txBody>
        </p:sp>
        <p:sp>
          <p:nvSpPr>
            <p:cNvPr id="22584" name="Text Box 49"/>
            <p:cNvSpPr txBox="1">
              <a:spLocks noChangeArrowheads="1"/>
            </p:cNvSpPr>
            <p:nvPr/>
          </p:nvSpPr>
          <p:spPr bwMode="auto">
            <a:xfrm>
              <a:off x="3982" y="1344"/>
              <a:ext cx="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Sirenia</a:t>
              </a:r>
            </a:p>
          </p:txBody>
        </p:sp>
        <p:sp>
          <p:nvSpPr>
            <p:cNvPr id="22585" name="Text Box 50"/>
            <p:cNvSpPr txBox="1">
              <a:spLocks noChangeArrowheads="1"/>
            </p:cNvSpPr>
            <p:nvPr/>
          </p:nvSpPr>
          <p:spPr bwMode="auto">
            <a:xfrm>
              <a:off x="4004" y="1661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Proboscidea</a:t>
              </a:r>
            </a:p>
          </p:txBody>
        </p:sp>
      </p:grpSp>
      <p:sp>
        <p:nvSpPr>
          <p:cNvPr id="22547" name="Text Box 52"/>
          <p:cNvSpPr txBox="1">
            <a:spLocks noChangeArrowheads="1"/>
          </p:cNvSpPr>
          <p:nvPr/>
        </p:nvSpPr>
        <p:spPr bwMode="auto">
          <a:xfrm>
            <a:off x="107950" y="2125663"/>
            <a:ext cx="1547813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Paenungulata</a:t>
            </a:r>
          </a:p>
        </p:txBody>
      </p:sp>
      <p:sp>
        <p:nvSpPr>
          <p:cNvPr id="22548" name="Text Box 56"/>
          <p:cNvSpPr txBox="1">
            <a:spLocks noChangeArrowheads="1"/>
          </p:cNvSpPr>
          <p:nvPr/>
        </p:nvSpPr>
        <p:spPr bwMode="auto">
          <a:xfrm>
            <a:off x="2771775" y="13335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nDNA</a:t>
            </a:r>
          </a:p>
        </p:txBody>
      </p:sp>
      <p:sp>
        <p:nvSpPr>
          <p:cNvPr id="22549" name="Text Box 57"/>
          <p:cNvSpPr txBox="1">
            <a:spLocks noChangeArrowheads="1"/>
          </p:cNvSpPr>
          <p:nvPr/>
        </p:nvSpPr>
        <p:spPr bwMode="auto">
          <a:xfrm>
            <a:off x="6561138" y="1333500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mtDNA, morfologie</a:t>
            </a:r>
          </a:p>
        </p:txBody>
      </p:sp>
      <p:sp>
        <p:nvSpPr>
          <p:cNvPr id="22550" name="Text Box 58"/>
          <p:cNvSpPr txBox="1">
            <a:spLocks noChangeArrowheads="1"/>
          </p:cNvSpPr>
          <p:nvPr/>
        </p:nvSpPr>
        <p:spPr bwMode="auto">
          <a:xfrm>
            <a:off x="5397500" y="2486025"/>
            <a:ext cx="14795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Tethytheria</a:t>
            </a:r>
          </a:p>
        </p:txBody>
      </p:sp>
      <p:sp>
        <p:nvSpPr>
          <p:cNvPr id="22551" name="Text Box 59"/>
          <p:cNvSpPr txBox="1">
            <a:spLocks noChangeArrowheads="1"/>
          </p:cNvSpPr>
          <p:nvPr/>
        </p:nvSpPr>
        <p:spPr bwMode="auto">
          <a:xfrm>
            <a:off x="2843213" y="4327525"/>
            <a:ext cx="2995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Tubulidentata - hrabáči</a:t>
            </a:r>
          </a:p>
        </p:txBody>
      </p:sp>
      <p:grpSp>
        <p:nvGrpSpPr>
          <p:cNvPr id="22552" name="Group 60"/>
          <p:cNvGrpSpPr>
            <a:grpSpLocks/>
          </p:cNvGrpSpPr>
          <p:nvPr/>
        </p:nvGrpSpPr>
        <p:grpSpPr bwMode="auto">
          <a:xfrm>
            <a:off x="1906588" y="5445125"/>
            <a:ext cx="720725" cy="647700"/>
            <a:chOff x="808" y="1281"/>
            <a:chExt cx="165" cy="470"/>
          </a:xfrm>
        </p:grpSpPr>
        <p:sp>
          <p:nvSpPr>
            <p:cNvPr id="22576" name="Line 61"/>
            <p:cNvSpPr>
              <a:spLocks noChangeShapeType="1"/>
            </p:cNvSpPr>
            <p:nvPr/>
          </p:nvSpPr>
          <p:spPr bwMode="auto">
            <a:xfrm>
              <a:off x="808" y="1281"/>
              <a:ext cx="0" cy="4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77" name="Line 62"/>
            <p:cNvSpPr>
              <a:spLocks noChangeShapeType="1"/>
            </p:cNvSpPr>
            <p:nvPr/>
          </p:nvSpPr>
          <p:spPr bwMode="auto">
            <a:xfrm flipV="1">
              <a:off x="808" y="1747"/>
              <a:ext cx="16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78" name="Line 63"/>
            <p:cNvSpPr>
              <a:spLocks noChangeShapeType="1"/>
            </p:cNvSpPr>
            <p:nvPr/>
          </p:nvSpPr>
          <p:spPr bwMode="auto">
            <a:xfrm>
              <a:off x="808" y="1281"/>
              <a:ext cx="16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2553" name="Text Box 64"/>
          <p:cNvSpPr txBox="1">
            <a:spLocks noChangeArrowheads="1"/>
          </p:cNvSpPr>
          <p:nvPr/>
        </p:nvSpPr>
        <p:spPr bwMode="auto">
          <a:xfrm>
            <a:off x="2859088" y="4687888"/>
            <a:ext cx="314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Macroscelidea - bércouni</a:t>
            </a:r>
          </a:p>
        </p:txBody>
      </p:sp>
      <p:sp>
        <p:nvSpPr>
          <p:cNvPr id="22554" name="Text Box 65"/>
          <p:cNvSpPr txBox="1">
            <a:spLocks noChangeArrowheads="1"/>
          </p:cNvSpPr>
          <p:nvPr/>
        </p:nvSpPr>
        <p:spPr bwMode="auto">
          <a:xfrm>
            <a:off x="107950" y="5654675"/>
            <a:ext cx="1535113" cy="366713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Afrosoricida</a:t>
            </a:r>
          </a:p>
        </p:txBody>
      </p:sp>
      <p:sp>
        <p:nvSpPr>
          <p:cNvPr id="22555" name="Text Box 66"/>
          <p:cNvSpPr txBox="1">
            <a:spLocks noChangeArrowheads="1"/>
          </p:cNvSpPr>
          <p:nvPr/>
        </p:nvSpPr>
        <p:spPr bwMode="auto">
          <a:xfrm>
            <a:off x="2843213" y="5264150"/>
            <a:ext cx="2551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Tenrecidae - bodlíni</a:t>
            </a:r>
          </a:p>
        </p:txBody>
      </p:sp>
      <p:sp>
        <p:nvSpPr>
          <p:cNvPr id="22556" name="Text Box 67"/>
          <p:cNvSpPr txBox="1">
            <a:spLocks noChangeArrowheads="1"/>
          </p:cNvSpPr>
          <p:nvPr/>
        </p:nvSpPr>
        <p:spPr bwMode="auto">
          <a:xfrm>
            <a:off x="2865438" y="5876925"/>
            <a:ext cx="3382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Chrysochloridae - zlatokrti</a:t>
            </a:r>
          </a:p>
        </p:txBody>
      </p:sp>
      <p:sp>
        <p:nvSpPr>
          <p:cNvPr id="22557" name="Text Box 68"/>
          <p:cNvSpPr txBox="1">
            <a:spLocks noChangeArrowheads="1"/>
          </p:cNvSpPr>
          <p:nvPr/>
        </p:nvSpPr>
        <p:spPr bwMode="auto">
          <a:xfrm>
            <a:off x="519113" y="717550"/>
            <a:ext cx="855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Disparita – nízký počet druhů, vysoký počet vyšších taxonů – reliktní charakter</a:t>
            </a:r>
          </a:p>
        </p:txBody>
      </p:sp>
      <p:sp>
        <p:nvSpPr>
          <p:cNvPr id="22558" name="Text Box 69"/>
          <p:cNvSpPr txBox="1">
            <a:spLocks noChangeArrowheads="1"/>
          </p:cNvSpPr>
          <p:nvPr/>
        </p:nvSpPr>
        <p:spPr bwMode="auto">
          <a:xfrm>
            <a:off x="1570038" y="2060575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64</a:t>
            </a:r>
          </a:p>
        </p:txBody>
      </p:sp>
      <p:sp>
        <p:nvSpPr>
          <p:cNvPr id="22559" name="Text Box 70"/>
          <p:cNvSpPr txBox="1">
            <a:spLocks noChangeArrowheads="1"/>
          </p:cNvSpPr>
          <p:nvPr/>
        </p:nvSpPr>
        <p:spPr bwMode="auto">
          <a:xfrm>
            <a:off x="552450" y="974725"/>
            <a:ext cx="7059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Apomorfie – 4 laločný allantois, prodlužování rostra až po chobot</a:t>
            </a:r>
          </a:p>
        </p:txBody>
      </p:sp>
      <p:sp>
        <p:nvSpPr>
          <p:cNvPr id="22560" name="Text Box 71"/>
          <p:cNvSpPr txBox="1">
            <a:spLocks noChangeArrowheads="1"/>
          </p:cNvSpPr>
          <p:nvPr/>
        </p:nvSpPr>
        <p:spPr bwMode="auto">
          <a:xfrm>
            <a:off x="1476375" y="3208338"/>
            <a:ext cx="70945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/>
              <a:t>Apomorfie – posun orbit dopředu, rozvětvená špička srdce, 1 pár prsních bradavek, </a:t>
            </a:r>
            <a:r>
              <a:rPr lang="cs-CZ" sz="1600">
                <a:solidFill>
                  <a:srgbClr val="FF0000"/>
                </a:solidFill>
              </a:rPr>
              <a:t>varlata v blízkosti ledvin</a:t>
            </a:r>
            <a:r>
              <a:rPr lang="cs-CZ" sz="1600"/>
              <a:t>; mol. hodiny 64 Myr, fos. 55 Myr</a:t>
            </a:r>
          </a:p>
        </p:txBody>
      </p:sp>
      <p:sp>
        <p:nvSpPr>
          <p:cNvPr id="22561" name="Text Box 72"/>
          <p:cNvSpPr txBox="1">
            <a:spLocks noChangeArrowheads="1"/>
          </p:cNvSpPr>
          <p:nvPr/>
        </p:nvSpPr>
        <p:spPr bwMode="auto">
          <a:xfrm>
            <a:off x="755650" y="4605338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74</a:t>
            </a:r>
          </a:p>
        </p:txBody>
      </p:sp>
      <p:sp>
        <p:nvSpPr>
          <p:cNvPr id="22562" name="Text Box 73"/>
          <p:cNvSpPr txBox="1">
            <a:spLocks noChangeArrowheads="1"/>
          </p:cNvSpPr>
          <p:nvPr/>
        </p:nvSpPr>
        <p:spPr bwMode="auto">
          <a:xfrm>
            <a:off x="1066800" y="5037138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72</a:t>
            </a:r>
          </a:p>
        </p:txBody>
      </p:sp>
      <p:grpSp>
        <p:nvGrpSpPr>
          <p:cNvPr id="22563" name="Group 81"/>
          <p:cNvGrpSpPr>
            <a:grpSpLocks/>
          </p:cNvGrpSpPr>
          <p:nvPr/>
        </p:nvGrpSpPr>
        <p:grpSpPr bwMode="auto">
          <a:xfrm>
            <a:off x="6011863" y="4581525"/>
            <a:ext cx="649287" cy="576263"/>
            <a:chOff x="4014" y="2886"/>
            <a:chExt cx="409" cy="363"/>
          </a:xfrm>
        </p:grpSpPr>
        <p:sp>
          <p:nvSpPr>
            <p:cNvPr id="22570" name="Text Box 79"/>
            <p:cNvSpPr txBox="1">
              <a:spLocks noChangeArrowheads="1"/>
            </p:cNvSpPr>
            <p:nvPr/>
          </p:nvSpPr>
          <p:spPr bwMode="auto">
            <a:xfrm>
              <a:off x="4014" y="2886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latin typeface="Arial" charset="0"/>
                </a:rPr>
                <a:t>20</a:t>
              </a:r>
            </a:p>
          </p:txBody>
        </p:sp>
        <p:sp>
          <p:nvSpPr>
            <p:cNvPr id="22571" name="Line 74"/>
            <p:cNvSpPr>
              <a:spLocks noChangeShapeType="1"/>
            </p:cNvSpPr>
            <p:nvPr/>
          </p:nvSpPr>
          <p:spPr bwMode="auto">
            <a:xfrm flipV="1">
              <a:off x="4059" y="3108"/>
              <a:ext cx="181" cy="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22572" name="Group 75"/>
            <p:cNvGrpSpPr>
              <a:grpSpLocks/>
            </p:cNvGrpSpPr>
            <p:nvPr/>
          </p:nvGrpSpPr>
          <p:grpSpPr bwMode="auto">
            <a:xfrm>
              <a:off x="4241" y="3022"/>
              <a:ext cx="182" cy="227"/>
              <a:chOff x="808" y="1281"/>
              <a:chExt cx="165" cy="470"/>
            </a:xfrm>
          </p:grpSpPr>
          <p:sp>
            <p:nvSpPr>
              <p:cNvPr id="22573" name="Line 76"/>
              <p:cNvSpPr>
                <a:spLocks noChangeShapeType="1"/>
              </p:cNvSpPr>
              <p:nvPr/>
            </p:nvSpPr>
            <p:spPr bwMode="auto">
              <a:xfrm>
                <a:off x="808" y="1281"/>
                <a:ext cx="0" cy="4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574" name="Line 77"/>
              <p:cNvSpPr>
                <a:spLocks noChangeShapeType="1"/>
              </p:cNvSpPr>
              <p:nvPr/>
            </p:nvSpPr>
            <p:spPr bwMode="auto">
              <a:xfrm flipV="1">
                <a:off x="808" y="1747"/>
                <a:ext cx="16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575" name="Line 78"/>
              <p:cNvSpPr>
                <a:spLocks noChangeShapeType="1"/>
              </p:cNvSpPr>
              <p:nvPr/>
            </p:nvSpPr>
            <p:spPr bwMode="auto">
              <a:xfrm>
                <a:off x="808" y="1281"/>
                <a:ext cx="16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2564" name="Text Box 88"/>
          <p:cNvSpPr txBox="1">
            <a:spLocks noChangeArrowheads="1"/>
          </p:cNvSpPr>
          <p:nvPr/>
        </p:nvSpPr>
        <p:spPr bwMode="auto">
          <a:xfrm>
            <a:off x="6804025" y="4454525"/>
            <a:ext cx="1922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sesterské taxony?</a:t>
            </a:r>
          </a:p>
        </p:txBody>
      </p:sp>
      <p:sp>
        <p:nvSpPr>
          <p:cNvPr id="22565" name="Text Box 89"/>
          <p:cNvSpPr txBox="1">
            <a:spLocks noChangeArrowheads="1"/>
          </p:cNvSpPr>
          <p:nvPr/>
        </p:nvSpPr>
        <p:spPr bwMode="auto">
          <a:xfrm>
            <a:off x="4211638" y="2060575"/>
            <a:ext cx="2452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sesterské taxony (chr)?</a:t>
            </a:r>
          </a:p>
        </p:txBody>
      </p:sp>
      <p:sp>
        <p:nvSpPr>
          <p:cNvPr id="22566" name="Text Box 90"/>
          <p:cNvSpPr txBox="1">
            <a:spLocks noChangeArrowheads="1"/>
          </p:cNvSpPr>
          <p:nvPr/>
        </p:nvSpPr>
        <p:spPr bwMode="auto">
          <a:xfrm>
            <a:off x="6804025" y="2997200"/>
            <a:ext cx="2452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sesterské taxony (chr)?</a:t>
            </a:r>
          </a:p>
        </p:txBody>
      </p:sp>
      <p:sp>
        <p:nvSpPr>
          <p:cNvPr id="22567" name="Text Box 91"/>
          <p:cNvSpPr txBox="1">
            <a:spLocks noChangeArrowheads="1"/>
          </p:cNvSpPr>
          <p:nvPr/>
        </p:nvSpPr>
        <p:spPr bwMode="auto">
          <a:xfrm>
            <a:off x="3125788" y="2054225"/>
            <a:ext cx="293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568" name="Text Box 92"/>
          <p:cNvSpPr txBox="1">
            <a:spLocks noChangeArrowheads="1"/>
          </p:cNvSpPr>
          <p:nvPr/>
        </p:nvSpPr>
        <p:spPr bwMode="auto">
          <a:xfrm>
            <a:off x="7734300" y="2486025"/>
            <a:ext cx="293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2569" name="Text Box 93"/>
          <p:cNvSpPr txBox="1">
            <a:spLocks noChangeArrowheads="1"/>
          </p:cNvSpPr>
          <p:nvPr/>
        </p:nvSpPr>
        <p:spPr bwMode="auto">
          <a:xfrm>
            <a:off x="4211638" y="4508500"/>
            <a:ext cx="293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68313" y="908050"/>
            <a:ext cx="8229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/>
            <a:r>
              <a:rPr lang="cs-CZ"/>
              <a:t>Sestup varlat (Ludwig Freud, 1912):</a:t>
            </a:r>
          </a:p>
          <a:p>
            <a:pPr marL="180975" indent="-180975">
              <a:buFontTx/>
              <a:buChar char="•"/>
            </a:pPr>
            <a:r>
              <a:rPr lang="cs-CZ" u="sng"/>
              <a:t>varlata v dorzální poloze u ledvin – testikondie </a:t>
            </a:r>
            <a:r>
              <a:rPr lang="cs-CZ"/>
              <a:t>(od rybovitých obratlovců až po ptakořitné savce, + Afrotheria (- hrabáč, vydříci a někteří bodlíni)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23850" y="3476625"/>
            <a:ext cx="84804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/>
            <a:r>
              <a:rPr lang="cs-CZ"/>
              <a:t>Příčiny sestupu varlat do šourku :</a:t>
            </a:r>
          </a:p>
          <a:p>
            <a:pPr marL="180975" indent="-180975"/>
            <a:r>
              <a:rPr lang="cs-CZ"/>
              <a:t>1. chladnější prostředí pro vývoj spermií (redukce mutací)</a:t>
            </a:r>
          </a:p>
          <a:p>
            <a:pPr marL="180975" indent="-180975"/>
            <a:r>
              <a:rPr lang="cs-CZ"/>
              <a:t>2. eliminace vlivu rozkolísaného tlaku v břišní dutině při pohybové aktivitě (cval, trysk)</a:t>
            </a:r>
          </a:p>
          <a:p>
            <a:pPr marL="180975" indent="-180975"/>
            <a:r>
              <a:rPr lang="cs-CZ"/>
              <a:t>Savci s testikondií – nanejvýš klus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323850" y="260350"/>
            <a:ext cx="8480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u="sng"/>
              <a:t>Morfologická podpora monofylie Afrotérií</a:t>
            </a:r>
            <a:r>
              <a:rPr lang="cs-CZ"/>
              <a:t>?</a:t>
            </a:r>
          </a:p>
          <a:p>
            <a:pPr marL="342900" indent="-342900">
              <a:buFontTx/>
              <a:buAutoNum type="alphaLcParenR"/>
            </a:pPr>
            <a:r>
              <a:rPr lang="cs-CZ"/>
              <a:t> </a:t>
            </a:r>
            <a:r>
              <a:rPr lang="cs-CZ" b="1">
                <a:solidFill>
                  <a:srgbClr val="FF0000"/>
                </a:solidFill>
              </a:rPr>
              <a:t>testikondie</a:t>
            </a:r>
            <a:r>
              <a:rPr lang="cs-CZ"/>
              <a:t> (ale – hrabáč, vydříci a bodlíni rodu </a:t>
            </a:r>
            <a:r>
              <a:rPr lang="cs-CZ" i="1"/>
              <a:t>Microgale</a:t>
            </a:r>
            <a:r>
              <a:rPr lang="cs-CZ"/>
              <a:t> a </a:t>
            </a:r>
            <a:r>
              <a:rPr lang="cs-CZ" i="1"/>
              <a:t>Oryzoryctes</a:t>
            </a:r>
          </a:p>
          <a:p>
            <a:pPr marL="342900" indent="-342900"/>
            <a:endParaRPr lang="cs-CZ"/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303213" y="5013325"/>
            <a:ext cx="884078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A. Sestup varlat do šourku u společného předka vačnatých a placentálů (u některých Afrotérií zablokování sestupu.</a:t>
            </a:r>
          </a:p>
          <a:p>
            <a:r>
              <a:rPr lang="cs-CZ"/>
              <a:t>B. Testikondie původní, u společného předka vačnatých a placentálů, pak sestup proběhl nezávisle u obou skupin v průběh evoluce (Afrotéria – pův. starobylá skupina.</a:t>
            </a:r>
          </a:p>
          <a:p>
            <a:r>
              <a:rPr lang="cs-CZ" sz="1600"/>
              <a:t>(damani – struktury potřebné k sestupu: tedy předstupeň, ne druhotná degenerace)</a:t>
            </a: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468313" y="1724025"/>
            <a:ext cx="849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buFontTx/>
              <a:buChar char="•"/>
            </a:pPr>
            <a:r>
              <a:rPr lang="cs-CZ" u="sng"/>
              <a:t>varlata sestupují od ledvin k ventrální straně těla, ale zůstávají v břišní dutině</a:t>
            </a:r>
            <a:r>
              <a:rPr lang="cs-CZ"/>
              <a:t> - kytovci, tuleňovití, lichokopytníci (- koňovití), chudozubí, luskouni, část hlodavců (Caviomorpha), hmyzožravci (ježci, štětinatci, krtci, rejsci), někteří vačnatci a Afrotheria (hrabáč, vydřík a někteří bodlíni)</a:t>
            </a: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468313" y="2781300"/>
            <a:ext cx="867568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>
              <a:buFontTx/>
              <a:buChar char="•"/>
            </a:pPr>
            <a:r>
              <a:rPr lang="cs-CZ"/>
              <a:t>varlata sestupují do šourku (scrotum) – primáti, tany, sudokopytníci, zajícovci, šelmy (-tuleňovití), letouni, koňovití, většina hlodavců i vačnatců</a:t>
            </a:r>
          </a:p>
          <a:p>
            <a:pPr marL="180975" indent="-180975">
              <a:buFontTx/>
              <a:buChar char="•"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61" grpId="0"/>
      <p:bldP spid="70663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8480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u="sng"/>
              <a:t>Morfologická podpora monofylie Afrotérií?</a:t>
            </a:r>
          </a:p>
          <a:p>
            <a:pPr marL="342900" indent="-342900">
              <a:buClr>
                <a:schemeClr val="tx1"/>
              </a:buClr>
              <a:buFont typeface="Arial" charset="0"/>
              <a:buAutoNum type="alphaLcParenR"/>
            </a:pPr>
            <a:r>
              <a:rPr lang="cs-CZ" b="1">
                <a:solidFill>
                  <a:srgbClr val="FF0000"/>
                </a:solidFill>
              </a:rPr>
              <a:t>protažený čumák až chobot</a:t>
            </a:r>
            <a:r>
              <a:rPr lang="cs-CZ" b="1"/>
              <a:t> </a:t>
            </a:r>
            <a:r>
              <a:rPr lang="cs-CZ"/>
              <a:t>– 2 svaly u slonů, sirén, damanů, hrabáčů a 3 svaly u bércounů, ale zlatokrti a bodlíni – 5 svalů – zisk během evoluce Afrosoricidů</a:t>
            </a:r>
          </a:p>
          <a:p>
            <a:pPr marL="342900" indent="-342900">
              <a:buClr>
                <a:srgbClr val="333300"/>
              </a:buClr>
              <a:buFont typeface="Arial" charset="0"/>
              <a:buAutoNum type="alphaLcParenR"/>
            </a:pPr>
            <a:r>
              <a:rPr lang="cs-CZ" b="1">
                <a:solidFill>
                  <a:srgbClr val="FF0000"/>
                </a:solidFill>
              </a:rPr>
              <a:t>allantois</a:t>
            </a:r>
            <a:r>
              <a:rPr lang="cs-CZ"/>
              <a:t> – rozdělení přepážkami na </a:t>
            </a:r>
            <a:r>
              <a:rPr lang="cs-CZ">
                <a:solidFill>
                  <a:srgbClr val="FF0000"/>
                </a:solidFill>
              </a:rPr>
              <a:t>4 propojené laloky</a:t>
            </a:r>
            <a:r>
              <a:rPr lang="cs-CZ"/>
              <a:t> – u všech Afrotérií</a:t>
            </a:r>
          </a:p>
          <a:p>
            <a:pPr marL="342900" indent="-342900">
              <a:buClr>
                <a:srgbClr val="333300"/>
              </a:buClr>
              <a:buFont typeface="Arial" charset="0"/>
              <a:buAutoNum type="alphaLcParenR"/>
            </a:pPr>
            <a:r>
              <a:rPr lang="en-US" b="1">
                <a:solidFill>
                  <a:srgbClr val="FF0000"/>
                </a:solidFill>
              </a:rPr>
              <a:t>&gt; </a:t>
            </a:r>
            <a:r>
              <a:rPr lang="cs-CZ" b="1">
                <a:solidFill>
                  <a:srgbClr val="FF0000"/>
                </a:solidFill>
              </a:rPr>
              <a:t>19 Th+L obratlů</a:t>
            </a:r>
            <a:r>
              <a:rPr lang="cs-CZ" b="1"/>
              <a:t>, zpožděné prořezávání zubů</a:t>
            </a:r>
            <a:r>
              <a:rPr lang="cs-CZ"/>
              <a:t> </a:t>
            </a:r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323850" y="2349500"/>
            <a:ext cx="84804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cs-CZ" u="sng"/>
              <a:t>Chromozomální podpora</a:t>
            </a:r>
            <a:r>
              <a:rPr lang="cs-CZ"/>
              <a:t> – fylogeneze „přestavby“ chromozómů</a:t>
            </a:r>
          </a:p>
          <a:p>
            <a:pPr marL="342900" indent="-342900"/>
            <a:r>
              <a:rPr lang="cs-CZ"/>
              <a:t>Sloni + damani, nebo sloni + sirény; hrabáč + bércouni = sesterské taxony?</a:t>
            </a:r>
          </a:p>
          <a:p>
            <a:pPr marL="342900" indent="-342900"/>
            <a:r>
              <a:rPr lang="cs-CZ"/>
              <a:t>Problém – homologizace chromozomů!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268288" y="4227513"/>
            <a:ext cx="8480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u="sng"/>
              <a:t>Fyziologická podpora</a:t>
            </a:r>
            <a:r>
              <a:rPr lang="cs-CZ"/>
              <a:t> – Afrotheria - nižší tělesná teplota, horší termoregulace, nižší počet mláďat (- bodlíni) a mléčných bradavek?</a:t>
            </a: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34925" y="6477000"/>
            <a:ext cx="6043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Robovský J., 2011: Čumáček a varlata. </a:t>
            </a:r>
            <a:r>
              <a:rPr lang="cs-CZ" sz="1600" i="1"/>
              <a:t>Vesmír </a:t>
            </a:r>
            <a:r>
              <a:rPr lang="cs-CZ" sz="1600"/>
              <a:t>90 (7)</a:t>
            </a:r>
            <a:r>
              <a:rPr lang="cs-CZ" sz="1600" i="1"/>
              <a:t>: 414-418 </a:t>
            </a:r>
            <a:endParaRPr lang="cs-CZ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6" grpId="0"/>
      <p:bldP spid="716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323850" y="3860800"/>
            <a:ext cx="8480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0975" indent="-180975"/>
            <a:r>
              <a:rPr lang="cs-CZ"/>
              <a:t>Scénáře:</a:t>
            </a:r>
          </a:p>
          <a:p>
            <a:pPr marL="180975" indent="-180975">
              <a:buFontTx/>
              <a:buChar char="•"/>
            </a:pPr>
            <a:r>
              <a:rPr lang="cs-CZ"/>
              <a:t>Afrotheria mají původ v Afr, příbuzní v Laurasii opakovaná invaze z Afriky</a:t>
            </a:r>
          </a:p>
          <a:p>
            <a:pPr marL="180975" indent="-180975">
              <a:buFontTx/>
              <a:buChar char="•"/>
            </a:pPr>
            <a:r>
              <a:rPr lang="cs-CZ"/>
              <a:t>Afrotheria ve starších třetihorách na celém světě, ale později se udržela nebo stáhla do Afriky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23850" y="44450"/>
            <a:ext cx="848042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u="sng"/>
              <a:t>Bez paleontologické podpory?</a:t>
            </a:r>
          </a:p>
          <a:p>
            <a:r>
              <a:rPr lang="cs-CZ"/>
              <a:t>Afrotheria nemusejí mít  ryze africký původ: bércouni (Afr) v. prakopytníci – Condylarthra (S-Amerika); předek bércounů měl kopytníkovitý vzhled</a:t>
            </a:r>
          </a:p>
          <a:p>
            <a:r>
              <a:rPr lang="cs-CZ"/>
              <a:t>Afrotheria – 2 skupiny</a:t>
            </a:r>
          </a:p>
          <a:p>
            <a:r>
              <a:rPr lang="cs-CZ"/>
              <a:t>	1. kopytníci – sloni, sirény a damani, ale kam s hrabáči?</a:t>
            </a:r>
          </a:p>
          <a:p>
            <a:r>
              <a:rPr lang="cs-CZ"/>
              <a:t>	2. hmyzožravci – bércouni, bodlíni a zlatokrti</a:t>
            </a:r>
          </a:p>
          <a:p>
            <a:r>
              <a:rPr lang="cs-CZ"/>
              <a:t>Kopytníkový vzhled předka se pozměnil na vzhled hmyzožravý (hrabáč stará linie skupiny hmyzožravé, která si ještě zachovala kopytníkový vzhled). </a:t>
            </a:r>
          </a:p>
          <a:p>
            <a:r>
              <a:rPr lang="cs-CZ"/>
              <a:t>Z Afrotérií dnes žijí mimo Afriku – sloni, damani a sirény – kopytníkovitý vzhled. Původ nelze hodnotit dle dnešního výskytu (př. gepardi a velbloudi v SAm, pišťuchy v Afr, tapíři a pandy na Slovensku, chobotnatci v Am, lenochodi v Antarktidě, pekariové v Evr, As, Afr)! </a:t>
            </a:r>
          </a:p>
          <a:p>
            <a:r>
              <a:rPr lang="cs-CZ"/>
              <a:t>Čtyřnohé sirény v Karibiku, hrabáči – SAm, As, bércouni - SAm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304800" y="147638"/>
            <a:ext cx="4275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1" u="sng">
                <a:solidFill>
                  <a:schemeClr val="accent2"/>
                </a:solidFill>
              </a:rPr>
              <a:t>Tubulidentata - hrabáči (1)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365125" y="692150"/>
            <a:ext cx="8778875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cs-CZ"/>
              <a:t>Stř a J Afr, takarú, „krátkonohé prase s oslíma ušima“ </a:t>
            </a:r>
          </a:p>
          <a:p>
            <a:pPr marL="190500" indent="-190500" eaLnBrk="0" hangingPunct="0">
              <a:buFontTx/>
              <a:buChar char="•"/>
            </a:pPr>
            <a:r>
              <a:rPr lang="cs-CZ"/>
              <a:t>silné štětinaté chlupy</a:t>
            </a:r>
          </a:p>
          <a:p>
            <a:pPr marL="190500" indent="-190500" eaLnBrk="0" hangingPunct="0">
              <a:buFontTx/>
              <a:buChar char="•"/>
            </a:pPr>
            <a:r>
              <a:rPr lang="cs-CZ"/>
              <a:t>myrmekovorní - tlustá kůže, silné hrabavé nohy s lopatkovitými drápy (jako kopýtka), vpředu 4-prsté a vzadu 5-prsté, přední nohy k hrabání, zadní umožňují skákání a vzpřímený postoj, jinak ploskochodci, redukované palce</a:t>
            </a:r>
          </a:p>
          <a:p>
            <a:pPr marL="190500" indent="-190500" eaLnBrk="0" hangingPunct="0">
              <a:buFontTx/>
              <a:buChar char="•"/>
            </a:pPr>
            <a:r>
              <a:rPr lang="cs-CZ"/>
              <a:t>kolíčkovité zuby bez kořenů, s plochými korunkami bez skloviny, zuby složené ze svislých kanálků (tubuli) spojených dentinem, jen P a M </a:t>
            </a:r>
            <a:br>
              <a:rPr lang="cs-CZ"/>
            </a:br>
            <a:r>
              <a:rPr lang="cs-CZ"/>
              <a:t>0,0,2-3,3/0,0,2,3 = 20-22, u mláďat více (28)</a:t>
            </a:r>
          </a:p>
          <a:p>
            <a:pPr marL="190500" indent="-190500" eaLnBrk="0" hangingPunct="0">
              <a:buFontTx/>
              <a:buChar char="•"/>
            </a:pPr>
            <a:r>
              <a:rPr lang="cs-CZ"/>
              <a:t>dlouhý úzký jazyk, na žaludku vakovitá vychlípenina</a:t>
            </a:r>
          </a:p>
          <a:p>
            <a:pPr marL="190500" indent="-190500" eaLnBrk="0" hangingPunct="0">
              <a:buFontTx/>
              <a:buChar char="•"/>
            </a:pPr>
            <a:r>
              <a:rPr lang="cs-CZ"/>
              <a:t>samci mají varlata v břišní dutině (nemají šourek)</a:t>
            </a:r>
          </a:p>
          <a:p>
            <a:pPr marL="190500" indent="-190500" eaLnBrk="0" hangingPunct="0">
              <a:buFontTx/>
              <a:buChar char="•"/>
            </a:pPr>
            <a:r>
              <a:rPr lang="cs-CZ" i="1"/>
              <a:t>Orycteropus afer </a:t>
            </a:r>
            <a:r>
              <a:rPr lang="cs-CZ"/>
              <a:t>- až 100 kg, délka až 160 cm, výška 65 cm, noční aktivita</a:t>
            </a:r>
          </a:p>
        </p:txBody>
      </p:sp>
      <p:pic>
        <p:nvPicPr>
          <p:cNvPr id="1029" name="Picture 4" descr="hrabáč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78263"/>
            <a:ext cx="4572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0" name="Group 32"/>
          <p:cNvGrpSpPr>
            <a:grpSpLocks/>
          </p:cNvGrpSpPr>
          <p:nvPr/>
        </p:nvGrpSpPr>
        <p:grpSpPr bwMode="auto">
          <a:xfrm>
            <a:off x="7108825" y="-26988"/>
            <a:ext cx="1970088" cy="1401763"/>
            <a:chOff x="4478" y="7"/>
            <a:chExt cx="1241" cy="883"/>
          </a:xfrm>
        </p:grpSpPr>
        <p:grpSp>
          <p:nvGrpSpPr>
            <p:cNvPr id="1031" name="Group 33"/>
            <p:cNvGrpSpPr>
              <a:grpSpLocks/>
            </p:cNvGrpSpPr>
            <p:nvPr/>
          </p:nvGrpSpPr>
          <p:grpSpPr bwMode="auto">
            <a:xfrm>
              <a:off x="4842" y="7"/>
              <a:ext cx="877" cy="883"/>
              <a:chOff x="4842" y="7"/>
              <a:chExt cx="877" cy="883"/>
            </a:xfrm>
          </p:grpSpPr>
          <p:grpSp>
            <p:nvGrpSpPr>
              <p:cNvPr id="1051" name="Group 34"/>
              <p:cNvGrpSpPr>
                <a:grpSpLocks/>
              </p:cNvGrpSpPr>
              <p:nvPr/>
            </p:nvGrpSpPr>
            <p:grpSpPr bwMode="auto">
              <a:xfrm>
                <a:off x="4856" y="426"/>
                <a:ext cx="863" cy="464"/>
                <a:chOff x="4856" y="19"/>
                <a:chExt cx="863" cy="464"/>
              </a:xfrm>
            </p:grpSpPr>
            <p:sp>
              <p:nvSpPr>
                <p:cNvPr id="1056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856" y="155"/>
                  <a:ext cx="86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Macroscelidea</a:t>
                  </a:r>
                </a:p>
              </p:txBody>
            </p:sp>
            <p:sp>
              <p:nvSpPr>
                <p:cNvPr id="105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56" y="291"/>
                  <a:ext cx="7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Afrosoricida</a:t>
                  </a:r>
                </a:p>
              </p:txBody>
            </p:sp>
            <p:sp>
              <p:nvSpPr>
                <p:cNvPr id="105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865" y="19"/>
                  <a:ext cx="84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>
                      <a:solidFill>
                        <a:schemeClr val="accent2"/>
                      </a:solidFill>
                    </a:rPr>
                    <a:t>Tubulidentata</a:t>
                  </a:r>
                </a:p>
              </p:txBody>
            </p:sp>
          </p:grpSp>
          <p:grpSp>
            <p:nvGrpSpPr>
              <p:cNvPr id="1052" name="Group 38"/>
              <p:cNvGrpSpPr>
                <a:grpSpLocks/>
              </p:cNvGrpSpPr>
              <p:nvPr/>
            </p:nvGrpSpPr>
            <p:grpSpPr bwMode="auto">
              <a:xfrm>
                <a:off x="4842" y="7"/>
                <a:ext cx="760" cy="475"/>
                <a:chOff x="4842" y="7"/>
                <a:chExt cx="760" cy="475"/>
              </a:xfrm>
            </p:grpSpPr>
            <p:sp>
              <p:nvSpPr>
                <p:cNvPr id="1053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853" y="15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Hyracoidea</a:t>
                  </a:r>
                </a:p>
              </p:txBody>
            </p:sp>
            <p:sp>
              <p:nvSpPr>
                <p:cNvPr id="1054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42" y="290"/>
                  <a:ext cx="48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Sirenia</a:t>
                  </a:r>
                </a:p>
              </p:txBody>
            </p:sp>
            <p:sp>
              <p:nvSpPr>
                <p:cNvPr id="1055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862" y="7"/>
                  <a:ext cx="74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Proboscidea</a:t>
                  </a:r>
                </a:p>
              </p:txBody>
            </p:sp>
          </p:grpSp>
        </p:grpSp>
        <p:grpSp>
          <p:nvGrpSpPr>
            <p:cNvPr id="1032" name="Group 42"/>
            <p:cNvGrpSpPr>
              <a:grpSpLocks/>
            </p:cNvGrpSpPr>
            <p:nvPr/>
          </p:nvGrpSpPr>
          <p:grpSpPr bwMode="auto">
            <a:xfrm>
              <a:off x="4478" y="94"/>
              <a:ext cx="378" cy="705"/>
              <a:chOff x="4478" y="94"/>
              <a:chExt cx="378" cy="705"/>
            </a:xfrm>
          </p:grpSpPr>
          <p:grpSp>
            <p:nvGrpSpPr>
              <p:cNvPr id="1033" name="Group 43"/>
              <p:cNvGrpSpPr>
                <a:grpSpLocks/>
              </p:cNvGrpSpPr>
              <p:nvPr/>
            </p:nvGrpSpPr>
            <p:grpSpPr bwMode="auto">
              <a:xfrm>
                <a:off x="4703" y="226"/>
                <a:ext cx="153" cy="156"/>
                <a:chOff x="3899" y="146"/>
                <a:chExt cx="676" cy="134"/>
              </a:xfrm>
            </p:grpSpPr>
            <p:sp>
              <p:nvSpPr>
                <p:cNvPr id="1048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899" y="146"/>
                  <a:ext cx="0" cy="13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049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146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050" name="Line 46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280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034" name="Group 47"/>
              <p:cNvGrpSpPr>
                <a:grpSpLocks/>
              </p:cNvGrpSpPr>
              <p:nvPr/>
            </p:nvGrpSpPr>
            <p:grpSpPr bwMode="auto">
              <a:xfrm>
                <a:off x="4613" y="94"/>
                <a:ext cx="243" cy="236"/>
                <a:chOff x="4468" y="527"/>
                <a:chExt cx="243" cy="206"/>
              </a:xfrm>
            </p:grpSpPr>
            <p:sp>
              <p:nvSpPr>
                <p:cNvPr id="1046" name="Line 48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32"/>
                  <a:ext cx="0" cy="20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047" name="Line 49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27"/>
                  <a:ext cx="243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1035" name="Line 50"/>
              <p:cNvSpPr>
                <a:spLocks noChangeShapeType="1"/>
              </p:cNvSpPr>
              <p:nvPr/>
            </p:nvSpPr>
            <p:spPr bwMode="auto">
              <a:xfrm flipV="1">
                <a:off x="4478" y="397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6" name="Line 51"/>
              <p:cNvSpPr>
                <a:spLocks noChangeShapeType="1"/>
              </p:cNvSpPr>
              <p:nvPr/>
            </p:nvSpPr>
            <p:spPr bwMode="auto">
              <a:xfrm rot="10800000">
                <a:off x="4522" y="244"/>
                <a:ext cx="0" cy="3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7" name="Line 52"/>
              <p:cNvSpPr>
                <a:spLocks noChangeShapeType="1"/>
              </p:cNvSpPr>
              <p:nvPr/>
            </p:nvSpPr>
            <p:spPr bwMode="auto">
              <a:xfrm rot="10800000">
                <a:off x="4613" y="492"/>
                <a:ext cx="0" cy="2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8" name="Line 53"/>
              <p:cNvSpPr>
                <a:spLocks noChangeShapeType="1"/>
              </p:cNvSpPr>
              <p:nvPr/>
            </p:nvSpPr>
            <p:spPr bwMode="auto">
              <a:xfrm rot="10800000">
                <a:off x="4613" y="486"/>
                <a:ext cx="243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9" name="Line 54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0" cy="1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0" name="Line 55"/>
              <p:cNvSpPr>
                <a:spLocks noChangeShapeType="1"/>
              </p:cNvSpPr>
              <p:nvPr/>
            </p:nvSpPr>
            <p:spPr bwMode="auto">
              <a:xfrm rot="10800000">
                <a:off x="4538" y="59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1" name="Line 56"/>
              <p:cNvSpPr>
                <a:spLocks noChangeShapeType="1"/>
              </p:cNvSpPr>
              <p:nvPr/>
            </p:nvSpPr>
            <p:spPr bwMode="auto">
              <a:xfrm rot="10800000">
                <a:off x="4706" y="799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2" name="Line 57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3" name="Line 58"/>
              <p:cNvSpPr>
                <a:spLocks noChangeShapeType="1"/>
              </p:cNvSpPr>
              <p:nvPr/>
            </p:nvSpPr>
            <p:spPr bwMode="auto">
              <a:xfrm rot="10800000">
                <a:off x="4609" y="721"/>
                <a:ext cx="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4" name="Line 59"/>
              <p:cNvSpPr>
                <a:spLocks noChangeShapeType="1"/>
              </p:cNvSpPr>
              <p:nvPr/>
            </p:nvSpPr>
            <p:spPr bwMode="auto">
              <a:xfrm rot="10800000">
                <a:off x="4613" y="33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5" name="Line 60"/>
              <p:cNvSpPr>
                <a:spLocks noChangeShapeType="1"/>
              </p:cNvSpPr>
              <p:nvPr/>
            </p:nvSpPr>
            <p:spPr bwMode="auto">
              <a:xfrm rot="10800000">
                <a:off x="4522" y="226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aphicFrame>
        <p:nvGraphicFramePr>
          <p:cNvPr id="12349" name="Object 61"/>
          <p:cNvGraphicFramePr>
            <a:graphicFrameLocks noChangeAspect="1"/>
          </p:cNvGraphicFramePr>
          <p:nvPr/>
        </p:nvGraphicFramePr>
        <p:xfrm>
          <a:off x="4960938" y="3857625"/>
          <a:ext cx="3932237" cy="2678113"/>
        </p:xfrm>
        <a:graphic>
          <a:graphicData uri="http://schemas.openxmlformats.org/presentationml/2006/ole">
            <p:oleObj spid="_x0000_s1026" name="CorelPhotoPaint.Image.11" r:id="rId4" imgW="11631746" imgH="792381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81"/>
          <p:cNvGrpSpPr>
            <a:grpSpLocks/>
          </p:cNvGrpSpPr>
          <p:nvPr/>
        </p:nvGrpSpPr>
        <p:grpSpPr bwMode="auto">
          <a:xfrm>
            <a:off x="7108825" y="11113"/>
            <a:ext cx="1970088" cy="1401762"/>
            <a:chOff x="4478" y="7"/>
            <a:chExt cx="1241" cy="883"/>
          </a:xfrm>
        </p:grpSpPr>
        <p:grpSp>
          <p:nvGrpSpPr>
            <p:cNvPr id="27659" name="Group 80"/>
            <p:cNvGrpSpPr>
              <a:grpSpLocks/>
            </p:cNvGrpSpPr>
            <p:nvPr/>
          </p:nvGrpSpPr>
          <p:grpSpPr bwMode="auto">
            <a:xfrm>
              <a:off x="4842" y="7"/>
              <a:ext cx="877" cy="883"/>
              <a:chOff x="4842" y="7"/>
              <a:chExt cx="877" cy="883"/>
            </a:xfrm>
          </p:grpSpPr>
          <p:grpSp>
            <p:nvGrpSpPr>
              <p:cNvPr id="27679" name="Group 79"/>
              <p:cNvGrpSpPr>
                <a:grpSpLocks/>
              </p:cNvGrpSpPr>
              <p:nvPr/>
            </p:nvGrpSpPr>
            <p:grpSpPr bwMode="auto">
              <a:xfrm>
                <a:off x="4856" y="426"/>
                <a:ext cx="863" cy="464"/>
                <a:chOff x="4856" y="426"/>
                <a:chExt cx="863" cy="464"/>
              </a:xfrm>
            </p:grpSpPr>
            <p:sp>
              <p:nvSpPr>
                <p:cNvPr id="27684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4856" y="698"/>
                  <a:ext cx="7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Afrosoricida</a:t>
                  </a:r>
                </a:p>
              </p:txBody>
            </p:sp>
            <p:sp>
              <p:nvSpPr>
                <p:cNvPr id="2768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856" y="562"/>
                  <a:ext cx="86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>
                      <a:solidFill>
                        <a:schemeClr val="accent2"/>
                      </a:solidFill>
                    </a:rPr>
                    <a:t>Macroscelidea</a:t>
                  </a:r>
                </a:p>
              </p:txBody>
            </p:sp>
            <p:sp>
              <p:nvSpPr>
                <p:cNvPr id="27686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865" y="426"/>
                  <a:ext cx="84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Tubulidentata</a:t>
                  </a:r>
                </a:p>
              </p:txBody>
            </p:sp>
          </p:grpSp>
          <p:grpSp>
            <p:nvGrpSpPr>
              <p:cNvPr id="27680" name="Group 52"/>
              <p:cNvGrpSpPr>
                <a:grpSpLocks/>
              </p:cNvGrpSpPr>
              <p:nvPr/>
            </p:nvGrpSpPr>
            <p:grpSpPr bwMode="auto">
              <a:xfrm>
                <a:off x="4842" y="7"/>
                <a:ext cx="760" cy="475"/>
                <a:chOff x="4842" y="7"/>
                <a:chExt cx="760" cy="475"/>
              </a:xfrm>
            </p:grpSpPr>
            <p:sp>
              <p:nvSpPr>
                <p:cNvPr id="27681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853" y="15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Hyracoidea</a:t>
                  </a:r>
                </a:p>
              </p:txBody>
            </p:sp>
            <p:sp>
              <p:nvSpPr>
                <p:cNvPr id="27682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4842" y="290"/>
                  <a:ext cx="48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Sirenia</a:t>
                  </a:r>
                </a:p>
              </p:txBody>
            </p:sp>
            <p:sp>
              <p:nvSpPr>
                <p:cNvPr id="27683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4862" y="7"/>
                  <a:ext cx="74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Proboscidea</a:t>
                  </a:r>
                </a:p>
              </p:txBody>
            </p:sp>
          </p:grpSp>
        </p:grpSp>
        <p:grpSp>
          <p:nvGrpSpPr>
            <p:cNvPr id="27660" name="Group 56"/>
            <p:cNvGrpSpPr>
              <a:grpSpLocks/>
            </p:cNvGrpSpPr>
            <p:nvPr/>
          </p:nvGrpSpPr>
          <p:grpSpPr bwMode="auto">
            <a:xfrm>
              <a:off x="4478" y="94"/>
              <a:ext cx="378" cy="705"/>
              <a:chOff x="4478" y="94"/>
              <a:chExt cx="378" cy="705"/>
            </a:xfrm>
          </p:grpSpPr>
          <p:grpSp>
            <p:nvGrpSpPr>
              <p:cNvPr id="27661" name="Group 57"/>
              <p:cNvGrpSpPr>
                <a:grpSpLocks/>
              </p:cNvGrpSpPr>
              <p:nvPr/>
            </p:nvGrpSpPr>
            <p:grpSpPr bwMode="auto">
              <a:xfrm>
                <a:off x="4703" y="226"/>
                <a:ext cx="153" cy="156"/>
                <a:chOff x="3899" y="146"/>
                <a:chExt cx="676" cy="134"/>
              </a:xfrm>
            </p:grpSpPr>
            <p:sp>
              <p:nvSpPr>
                <p:cNvPr id="27676" name="Line 58"/>
                <p:cNvSpPr>
                  <a:spLocks noChangeShapeType="1"/>
                </p:cNvSpPr>
                <p:nvPr/>
              </p:nvSpPr>
              <p:spPr bwMode="auto">
                <a:xfrm rot="10800000">
                  <a:off x="3899" y="146"/>
                  <a:ext cx="0" cy="13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77" name="Line 59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146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78" name="Line 60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280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27662" name="Group 61"/>
              <p:cNvGrpSpPr>
                <a:grpSpLocks/>
              </p:cNvGrpSpPr>
              <p:nvPr/>
            </p:nvGrpSpPr>
            <p:grpSpPr bwMode="auto">
              <a:xfrm>
                <a:off x="4613" y="94"/>
                <a:ext cx="243" cy="236"/>
                <a:chOff x="4468" y="527"/>
                <a:chExt cx="243" cy="206"/>
              </a:xfrm>
            </p:grpSpPr>
            <p:sp>
              <p:nvSpPr>
                <p:cNvPr id="27674" name="Line 62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32"/>
                  <a:ext cx="0" cy="20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7675" name="Line 63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27"/>
                  <a:ext cx="243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7663" name="Line 64"/>
              <p:cNvSpPr>
                <a:spLocks noChangeShapeType="1"/>
              </p:cNvSpPr>
              <p:nvPr/>
            </p:nvSpPr>
            <p:spPr bwMode="auto">
              <a:xfrm flipV="1">
                <a:off x="4478" y="397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4" name="Line 65"/>
              <p:cNvSpPr>
                <a:spLocks noChangeShapeType="1"/>
              </p:cNvSpPr>
              <p:nvPr/>
            </p:nvSpPr>
            <p:spPr bwMode="auto">
              <a:xfrm rot="10800000">
                <a:off x="4522" y="244"/>
                <a:ext cx="0" cy="3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5" name="Line 66"/>
              <p:cNvSpPr>
                <a:spLocks noChangeShapeType="1"/>
              </p:cNvSpPr>
              <p:nvPr/>
            </p:nvSpPr>
            <p:spPr bwMode="auto">
              <a:xfrm rot="10800000">
                <a:off x="4613" y="492"/>
                <a:ext cx="0" cy="2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6" name="Line 67"/>
              <p:cNvSpPr>
                <a:spLocks noChangeShapeType="1"/>
              </p:cNvSpPr>
              <p:nvPr/>
            </p:nvSpPr>
            <p:spPr bwMode="auto">
              <a:xfrm rot="10800000">
                <a:off x="4613" y="486"/>
                <a:ext cx="243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7" name="Line 68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0" cy="1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8" name="Line 69"/>
              <p:cNvSpPr>
                <a:spLocks noChangeShapeType="1"/>
              </p:cNvSpPr>
              <p:nvPr/>
            </p:nvSpPr>
            <p:spPr bwMode="auto">
              <a:xfrm rot="10800000">
                <a:off x="4538" y="59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69" name="Line 70"/>
              <p:cNvSpPr>
                <a:spLocks noChangeShapeType="1"/>
              </p:cNvSpPr>
              <p:nvPr/>
            </p:nvSpPr>
            <p:spPr bwMode="auto">
              <a:xfrm rot="10800000">
                <a:off x="4706" y="799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70" name="Line 71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71" name="Line 72"/>
              <p:cNvSpPr>
                <a:spLocks noChangeShapeType="1"/>
              </p:cNvSpPr>
              <p:nvPr/>
            </p:nvSpPr>
            <p:spPr bwMode="auto">
              <a:xfrm rot="10800000">
                <a:off x="4609" y="721"/>
                <a:ext cx="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72" name="Line 73"/>
              <p:cNvSpPr>
                <a:spLocks noChangeShapeType="1"/>
              </p:cNvSpPr>
              <p:nvPr/>
            </p:nvSpPr>
            <p:spPr bwMode="auto">
              <a:xfrm rot="10800000">
                <a:off x="4613" y="33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7673" name="Line 74"/>
              <p:cNvSpPr>
                <a:spLocks noChangeShapeType="1"/>
              </p:cNvSpPr>
              <p:nvPr/>
            </p:nvSpPr>
            <p:spPr bwMode="auto">
              <a:xfrm rot="10800000">
                <a:off x="4522" y="226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179388" y="836613"/>
            <a:ext cx="856907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cs-CZ" dirty="0"/>
              <a:t>subsaharská Afrika, 2 sesterské skupiny </a:t>
            </a:r>
          </a:p>
          <a:p>
            <a:pPr marL="190500" indent="-190500" eaLnBrk="0" hangingPunct="0"/>
            <a:r>
              <a:rPr lang="cs-CZ" dirty="0"/>
              <a:t>	– </a:t>
            </a:r>
            <a:r>
              <a:rPr lang="cs-CZ" dirty="0" err="1"/>
              <a:t>b</a:t>
            </a:r>
            <a:r>
              <a:rPr lang="cs-CZ" dirty="0"/>
              <a:t>. jemnosrstí (</a:t>
            </a:r>
            <a:r>
              <a:rPr lang="cs-CZ" dirty="0" err="1"/>
              <a:t>Macroscelidinae</a:t>
            </a:r>
            <a:r>
              <a:rPr lang="cs-CZ" dirty="0"/>
              <a:t> – </a:t>
            </a:r>
            <a:r>
              <a:rPr lang="cs-CZ" i="1" dirty="0" err="1"/>
              <a:t>Elephantulus</a:t>
            </a:r>
            <a:r>
              <a:rPr lang="cs-CZ" i="1" dirty="0"/>
              <a:t>, </a:t>
            </a:r>
            <a:r>
              <a:rPr lang="cs-CZ" i="1" dirty="0" err="1"/>
              <a:t>Macroscelides</a:t>
            </a:r>
            <a:r>
              <a:rPr lang="cs-CZ" dirty="0"/>
              <a:t>) </a:t>
            </a:r>
          </a:p>
          <a:p>
            <a:pPr marL="190500" indent="-190500" eaLnBrk="0" hangingPunct="0"/>
            <a:r>
              <a:rPr lang="cs-CZ" dirty="0"/>
              <a:t>	- </a:t>
            </a:r>
            <a:r>
              <a:rPr lang="cs-CZ" dirty="0" err="1"/>
              <a:t>b</a:t>
            </a:r>
            <a:r>
              <a:rPr lang="cs-CZ" dirty="0"/>
              <a:t>. velcí (</a:t>
            </a:r>
            <a:r>
              <a:rPr lang="cs-CZ" dirty="0" err="1"/>
              <a:t>Rhynchocyoninae</a:t>
            </a:r>
            <a:r>
              <a:rPr lang="cs-CZ" dirty="0"/>
              <a:t> - </a:t>
            </a:r>
            <a:r>
              <a:rPr lang="cs-CZ" i="1" dirty="0" err="1"/>
              <a:t>Rhynchocyon</a:t>
            </a:r>
            <a:r>
              <a:rPr lang="cs-CZ" dirty="0"/>
              <a:t>) 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chobotovitě protažený rypáček (</a:t>
            </a:r>
            <a:r>
              <a:rPr lang="cs-CZ" dirty="0" err="1"/>
              <a:t>elephant</a:t>
            </a:r>
            <a:r>
              <a:rPr lang="cs-CZ" dirty="0"/>
              <a:t> </a:t>
            </a:r>
            <a:r>
              <a:rPr lang="cs-CZ" dirty="0" err="1"/>
              <a:t>shrews</a:t>
            </a:r>
            <a:r>
              <a:rPr lang="cs-CZ" dirty="0"/>
              <a:t>)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zadní nohy delší než přední, </a:t>
            </a:r>
            <a:r>
              <a:rPr lang="cs-CZ" dirty="0">
                <a:solidFill>
                  <a:srgbClr val="FF0000"/>
                </a:solidFill>
              </a:rPr>
              <a:t>prodloužený metatarsus</a:t>
            </a:r>
            <a:r>
              <a:rPr lang="cs-CZ" dirty="0"/>
              <a:t>, splývání dlouhých kostí končetin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dlouhý lysý ocas, velké oči a boltce, rozvinutý mozek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>
                <a:solidFill>
                  <a:srgbClr val="FF0000"/>
                </a:solidFill>
              </a:rPr>
              <a:t>čtvercové stoličky</a:t>
            </a:r>
            <a:r>
              <a:rPr lang="cs-CZ" dirty="0"/>
              <a:t> (jako ježek), velké I</a:t>
            </a:r>
            <a:r>
              <a:rPr lang="cs-CZ" baseline="30000" dirty="0"/>
              <a:t>1</a:t>
            </a:r>
            <a:endParaRPr lang="cs-CZ" dirty="0"/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insektivorní</a:t>
            </a:r>
          </a:p>
          <a:p>
            <a:pPr marL="190500" indent="-190500" eaLnBrk="0" hangingPunct="0">
              <a:buFontTx/>
              <a:buChar char="•"/>
            </a:pPr>
            <a:r>
              <a:rPr lang="cs-CZ" i="1" dirty="0" err="1"/>
              <a:t>Elephantulus</a:t>
            </a:r>
            <a:r>
              <a:rPr lang="cs-CZ" i="1" dirty="0"/>
              <a:t> </a:t>
            </a:r>
            <a:r>
              <a:rPr lang="cs-CZ" i="1" dirty="0" err="1"/>
              <a:t>rozeti</a:t>
            </a:r>
            <a:r>
              <a:rPr lang="cs-CZ" i="1" dirty="0"/>
              <a:t> – </a:t>
            </a:r>
            <a:r>
              <a:rPr lang="cs-CZ" dirty="0" err="1"/>
              <a:t>bércoun</a:t>
            </a:r>
            <a:r>
              <a:rPr lang="cs-CZ" dirty="0"/>
              <a:t> </a:t>
            </a:r>
            <a:r>
              <a:rPr lang="cs-CZ" dirty="0" smtClean="0"/>
              <a:t>velký, </a:t>
            </a:r>
            <a:r>
              <a:rPr lang="cs-CZ" i="1" dirty="0" smtClean="0"/>
              <a:t>E. </a:t>
            </a:r>
            <a:r>
              <a:rPr lang="cs-CZ" i="1" dirty="0" err="1" smtClean="0"/>
              <a:t>edwardii</a:t>
            </a:r>
            <a:r>
              <a:rPr lang="cs-CZ" i="1" dirty="0" smtClean="0"/>
              <a:t> –</a:t>
            </a:r>
            <a:r>
              <a:rPr lang="cs-CZ" dirty="0" smtClean="0"/>
              <a:t> </a:t>
            </a:r>
            <a:r>
              <a:rPr lang="cs-CZ" dirty="0" err="1" smtClean="0"/>
              <a:t>Smit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., </a:t>
            </a:r>
            <a:r>
              <a:rPr lang="cs-CZ" dirty="0" smtClean="0"/>
              <a:t>2008:</a:t>
            </a:r>
            <a:endParaRPr lang="cs-CZ" dirty="0" smtClean="0"/>
          </a:p>
          <a:p>
            <a:pPr marL="190500" indent="-190500" eaLnBrk="0" hangingPunct="0"/>
            <a:r>
              <a:rPr lang="cs-CZ" dirty="0" smtClean="0"/>
              <a:t> 	</a:t>
            </a:r>
            <a:r>
              <a:rPr lang="en-US" i="1" dirty="0" smtClean="0"/>
              <a:t>Journal of </a:t>
            </a:r>
            <a:r>
              <a:rPr lang="en-US" i="1" dirty="0" err="1" smtClean="0"/>
              <a:t>Mammalogy</a:t>
            </a:r>
            <a:r>
              <a:rPr lang="en-US" dirty="0" smtClean="0"/>
              <a:t> 89(5):</a:t>
            </a:r>
            <a:r>
              <a:rPr lang="en-US" i="1" dirty="0" smtClean="0"/>
              <a:t>1257-1268</a:t>
            </a:r>
            <a:r>
              <a:rPr lang="en-US" dirty="0" smtClean="0"/>
              <a:t>. </a:t>
            </a:r>
            <a:endParaRPr lang="cs-CZ" dirty="0" smtClean="0"/>
          </a:p>
          <a:p>
            <a:pPr marL="190500" indent="-190500" eaLnBrk="0" hangingPunct="0">
              <a:buFont typeface="Arial" pitchFamily="34" charset="0"/>
              <a:buChar char="•"/>
            </a:pPr>
            <a:r>
              <a:rPr lang="cs-CZ" i="1" dirty="0" err="1" smtClean="0"/>
              <a:t>Macroscelides</a:t>
            </a:r>
            <a:r>
              <a:rPr lang="cs-CZ" i="1" dirty="0" smtClean="0"/>
              <a:t> </a:t>
            </a:r>
            <a:r>
              <a:rPr lang="cs-CZ" i="1" dirty="0" err="1" smtClean="0"/>
              <a:t>flavicaudatus</a:t>
            </a:r>
            <a:r>
              <a:rPr lang="cs-CZ" i="1" dirty="0" smtClean="0"/>
              <a:t> – </a:t>
            </a:r>
            <a:r>
              <a:rPr lang="cs-CZ" dirty="0" err="1" smtClean="0"/>
              <a:t>Dumbacher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., 2014: </a:t>
            </a:r>
            <a:r>
              <a:rPr lang="cs-CZ" i="1" dirty="0" smtClean="0"/>
              <a:t>J. </a:t>
            </a:r>
            <a:r>
              <a:rPr lang="cs-CZ" i="1" dirty="0" err="1" smtClean="0"/>
              <a:t>Mammal</a:t>
            </a:r>
            <a:r>
              <a:rPr lang="cs-CZ" i="1" dirty="0" smtClean="0"/>
              <a:t> </a:t>
            </a:r>
            <a:r>
              <a:rPr lang="cs-CZ" dirty="0" smtClean="0"/>
              <a:t>95(3): 443-454.</a:t>
            </a:r>
            <a:endParaRPr lang="cs-CZ" i="1" dirty="0" smtClean="0"/>
          </a:p>
          <a:p>
            <a:pPr marL="190500" indent="-190500" eaLnBrk="0" hangingPunct="0"/>
            <a:endParaRPr lang="cs-CZ" dirty="0" smtClean="0"/>
          </a:p>
          <a:p>
            <a:pPr marL="190500" indent="-190500" eaLnBrk="0" hangingPunct="0"/>
            <a:r>
              <a:rPr lang="en-US" dirty="0" smtClean="0"/>
              <a:t/>
            </a:r>
            <a:br>
              <a:rPr lang="en-US" dirty="0" smtClean="0"/>
            </a:br>
            <a:endParaRPr lang="cs-CZ" i="1" dirty="0"/>
          </a:p>
        </p:txBody>
      </p:sp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304800" y="187325"/>
            <a:ext cx="4645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1" u="sng">
                <a:solidFill>
                  <a:schemeClr val="accent2"/>
                </a:solidFill>
              </a:rPr>
              <a:t>Macroscelidea - bércouni (15)</a:t>
            </a:r>
          </a:p>
        </p:txBody>
      </p:sp>
      <p:sp>
        <p:nvSpPr>
          <p:cNvPr id="27653" name="Rectangle 75"/>
          <p:cNvSpPr>
            <a:spLocks noChangeArrowheads="1"/>
          </p:cNvSpPr>
          <p:nvPr/>
        </p:nvSpPr>
        <p:spPr bwMode="auto">
          <a:xfrm>
            <a:off x="179388" y="4358432"/>
            <a:ext cx="8893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Tx/>
              <a:buChar char="•"/>
            </a:pPr>
            <a:r>
              <a:rPr lang="cs-CZ" i="1" dirty="0" err="1"/>
              <a:t>Rhynchocyon</a:t>
            </a:r>
            <a:r>
              <a:rPr lang="cs-CZ" i="1" dirty="0"/>
              <a:t> </a:t>
            </a:r>
            <a:r>
              <a:rPr lang="cs-CZ" i="1" dirty="0" err="1"/>
              <a:t>udzungwensis</a:t>
            </a:r>
            <a:r>
              <a:rPr lang="cs-CZ" i="1" dirty="0"/>
              <a:t> </a:t>
            </a:r>
            <a:r>
              <a:rPr lang="cs-CZ" dirty="0"/>
              <a:t>– </a:t>
            </a:r>
            <a:r>
              <a:rPr lang="cs-CZ" dirty="0" err="1"/>
              <a:t>Tanzánie</a:t>
            </a:r>
            <a:r>
              <a:rPr lang="cs-CZ" dirty="0"/>
              <a:t>, 30 cm, 700 g, </a:t>
            </a:r>
            <a:r>
              <a:rPr lang="cs-CZ" dirty="0" err="1"/>
              <a:t>obj</a:t>
            </a:r>
            <a:r>
              <a:rPr lang="cs-CZ" dirty="0"/>
              <a:t>. 2005 (J. </a:t>
            </a:r>
            <a:r>
              <a:rPr lang="cs-CZ" dirty="0" err="1"/>
              <a:t>Zool</a:t>
            </a:r>
            <a:r>
              <a:rPr lang="cs-CZ" dirty="0"/>
              <a:t>. 2008)</a:t>
            </a:r>
          </a:p>
        </p:txBody>
      </p:sp>
      <p:pic>
        <p:nvPicPr>
          <p:cNvPr id="27654" name="Picture 78" descr="grey-faced_sengi_1sf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550" y="4725243"/>
            <a:ext cx="273685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45"/>
          <p:cNvSpPr txBox="1">
            <a:spLocks noChangeArrowheads="1"/>
          </p:cNvSpPr>
          <p:nvPr/>
        </p:nvSpPr>
        <p:spPr bwMode="auto">
          <a:xfrm>
            <a:off x="8305800" y="6445250"/>
            <a:ext cx="773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>
                <a:solidFill>
                  <a:schemeClr val="bg1"/>
                </a:solidFill>
              </a:rPr>
              <a:t>ježek</a:t>
            </a:r>
          </a:p>
        </p:txBody>
      </p:sp>
      <p:sp>
        <p:nvSpPr>
          <p:cNvPr id="27656" name="Rectangle 85"/>
          <p:cNvSpPr>
            <a:spLocks noChangeArrowheads="1"/>
          </p:cNvSpPr>
          <p:nvPr/>
        </p:nvSpPr>
        <p:spPr bwMode="auto">
          <a:xfrm>
            <a:off x="5148263" y="2805113"/>
            <a:ext cx="2978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1600"/>
              <a:t>1-3,1,4,2 / 3,1,4, 2-3 = 36-42 </a:t>
            </a:r>
          </a:p>
        </p:txBody>
      </p:sp>
      <p:pic>
        <p:nvPicPr>
          <p:cNvPr id="27657" name="Picture 87" descr="quadrate_t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4725243"/>
            <a:ext cx="2995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91" descr="http://farm7.staticflickr.com/6026/5966192479_73f60c1c6e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725243"/>
            <a:ext cx="2663825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zalambdadont_up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4572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376238" y="501650"/>
            <a:ext cx="3608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zalambdodontní stoličky</a:t>
            </a:r>
          </a:p>
        </p:txBody>
      </p:sp>
      <p:pic>
        <p:nvPicPr>
          <p:cNvPr id="28676" name="Picture 8" descr="dilambdodont_u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44675"/>
            <a:ext cx="451643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4779963" y="523875"/>
            <a:ext cx="355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dilambdodontní stoličky</a:t>
            </a: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4572000" y="1130300"/>
            <a:ext cx="4078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Soricidae, Talpidae, Vespertilionidae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468313" y="1125538"/>
            <a:ext cx="4103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Afrosoricida</a:t>
            </a:r>
            <a:r>
              <a:rPr lang="cs-CZ"/>
              <a:t>, Solenodontidae (štětinatci)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quadrate_too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1685925"/>
            <a:ext cx="5368925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2124075" y="501650"/>
            <a:ext cx="4899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čtvercové stoličky (eutemorphní)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2914650" y="1052513"/>
            <a:ext cx="35290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Macroscelidea, Erinaceidae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Zalambdalestida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81550"/>
            <a:ext cx="3209925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2528888" y="836613"/>
            <a:ext cx="40592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/>
              <a:t>Eutheria, Placentalia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023938" y="1628775"/>
            <a:ext cx="554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Placentálové – korunová linie skupiny Eutheria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611188" y="1916113"/>
            <a:ext cx="7942262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>
              <a:lnSpc>
                <a:spcPct val="130000"/>
              </a:lnSpc>
              <a:buFontTx/>
              <a:buChar char="•"/>
            </a:pPr>
            <a:r>
              <a:rPr lang="cs-CZ"/>
              <a:t>prodloužení intrauterinního vývoje (ochrana trofoblastem) – allantochoriální placenta, redukce epipubes (M – os penis, F – os clitoridis, opora mláďat při kojení) - </a:t>
            </a:r>
            <a:r>
              <a:rPr lang="cs-CZ" i="1"/>
              <a:t>Zalambdalestes, Ukhaatherium</a:t>
            </a:r>
            <a:r>
              <a:rPr lang="cs-CZ"/>
              <a:t> – svrchní křída, Gobi</a:t>
            </a:r>
          </a:p>
        </p:txBody>
      </p:sp>
      <p:pic>
        <p:nvPicPr>
          <p:cNvPr id="13318" name="Picture 10" descr="zalambdales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850" y="3449638"/>
            <a:ext cx="3097213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4" descr="Zalambdalest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941888"/>
            <a:ext cx="273685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6" descr="86417_media_files_media_85697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3429000"/>
            <a:ext cx="2286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20" descr="Asioryct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4508500"/>
            <a:ext cx="207645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Image of: Elephantulus brachyrhynchus (short-snouted elephant-shrew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28"/>
          <p:cNvSpPr txBox="1">
            <a:spLocks noChangeArrowheads="1"/>
          </p:cNvSpPr>
          <p:nvPr/>
        </p:nvSpPr>
        <p:spPr bwMode="auto">
          <a:xfrm>
            <a:off x="4932363" y="4005263"/>
            <a:ext cx="2155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>
                <a:solidFill>
                  <a:schemeClr val="bg1"/>
                </a:solidFill>
              </a:rPr>
              <a:t>čtvercová stolička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956550" y="4508500"/>
            <a:ext cx="287338" cy="361950"/>
            <a:chOff x="5012" y="2840"/>
            <a:chExt cx="181" cy="228"/>
          </a:xfrm>
        </p:grpSpPr>
        <p:sp>
          <p:nvSpPr>
            <p:cNvPr id="30725" name="Line 30"/>
            <p:cNvSpPr>
              <a:spLocks noChangeShapeType="1"/>
            </p:cNvSpPr>
            <p:nvPr/>
          </p:nvSpPr>
          <p:spPr bwMode="auto">
            <a:xfrm flipH="1">
              <a:off x="5148" y="2886"/>
              <a:ext cx="45" cy="18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26" name="Line 29"/>
            <p:cNvSpPr>
              <a:spLocks noChangeShapeType="1"/>
            </p:cNvSpPr>
            <p:nvPr/>
          </p:nvSpPr>
          <p:spPr bwMode="auto">
            <a:xfrm flipH="1">
              <a:off x="5012" y="2840"/>
              <a:ext cx="45" cy="18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27" name="Line 31"/>
            <p:cNvSpPr>
              <a:spLocks noChangeShapeType="1"/>
            </p:cNvSpPr>
            <p:nvPr/>
          </p:nvSpPr>
          <p:spPr bwMode="auto">
            <a:xfrm>
              <a:off x="5012" y="3022"/>
              <a:ext cx="136" cy="4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28" name="Line 32"/>
            <p:cNvSpPr>
              <a:spLocks noChangeShapeType="1"/>
            </p:cNvSpPr>
            <p:nvPr/>
          </p:nvSpPr>
          <p:spPr bwMode="auto">
            <a:xfrm>
              <a:off x="5057" y="2840"/>
              <a:ext cx="136" cy="4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4"/>
          <p:cNvSpPr txBox="1">
            <a:spLocks noChangeArrowheads="1"/>
          </p:cNvSpPr>
          <p:nvPr/>
        </p:nvSpPr>
        <p:spPr bwMode="auto">
          <a:xfrm>
            <a:off x="231775" y="25400"/>
            <a:ext cx="57673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1" u="sng">
                <a:solidFill>
                  <a:schemeClr val="accent2"/>
                </a:solidFill>
              </a:rPr>
              <a:t>Afrosoricida</a:t>
            </a:r>
          </a:p>
          <a:p>
            <a:pPr eaLnBrk="0" hangingPunct="0"/>
            <a:r>
              <a:rPr lang="cs-CZ">
                <a:solidFill>
                  <a:srgbClr val="FF3300"/>
                </a:solidFill>
              </a:rPr>
              <a:t>zalambdodontní stoličky</a:t>
            </a:r>
            <a:r>
              <a:rPr lang="cs-CZ"/>
              <a:t> v úplném chrupu (hrbolky V)</a:t>
            </a:r>
          </a:p>
          <a:p>
            <a:pPr eaLnBrk="0" hangingPunct="0"/>
            <a:r>
              <a:rPr lang="cs-CZ"/>
              <a:t>(Eulipotyphla – dilambdodontní W, čtvercové M)</a:t>
            </a:r>
          </a:p>
        </p:txBody>
      </p:sp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79388" y="4225925"/>
            <a:ext cx="8964612" cy="2651125"/>
            <a:chOff x="113" y="2662"/>
            <a:chExt cx="5647" cy="1670"/>
          </a:xfrm>
        </p:grpSpPr>
        <p:grpSp>
          <p:nvGrpSpPr>
            <p:cNvPr id="31789" name="Group 83"/>
            <p:cNvGrpSpPr>
              <a:grpSpLocks/>
            </p:cNvGrpSpPr>
            <p:nvPr/>
          </p:nvGrpSpPr>
          <p:grpSpPr bwMode="auto">
            <a:xfrm>
              <a:off x="113" y="2662"/>
              <a:ext cx="5647" cy="1670"/>
              <a:chOff x="113" y="2662"/>
              <a:chExt cx="5647" cy="1670"/>
            </a:xfrm>
          </p:grpSpPr>
          <p:grpSp>
            <p:nvGrpSpPr>
              <p:cNvPr id="31791" name="Group 71"/>
              <p:cNvGrpSpPr>
                <a:grpSpLocks/>
              </p:cNvGrpSpPr>
              <p:nvPr/>
            </p:nvGrpSpPr>
            <p:grpSpPr bwMode="auto">
              <a:xfrm>
                <a:off x="113" y="2662"/>
                <a:ext cx="4400" cy="1670"/>
                <a:chOff x="2496" y="613"/>
                <a:chExt cx="4400" cy="1670"/>
              </a:xfrm>
            </p:grpSpPr>
            <p:sp>
              <p:nvSpPr>
                <p:cNvPr id="31793" name="Rectangle 2"/>
                <p:cNvSpPr>
                  <a:spLocks noChangeArrowheads="1"/>
                </p:cNvSpPr>
                <p:nvPr/>
              </p:nvSpPr>
              <p:spPr bwMode="auto">
                <a:xfrm>
                  <a:off x="2496" y="829"/>
                  <a:ext cx="4400" cy="1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190500" indent="-190500" eaLnBrk="0" hangingPunct="0">
                    <a:buFontTx/>
                    <a:buChar char="•"/>
                  </a:pPr>
                  <a:r>
                    <a:rPr lang="cs-CZ"/>
                    <a:t>Afr, podzemní, chybí ocas, boltce, zakrnělé oči potažené</a:t>
                  </a:r>
                  <a:br>
                    <a:rPr lang="cs-CZ"/>
                  </a:br>
                  <a:r>
                    <a:rPr lang="cs-CZ"/>
                    <a:t> kůží</a:t>
                  </a:r>
                </a:p>
                <a:p>
                  <a:pPr marL="190500" indent="-190500" eaLnBrk="0" hangingPunct="0">
                    <a:buFontTx/>
                    <a:buChar char="•"/>
                  </a:pPr>
                  <a:r>
                    <a:rPr lang="cs-CZ"/>
                    <a:t>rohovitá destička na čenichu (srov. vakokrti)</a:t>
                  </a:r>
                </a:p>
                <a:p>
                  <a:pPr marL="190500" indent="-190500" eaLnBrk="0" hangingPunct="0">
                    <a:buFontTx/>
                    <a:buChar char="•"/>
                  </a:pPr>
                  <a:r>
                    <a:rPr lang="cs-CZ"/>
                    <a:t>4 prstá hrabavá noha se zkostňatělou šlachou, 2 masívní </a:t>
                  </a:r>
                  <a:br>
                    <a:rPr lang="cs-CZ"/>
                  </a:br>
                  <a:r>
                    <a:rPr lang="cs-CZ"/>
                    <a:t>drápy na 2. a 3. prstu,  za hodinu 72 m chodeb, </a:t>
                  </a:r>
                  <a:br>
                    <a:rPr lang="cs-CZ"/>
                  </a:br>
                  <a:r>
                    <a:rPr lang="cs-CZ"/>
                    <a:t>úplný chrup (40)</a:t>
                  </a:r>
                </a:p>
                <a:p>
                  <a:pPr marL="190500" indent="-190500" eaLnBrk="0" hangingPunct="0">
                    <a:buFontTx/>
                    <a:buChar char="•"/>
                  </a:pPr>
                  <a:r>
                    <a:rPr lang="cs-CZ"/>
                    <a:t>výborný sluch, i registrace jemných vibrací</a:t>
                  </a:r>
                </a:p>
                <a:p>
                  <a:pPr marL="190500" indent="-190500" eaLnBrk="0" hangingPunct="0">
                    <a:buFontTx/>
                    <a:buChar char="•"/>
                  </a:pPr>
                  <a:r>
                    <a:rPr lang="cs-CZ"/>
                    <a:t>zlatokrt kapský – </a:t>
                  </a:r>
                  <a:r>
                    <a:rPr lang="cs-CZ" i="1"/>
                    <a:t>Chrysochloris asiatica</a:t>
                  </a:r>
                  <a:endParaRPr lang="cs-CZ"/>
                </a:p>
              </p:txBody>
            </p:sp>
            <p:sp>
              <p:nvSpPr>
                <p:cNvPr id="31794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2496" y="613"/>
                  <a:ext cx="2467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2000" u="sng"/>
                    <a:t>Chrysochloridae - zlatokrti (18)</a:t>
                  </a:r>
                </a:p>
              </p:txBody>
            </p:sp>
          </p:grpSp>
          <p:pic>
            <p:nvPicPr>
              <p:cNvPr id="31792" name="Picture 35" descr="zlatokrt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264" y="2750"/>
                <a:ext cx="1496" cy="1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1790" name="Line 38"/>
            <p:cNvSpPr>
              <a:spLocks noChangeShapeType="1"/>
            </p:cNvSpPr>
            <p:nvPr/>
          </p:nvSpPr>
          <p:spPr bwMode="auto">
            <a:xfrm>
              <a:off x="3424" y="3158"/>
              <a:ext cx="77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250825" y="2332038"/>
            <a:ext cx="8893175" cy="2033587"/>
            <a:chOff x="158" y="1423"/>
            <a:chExt cx="5602" cy="1281"/>
          </a:xfrm>
        </p:grpSpPr>
        <p:sp>
          <p:nvSpPr>
            <p:cNvPr id="31785" name="Text Box 32"/>
            <p:cNvSpPr txBox="1">
              <a:spLocks noChangeArrowheads="1"/>
            </p:cNvSpPr>
            <p:nvPr/>
          </p:nvSpPr>
          <p:spPr bwMode="auto">
            <a:xfrm>
              <a:off x="158" y="1740"/>
              <a:ext cx="272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000" u="sng"/>
                <a:t>Potamogalidae - vydříci (3)</a:t>
              </a:r>
            </a:p>
          </p:txBody>
        </p:sp>
        <p:sp>
          <p:nvSpPr>
            <p:cNvPr id="31786" name="Rectangle 33"/>
            <p:cNvSpPr>
              <a:spLocks noChangeArrowheads="1"/>
            </p:cNvSpPr>
            <p:nvPr/>
          </p:nvSpPr>
          <p:spPr bwMode="auto">
            <a:xfrm>
              <a:off x="158" y="1936"/>
              <a:ext cx="3720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90500" indent="-190500" eaLnBrk="0" hangingPunct="0">
                <a:buFontTx/>
                <a:buChar char="•"/>
              </a:pPr>
              <a:r>
                <a:rPr lang="cs-CZ"/>
                <a:t>největší masožravci z Afrosoricida</a:t>
              </a:r>
              <a:br>
                <a:rPr lang="cs-CZ"/>
              </a:br>
              <a:r>
                <a:rPr lang="cs-CZ"/>
                <a:t>(až 1kg, potravou sladkovodní krabi)</a:t>
              </a:r>
            </a:p>
            <a:p>
              <a:pPr marL="190500" indent="-190500" eaLnBrk="0" hangingPunct="0">
                <a:buFontTx/>
                <a:buChar char="•"/>
              </a:pPr>
              <a:r>
                <a:rPr lang="cs-CZ"/>
                <a:t>blíce příbuzní bodlínům (stř. Afrika)</a:t>
              </a:r>
            </a:p>
          </p:txBody>
        </p:sp>
        <p:pic>
          <p:nvPicPr>
            <p:cNvPr id="31787" name="Picture 36" descr="potamogale_velox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2" y="1423"/>
              <a:ext cx="1808" cy="1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88" name="Line 39"/>
            <p:cNvSpPr>
              <a:spLocks noChangeShapeType="1"/>
            </p:cNvSpPr>
            <p:nvPr/>
          </p:nvSpPr>
          <p:spPr bwMode="auto">
            <a:xfrm>
              <a:off x="2880" y="2149"/>
              <a:ext cx="998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1749" name="Group 41"/>
          <p:cNvGrpSpPr>
            <a:grpSpLocks/>
          </p:cNvGrpSpPr>
          <p:nvPr/>
        </p:nvGrpSpPr>
        <p:grpSpPr bwMode="auto">
          <a:xfrm>
            <a:off x="7108825" y="11113"/>
            <a:ext cx="1970088" cy="1401762"/>
            <a:chOff x="4478" y="7"/>
            <a:chExt cx="1241" cy="883"/>
          </a:xfrm>
        </p:grpSpPr>
        <p:grpSp>
          <p:nvGrpSpPr>
            <p:cNvPr id="31757" name="Group 42"/>
            <p:cNvGrpSpPr>
              <a:grpSpLocks/>
            </p:cNvGrpSpPr>
            <p:nvPr/>
          </p:nvGrpSpPr>
          <p:grpSpPr bwMode="auto">
            <a:xfrm>
              <a:off x="4842" y="7"/>
              <a:ext cx="877" cy="883"/>
              <a:chOff x="4842" y="7"/>
              <a:chExt cx="877" cy="883"/>
            </a:xfrm>
          </p:grpSpPr>
          <p:grpSp>
            <p:nvGrpSpPr>
              <p:cNvPr id="31777" name="Group 43"/>
              <p:cNvGrpSpPr>
                <a:grpSpLocks/>
              </p:cNvGrpSpPr>
              <p:nvPr/>
            </p:nvGrpSpPr>
            <p:grpSpPr bwMode="auto">
              <a:xfrm>
                <a:off x="4856" y="426"/>
                <a:ext cx="863" cy="464"/>
                <a:chOff x="4856" y="19"/>
                <a:chExt cx="863" cy="464"/>
              </a:xfrm>
            </p:grpSpPr>
            <p:sp>
              <p:nvSpPr>
                <p:cNvPr id="31782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856" y="155"/>
                  <a:ext cx="86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Macroscelidea</a:t>
                  </a:r>
                </a:p>
              </p:txBody>
            </p:sp>
            <p:sp>
              <p:nvSpPr>
                <p:cNvPr id="31783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856" y="291"/>
                  <a:ext cx="7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>
                      <a:solidFill>
                        <a:schemeClr val="accent2"/>
                      </a:solidFill>
                    </a:rPr>
                    <a:t>Afrosoricida</a:t>
                  </a:r>
                </a:p>
              </p:txBody>
            </p:sp>
            <p:sp>
              <p:nvSpPr>
                <p:cNvPr id="31784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865" y="19"/>
                  <a:ext cx="84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Tubulidentata</a:t>
                  </a:r>
                </a:p>
              </p:txBody>
            </p:sp>
          </p:grpSp>
          <p:grpSp>
            <p:nvGrpSpPr>
              <p:cNvPr id="31778" name="Group 47"/>
              <p:cNvGrpSpPr>
                <a:grpSpLocks/>
              </p:cNvGrpSpPr>
              <p:nvPr/>
            </p:nvGrpSpPr>
            <p:grpSpPr bwMode="auto">
              <a:xfrm>
                <a:off x="4842" y="7"/>
                <a:ext cx="760" cy="475"/>
                <a:chOff x="4842" y="7"/>
                <a:chExt cx="760" cy="475"/>
              </a:xfrm>
            </p:grpSpPr>
            <p:sp>
              <p:nvSpPr>
                <p:cNvPr id="31779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4853" y="15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Hyracoidea</a:t>
                  </a:r>
                </a:p>
              </p:txBody>
            </p:sp>
            <p:sp>
              <p:nvSpPr>
                <p:cNvPr id="31780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842" y="290"/>
                  <a:ext cx="48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Sirenia</a:t>
                  </a:r>
                </a:p>
              </p:txBody>
            </p:sp>
            <p:sp>
              <p:nvSpPr>
                <p:cNvPr id="3178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4862" y="7"/>
                  <a:ext cx="74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Proboscidea</a:t>
                  </a:r>
                </a:p>
              </p:txBody>
            </p:sp>
          </p:grpSp>
        </p:grpSp>
        <p:grpSp>
          <p:nvGrpSpPr>
            <p:cNvPr id="31758" name="Group 51"/>
            <p:cNvGrpSpPr>
              <a:grpSpLocks/>
            </p:cNvGrpSpPr>
            <p:nvPr/>
          </p:nvGrpSpPr>
          <p:grpSpPr bwMode="auto">
            <a:xfrm>
              <a:off x="4478" y="94"/>
              <a:ext cx="378" cy="705"/>
              <a:chOff x="4478" y="94"/>
              <a:chExt cx="378" cy="705"/>
            </a:xfrm>
          </p:grpSpPr>
          <p:grpSp>
            <p:nvGrpSpPr>
              <p:cNvPr id="31759" name="Group 52"/>
              <p:cNvGrpSpPr>
                <a:grpSpLocks/>
              </p:cNvGrpSpPr>
              <p:nvPr/>
            </p:nvGrpSpPr>
            <p:grpSpPr bwMode="auto">
              <a:xfrm>
                <a:off x="4703" y="226"/>
                <a:ext cx="153" cy="156"/>
                <a:chOff x="3899" y="146"/>
                <a:chExt cx="676" cy="134"/>
              </a:xfrm>
            </p:grpSpPr>
            <p:sp>
              <p:nvSpPr>
                <p:cNvPr id="31774" name="Line 53"/>
                <p:cNvSpPr>
                  <a:spLocks noChangeShapeType="1"/>
                </p:cNvSpPr>
                <p:nvPr/>
              </p:nvSpPr>
              <p:spPr bwMode="auto">
                <a:xfrm rot="10800000">
                  <a:off x="3899" y="146"/>
                  <a:ext cx="0" cy="13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775" name="Line 54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146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776" name="Line 55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280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1760" name="Group 56"/>
              <p:cNvGrpSpPr>
                <a:grpSpLocks/>
              </p:cNvGrpSpPr>
              <p:nvPr/>
            </p:nvGrpSpPr>
            <p:grpSpPr bwMode="auto">
              <a:xfrm>
                <a:off x="4613" y="94"/>
                <a:ext cx="243" cy="236"/>
                <a:chOff x="4468" y="527"/>
                <a:chExt cx="243" cy="206"/>
              </a:xfrm>
            </p:grpSpPr>
            <p:sp>
              <p:nvSpPr>
                <p:cNvPr id="31772" name="Line 57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32"/>
                  <a:ext cx="0" cy="20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773" name="Line 58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27"/>
                  <a:ext cx="243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1761" name="Line 59"/>
              <p:cNvSpPr>
                <a:spLocks noChangeShapeType="1"/>
              </p:cNvSpPr>
              <p:nvPr/>
            </p:nvSpPr>
            <p:spPr bwMode="auto">
              <a:xfrm flipV="1">
                <a:off x="4478" y="397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2" name="Line 60"/>
              <p:cNvSpPr>
                <a:spLocks noChangeShapeType="1"/>
              </p:cNvSpPr>
              <p:nvPr/>
            </p:nvSpPr>
            <p:spPr bwMode="auto">
              <a:xfrm rot="10800000">
                <a:off x="4522" y="244"/>
                <a:ext cx="0" cy="3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3" name="Line 61"/>
              <p:cNvSpPr>
                <a:spLocks noChangeShapeType="1"/>
              </p:cNvSpPr>
              <p:nvPr/>
            </p:nvSpPr>
            <p:spPr bwMode="auto">
              <a:xfrm rot="10800000">
                <a:off x="4613" y="492"/>
                <a:ext cx="0" cy="2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4" name="Line 62"/>
              <p:cNvSpPr>
                <a:spLocks noChangeShapeType="1"/>
              </p:cNvSpPr>
              <p:nvPr/>
            </p:nvSpPr>
            <p:spPr bwMode="auto">
              <a:xfrm rot="10800000">
                <a:off x="4613" y="486"/>
                <a:ext cx="243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5" name="Line 63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0" cy="1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6" name="Line 64"/>
              <p:cNvSpPr>
                <a:spLocks noChangeShapeType="1"/>
              </p:cNvSpPr>
              <p:nvPr/>
            </p:nvSpPr>
            <p:spPr bwMode="auto">
              <a:xfrm rot="10800000">
                <a:off x="4538" y="59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7" name="Line 65"/>
              <p:cNvSpPr>
                <a:spLocks noChangeShapeType="1"/>
              </p:cNvSpPr>
              <p:nvPr/>
            </p:nvSpPr>
            <p:spPr bwMode="auto">
              <a:xfrm rot="10800000">
                <a:off x="4706" y="799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8" name="Line 66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69" name="Line 67"/>
              <p:cNvSpPr>
                <a:spLocks noChangeShapeType="1"/>
              </p:cNvSpPr>
              <p:nvPr/>
            </p:nvSpPr>
            <p:spPr bwMode="auto">
              <a:xfrm rot="10800000">
                <a:off x="4609" y="721"/>
                <a:ext cx="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70" name="Line 68"/>
              <p:cNvSpPr>
                <a:spLocks noChangeShapeType="1"/>
              </p:cNvSpPr>
              <p:nvPr/>
            </p:nvSpPr>
            <p:spPr bwMode="auto">
              <a:xfrm rot="10800000">
                <a:off x="4613" y="33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1771" name="Line 69"/>
              <p:cNvSpPr>
                <a:spLocks noChangeShapeType="1"/>
              </p:cNvSpPr>
              <p:nvPr/>
            </p:nvSpPr>
            <p:spPr bwMode="auto">
              <a:xfrm rot="10800000">
                <a:off x="4522" y="226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pSp>
        <p:nvGrpSpPr>
          <p:cNvPr id="31750" name="Group 85"/>
          <p:cNvGrpSpPr>
            <a:grpSpLocks/>
          </p:cNvGrpSpPr>
          <p:nvPr/>
        </p:nvGrpSpPr>
        <p:grpSpPr bwMode="auto">
          <a:xfrm>
            <a:off x="179388" y="938213"/>
            <a:ext cx="6640512" cy="1887537"/>
            <a:chOff x="113" y="591"/>
            <a:chExt cx="4183" cy="1189"/>
          </a:xfrm>
        </p:grpSpPr>
        <p:grpSp>
          <p:nvGrpSpPr>
            <p:cNvPr id="31752" name="Group 80"/>
            <p:cNvGrpSpPr>
              <a:grpSpLocks/>
            </p:cNvGrpSpPr>
            <p:nvPr/>
          </p:nvGrpSpPr>
          <p:grpSpPr bwMode="auto">
            <a:xfrm>
              <a:off x="113" y="663"/>
              <a:ext cx="3583" cy="1117"/>
              <a:chOff x="113" y="663"/>
              <a:chExt cx="3583" cy="1117"/>
            </a:xfrm>
          </p:grpSpPr>
          <p:sp>
            <p:nvSpPr>
              <p:cNvPr id="31754" name="Rectangle 4"/>
              <p:cNvSpPr>
                <a:spLocks noChangeArrowheads="1"/>
              </p:cNvSpPr>
              <p:nvPr/>
            </p:nvSpPr>
            <p:spPr bwMode="auto">
              <a:xfrm>
                <a:off x="158" y="857"/>
                <a:ext cx="3538" cy="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190500" indent="-190500" eaLnBrk="0" hangingPunct="0">
                  <a:buFontTx/>
                  <a:buChar char="•"/>
                </a:pPr>
                <a:r>
                  <a:rPr lang="cs-CZ" b="1"/>
                  <a:t>Madagaskar</a:t>
                </a:r>
                <a:r>
                  <a:rPr lang="cs-CZ"/>
                  <a:t>; </a:t>
                </a:r>
                <a:r>
                  <a:rPr lang="cs-CZ" i="1"/>
                  <a:t>Tenrec ecaudatus </a:t>
                </a:r>
                <a:br>
                  <a:rPr lang="cs-CZ" i="1"/>
                </a:br>
                <a:r>
                  <a:rPr lang="cs-CZ" i="1"/>
                  <a:t>– </a:t>
                </a:r>
                <a:r>
                  <a:rPr lang="cs-CZ"/>
                  <a:t>introdukce na Seychely a Maskarény</a:t>
                </a:r>
                <a:br>
                  <a:rPr lang="cs-CZ"/>
                </a:br>
                <a:r>
                  <a:rPr lang="cs-CZ" i="1"/>
                  <a:t>Setifer setosus - </a:t>
                </a:r>
                <a:r>
                  <a:rPr lang="cs-CZ"/>
                  <a:t>tělo zčásti kryto </a:t>
                </a:r>
                <a:br>
                  <a:rPr lang="cs-CZ"/>
                </a:br>
                <a:r>
                  <a:rPr lang="cs-CZ"/>
                  <a:t>bodlinami, </a:t>
                </a:r>
                <a:r>
                  <a:rPr lang="cs-CZ" i="1"/>
                  <a:t>Hemicentetes –</a:t>
                </a:r>
                <a:r>
                  <a:rPr lang="cs-CZ"/>
                  <a:t> stridulace;</a:t>
                </a:r>
              </a:p>
              <a:p>
                <a:pPr marL="190500" indent="-190500" eaLnBrk="0" hangingPunct="0"/>
                <a:r>
                  <a:rPr lang="cs-CZ"/>
                  <a:t>	torpor, svinutí do klubíčka</a:t>
                </a:r>
              </a:p>
            </p:txBody>
          </p:sp>
          <p:sp>
            <p:nvSpPr>
              <p:cNvPr id="31755" name="Text Box 5"/>
              <p:cNvSpPr txBox="1">
                <a:spLocks noChangeArrowheads="1"/>
              </p:cNvSpPr>
              <p:nvPr/>
            </p:nvSpPr>
            <p:spPr bwMode="auto">
              <a:xfrm>
                <a:off x="113" y="663"/>
                <a:ext cx="194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cs-CZ" sz="2000" u="sng"/>
                  <a:t>Tenrecidae - bodlíni (21)</a:t>
                </a:r>
              </a:p>
            </p:txBody>
          </p:sp>
          <p:sp>
            <p:nvSpPr>
              <p:cNvPr id="31756" name="Line 40"/>
              <p:cNvSpPr>
                <a:spLocks noChangeShapeType="1"/>
              </p:cNvSpPr>
              <p:nvPr/>
            </p:nvSpPr>
            <p:spPr bwMode="auto">
              <a:xfrm>
                <a:off x="2562" y="935"/>
                <a:ext cx="227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pic>
          <p:nvPicPr>
            <p:cNvPr id="31753" name="Picture 79" descr="Image of: Tenrec ecaudatus (tailless tenrec)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5" y="591"/>
              <a:ext cx="1371" cy="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1" name="Přímá spojovací čára 50"/>
          <p:cNvCxnSpPr/>
          <p:nvPr/>
        </p:nvCxnSpPr>
        <p:spPr>
          <a:xfrm>
            <a:off x="0" y="1268413"/>
            <a:ext cx="0" cy="1873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odlí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2306638"/>
            <a:ext cx="29876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447675" y="-26988"/>
            <a:ext cx="963613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/>
              <a:t>bodlíni</a:t>
            </a:r>
          </a:p>
        </p:txBody>
      </p:sp>
      <p:grpSp>
        <p:nvGrpSpPr>
          <p:cNvPr id="32772" name="Group 6"/>
          <p:cNvGrpSpPr>
            <a:grpSpLocks/>
          </p:cNvGrpSpPr>
          <p:nvPr/>
        </p:nvGrpSpPr>
        <p:grpSpPr bwMode="auto">
          <a:xfrm>
            <a:off x="107950" y="398463"/>
            <a:ext cx="4343400" cy="2886075"/>
            <a:chOff x="68" y="251"/>
            <a:chExt cx="2736" cy="1818"/>
          </a:xfrm>
        </p:grpSpPr>
        <p:pic>
          <p:nvPicPr>
            <p:cNvPr id="32780" name="Picture 7" descr="bodlín čeli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" y="260"/>
              <a:ext cx="2736" cy="1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81" name="Group 8"/>
            <p:cNvGrpSpPr>
              <a:grpSpLocks/>
            </p:cNvGrpSpPr>
            <p:nvPr/>
          </p:nvGrpSpPr>
          <p:grpSpPr bwMode="auto">
            <a:xfrm>
              <a:off x="1080" y="696"/>
              <a:ext cx="91" cy="227"/>
              <a:chOff x="1080" y="696"/>
              <a:chExt cx="91" cy="227"/>
            </a:xfrm>
          </p:grpSpPr>
          <p:sp>
            <p:nvSpPr>
              <p:cNvPr id="32786" name="Line 9"/>
              <p:cNvSpPr>
                <a:spLocks noChangeShapeType="1"/>
              </p:cNvSpPr>
              <p:nvPr/>
            </p:nvSpPr>
            <p:spPr bwMode="auto">
              <a:xfrm>
                <a:off x="1080" y="696"/>
                <a:ext cx="46" cy="22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787" name="Line 10"/>
              <p:cNvSpPr>
                <a:spLocks noChangeShapeType="1"/>
              </p:cNvSpPr>
              <p:nvPr/>
            </p:nvSpPr>
            <p:spPr bwMode="auto">
              <a:xfrm flipH="1">
                <a:off x="1126" y="696"/>
                <a:ext cx="45" cy="22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2782" name="Group 11"/>
            <p:cNvGrpSpPr>
              <a:grpSpLocks/>
            </p:cNvGrpSpPr>
            <p:nvPr/>
          </p:nvGrpSpPr>
          <p:grpSpPr bwMode="auto">
            <a:xfrm>
              <a:off x="1111" y="1434"/>
              <a:ext cx="91" cy="204"/>
              <a:chOff x="1111" y="1434"/>
              <a:chExt cx="91" cy="204"/>
            </a:xfrm>
          </p:grpSpPr>
          <p:sp>
            <p:nvSpPr>
              <p:cNvPr id="32784" name="Line 12"/>
              <p:cNvSpPr>
                <a:spLocks noChangeShapeType="1"/>
              </p:cNvSpPr>
              <p:nvPr/>
            </p:nvSpPr>
            <p:spPr bwMode="auto">
              <a:xfrm flipV="1">
                <a:off x="1111" y="1434"/>
                <a:ext cx="53" cy="2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785" name="Line 13"/>
              <p:cNvSpPr>
                <a:spLocks noChangeShapeType="1"/>
              </p:cNvSpPr>
              <p:nvPr/>
            </p:nvSpPr>
            <p:spPr bwMode="auto">
              <a:xfrm flipH="1" flipV="1">
                <a:off x="1164" y="1434"/>
                <a:ext cx="38" cy="20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32783" name="Text Box 14"/>
            <p:cNvSpPr txBox="1">
              <a:spLocks noChangeArrowheads="1"/>
            </p:cNvSpPr>
            <p:nvPr/>
          </p:nvSpPr>
          <p:spPr bwMode="auto">
            <a:xfrm>
              <a:off x="1053" y="251"/>
              <a:ext cx="17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cs-CZ"/>
                <a:t>zalambdodontní stolička</a:t>
              </a:r>
            </a:p>
          </p:txBody>
        </p:sp>
      </p:grpSp>
      <p:pic>
        <p:nvPicPr>
          <p:cNvPr id="32773" name="Picture 15" descr="vydří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4813"/>
            <a:ext cx="24479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Text Box 16"/>
          <p:cNvSpPr txBox="1">
            <a:spLocks noChangeArrowheads="1"/>
          </p:cNvSpPr>
          <p:nvPr/>
        </p:nvSpPr>
        <p:spPr bwMode="auto">
          <a:xfrm>
            <a:off x="4479925" y="-3175"/>
            <a:ext cx="438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Microgale longicaudata – </a:t>
            </a:r>
            <a:r>
              <a:rPr lang="cs-CZ"/>
              <a:t>b. dlouhoocasý</a:t>
            </a:r>
          </a:p>
        </p:txBody>
      </p:sp>
      <p:sp>
        <p:nvSpPr>
          <p:cNvPr id="32775" name="Text Box 17"/>
          <p:cNvSpPr txBox="1">
            <a:spLocks noChangeArrowheads="1"/>
          </p:cNvSpPr>
          <p:nvPr/>
        </p:nvSpPr>
        <p:spPr bwMode="auto">
          <a:xfrm>
            <a:off x="4500563" y="1987550"/>
            <a:ext cx="4651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Hemicentetes semispinosus – </a:t>
            </a:r>
            <a:r>
              <a:rPr lang="cs-CZ"/>
              <a:t>b. páskovaný</a:t>
            </a:r>
          </a:p>
        </p:txBody>
      </p:sp>
      <p:pic>
        <p:nvPicPr>
          <p:cNvPr id="32776" name="Picture 19" descr="Greater_Hedgehog_Tenrec_(Setifer_setosus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6338"/>
            <a:ext cx="38512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 Box 20"/>
          <p:cNvSpPr txBox="1">
            <a:spLocks noChangeArrowheads="1"/>
          </p:cNvSpPr>
          <p:nvPr/>
        </p:nvSpPr>
        <p:spPr bwMode="auto">
          <a:xfrm>
            <a:off x="34925" y="3354388"/>
            <a:ext cx="3349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Setifer setosus – b. ježkovitý</a:t>
            </a:r>
            <a:endParaRPr lang="cs-CZ"/>
          </a:p>
        </p:txBody>
      </p:sp>
      <p:pic>
        <p:nvPicPr>
          <p:cNvPr id="32778" name="Picture 22" descr="110293768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9813" y="4508500"/>
            <a:ext cx="30241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Text Box 23"/>
          <p:cNvSpPr txBox="1">
            <a:spLocks noChangeArrowheads="1"/>
          </p:cNvSpPr>
          <p:nvPr/>
        </p:nvSpPr>
        <p:spPr bwMode="auto">
          <a:xfrm>
            <a:off x="4067175" y="4448175"/>
            <a:ext cx="2143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Tenrec ecaudatus </a:t>
            </a:r>
            <a:br>
              <a:rPr lang="cs-CZ" i="1"/>
            </a:br>
            <a:r>
              <a:rPr lang="cs-CZ" i="1"/>
              <a:t>– b. bezocasý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tenrec_ecaudatus_4081_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6" descr="tenrec_ecaudatus_4081_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3887788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31775" y="3141663"/>
            <a:ext cx="4410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/>
              <a:t>Tenrec ecaudatus – bodlín bezocasý</a:t>
            </a:r>
          </a:p>
        </p:txBody>
      </p:sp>
      <p:pic>
        <p:nvPicPr>
          <p:cNvPr id="33797" name="Picture 9" descr="tenrec_ecaudatus_4081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3573463"/>
            <a:ext cx="3816351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9" descr="Hemicentetes semispinos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4750" y="4116388"/>
            <a:ext cx="36195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 Box 20"/>
          <p:cNvSpPr txBox="1">
            <a:spLocks noChangeArrowheads="1"/>
          </p:cNvSpPr>
          <p:nvPr/>
        </p:nvSpPr>
        <p:spPr bwMode="auto">
          <a:xfrm>
            <a:off x="4867275" y="3709988"/>
            <a:ext cx="254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Hemicentetes</a:t>
            </a:r>
            <a:r>
              <a:rPr lang="cs-CZ"/>
              <a:t> – bodlín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 descr="Results_P_velox_2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825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0" y="3213100"/>
            <a:ext cx="3521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Potamogale velox</a:t>
            </a:r>
            <a:r>
              <a:rPr lang="cs-CZ"/>
              <a:t> – vydřík hbitý</a:t>
            </a:r>
          </a:p>
        </p:txBody>
      </p:sp>
      <p:pic>
        <p:nvPicPr>
          <p:cNvPr id="34820" name="Picture 12" descr="specim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0"/>
            <a:ext cx="36195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13"/>
          <p:cNvSpPr txBox="1">
            <a:spLocks noChangeArrowheads="1"/>
          </p:cNvSpPr>
          <p:nvPr/>
        </p:nvSpPr>
        <p:spPr bwMode="auto">
          <a:xfrm>
            <a:off x="5318125" y="2774950"/>
            <a:ext cx="2733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Chrysochloris </a:t>
            </a:r>
            <a:r>
              <a:rPr lang="cs-CZ"/>
              <a:t>- zlatokrt</a:t>
            </a:r>
          </a:p>
        </p:txBody>
      </p:sp>
      <p:pic>
        <p:nvPicPr>
          <p:cNvPr id="34822" name="Picture 15" descr="specim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141663"/>
            <a:ext cx="3168650" cy="24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7" descr="specim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625" y="5013325"/>
            <a:ext cx="20764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24" descr="http://farm5.staticflickr.com/4139/4819161850_87cbf82ed6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3463"/>
            <a:ext cx="3419475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6" descr="http://upload.wikimedia.org/wikipedia/commons/2/2d/Giant_Otter_Shrew_are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3573463"/>
            <a:ext cx="1655763" cy="185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23850" y="1311275"/>
            <a:ext cx="88201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algn="just" eaLnBrk="0" hangingPunct="0">
              <a:buFontTx/>
              <a:buChar char="•"/>
              <a:tabLst>
                <a:tab pos="271463" algn="l"/>
              </a:tabLst>
            </a:pPr>
            <a:r>
              <a:rPr lang="cs-CZ" dirty="0"/>
              <a:t>chobot (</a:t>
            </a:r>
            <a:r>
              <a:rPr lang="cs-CZ" dirty="0" err="1"/>
              <a:t>proboscis</a:t>
            </a:r>
            <a:r>
              <a:rPr lang="cs-CZ" dirty="0"/>
              <a:t>) s 1-2 hmatovými prstíky</a:t>
            </a:r>
          </a:p>
          <a:p>
            <a:pPr marL="271463" algn="just" eaLnBrk="0" hangingPunct="0">
              <a:buFontTx/>
              <a:buChar char="•"/>
              <a:tabLst>
                <a:tab pos="271463" algn="l"/>
              </a:tabLst>
            </a:pPr>
            <a:r>
              <a:rPr lang="cs-CZ" dirty="0" err="1"/>
              <a:t>pneumatizovaná</a:t>
            </a:r>
            <a:r>
              <a:rPr lang="cs-CZ" dirty="0"/>
              <a:t> lebka, chybí </a:t>
            </a:r>
            <a:r>
              <a:rPr lang="cs-CZ" dirty="0" err="1"/>
              <a:t>clavicula</a:t>
            </a:r>
            <a:endParaRPr lang="cs-CZ" dirty="0"/>
          </a:p>
          <a:p>
            <a:pPr marL="271463" algn="just" eaLnBrk="0" hangingPunct="0">
              <a:buFontTx/>
              <a:buChar char="•"/>
              <a:tabLst>
                <a:tab pos="271463" algn="l"/>
              </a:tabLst>
            </a:pPr>
            <a:r>
              <a:rPr lang="cs-CZ" dirty="0"/>
              <a:t>sloupovité nohy, 5, 4, resp. 5-4, </a:t>
            </a:r>
            <a:r>
              <a:rPr lang="cs-CZ" dirty="0" err="1"/>
              <a:t>4</a:t>
            </a:r>
            <a:r>
              <a:rPr lang="cs-CZ" dirty="0"/>
              <a:t>-3 srostlých prstů, některé s nehtovými  kopyty, zespodu elastický polštář – prstochodci:</a:t>
            </a:r>
          </a:p>
          <a:p>
            <a:pPr marL="271463">
              <a:tabLst>
                <a:tab pos="271463" algn="l"/>
              </a:tabLst>
            </a:pPr>
            <a:r>
              <a:rPr lang="cs-CZ" sz="1400" dirty="0"/>
              <a:t>Šest prstů, sezamská kůstka v úponu šlach (zvětšení a protažení) </a:t>
            </a:r>
            <a:r>
              <a:rPr lang="pl-PL" sz="1400" dirty="0"/>
              <a:t>~</a:t>
            </a:r>
            <a:r>
              <a:rPr lang="cs-CZ" sz="1400" dirty="0"/>
              <a:t> pandin palec – u obou 	nepříbuzných pand (uchopování stébel bambusu), u krtka na předních končetinách (zvětšení plochy 	hrabacích noh).</a:t>
            </a:r>
          </a:p>
          <a:p>
            <a:pPr marL="271463">
              <a:tabLst>
                <a:tab pos="271463" algn="l"/>
              </a:tabLst>
            </a:pPr>
            <a:r>
              <a:rPr lang="cs-CZ" sz="1400" dirty="0"/>
              <a:t>U slonů popsána „</a:t>
            </a:r>
            <a:r>
              <a:rPr lang="cs-CZ" sz="1400" dirty="0" err="1" smtClean="0"/>
              <a:t>šestiprstost</a:t>
            </a:r>
            <a:r>
              <a:rPr lang="cs-CZ" sz="1400" dirty="0"/>
              <a:t>“ Blairem v 1710: na všech 4 končetinách, spolu s prsty obklopuje 	elastický polštář – rozkládá váhu těla; vytvoření 6 prstu souvisí se zvětšením těla chobotnatců 	v eocénu (před 40 mil. lety), přechod z obojživelného způsobu života na ryze terestrický. Nutnost vzniku 6. prstu existencí palce. Jiné terestrické formy bez palce šestý prst nemají (</a:t>
            </a:r>
            <a:r>
              <a:rPr lang="cs-CZ" sz="1400" dirty="0" err="1"/>
              <a:t>sudopytníci</a:t>
            </a:r>
            <a:r>
              <a:rPr lang="cs-CZ" sz="1400" dirty="0"/>
              <a:t> i lichokopytníci).</a:t>
            </a:r>
          </a:p>
          <a:p>
            <a:pPr marL="271463">
              <a:tabLst>
                <a:tab pos="271463" algn="l"/>
              </a:tabLst>
            </a:pPr>
            <a:r>
              <a:rPr lang="cs-CZ" sz="1600" i="1" dirty="0" err="1"/>
              <a:t>Robovský</a:t>
            </a:r>
            <a:r>
              <a:rPr lang="cs-CZ" sz="1600" i="1" dirty="0"/>
              <a:t> J., Vesmír 91 (142), 2012: 620, Science 334, 2011: 1699-1703</a:t>
            </a:r>
          </a:p>
        </p:txBody>
      </p:sp>
      <p:grpSp>
        <p:nvGrpSpPr>
          <p:cNvPr id="35843" name="Group 3"/>
          <p:cNvGrpSpPr>
            <a:grpSpLocks/>
          </p:cNvGrpSpPr>
          <p:nvPr/>
        </p:nvGrpSpPr>
        <p:grpSpPr bwMode="auto">
          <a:xfrm>
            <a:off x="7686675" y="11113"/>
            <a:ext cx="1392238" cy="1401762"/>
            <a:chOff x="4842" y="7"/>
            <a:chExt cx="877" cy="883"/>
          </a:xfrm>
        </p:grpSpPr>
        <p:grpSp>
          <p:nvGrpSpPr>
            <p:cNvPr id="35869" name="Group 4"/>
            <p:cNvGrpSpPr>
              <a:grpSpLocks/>
            </p:cNvGrpSpPr>
            <p:nvPr/>
          </p:nvGrpSpPr>
          <p:grpSpPr bwMode="auto">
            <a:xfrm>
              <a:off x="4856" y="426"/>
              <a:ext cx="863" cy="464"/>
              <a:chOff x="4856" y="19"/>
              <a:chExt cx="863" cy="464"/>
            </a:xfrm>
          </p:grpSpPr>
          <p:sp>
            <p:nvSpPr>
              <p:cNvPr id="35874" name="Text Box 5"/>
              <p:cNvSpPr txBox="1">
                <a:spLocks noChangeArrowheads="1"/>
              </p:cNvSpPr>
              <p:nvPr/>
            </p:nvSpPr>
            <p:spPr bwMode="auto">
              <a:xfrm>
                <a:off x="4856" y="155"/>
                <a:ext cx="86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Macroscelidea</a:t>
                </a:r>
              </a:p>
            </p:txBody>
          </p:sp>
          <p:sp>
            <p:nvSpPr>
              <p:cNvPr id="35875" name="Text Box 6"/>
              <p:cNvSpPr txBox="1">
                <a:spLocks noChangeArrowheads="1"/>
              </p:cNvSpPr>
              <p:nvPr/>
            </p:nvSpPr>
            <p:spPr bwMode="auto">
              <a:xfrm>
                <a:off x="4856" y="291"/>
                <a:ext cx="77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Afrosoricida</a:t>
                </a:r>
              </a:p>
            </p:txBody>
          </p:sp>
          <p:sp>
            <p:nvSpPr>
              <p:cNvPr id="35876" name="Text Box 7"/>
              <p:cNvSpPr txBox="1">
                <a:spLocks noChangeArrowheads="1"/>
              </p:cNvSpPr>
              <p:nvPr/>
            </p:nvSpPr>
            <p:spPr bwMode="auto">
              <a:xfrm>
                <a:off x="4865" y="19"/>
                <a:ext cx="84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Tubulidentata</a:t>
                </a:r>
              </a:p>
            </p:txBody>
          </p:sp>
        </p:grpSp>
        <p:grpSp>
          <p:nvGrpSpPr>
            <p:cNvPr id="35870" name="Group 8"/>
            <p:cNvGrpSpPr>
              <a:grpSpLocks/>
            </p:cNvGrpSpPr>
            <p:nvPr/>
          </p:nvGrpSpPr>
          <p:grpSpPr bwMode="auto">
            <a:xfrm>
              <a:off x="4842" y="7"/>
              <a:ext cx="760" cy="475"/>
              <a:chOff x="4842" y="7"/>
              <a:chExt cx="760" cy="475"/>
            </a:xfrm>
          </p:grpSpPr>
          <p:sp>
            <p:nvSpPr>
              <p:cNvPr id="35871" name="Text Box 9"/>
              <p:cNvSpPr txBox="1">
                <a:spLocks noChangeArrowheads="1"/>
              </p:cNvSpPr>
              <p:nvPr/>
            </p:nvSpPr>
            <p:spPr bwMode="auto">
              <a:xfrm>
                <a:off x="4853" y="154"/>
                <a:ext cx="7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Hyracoidea</a:t>
                </a:r>
              </a:p>
            </p:txBody>
          </p:sp>
          <p:sp>
            <p:nvSpPr>
              <p:cNvPr id="35872" name="Text Box 10"/>
              <p:cNvSpPr txBox="1">
                <a:spLocks noChangeArrowheads="1"/>
              </p:cNvSpPr>
              <p:nvPr/>
            </p:nvSpPr>
            <p:spPr bwMode="auto">
              <a:xfrm>
                <a:off x="4842" y="290"/>
                <a:ext cx="48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Sirenia</a:t>
                </a:r>
              </a:p>
            </p:txBody>
          </p:sp>
          <p:sp>
            <p:nvSpPr>
              <p:cNvPr id="35873" name="Text Box 11"/>
              <p:cNvSpPr txBox="1">
                <a:spLocks noChangeArrowheads="1"/>
              </p:cNvSpPr>
              <p:nvPr/>
            </p:nvSpPr>
            <p:spPr bwMode="auto">
              <a:xfrm>
                <a:off x="4862" y="7"/>
                <a:ext cx="74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>
                    <a:solidFill>
                      <a:schemeClr val="accent2"/>
                    </a:solidFill>
                  </a:rPr>
                  <a:t>Proboscidea</a:t>
                </a:r>
              </a:p>
            </p:txBody>
          </p:sp>
        </p:grpSp>
      </p:grpSp>
      <p:grpSp>
        <p:nvGrpSpPr>
          <p:cNvPr id="35844" name="Group 12"/>
          <p:cNvGrpSpPr>
            <a:grpSpLocks/>
          </p:cNvGrpSpPr>
          <p:nvPr/>
        </p:nvGrpSpPr>
        <p:grpSpPr bwMode="auto">
          <a:xfrm>
            <a:off x="7108825" y="149225"/>
            <a:ext cx="600075" cy="1119188"/>
            <a:chOff x="4478" y="94"/>
            <a:chExt cx="378" cy="705"/>
          </a:xfrm>
        </p:grpSpPr>
        <p:grpSp>
          <p:nvGrpSpPr>
            <p:cNvPr id="35851" name="Group 13"/>
            <p:cNvGrpSpPr>
              <a:grpSpLocks/>
            </p:cNvGrpSpPr>
            <p:nvPr/>
          </p:nvGrpSpPr>
          <p:grpSpPr bwMode="auto">
            <a:xfrm>
              <a:off x="4703" y="226"/>
              <a:ext cx="153" cy="156"/>
              <a:chOff x="3899" y="146"/>
              <a:chExt cx="676" cy="134"/>
            </a:xfrm>
          </p:grpSpPr>
          <p:sp>
            <p:nvSpPr>
              <p:cNvPr id="35866" name="Line 14"/>
              <p:cNvSpPr>
                <a:spLocks noChangeShapeType="1"/>
              </p:cNvSpPr>
              <p:nvPr/>
            </p:nvSpPr>
            <p:spPr bwMode="auto">
              <a:xfrm rot="10800000">
                <a:off x="3899" y="146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7" name="Line 15"/>
              <p:cNvSpPr>
                <a:spLocks noChangeShapeType="1"/>
              </p:cNvSpPr>
              <p:nvPr/>
            </p:nvSpPr>
            <p:spPr bwMode="auto">
              <a:xfrm rot="10800000">
                <a:off x="3901" y="146"/>
                <a:ext cx="67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8" name="Line 16"/>
              <p:cNvSpPr>
                <a:spLocks noChangeShapeType="1"/>
              </p:cNvSpPr>
              <p:nvPr/>
            </p:nvSpPr>
            <p:spPr bwMode="auto">
              <a:xfrm rot="10800000">
                <a:off x="3901" y="280"/>
                <a:ext cx="67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35852" name="Group 17"/>
            <p:cNvGrpSpPr>
              <a:grpSpLocks/>
            </p:cNvGrpSpPr>
            <p:nvPr/>
          </p:nvGrpSpPr>
          <p:grpSpPr bwMode="auto">
            <a:xfrm>
              <a:off x="4613" y="94"/>
              <a:ext cx="243" cy="236"/>
              <a:chOff x="4468" y="527"/>
              <a:chExt cx="243" cy="206"/>
            </a:xfrm>
          </p:grpSpPr>
          <p:sp>
            <p:nvSpPr>
              <p:cNvPr id="35864" name="Line 18"/>
              <p:cNvSpPr>
                <a:spLocks noChangeShapeType="1"/>
              </p:cNvSpPr>
              <p:nvPr/>
            </p:nvSpPr>
            <p:spPr bwMode="auto">
              <a:xfrm rot="10800000">
                <a:off x="4468" y="532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865" name="Line 19"/>
              <p:cNvSpPr>
                <a:spLocks noChangeShapeType="1"/>
              </p:cNvSpPr>
              <p:nvPr/>
            </p:nvSpPr>
            <p:spPr bwMode="auto">
              <a:xfrm rot="10800000">
                <a:off x="4468" y="527"/>
                <a:ext cx="243" cy="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5853" name="Line 20"/>
            <p:cNvSpPr>
              <a:spLocks noChangeShapeType="1"/>
            </p:cNvSpPr>
            <p:nvPr/>
          </p:nvSpPr>
          <p:spPr bwMode="auto">
            <a:xfrm flipV="1">
              <a:off x="4478" y="397"/>
              <a:ext cx="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54" name="Line 21"/>
            <p:cNvSpPr>
              <a:spLocks noChangeShapeType="1"/>
            </p:cNvSpPr>
            <p:nvPr/>
          </p:nvSpPr>
          <p:spPr bwMode="auto">
            <a:xfrm rot="10800000">
              <a:off x="4522" y="244"/>
              <a:ext cx="0" cy="3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55" name="Line 22"/>
            <p:cNvSpPr>
              <a:spLocks noChangeShapeType="1"/>
            </p:cNvSpPr>
            <p:nvPr/>
          </p:nvSpPr>
          <p:spPr bwMode="auto">
            <a:xfrm rot="10800000">
              <a:off x="4613" y="492"/>
              <a:ext cx="0" cy="2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56" name="Line 23"/>
            <p:cNvSpPr>
              <a:spLocks noChangeShapeType="1"/>
            </p:cNvSpPr>
            <p:nvPr/>
          </p:nvSpPr>
          <p:spPr bwMode="auto">
            <a:xfrm rot="10800000">
              <a:off x="4613" y="486"/>
              <a:ext cx="243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57" name="Line 24"/>
            <p:cNvSpPr>
              <a:spLocks noChangeShapeType="1"/>
            </p:cNvSpPr>
            <p:nvPr/>
          </p:nvSpPr>
          <p:spPr bwMode="auto">
            <a:xfrm rot="10800000">
              <a:off x="4706" y="645"/>
              <a:ext cx="0" cy="1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58" name="Line 25"/>
            <p:cNvSpPr>
              <a:spLocks noChangeShapeType="1"/>
            </p:cNvSpPr>
            <p:nvPr/>
          </p:nvSpPr>
          <p:spPr bwMode="auto">
            <a:xfrm rot="10800000">
              <a:off x="4538" y="590"/>
              <a:ext cx="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59" name="Line 26"/>
            <p:cNvSpPr>
              <a:spLocks noChangeShapeType="1"/>
            </p:cNvSpPr>
            <p:nvPr/>
          </p:nvSpPr>
          <p:spPr bwMode="auto">
            <a:xfrm rot="10800000">
              <a:off x="4706" y="799"/>
              <a:ext cx="1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60" name="Line 27"/>
            <p:cNvSpPr>
              <a:spLocks noChangeShapeType="1"/>
            </p:cNvSpPr>
            <p:nvPr/>
          </p:nvSpPr>
          <p:spPr bwMode="auto">
            <a:xfrm rot="10800000">
              <a:off x="4706" y="645"/>
              <a:ext cx="1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61" name="Line 28"/>
            <p:cNvSpPr>
              <a:spLocks noChangeShapeType="1"/>
            </p:cNvSpPr>
            <p:nvPr/>
          </p:nvSpPr>
          <p:spPr bwMode="auto">
            <a:xfrm rot="10800000">
              <a:off x="4609" y="721"/>
              <a:ext cx="9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62" name="Line 29"/>
            <p:cNvSpPr>
              <a:spLocks noChangeShapeType="1"/>
            </p:cNvSpPr>
            <p:nvPr/>
          </p:nvSpPr>
          <p:spPr bwMode="auto">
            <a:xfrm rot="10800000">
              <a:off x="4613" y="330"/>
              <a:ext cx="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863" name="Line 30"/>
            <p:cNvSpPr>
              <a:spLocks noChangeShapeType="1"/>
            </p:cNvSpPr>
            <p:nvPr/>
          </p:nvSpPr>
          <p:spPr bwMode="auto">
            <a:xfrm rot="10800000">
              <a:off x="4522" y="226"/>
              <a:ext cx="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5845" name="Rectangle 31"/>
          <p:cNvSpPr>
            <a:spLocks noChangeArrowheads="1"/>
          </p:cNvSpPr>
          <p:nvPr/>
        </p:nvSpPr>
        <p:spPr bwMode="auto">
          <a:xfrm>
            <a:off x="323850" y="68263"/>
            <a:ext cx="495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1" u="sng">
                <a:solidFill>
                  <a:schemeClr val="accent2"/>
                </a:solidFill>
              </a:rPr>
              <a:t>Proboscidea - chobotnatci (2-3)</a:t>
            </a:r>
          </a:p>
        </p:txBody>
      </p:sp>
      <p:sp>
        <p:nvSpPr>
          <p:cNvPr id="35846" name="Text Box 35"/>
          <p:cNvSpPr txBox="1">
            <a:spLocks noChangeArrowheads="1"/>
          </p:cNvSpPr>
          <p:nvPr/>
        </p:nvSpPr>
        <p:spPr bwMode="auto">
          <a:xfrm>
            <a:off x="3563938" y="6453188"/>
            <a:ext cx="240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lofodontní stolička</a:t>
            </a:r>
          </a:p>
        </p:txBody>
      </p:sp>
      <p:sp>
        <p:nvSpPr>
          <p:cNvPr id="35847" name="Rectangle 36"/>
          <p:cNvSpPr>
            <a:spLocks noChangeArrowheads="1"/>
          </p:cNvSpPr>
          <p:nvPr/>
        </p:nvSpPr>
        <p:spPr bwMode="auto">
          <a:xfrm>
            <a:off x="539750" y="519113"/>
            <a:ext cx="6551613" cy="915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0488" indent="-90488" algn="just" eaLnBrk="0" hangingPunct="0">
              <a:buFontTx/>
              <a:buChar char="•"/>
            </a:pPr>
            <a:r>
              <a:rPr lang="cs-CZ"/>
              <a:t>býložraví</a:t>
            </a:r>
          </a:p>
          <a:p>
            <a:pPr marL="90488" indent="-90488" algn="just" eaLnBrk="0" hangingPunct="0">
              <a:buFontTx/>
              <a:buChar char="•"/>
            </a:pPr>
            <a:r>
              <a:rPr lang="cs-CZ"/>
              <a:t>horní řezáky - kly, 1 0 3 3 / 0 0 3 3, funkční vždy jen 1 molariformní zub, horizontální obměna </a:t>
            </a:r>
          </a:p>
        </p:txBody>
      </p:sp>
      <p:pic>
        <p:nvPicPr>
          <p:cNvPr id="35848" name="Picture 37" descr="slon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437063"/>
            <a:ext cx="331311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38" descr="DSC00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488" y="4508500"/>
            <a:ext cx="21955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39" descr="DSC00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4814888"/>
            <a:ext cx="2665413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50825" y="981075"/>
            <a:ext cx="882015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algn="just" eaLnBrk="0" hangingPunct="0">
              <a:buFontTx/>
              <a:buChar char="•"/>
              <a:tabLst>
                <a:tab pos="271463" algn="l"/>
              </a:tabLst>
            </a:pPr>
            <a:r>
              <a:rPr lang="cs-CZ" dirty="0"/>
              <a:t>tlustá, téměř lysá kůže; velké boltce</a:t>
            </a:r>
          </a:p>
          <a:p>
            <a:pPr marL="271463" algn="just" eaLnBrk="0" hangingPunct="0">
              <a:buFontTx/>
              <a:buChar char="•"/>
              <a:tabLst>
                <a:tab pos="271463" algn="l"/>
              </a:tabLst>
            </a:pPr>
            <a:r>
              <a:rPr lang="cs-CZ" dirty="0"/>
              <a:t>varlata v břišní dutině, 2 mléčné bradavky v axiální poloze, 1 </a:t>
            </a:r>
            <a:r>
              <a:rPr lang="cs-CZ" dirty="0" err="1"/>
              <a:t>prekociální</a:t>
            </a:r>
            <a:r>
              <a:rPr lang="cs-CZ" dirty="0"/>
              <a:t> mládě</a:t>
            </a:r>
          </a:p>
          <a:p>
            <a:pPr marL="271463" algn="just" eaLnBrk="0" hangingPunct="0">
              <a:buFontTx/>
              <a:buChar char="•"/>
              <a:tabLst>
                <a:tab pos="271463" algn="l"/>
              </a:tabLst>
            </a:pPr>
            <a:r>
              <a:rPr lang="cs-CZ" dirty="0"/>
              <a:t>březost</a:t>
            </a:r>
          </a:p>
          <a:p>
            <a:pPr marL="271463" algn="just" eaLnBrk="0" hangingPunct="0">
              <a:tabLst>
                <a:tab pos="271463" algn="l"/>
              </a:tabLst>
            </a:pPr>
            <a:endParaRPr lang="cs-CZ" sz="500" dirty="0"/>
          </a:p>
        </p:txBody>
      </p:sp>
      <p:grpSp>
        <p:nvGrpSpPr>
          <p:cNvPr id="36867" name="Group 43"/>
          <p:cNvGrpSpPr>
            <a:grpSpLocks/>
          </p:cNvGrpSpPr>
          <p:nvPr/>
        </p:nvGrpSpPr>
        <p:grpSpPr bwMode="auto">
          <a:xfrm>
            <a:off x="7686675" y="-60325"/>
            <a:ext cx="1392238" cy="1401763"/>
            <a:chOff x="4842" y="7"/>
            <a:chExt cx="877" cy="883"/>
          </a:xfrm>
        </p:grpSpPr>
        <p:grpSp>
          <p:nvGrpSpPr>
            <p:cNvPr id="36889" name="Group 39"/>
            <p:cNvGrpSpPr>
              <a:grpSpLocks/>
            </p:cNvGrpSpPr>
            <p:nvPr/>
          </p:nvGrpSpPr>
          <p:grpSpPr bwMode="auto">
            <a:xfrm>
              <a:off x="4856" y="426"/>
              <a:ext cx="863" cy="464"/>
              <a:chOff x="4856" y="19"/>
              <a:chExt cx="863" cy="464"/>
            </a:xfrm>
          </p:grpSpPr>
          <p:sp>
            <p:nvSpPr>
              <p:cNvPr id="36894" name="Text Box 4"/>
              <p:cNvSpPr txBox="1">
                <a:spLocks noChangeArrowheads="1"/>
              </p:cNvSpPr>
              <p:nvPr/>
            </p:nvSpPr>
            <p:spPr bwMode="auto">
              <a:xfrm>
                <a:off x="4856" y="155"/>
                <a:ext cx="86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Macroscelidea</a:t>
                </a:r>
              </a:p>
            </p:txBody>
          </p:sp>
          <p:sp>
            <p:nvSpPr>
              <p:cNvPr id="36895" name="Text Box 5"/>
              <p:cNvSpPr txBox="1">
                <a:spLocks noChangeArrowheads="1"/>
              </p:cNvSpPr>
              <p:nvPr/>
            </p:nvSpPr>
            <p:spPr bwMode="auto">
              <a:xfrm>
                <a:off x="4856" y="291"/>
                <a:ext cx="77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Afrosoricida</a:t>
                </a:r>
              </a:p>
            </p:txBody>
          </p:sp>
          <p:sp>
            <p:nvSpPr>
              <p:cNvPr id="36896" name="Text Box 7"/>
              <p:cNvSpPr txBox="1">
                <a:spLocks noChangeArrowheads="1"/>
              </p:cNvSpPr>
              <p:nvPr/>
            </p:nvSpPr>
            <p:spPr bwMode="auto">
              <a:xfrm>
                <a:off x="4865" y="19"/>
                <a:ext cx="84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Tubulidentata</a:t>
                </a:r>
              </a:p>
            </p:txBody>
          </p:sp>
        </p:grpSp>
        <p:grpSp>
          <p:nvGrpSpPr>
            <p:cNvPr id="36890" name="Group 42"/>
            <p:cNvGrpSpPr>
              <a:grpSpLocks/>
            </p:cNvGrpSpPr>
            <p:nvPr/>
          </p:nvGrpSpPr>
          <p:grpSpPr bwMode="auto">
            <a:xfrm>
              <a:off x="4842" y="7"/>
              <a:ext cx="760" cy="475"/>
              <a:chOff x="4842" y="7"/>
              <a:chExt cx="760" cy="475"/>
            </a:xfrm>
          </p:grpSpPr>
          <p:sp>
            <p:nvSpPr>
              <p:cNvPr id="36891" name="Text Box 6"/>
              <p:cNvSpPr txBox="1">
                <a:spLocks noChangeArrowheads="1"/>
              </p:cNvSpPr>
              <p:nvPr/>
            </p:nvSpPr>
            <p:spPr bwMode="auto">
              <a:xfrm>
                <a:off x="4853" y="154"/>
                <a:ext cx="70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Hyracoidea</a:t>
                </a:r>
              </a:p>
            </p:txBody>
          </p:sp>
          <p:sp>
            <p:nvSpPr>
              <p:cNvPr id="36892" name="Text Box 8"/>
              <p:cNvSpPr txBox="1">
                <a:spLocks noChangeArrowheads="1"/>
              </p:cNvSpPr>
              <p:nvPr/>
            </p:nvSpPr>
            <p:spPr bwMode="auto">
              <a:xfrm>
                <a:off x="4842" y="290"/>
                <a:ext cx="48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/>
                  <a:t>Sirenia</a:t>
                </a:r>
              </a:p>
            </p:txBody>
          </p:sp>
          <p:sp>
            <p:nvSpPr>
              <p:cNvPr id="36893" name="Text Box 9"/>
              <p:cNvSpPr txBox="1">
                <a:spLocks noChangeArrowheads="1"/>
              </p:cNvSpPr>
              <p:nvPr/>
            </p:nvSpPr>
            <p:spPr bwMode="auto">
              <a:xfrm>
                <a:off x="4862" y="7"/>
                <a:ext cx="74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sz="1400">
                    <a:solidFill>
                      <a:schemeClr val="accent2"/>
                    </a:solidFill>
                  </a:rPr>
                  <a:t>Proboscidea</a:t>
                </a:r>
              </a:p>
            </p:txBody>
          </p:sp>
        </p:grpSp>
      </p:grpSp>
      <p:grpSp>
        <p:nvGrpSpPr>
          <p:cNvPr id="36868" name="Group 38"/>
          <p:cNvGrpSpPr>
            <a:grpSpLocks/>
          </p:cNvGrpSpPr>
          <p:nvPr/>
        </p:nvGrpSpPr>
        <p:grpSpPr bwMode="auto">
          <a:xfrm>
            <a:off x="7108825" y="77788"/>
            <a:ext cx="600075" cy="1119187"/>
            <a:chOff x="4478" y="94"/>
            <a:chExt cx="378" cy="705"/>
          </a:xfrm>
        </p:grpSpPr>
        <p:grpSp>
          <p:nvGrpSpPr>
            <p:cNvPr id="36871" name="Group 11"/>
            <p:cNvGrpSpPr>
              <a:grpSpLocks/>
            </p:cNvGrpSpPr>
            <p:nvPr/>
          </p:nvGrpSpPr>
          <p:grpSpPr bwMode="auto">
            <a:xfrm>
              <a:off x="4703" y="226"/>
              <a:ext cx="153" cy="156"/>
              <a:chOff x="3899" y="146"/>
              <a:chExt cx="676" cy="134"/>
            </a:xfrm>
          </p:grpSpPr>
          <p:sp>
            <p:nvSpPr>
              <p:cNvPr id="36886" name="Line 12"/>
              <p:cNvSpPr>
                <a:spLocks noChangeShapeType="1"/>
              </p:cNvSpPr>
              <p:nvPr/>
            </p:nvSpPr>
            <p:spPr bwMode="auto">
              <a:xfrm rot="10800000">
                <a:off x="3899" y="146"/>
                <a:ext cx="0" cy="1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7" name="Line 13"/>
              <p:cNvSpPr>
                <a:spLocks noChangeShapeType="1"/>
              </p:cNvSpPr>
              <p:nvPr/>
            </p:nvSpPr>
            <p:spPr bwMode="auto">
              <a:xfrm rot="10800000">
                <a:off x="3901" y="146"/>
                <a:ext cx="67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8" name="Line 14"/>
              <p:cNvSpPr>
                <a:spLocks noChangeShapeType="1"/>
              </p:cNvSpPr>
              <p:nvPr/>
            </p:nvSpPr>
            <p:spPr bwMode="auto">
              <a:xfrm rot="10800000">
                <a:off x="3901" y="280"/>
                <a:ext cx="67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36872" name="Group 15"/>
            <p:cNvGrpSpPr>
              <a:grpSpLocks/>
            </p:cNvGrpSpPr>
            <p:nvPr/>
          </p:nvGrpSpPr>
          <p:grpSpPr bwMode="auto">
            <a:xfrm>
              <a:off x="4613" y="94"/>
              <a:ext cx="243" cy="236"/>
              <a:chOff x="4468" y="527"/>
              <a:chExt cx="243" cy="206"/>
            </a:xfrm>
          </p:grpSpPr>
          <p:sp>
            <p:nvSpPr>
              <p:cNvPr id="36884" name="Line 16"/>
              <p:cNvSpPr>
                <a:spLocks noChangeShapeType="1"/>
              </p:cNvSpPr>
              <p:nvPr/>
            </p:nvSpPr>
            <p:spPr bwMode="auto">
              <a:xfrm rot="10800000">
                <a:off x="4468" y="532"/>
                <a:ext cx="0" cy="20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6885" name="Line 17"/>
              <p:cNvSpPr>
                <a:spLocks noChangeShapeType="1"/>
              </p:cNvSpPr>
              <p:nvPr/>
            </p:nvSpPr>
            <p:spPr bwMode="auto">
              <a:xfrm rot="10800000">
                <a:off x="4468" y="527"/>
                <a:ext cx="243" cy="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36873" name="Line 18"/>
            <p:cNvSpPr>
              <a:spLocks noChangeShapeType="1"/>
            </p:cNvSpPr>
            <p:nvPr/>
          </p:nvSpPr>
          <p:spPr bwMode="auto">
            <a:xfrm flipV="1">
              <a:off x="4478" y="397"/>
              <a:ext cx="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74" name="Line 19"/>
            <p:cNvSpPr>
              <a:spLocks noChangeShapeType="1"/>
            </p:cNvSpPr>
            <p:nvPr/>
          </p:nvSpPr>
          <p:spPr bwMode="auto">
            <a:xfrm rot="10800000">
              <a:off x="4522" y="244"/>
              <a:ext cx="0" cy="3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75" name="Line 20"/>
            <p:cNvSpPr>
              <a:spLocks noChangeShapeType="1"/>
            </p:cNvSpPr>
            <p:nvPr/>
          </p:nvSpPr>
          <p:spPr bwMode="auto">
            <a:xfrm rot="10800000">
              <a:off x="4613" y="492"/>
              <a:ext cx="0" cy="2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76" name="Line 21"/>
            <p:cNvSpPr>
              <a:spLocks noChangeShapeType="1"/>
            </p:cNvSpPr>
            <p:nvPr/>
          </p:nvSpPr>
          <p:spPr bwMode="auto">
            <a:xfrm rot="10800000">
              <a:off x="4613" y="486"/>
              <a:ext cx="243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77" name="Line 22"/>
            <p:cNvSpPr>
              <a:spLocks noChangeShapeType="1"/>
            </p:cNvSpPr>
            <p:nvPr/>
          </p:nvSpPr>
          <p:spPr bwMode="auto">
            <a:xfrm rot="10800000">
              <a:off x="4706" y="645"/>
              <a:ext cx="0" cy="1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78" name="Line 23"/>
            <p:cNvSpPr>
              <a:spLocks noChangeShapeType="1"/>
            </p:cNvSpPr>
            <p:nvPr/>
          </p:nvSpPr>
          <p:spPr bwMode="auto">
            <a:xfrm rot="10800000">
              <a:off x="4538" y="590"/>
              <a:ext cx="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79" name="Line 24"/>
            <p:cNvSpPr>
              <a:spLocks noChangeShapeType="1"/>
            </p:cNvSpPr>
            <p:nvPr/>
          </p:nvSpPr>
          <p:spPr bwMode="auto">
            <a:xfrm rot="10800000">
              <a:off x="4706" y="799"/>
              <a:ext cx="1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80" name="Line 25"/>
            <p:cNvSpPr>
              <a:spLocks noChangeShapeType="1"/>
            </p:cNvSpPr>
            <p:nvPr/>
          </p:nvSpPr>
          <p:spPr bwMode="auto">
            <a:xfrm rot="10800000">
              <a:off x="4706" y="645"/>
              <a:ext cx="1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81" name="Line 26"/>
            <p:cNvSpPr>
              <a:spLocks noChangeShapeType="1"/>
            </p:cNvSpPr>
            <p:nvPr/>
          </p:nvSpPr>
          <p:spPr bwMode="auto">
            <a:xfrm rot="10800000">
              <a:off x="4609" y="721"/>
              <a:ext cx="9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82" name="Line 27"/>
            <p:cNvSpPr>
              <a:spLocks noChangeShapeType="1"/>
            </p:cNvSpPr>
            <p:nvPr/>
          </p:nvSpPr>
          <p:spPr bwMode="auto">
            <a:xfrm rot="10800000">
              <a:off x="4613" y="330"/>
              <a:ext cx="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883" name="Line 28"/>
            <p:cNvSpPr>
              <a:spLocks noChangeShapeType="1"/>
            </p:cNvSpPr>
            <p:nvPr/>
          </p:nvSpPr>
          <p:spPr bwMode="auto">
            <a:xfrm rot="10800000">
              <a:off x="4522" y="226"/>
              <a:ext cx="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6869" name="Rectangle 29"/>
          <p:cNvSpPr>
            <a:spLocks noChangeArrowheads="1"/>
          </p:cNvSpPr>
          <p:nvPr/>
        </p:nvSpPr>
        <p:spPr bwMode="auto">
          <a:xfrm>
            <a:off x="323850" y="68263"/>
            <a:ext cx="495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1" u="sng">
                <a:solidFill>
                  <a:schemeClr val="accent2"/>
                </a:solidFill>
              </a:rPr>
              <a:t>Proboscidea - chobotnatci (2-3)</a:t>
            </a:r>
          </a:p>
        </p:txBody>
      </p:sp>
      <p:sp>
        <p:nvSpPr>
          <p:cNvPr id="36870" name="Text Box 53"/>
          <p:cNvSpPr txBox="1">
            <a:spLocks noChangeArrowheads="1"/>
          </p:cNvSpPr>
          <p:nvPr/>
        </p:nvSpPr>
        <p:spPr bwMode="auto">
          <a:xfrm>
            <a:off x="467544" y="4725144"/>
            <a:ext cx="8624887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dirty="0"/>
              <a:t>systematika afrických slonů: 1 druh anebo 3 druhy: </a:t>
            </a:r>
            <a:r>
              <a:rPr lang="cs-CZ" sz="1400" dirty="0" err="1"/>
              <a:t>savanový</a:t>
            </a:r>
            <a:r>
              <a:rPr lang="cs-CZ" sz="1400" dirty="0"/>
              <a:t>, pralesní a trpasličí, sympatrie pralesního a trpasličího (výskyt </a:t>
            </a:r>
            <a:r>
              <a:rPr lang="cs-CZ" sz="1400" dirty="0" err="1"/>
              <a:t>savanové</a:t>
            </a:r>
            <a:r>
              <a:rPr lang="cs-CZ" sz="1400" dirty="0"/>
              <a:t> a pralesní formy i u jiných savců: </a:t>
            </a:r>
            <a:r>
              <a:rPr lang="cs-CZ" sz="1400" dirty="0" err="1"/>
              <a:t>štětkouni</a:t>
            </a:r>
            <a:r>
              <a:rPr lang="cs-CZ" sz="1400" dirty="0"/>
              <a:t>, </a:t>
            </a:r>
            <a:r>
              <a:rPr lang="cs-CZ" sz="1400" dirty="0" err="1"/>
              <a:t>bůvoli</a:t>
            </a:r>
            <a:r>
              <a:rPr lang="cs-CZ" sz="1400" dirty="0"/>
              <a:t>, hrabáči). </a:t>
            </a:r>
            <a:r>
              <a:rPr lang="cs-CZ" sz="1400" b="1" dirty="0"/>
              <a:t>Slon pralesní</a:t>
            </a:r>
            <a:r>
              <a:rPr lang="cs-CZ" sz="1400" dirty="0"/>
              <a:t> a </a:t>
            </a:r>
            <a:r>
              <a:rPr lang="cs-CZ" sz="1400" b="1" dirty="0"/>
              <a:t>slon </a:t>
            </a:r>
            <a:r>
              <a:rPr lang="cs-CZ" sz="1400" b="1" dirty="0" err="1"/>
              <a:t>savanový</a:t>
            </a:r>
            <a:r>
              <a:rPr lang="cs-CZ" sz="1400" dirty="0"/>
              <a:t> – staré druhy, slon pralesní a trpasličí ale identičtí (shoda </a:t>
            </a:r>
            <a:r>
              <a:rPr lang="cs-CZ" sz="1400" dirty="0" err="1"/>
              <a:t>morfo</a:t>
            </a:r>
            <a:r>
              <a:rPr lang="cs-CZ" sz="1400" dirty="0"/>
              <a:t> i molekulárních dat), ale oba „dobré“ druhy – možná hybridizace – nekompletní izolace, průkaz předchozí hybridizace v </a:t>
            </a:r>
            <a:r>
              <a:rPr lang="cs-CZ" sz="1400" dirty="0" err="1"/>
              <a:t>mtDNA</a:t>
            </a:r>
            <a:r>
              <a:rPr lang="cs-CZ" sz="1400" dirty="0"/>
              <a:t>, nebo ukotvování </a:t>
            </a:r>
            <a:r>
              <a:rPr lang="cs-CZ" sz="1400" dirty="0" err="1"/>
              <a:t>ancestrálního</a:t>
            </a:r>
            <a:r>
              <a:rPr lang="cs-CZ" sz="1400" dirty="0"/>
              <a:t> polymorfismu předka obou slonů. I názor, že sloni v západní Africe vytvářejí 3. druh. Oba druhy slonů dobře izolovány (minimální genetický drift), k jejich odštěpení od společného předka je </a:t>
            </a:r>
            <a:r>
              <a:rPr lang="cs-CZ" sz="1400" dirty="0" err="1"/>
              <a:t>stejne</a:t>
            </a:r>
            <a:r>
              <a:rPr lang="cs-CZ" sz="1400" dirty="0"/>
              <a:t> staré jako odštěpení slona indického od mamuta (2,5 – </a:t>
            </a:r>
            <a:r>
              <a:rPr lang="cs-CZ" sz="1400" dirty="0" err="1"/>
              <a:t>5</a:t>
            </a:r>
            <a:r>
              <a:rPr lang="cs-CZ" sz="1400" dirty="0"/>
              <a:t>-5 mil. let). </a:t>
            </a:r>
            <a:r>
              <a:rPr lang="cs-CZ" sz="1600" i="1" dirty="0" err="1"/>
              <a:t>Robovský</a:t>
            </a:r>
            <a:r>
              <a:rPr lang="cs-CZ" sz="1600" i="1" dirty="0"/>
              <a:t> J., Vesmír 91 (142), 2012: 621, </a:t>
            </a:r>
            <a:r>
              <a:rPr lang="cs-CZ" sz="1600" i="1" dirty="0" err="1"/>
              <a:t>PLoS</a:t>
            </a:r>
            <a:r>
              <a:rPr lang="cs-CZ" sz="1600" i="1" dirty="0"/>
              <a:t> ONE 6, e20642, 2011/6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395536" y="1839015"/>
            <a:ext cx="84249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>
              <a:tabLst>
                <a:tab pos="271463" algn="l"/>
              </a:tabLst>
            </a:pPr>
            <a:r>
              <a:rPr lang="cs-CZ" sz="1200" dirty="0" smtClean="0"/>
              <a:t>640 dnů, produkce progesteronu ze žlutého tělíska nejen na počátku, ale i po nidaci (z buněk folikulů po ovulaci), protože se netvoří placentální progesteron, nýbrž zvyšuje se počet žlutých tělísek, která produkují progesteron. Samice 1 mládě, ale 2-12 žlutých tělísek. </a:t>
            </a:r>
            <a:r>
              <a:rPr lang="cs-CZ" sz="1200" dirty="0" err="1" smtClean="0"/>
              <a:t>Oestrus</a:t>
            </a:r>
            <a:r>
              <a:rPr lang="cs-CZ" sz="1200" dirty="0" smtClean="0"/>
              <a:t> slonic: cyklus 12-16 týdnů, 2 maxima luteinizačního hormonu: 1. </a:t>
            </a:r>
            <a:r>
              <a:rPr lang="cs-CZ" sz="1200" dirty="0" err="1" smtClean="0"/>
              <a:t>luteinizace</a:t>
            </a:r>
            <a:r>
              <a:rPr lang="cs-CZ" sz="1200" dirty="0" smtClean="0"/>
              <a:t> folikulů a vznik přídatných žlutých tělísek, za 3 týdny 2. maximum – samotná ovulace; implantace až po 40-45 dnech – pokles hladiny progesteronu, po nidaci opětovné zvýšení progesteronu ze žlutých tělísek, která nezanikají, investice matky do slůněte – závislost 4-7 let péče. Podobně je tomu u příbuzných sirén, ale už ne u damanů – vyšší produkce potomků.</a:t>
            </a:r>
          </a:p>
          <a:p>
            <a:pPr marL="271463">
              <a:tabLst>
                <a:tab pos="271463" algn="l"/>
              </a:tabLst>
            </a:pPr>
            <a:r>
              <a:rPr lang="cs-CZ" sz="1200" i="1" dirty="0" smtClean="0"/>
              <a:t>Konečná M., Vesmír 91 (142), 2012: 620-621; </a:t>
            </a:r>
            <a:r>
              <a:rPr lang="cs-CZ" sz="1200" i="1" dirty="0" err="1" smtClean="0"/>
              <a:t>Proc</a:t>
            </a:r>
            <a:r>
              <a:rPr lang="cs-CZ" sz="1200" i="1" dirty="0" smtClean="0"/>
              <a:t>. R. </a:t>
            </a:r>
            <a:r>
              <a:rPr lang="cs-CZ" sz="1200" i="1" dirty="0" err="1" smtClean="0"/>
              <a:t>Soc</a:t>
            </a:r>
            <a:r>
              <a:rPr lang="cs-CZ" sz="1200" i="1" dirty="0" smtClean="0"/>
              <a:t>. B, 1-10, 2012, </a:t>
            </a:r>
            <a:r>
              <a:rPr lang="cs-CZ" sz="1200" i="1" dirty="0" err="1" smtClean="0"/>
              <a:t>doi</a:t>
            </a:r>
            <a:r>
              <a:rPr lang="cs-CZ" sz="1200" i="1" dirty="0" smtClean="0"/>
              <a:t>:10.1098/rspb.2012.1038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4" name="Obdélník 33"/>
          <p:cNvSpPr/>
          <p:nvPr/>
        </p:nvSpPr>
        <p:spPr>
          <a:xfrm>
            <a:off x="251520" y="357301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algn="just" eaLnBrk="0" hangingPunct="0">
              <a:buFontTx/>
              <a:buChar char="•"/>
              <a:tabLst>
                <a:tab pos="271463" algn="l"/>
              </a:tabLst>
            </a:pPr>
            <a:r>
              <a:rPr lang="cs-CZ" dirty="0" err="1" smtClean="0"/>
              <a:t>Deinotherium</a:t>
            </a:r>
            <a:r>
              <a:rPr lang="cs-CZ" dirty="0" smtClean="0"/>
              <a:t> (†), mamut (†), 2 sloni afričtí - </a:t>
            </a:r>
            <a:r>
              <a:rPr lang="cs-CZ" dirty="0" err="1" smtClean="0"/>
              <a:t>savanový</a:t>
            </a:r>
            <a:r>
              <a:rPr lang="cs-CZ" dirty="0" smtClean="0"/>
              <a:t>, pralesní (2 hmatové prstíky, 3 kopýtka na zadních nohách), slon indický (1 prstík, 4 kopýtka na zadních nohách), z miocénu Afriky do Eurasie a později do Ameriky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/>
      <p:bldP spid="36870" grpId="1"/>
      <p:bldP spid="33" grpId="0"/>
      <p:bldP spid="33" grpId="1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Deinotherium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-36513" y="2978150"/>
            <a:ext cx="2195513" cy="406400"/>
          </a:xfrm>
          <a:prstGeom prst="rect">
            <a:avLst/>
          </a:prstGeom>
          <a:solidFill>
            <a:srgbClr val="333300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chemeClr val="bg1"/>
                </a:solidFill>
              </a:rPr>
              <a:t>Deinotherium (†)</a:t>
            </a:r>
          </a:p>
        </p:txBody>
      </p:sp>
      <p:pic>
        <p:nvPicPr>
          <p:cNvPr id="38916" name="Picture 8" descr="Deinotherium_gigante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25003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0" descr="887716316_04d0765c00_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3429000"/>
            <a:ext cx="4537076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11"/>
          <p:cNvSpPr>
            <a:spLocks noChangeArrowheads="1"/>
          </p:cNvSpPr>
          <p:nvPr/>
        </p:nvSpPr>
        <p:spPr bwMode="auto">
          <a:xfrm>
            <a:off x="-36513" y="6478588"/>
            <a:ext cx="3200401" cy="406400"/>
          </a:xfrm>
          <a:prstGeom prst="rect">
            <a:avLst/>
          </a:prstGeom>
          <a:solidFill>
            <a:srgbClr val="333300"/>
          </a:solidFill>
          <a:ln w="9525">
            <a:solidFill>
              <a:srgbClr val="33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chemeClr val="bg1"/>
                </a:solidFill>
              </a:rPr>
              <a:t>Mammutus primigenus (†)</a:t>
            </a:r>
          </a:p>
        </p:txBody>
      </p:sp>
      <p:pic>
        <p:nvPicPr>
          <p:cNvPr id="38919" name="Picture 13" descr="woolly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176713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20" name="Group 32"/>
          <p:cNvGrpSpPr>
            <a:grpSpLocks/>
          </p:cNvGrpSpPr>
          <p:nvPr/>
        </p:nvGrpSpPr>
        <p:grpSpPr bwMode="auto">
          <a:xfrm>
            <a:off x="7164388" y="341313"/>
            <a:ext cx="1951037" cy="1863725"/>
            <a:chOff x="4513" y="215"/>
            <a:chExt cx="1229" cy="1174"/>
          </a:xfrm>
        </p:grpSpPr>
        <p:sp>
          <p:nvSpPr>
            <p:cNvPr id="38921" name="Text Box 28"/>
            <p:cNvSpPr txBox="1">
              <a:spLocks noChangeArrowheads="1"/>
            </p:cNvSpPr>
            <p:nvPr/>
          </p:nvSpPr>
          <p:spPr bwMode="auto">
            <a:xfrm>
              <a:off x="4604" y="925"/>
              <a:ext cx="2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Af</a:t>
              </a:r>
            </a:p>
          </p:txBody>
        </p:sp>
        <p:grpSp>
          <p:nvGrpSpPr>
            <p:cNvPr id="38922" name="Group 31"/>
            <p:cNvGrpSpPr>
              <a:grpSpLocks/>
            </p:cNvGrpSpPr>
            <p:nvPr/>
          </p:nvGrpSpPr>
          <p:grpSpPr bwMode="auto">
            <a:xfrm>
              <a:off x="4513" y="215"/>
              <a:ext cx="1229" cy="1174"/>
              <a:chOff x="4513" y="79"/>
              <a:chExt cx="1229" cy="1174"/>
            </a:xfrm>
          </p:grpSpPr>
          <p:grpSp>
            <p:nvGrpSpPr>
              <p:cNvPr id="38923" name="Group 29"/>
              <p:cNvGrpSpPr>
                <a:grpSpLocks/>
              </p:cNvGrpSpPr>
              <p:nvPr/>
            </p:nvGrpSpPr>
            <p:grpSpPr bwMode="auto">
              <a:xfrm>
                <a:off x="4513" y="168"/>
                <a:ext cx="589" cy="994"/>
                <a:chOff x="4513" y="168"/>
                <a:chExt cx="589" cy="994"/>
              </a:xfrm>
            </p:grpSpPr>
            <p:sp>
              <p:nvSpPr>
                <p:cNvPr id="38929" name="Line 14"/>
                <p:cNvSpPr>
                  <a:spLocks noChangeShapeType="1"/>
                </p:cNvSpPr>
                <p:nvPr/>
              </p:nvSpPr>
              <p:spPr bwMode="auto">
                <a:xfrm>
                  <a:off x="4513" y="663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0" name="Line 15"/>
                <p:cNvSpPr>
                  <a:spLocks noChangeShapeType="1"/>
                </p:cNvSpPr>
                <p:nvPr/>
              </p:nvSpPr>
              <p:spPr bwMode="auto">
                <a:xfrm>
                  <a:off x="4604" y="346"/>
                  <a:ext cx="0" cy="63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1" name="Line 16"/>
                <p:cNvSpPr>
                  <a:spLocks noChangeShapeType="1"/>
                </p:cNvSpPr>
                <p:nvPr/>
              </p:nvSpPr>
              <p:spPr bwMode="auto">
                <a:xfrm>
                  <a:off x="4604" y="346"/>
                  <a:ext cx="18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2" name="Line 17"/>
                <p:cNvSpPr>
                  <a:spLocks noChangeShapeType="1"/>
                </p:cNvSpPr>
                <p:nvPr/>
              </p:nvSpPr>
              <p:spPr bwMode="auto">
                <a:xfrm>
                  <a:off x="4604" y="981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3" name="Line 18"/>
                <p:cNvSpPr>
                  <a:spLocks noChangeShapeType="1"/>
                </p:cNvSpPr>
                <p:nvPr/>
              </p:nvSpPr>
              <p:spPr bwMode="auto">
                <a:xfrm>
                  <a:off x="4785" y="168"/>
                  <a:ext cx="0" cy="3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4" name="Line 19"/>
                <p:cNvSpPr>
                  <a:spLocks noChangeShapeType="1"/>
                </p:cNvSpPr>
                <p:nvPr/>
              </p:nvSpPr>
              <p:spPr bwMode="auto">
                <a:xfrm>
                  <a:off x="4786" y="168"/>
                  <a:ext cx="2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5" name="Line 20"/>
                <p:cNvSpPr>
                  <a:spLocks noChangeShapeType="1"/>
                </p:cNvSpPr>
                <p:nvPr/>
              </p:nvSpPr>
              <p:spPr bwMode="auto">
                <a:xfrm>
                  <a:off x="4785" y="527"/>
                  <a:ext cx="2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6" name="Line 23"/>
                <p:cNvSpPr>
                  <a:spLocks noChangeShapeType="1"/>
                </p:cNvSpPr>
                <p:nvPr/>
              </p:nvSpPr>
              <p:spPr bwMode="auto">
                <a:xfrm>
                  <a:off x="4876" y="799"/>
                  <a:ext cx="0" cy="3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7" name="Line 24"/>
                <p:cNvSpPr>
                  <a:spLocks noChangeShapeType="1"/>
                </p:cNvSpPr>
                <p:nvPr/>
              </p:nvSpPr>
              <p:spPr bwMode="auto">
                <a:xfrm>
                  <a:off x="4876" y="799"/>
                  <a:ext cx="2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938" name="Line 25"/>
                <p:cNvSpPr>
                  <a:spLocks noChangeShapeType="1"/>
                </p:cNvSpPr>
                <p:nvPr/>
              </p:nvSpPr>
              <p:spPr bwMode="auto">
                <a:xfrm>
                  <a:off x="4876" y="1162"/>
                  <a:ext cx="22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8924" name="Group 30"/>
              <p:cNvGrpSpPr>
                <a:grpSpLocks/>
              </p:cNvGrpSpPr>
              <p:nvPr/>
            </p:nvGrpSpPr>
            <p:grpSpPr bwMode="auto">
              <a:xfrm>
                <a:off x="5012" y="79"/>
                <a:ext cx="730" cy="1174"/>
                <a:chOff x="5012" y="79"/>
                <a:chExt cx="730" cy="1174"/>
              </a:xfrm>
            </p:grpSpPr>
            <p:sp>
              <p:nvSpPr>
                <p:cNvPr id="3892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012" y="79"/>
                  <a:ext cx="458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400"/>
                    <a:t>mamut</a:t>
                  </a:r>
                </a:p>
              </p:txBody>
            </p:sp>
            <p:sp>
              <p:nvSpPr>
                <p:cNvPr id="3892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5012" y="426"/>
                  <a:ext cx="59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400"/>
                    <a:t>s. indický</a:t>
                  </a:r>
                </a:p>
              </p:txBody>
            </p:sp>
            <p:sp>
              <p:nvSpPr>
                <p:cNvPr id="3892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057" y="698"/>
                  <a:ext cx="685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400"/>
                    <a:t>s. savanový</a:t>
                  </a:r>
                </a:p>
              </p:txBody>
            </p:sp>
            <p:sp>
              <p:nvSpPr>
                <p:cNvPr id="3892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057" y="1061"/>
                  <a:ext cx="64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400"/>
                    <a:t>s. pralesní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slon-indicky--elephas-maximus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188913"/>
            <a:ext cx="367188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File:Elephant in Botswan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8713" y="4365625"/>
            <a:ext cx="33051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6"/>
          <p:cNvSpPr txBox="1">
            <a:spLocks noChangeArrowheads="1"/>
          </p:cNvSpPr>
          <p:nvPr/>
        </p:nvSpPr>
        <p:spPr bwMode="auto">
          <a:xfrm>
            <a:off x="4932363" y="3068638"/>
            <a:ext cx="3743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/>
              <a:t>Loxodonta africana </a:t>
            </a:r>
            <a:r>
              <a:rPr lang="cs-CZ"/>
              <a:t>– slon africký</a:t>
            </a:r>
            <a:r>
              <a:rPr lang="cs-CZ" i="1"/>
              <a:t> </a:t>
            </a:r>
          </a:p>
          <a:p>
            <a:r>
              <a:rPr lang="cs-CZ" i="1"/>
              <a:t>	L. oxyotis - </a:t>
            </a:r>
            <a:r>
              <a:rPr lang="cs-CZ"/>
              <a:t>savanový</a:t>
            </a:r>
            <a:endParaRPr lang="cs-CZ" i="1"/>
          </a:p>
          <a:p>
            <a:r>
              <a:rPr lang="cs-CZ" i="1"/>
              <a:t>	L. cyclotis – </a:t>
            </a:r>
            <a:r>
              <a:rPr lang="cs-CZ"/>
              <a:t>prales</a:t>
            </a:r>
            <a:r>
              <a:rPr lang="cs-CZ" i="1"/>
              <a:t>	</a:t>
            </a:r>
            <a:r>
              <a:rPr lang="cs-CZ"/>
              <a:t>syn. </a:t>
            </a:r>
            <a:r>
              <a:rPr lang="cs-CZ" i="1"/>
              <a:t>L.pumilio - </a:t>
            </a:r>
            <a:r>
              <a:rPr lang="cs-CZ"/>
              <a:t>trpasličí</a:t>
            </a:r>
          </a:p>
        </p:txBody>
      </p:sp>
      <p:sp>
        <p:nvSpPr>
          <p:cNvPr id="37893" name="Text Box 7"/>
          <p:cNvSpPr txBox="1">
            <a:spLocks noChangeArrowheads="1"/>
          </p:cNvSpPr>
          <p:nvPr/>
        </p:nvSpPr>
        <p:spPr bwMode="auto">
          <a:xfrm>
            <a:off x="4932363" y="2713038"/>
            <a:ext cx="3427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Elephas maximus </a:t>
            </a:r>
            <a:r>
              <a:rPr lang="cs-CZ"/>
              <a:t>– slon indický</a:t>
            </a:r>
          </a:p>
        </p:txBody>
      </p:sp>
      <p:pic>
        <p:nvPicPr>
          <p:cNvPr id="37894" name="Picture 8" descr="slon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78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8"/>
          <p:cNvSpPr txBox="1">
            <a:spLocks noChangeArrowheads="1"/>
          </p:cNvSpPr>
          <p:nvPr/>
        </p:nvSpPr>
        <p:spPr bwMode="auto">
          <a:xfrm>
            <a:off x="304800" y="187325"/>
            <a:ext cx="5643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400" b="1" u="sng">
                <a:solidFill>
                  <a:schemeClr val="accent2"/>
                </a:solidFill>
              </a:rPr>
              <a:t>Hyracoidea – damani (=„tlustoši“) (6)</a:t>
            </a:r>
          </a:p>
        </p:txBody>
      </p:sp>
      <p:sp>
        <p:nvSpPr>
          <p:cNvPr id="39939" name="Rectangle 29"/>
          <p:cNvSpPr>
            <a:spLocks noChangeArrowheads="1"/>
          </p:cNvSpPr>
          <p:nvPr/>
        </p:nvSpPr>
        <p:spPr bwMode="auto">
          <a:xfrm>
            <a:off x="376238" y="838200"/>
            <a:ext cx="876776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cs-CZ" dirty="0"/>
              <a:t>Býložraví, podobní králíkům, </a:t>
            </a:r>
            <a:r>
              <a:rPr lang="cs-CZ" dirty="0" err="1"/>
              <a:t>Afr</a:t>
            </a:r>
            <a:r>
              <a:rPr lang="cs-CZ" dirty="0"/>
              <a:t>, Přední Asie, dříve řazeni</a:t>
            </a:r>
          </a:p>
          <a:p>
            <a:pPr marL="190500" indent="-190500" eaLnBrk="0" hangingPunct="0"/>
            <a:r>
              <a:rPr lang="cs-CZ" dirty="0"/>
              <a:t>	ke kopytníkům, příbuzní sirénám a chobotnatcům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 err="1"/>
              <a:t>diprotodontní</a:t>
            </a:r>
            <a:r>
              <a:rPr lang="cs-CZ" dirty="0"/>
              <a:t> chrup – 1-0-4-3/2-0-4-3, horní hlodavé I se sklovinou jen </a:t>
            </a:r>
            <a:r>
              <a:rPr lang="cs-CZ" dirty="0" smtClean="0"/>
              <a:t>vpředu, čtvercové stoličky</a:t>
            </a:r>
            <a:endParaRPr lang="cs-CZ" dirty="0"/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noha </a:t>
            </a:r>
            <a:r>
              <a:rPr lang="cs-CZ" b="1" dirty="0" err="1"/>
              <a:t>mesaxonická</a:t>
            </a:r>
            <a:r>
              <a:rPr lang="cs-CZ" dirty="0"/>
              <a:t>, 4+3 prsty s </a:t>
            </a:r>
            <a:r>
              <a:rPr lang="cs-CZ" dirty="0" err="1"/>
              <a:t>nehtovitými</a:t>
            </a:r>
            <a:r>
              <a:rPr lang="cs-CZ" dirty="0"/>
              <a:t> kopýtky, prstochodci, 2. zadní prst s dlouhým drápem k čištění srsti, varlata v břišní dutině, mléčné bradavky  </a:t>
            </a:r>
            <a:r>
              <a:rPr lang="cs-CZ" dirty="0" err="1"/>
              <a:t>inguinálně</a:t>
            </a:r>
            <a:r>
              <a:rPr lang="cs-CZ" dirty="0"/>
              <a:t>, 2-3 </a:t>
            </a:r>
            <a:r>
              <a:rPr lang="cs-CZ" dirty="0" err="1"/>
              <a:t>prekociální</a:t>
            </a:r>
            <a:r>
              <a:rPr lang="cs-CZ" dirty="0"/>
              <a:t> mláďata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3 slepá střeva, denní aktivita, </a:t>
            </a:r>
            <a:r>
              <a:rPr lang="cs-CZ" dirty="0" smtClean="0"/>
              <a:t>society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 smtClean="0"/>
              <a:t>pachové žlázy na hřbetě, lepivé žlázy na chodidlech</a:t>
            </a:r>
          </a:p>
          <a:p>
            <a:pPr marL="190500" indent="-190500" eaLnBrk="0" hangingPunct="0">
              <a:buFontTx/>
              <a:buChar char="•"/>
            </a:pPr>
            <a:endParaRPr lang="cs-CZ" dirty="0"/>
          </a:p>
        </p:txBody>
      </p:sp>
      <p:pic>
        <p:nvPicPr>
          <p:cNvPr id="39940" name="Picture 30" descr="hyrax_l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09813"/>
            <a:ext cx="3374337" cy="295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1" descr="hyrax_o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3" y="3709814"/>
            <a:ext cx="338882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2" name="Group 89"/>
          <p:cNvGrpSpPr>
            <a:grpSpLocks/>
          </p:cNvGrpSpPr>
          <p:nvPr/>
        </p:nvGrpSpPr>
        <p:grpSpPr bwMode="auto">
          <a:xfrm>
            <a:off x="7108825" y="11113"/>
            <a:ext cx="1970088" cy="1401762"/>
            <a:chOff x="4478" y="7"/>
            <a:chExt cx="1241" cy="883"/>
          </a:xfrm>
        </p:grpSpPr>
        <p:grpSp>
          <p:nvGrpSpPr>
            <p:cNvPr id="39943" name="Group 88"/>
            <p:cNvGrpSpPr>
              <a:grpSpLocks/>
            </p:cNvGrpSpPr>
            <p:nvPr/>
          </p:nvGrpSpPr>
          <p:grpSpPr bwMode="auto">
            <a:xfrm>
              <a:off x="4842" y="7"/>
              <a:ext cx="877" cy="883"/>
              <a:chOff x="4842" y="7"/>
              <a:chExt cx="877" cy="883"/>
            </a:xfrm>
          </p:grpSpPr>
          <p:grpSp>
            <p:nvGrpSpPr>
              <p:cNvPr id="39963" name="Group 61"/>
              <p:cNvGrpSpPr>
                <a:grpSpLocks/>
              </p:cNvGrpSpPr>
              <p:nvPr/>
            </p:nvGrpSpPr>
            <p:grpSpPr bwMode="auto">
              <a:xfrm>
                <a:off x="4856" y="426"/>
                <a:ext cx="863" cy="464"/>
                <a:chOff x="4856" y="19"/>
                <a:chExt cx="863" cy="464"/>
              </a:xfrm>
            </p:grpSpPr>
            <p:sp>
              <p:nvSpPr>
                <p:cNvPr id="39968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4856" y="155"/>
                  <a:ext cx="86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Macroscelidea</a:t>
                  </a:r>
                </a:p>
              </p:txBody>
            </p:sp>
            <p:sp>
              <p:nvSpPr>
                <p:cNvPr id="39969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4856" y="291"/>
                  <a:ext cx="7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Afrosoricida</a:t>
                  </a:r>
                </a:p>
              </p:txBody>
            </p:sp>
            <p:sp>
              <p:nvSpPr>
                <p:cNvPr id="39970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4865" y="19"/>
                  <a:ext cx="84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Tubulidentata</a:t>
                  </a:r>
                </a:p>
              </p:txBody>
            </p:sp>
          </p:grpSp>
          <p:grpSp>
            <p:nvGrpSpPr>
              <p:cNvPr id="39964" name="Group 65"/>
              <p:cNvGrpSpPr>
                <a:grpSpLocks/>
              </p:cNvGrpSpPr>
              <p:nvPr/>
            </p:nvGrpSpPr>
            <p:grpSpPr bwMode="auto">
              <a:xfrm>
                <a:off x="4842" y="7"/>
                <a:ext cx="760" cy="475"/>
                <a:chOff x="4842" y="7"/>
                <a:chExt cx="760" cy="475"/>
              </a:xfrm>
            </p:grpSpPr>
            <p:sp>
              <p:nvSpPr>
                <p:cNvPr id="39965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853" y="15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>
                      <a:solidFill>
                        <a:schemeClr val="accent2"/>
                      </a:solidFill>
                    </a:rPr>
                    <a:t>Hyracoidea</a:t>
                  </a:r>
                </a:p>
              </p:txBody>
            </p:sp>
            <p:sp>
              <p:nvSpPr>
                <p:cNvPr id="39966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4842" y="290"/>
                  <a:ext cx="48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Sirenia</a:t>
                  </a:r>
                </a:p>
              </p:txBody>
            </p:sp>
            <p:sp>
              <p:nvSpPr>
                <p:cNvPr id="39967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4862" y="7"/>
                  <a:ext cx="74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Proboscidea</a:t>
                  </a:r>
                </a:p>
              </p:txBody>
            </p:sp>
          </p:grpSp>
        </p:grpSp>
        <p:grpSp>
          <p:nvGrpSpPr>
            <p:cNvPr id="39944" name="Group 69"/>
            <p:cNvGrpSpPr>
              <a:grpSpLocks/>
            </p:cNvGrpSpPr>
            <p:nvPr/>
          </p:nvGrpSpPr>
          <p:grpSpPr bwMode="auto">
            <a:xfrm>
              <a:off x="4478" y="94"/>
              <a:ext cx="378" cy="705"/>
              <a:chOff x="4478" y="94"/>
              <a:chExt cx="378" cy="705"/>
            </a:xfrm>
          </p:grpSpPr>
          <p:grpSp>
            <p:nvGrpSpPr>
              <p:cNvPr id="39945" name="Group 70"/>
              <p:cNvGrpSpPr>
                <a:grpSpLocks/>
              </p:cNvGrpSpPr>
              <p:nvPr/>
            </p:nvGrpSpPr>
            <p:grpSpPr bwMode="auto">
              <a:xfrm>
                <a:off x="4703" y="226"/>
                <a:ext cx="153" cy="156"/>
                <a:chOff x="3899" y="146"/>
                <a:chExt cx="676" cy="134"/>
              </a:xfrm>
            </p:grpSpPr>
            <p:sp>
              <p:nvSpPr>
                <p:cNvPr id="39960" name="Line 71"/>
                <p:cNvSpPr>
                  <a:spLocks noChangeShapeType="1"/>
                </p:cNvSpPr>
                <p:nvPr/>
              </p:nvSpPr>
              <p:spPr bwMode="auto">
                <a:xfrm rot="10800000">
                  <a:off x="3899" y="146"/>
                  <a:ext cx="0" cy="13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61" name="Line 72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146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62" name="Line 73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280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9946" name="Group 74"/>
              <p:cNvGrpSpPr>
                <a:grpSpLocks/>
              </p:cNvGrpSpPr>
              <p:nvPr/>
            </p:nvGrpSpPr>
            <p:grpSpPr bwMode="auto">
              <a:xfrm>
                <a:off x="4613" y="94"/>
                <a:ext cx="243" cy="236"/>
                <a:chOff x="4468" y="527"/>
                <a:chExt cx="243" cy="206"/>
              </a:xfrm>
            </p:grpSpPr>
            <p:sp>
              <p:nvSpPr>
                <p:cNvPr id="39958" name="Line 75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32"/>
                  <a:ext cx="0" cy="20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959" name="Line 76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27"/>
                  <a:ext cx="243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9947" name="Line 77"/>
              <p:cNvSpPr>
                <a:spLocks noChangeShapeType="1"/>
              </p:cNvSpPr>
              <p:nvPr/>
            </p:nvSpPr>
            <p:spPr bwMode="auto">
              <a:xfrm flipV="1">
                <a:off x="4478" y="397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48" name="Line 78"/>
              <p:cNvSpPr>
                <a:spLocks noChangeShapeType="1"/>
              </p:cNvSpPr>
              <p:nvPr/>
            </p:nvSpPr>
            <p:spPr bwMode="auto">
              <a:xfrm rot="10800000">
                <a:off x="4522" y="244"/>
                <a:ext cx="0" cy="3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49" name="Line 79"/>
              <p:cNvSpPr>
                <a:spLocks noChangeShapeType="1"/>
              </p:cNvSpPr>
              <p:nvPr/>
            </p:nvSpPr>
            <p:spPr bwMode="auto">
              <a:xfrm rot="10800000">
                <a:off x="4613" y="492"/>
                <a:ext cx="0" cy="2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0" name="Line 80"/>
              <p:cNvSpPr>
                <a:spLocks noChangeShapeType="1"/>
              </p:cNvSpPr>
              <p:nvPr/>
            </p:nvSpPr>
            <p:spPr bwMode="auto">
              <a:xfrm rot="10800000">
                <a:off x="4613" y="486"/>
                <a:ext cx="243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1" name="Line 81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0" cy="1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2" name="Line 82"/>
              <p:cNvSpPr>
                <a:spLocks noChangeShapeType="1"/>
              </p:cNvSpPr>
              <p:nvPr/>
            </p:nvSpPr>
            <p:spPr bwMode="auto">
              <a:xfrm rot="10800000">
                <a:off x="4538" y="59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3" name="Line 83"/>
              <p:cNvSpPr>
                <a:spLocks noChangeShapeType="1"/>
              </p:cNvSpPr>
              <p:nvPr/>
            </p:nvSpPr>
            <p:spPr bwMode="auto">
              <a:xfrm rot="10800000">
                <a:off x="4706" y="799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4" name="Line 84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5" name="Line 85"/>
              <p:cNvSpPr>
                <a:spLocks noChangeShapeType="1"/>
              </p:cNvSpPr>
              <p:nvPr/>
            </p:nvSpPr>
            <p:spPr bwMode="auto">
              <a:xfrm rot="10800000">
                <a:off x="4609" y="721"/>
                <a:ext cx="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6" name="Line 86"/>
              <p:cNvSpPr>
                <a:spLocks noChangeShapeType="1"/>
              </p:cNvSpPr>
              <p:nvPr/>
            </p:nvSpPr>
            <p:spPr bwMode="auto">
              <a:xfrm rot="10800000">
                <a:off x="4613" y="33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9957" name="Line 87"/>
              <p:cNvSpPr>
                <a:spLocks noChangeShapeType="1"/>
              </p:cNvSpPr>
              <p:nvPr/>
            </p:nvSpPr>
            <p:spPr bwMode="auto">
              <a:xfrm rot="10800000">
                <a:off x="4522" y="226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3192" y="3709813"/>
            <a:ext cx="1828800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bdélník 35"/>
          <p:cNvSpPr/>
          <p:nvPr/>
        </p:nvSpPr>
        <p:spPr>
          <a:xfrm>
            <a:off x="395536" y="3356992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cs-CZ" dirty="0" smtClean="0"/>
              <a:t>Třetihory – obří </a:t>
            </a:r>
            <a:r>
              <a:rPr lang="cs-CZ" dirty="0" err="1" smtClean="0"/>
              <a:t>Geniohyidae</a:t>
            </a:r>
            <a:r>
              <a:rPr lang="cs-CZ" dirty="0" smtClean="0"/>
              <a:t> a </a:t>
            </a:r>
            <a:r>
              <a:rPr lang="cs-CZ" dirty="0" err="1" smtClean="0"/>
              <a:t>Myohyracidae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611188" y="338138"/>
            <a:ext cx="7942262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>
              <a:lnSpc>
                <a:spcPct val="130000"/>
              </a:lnSpc>
              <a:buFontTx/>
              <a:buChar char="•"/>
            </a:pPr>
            <a:r>
              <a:rPr lang="cs-CZ"/>
              <a:t>časná morfogeneze CNS – vyspělá a velká mláďata;</a:t>
            </a:r>
          </a:p>
          <a:p>
            <a:pPr marL="179388" indent="-179388">
              <a:lnSpc>
                <a:spcPct val="130000"/>
              </a:lnSpc>
              <a:buFontTx/>
              <a:buChar char="•"/>
            </a:pPr>
            <a:r>
              <a:rPr lang="cs-CZ"/>
              <a:t>corpus callosum – spojení hemisfér;</a:t>
            </a:r>
          </a:p>
          <a:p>
            <a:pPr marL="179388" indent="-179388">
              <a:lnSpc>
                <a:spcPct val="130000"/>
              </a:lnSpc>
              <a:buFontTx/>
              <a:buChar char="•"/>
            </a:pPr>
            <a:r>
              <a:rPr lang="cs-CZ"/>
              <a:t>redukce v počtu zubů: I3/3-C1/1-P4/4-M3/3, dI3/3-dC1/1-dP4/4;</a:t>
            </a:r>
          </a:p>
        </p:txBody>
      </p:sp>
      <p:pic>
        <p:nvPicPr>
          <p:cNvPr id="14339" name="Picture 5" descr="tee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2963" y="1484313"/>
            <a:ext cx="44037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upload.wikimedia.org/wikipedia/commons/3/33/Rock_Hyrax_are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136726"/>
            <a:ext cx="2808312" cy="3274950"/>
          </a:xfrm>
          <a:prstGeom prst="rect">
            <a:avLst/>
          </a:prstGeom>
          <a:noFill/>
        </p:spPr>
      </p:pic>
      <p:pic>
        <p:nvPicPr>
          <p:cNvPr id="72708" name="Picture 4" descr="http://upload.wikimedia.org/wikipedia/commons/0/0c/Dassi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88640"/>
            <a:ext cx="2880320" cy="2161279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497909" y="2636912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Procavia</a:t>
            </a:r>
            <a:r>
              <a:rPr lang="cs-CZ" i="1" dirty="0" smtClean="0"/>
              <a:t> </a:t>
            </a:r>
            <a:r>
              <a:rPr lang="cs-CZ" i="1" dirty="0" err="1" smtClean="0"/>
              <a:t>capensis</a:t>
            </a:r>
            <a:endParaRPr lang="cs-CZ" i="1" dirty="0"/>
          </a:p>
        </p:txBody>
      </p:sp>
      <p:pic>
        <p:nvPicPr>
          <p:cNvPr id="72710" name="Picture 6" descr="http://upload.wikimedia.org/wikipedia/commons/8/88/Yellow-spotted_Rock_Hyrax_are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9219" y="3212976"/>
            <a:ext cx="2828925" cy="3171825"/>
          </a:xfrm>
          <a:prstGeom prst="rect">
            <a:avLst/>
          </a:prstGeom>
          <a:noFill/>
        </p:spPr>
      </p:pic>
      <p:pic>
        <p:nvPicPr>
          <p:cNvPr id="72712" name="Picture 8" descr="Soubor:Ein klippschlief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6516" y="188640"/>
            <a:ext cx="2743636" cy="2088232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3333730" y="2636912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Heterohyrax</a:t>
            </a:r>
            <a:r>
              <a:rPr lang="cs-CZ" i="1" dirty="0" smtClean="0"/>
              <a:t>  </a:t>
            </a:r>
            <a:r>
              <a:rPr lang="cs-CZ" i="1" dirty="0" err="1" smtClean="0"/>
              <a:t>brucei</a:t>
            </a:r>
            <a:endParaRPr lang="cs-CZ" i="1" dirty="0"/>
          </a:p>
        </p:txBody>
      </p:sp>
      <p:pic>
        <p:nvPicPr>
          <p:cNvPr id="72714" name="Picture 10" descr="http://upload.wikimedia.org/wikipedia/commons/2/2a/Dendrohyrax_arbore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88640"/>
            <a:ext cx="2782970" cy="2088232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323528" y="2627620"/>
            <a:ext cx="261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Dendrohyrax</a:t>
            </a:r>
            <a:r>
              <a:rPr lang="cs-CZ" i="1" dirty="0" smtClean="0"/>
              <a:t> </a:t>
            </a:r>
            <a:r>
              <a:rPr lang="cs-CZ" i="1" dirty="0" err="1" smtClean="0"/>
              <a:t>arboreus</a:t>
            </a:r>
            <a:endParaRPr lang="cs-CZ" i="1" dirty="0"/>
          </a:p>
        </p:txBody>
      </p:sp>
      <p:pic>
        <p:nvPicPr>
          <p:cNvPr id="50178" name="Picture 2" descr="http://upload.wikimedia.org/wikipedia/commons/thumb/c/cb/Southern_Tree_Hyrax_area.png/220px-Southern_Tree_Hyrax_are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1" y="3284984"/>
            <a:ext cx="2757877" cy="3096344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1023620" y="645333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stromový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091745" y="644404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stepní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188089" y="645333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skalní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8"/>
          <p:cNvSpPr txBox="1">
            <a:spLocks noChangeArrowheads="1"/>
          </p:cNvSpPr>
          <p:nvPr/>
        </p:nvSpPr>
        <p:spPr bwMode="auto">
          <a:xfrm>
            <a:off x="179388" y="44450"/>
            <a:ext cx="734536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/>
            <a:r>
              <a:rPr lang="cs-CZ" sz="2400" b="1" u="sng" dirty="0" err="1">
                <a:solidFill>
                  <a:schemeClr val="accent2"/>
                </a:solidFill>
              </a:rPr>
              <a:t>Sirenia</a:t>
            </a:r>
            <a:r>
              <a:rPr lang="cs-CZ" sz="2400" b="1" u="sng" dirty="0">
                <a:solidFill>
                  <a:schemeClr val="accent2"/>
                </a:solidFill>
              </a:rPr>
              <a:t> - sirény, ochechule, „mořské krávy“ (5)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vodní býložraví, i ve sladké vodě, 2,5-4,5 (6) m, 0,2-4 (10) tun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chrup tvoří jen </a:t>
            </a:r>
            <a:r>
              <a:rPr lang="cs-CZ" dirty="0" err="1" smtClean="0"/>
              <a:t>molariformní</a:t>
            </a:r>
            <a:r>
              <a:rPr lang="cs-CZ" dirty="0" smtClean="0"/>
              <a:t> zuby, </a:t>
            </a:r>
            <a:r>
              <a:rPr lang="cs-CZ" dirty="0"/>
              <a:t>jen u samců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dugonga </a:t>
            </a:r>
            <a:r>
              <a:rPr lang="cs-CZ" dirty="0"/>
              <a:t>kly (1.h.I)</a:t>
            </a:r>
          </a:p>
          <a:p>
            <a:pPr marL="190500" indent="-190500" eaLnBrk="0" hangingPunct="0">
              <a:buFontTx/>
              <a:buChar char="•"/>
            </a:pPr>
            <a:r>
              <a:rPr lang="cs-CZ" dirty="0"/>
              <a:t>na patře a jazyku rohovité lišty </a:t>
            </a:r>
            <a:endParaRPr lang="cs-CZ" sz="2000" dirty="0"/>
          </a:p>
        </p:txBody>
      </p:sp>
      <p:pic>
        <p:nvPicPr>
          <p:cNvPr id="3077" name="Picture 30" descr="siréna_v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891" y="1037207"/>
            <a:ext cx="1503213" cy="2122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31"/>
          <p:cNvSpPr txBox="1">
            <a:spLocks noChangeArrowheads="1"/>
          </p:cNvSpPr>
          <p:nvPr/>
        </p:nvSpPr>
        <p:spPr bwMode="auto">
          <a:xfrm>
            <a:off x="179388" y="3628280"/>
            <a:ext cx="898525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eaLnBrk="0" hangingPunct="0">
              <a:buFontTx/>
              <a:buChar char="•"/>
            </a:pPr>
            <a:r>
              <a:rPr lang="cs-CZ" dirty="0"/>
              <a:t>přední končetiny - ploutve s </a:t>
            </a:r>
            <a:r>
              <a:rPr lang="cs-CZ" dirty="0" err="1"/>
              <a:t>nehtovitými</a:t>
            </a:r>
            <a:r>
              <a:rPr lang="cs-CZ" dirty="0"/>
              <a:t> kopýtky na 3-4 </a:t>
            </a:r>
            <a:r>
              <a:rPr lang="cs-CZ" dirty="0" smtClean="0"/>
              <a:t>prstech, kopýtka chybí u dugonga, </a:t>
            </a:r>
            <a:r>
              <a:rPr lang="cs-CZ" dirty="0"/>
              <a:t>ohebný loketní kloub, chybí klíční kost, zadní končetiny redukovány - zbytek pánve, vodorovná ocasní ploutev, 6 (kapustňáci) n. 7 C (dugong)</a:t>
            </a:r>
          </a:p>
          <a:p>
            <a:pPr marL="182563" indent="-182563" eaLnBrk="0" hangingPunct="0">
              <a:buFontTx/>
              <a:buChar char="•"/>
            </a:pPr>
            <a:r>
              <a:rPr lang="cs-CZ" dirty="0"/>
              <a:t>olysalá kůže se smyslovými chlupy na čenichu, mláďata osrstěná, ušní boltce chybějí, malé oči, šikmá bránice, převislé pysky, u kapustňáků s rozštěpem,  vakovitý žaludek, dlouhá střeva, </a:t>
            </a:r>
          </a:p>
          <a:p>
            <a:pPr marL="182563" indent="-182563" eaLnBrk="0" hangingPunct="0">
              <a:buFontTx/>
              <a:buChar char="•"/>
            </a:pPr>
            <a:r>
              <a:rPr lang="cs-CZ" dirty="0"/>
              <a:t>varlata v břišní dutině, axiální mléčné bradavky, 1 </a:t>
            </a:r>
            <a:r>
              <a:rPr lang="cs-CZ" dirty="0" err="1"/>
              <a:t>nidifugní</a:t>
            </a:r>
            <a:r>
              <a:rPr lang="cs-CZ" dirty="0"/>
              <a:t> mládě, </a:t>
            </a:r>
          </a:p>
          <a:p>
            <a:pPr marL="182563" indent="-182563" eaLnBrk="0" hangingPunct="0">
              <a:buFontTx/>
              <a:buChar char="•"/>
            </a:pPr>
            <a:r>
              <a:rPr lang="cs-CZ" dirty="0"/>
              <a:t>pobřežní vody, pasou se na vodní vegetaci</a:t>
            </a:r>
          </a:p>
          <a:p>
            <a:pPr marL="182563" indent="-182563" eaLnBrk="0" hangingPunct="0">
              <a:buFontTx/>
              <a:buChar char="•"/>
            </a:pPr>
            <a:r>
              <a:rPr lang="cs-CZ" dirty="0"/>
              <a:t>koroun bezzubý (†, objeven až v roce 1741, v roce 1768 vymizel, popsán až v roce 1780), dugong indický (moroň, </a:t>
            </a:r>
            <a:r>
              <a:rPr lang="cs-CZ" dirty="0" err="1"/>
              <a:t>duyung</a:t>
            </a:r>
            <a:r>
              <a:rPr lang="cs-CZ" dirty="0"/>
              <a:t>=mořská dáma, ale i kráva, prase, velbloud), kapustňák ( 3 druhy, 6C)</a:t>
            </a:r>
          </a:p>
        </p:txBody>
      </p:sp>
      <p:grpSp>
        <p:nvGrpSpPr>
          <p:cNvPr id="3079" name="Group 32"/>
          <p:cNvGrpSpPr>
            <a:grpSpLocks/>
          </p:cNvGrpSpPr>
          <p:nvPr/>
        </p:nvGrpSpPr>
        <p:grpSpPr bwMode="auto">
          <a:xfrm>
            <a:off x="7210425" y="155575"/>
            <a:ext cx="1970088" cy="1401763"/>
            <a:chOff x="4478" y="7"/>
            <a:chExt cx="1241" cy="883"/>
          </a:xfrm>
        </p:grpSpPr>
        <p:grpSp>
          <p:nvGrpSpPr>
            <p:cNvPr id="3080" name="Group 33"/>
            <p:cNvGrpSpPr>
              <a:grpSpLocks/>
            </p:cNvGrpSpPr>
            <p:nvPr/>
          </p:nvGrpSpPr>
          <p:grpSpPr bwMode="auto">
            <a:xfrm>
              <a:off x="4842" y="7"/>
              <a:ext cx="877" cy="883"/>
              <a:chOff x="4842" y="7"/>
              <a:chExt cx="877" cy="883"/>
            </a:xfrm>
          </p:grpSpPr>
          <p:grpSp>
            <p:nvGrpSpPr>
              <p:cNvPr id="3100" name="Group 34"/>
              <p:cNvGrpSpPr>
                <a:grpSpLocks/>
              </p:cNvGrpSpPr>
              <p:nvPr/>
            </p:nvGrpSpPr>
            <p:grpSpPr bwMode="auto">
              <a:xfrm>
                <a:off x="4856" y="426"/>
                <a:ext cx="863" cy="464"/>
                <a:chOff x="4856" y="19"/>
                <a:chExt cx="863" cy="464"/>
              </a:xfrm>
            </p:grpSpPr>
            <p:sp>
              <p:nvSpPr>
                <p:cNvPr id="310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856" y="155"/>
                  <a:ext cx="86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Macroscelidea</a:t>
                  </a:r>
                </a:p>
              </p:txBody>
            </p:sp>
            <p:sp>
              <p:nvSpPr>
                <p:cNvPr id="310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56" y="291"/>
                  <a:ext cx="7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Afrosoricida</a:t>
                  </a:r>
                </a:p>
              </p:txBody>
            </p:sp>
            <p:sp>
              <p:nvSpPr>
                <p:cNvPr id="3107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865" y="19"/>
                  <a:ext cx="84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Tubulidentata</a:t>
                  </a:r>
                </a:p>
              </p:txBody>
            </p:sp>
          </p:grpSp>
          <p:grpSp>
            <p:nvGrpSpPr>
              <p:cNvPr id="3101" name="Group 38"/>
              <p:cNvGrpSpPr>
                <a:grpSpLocks/>
              </p:cNvGrpSpPr>
              <p:nvPr/>
            </p:nvGrpSpPr>
            <p:grpSpPr bwMode="auto">
              <a:xfrm>
                <a:off x="4842" y="7"/>
                <a:ext cx="760" cy="475"/>
                <a:chOff x="4842" y="7"/>
                <a:chExt cx="760" cy="475"/>
              </a:xfrm>
            </p:grpSpPr>
            <p:sp>
              <p:nvSpPr>
                <p:cNvPr id="3102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853" y="154"/>
                  <a:ext cx="70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Hyracoidea</a:t>
                  </a:r>
                </a:p>
              </p:txBody>
            </p:sp>
            <p:sp>
              <p:nvSpPr>
                <p:cNvPr id="3103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842" y="290"/>
                  <a:ext cx="487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>
                      <a:solidFill>
                        <a:schemeClr val="accent2"/>
                      </a:solidFill>
                    </a:rPr>
                    <a:t>Sirenia</a:t>
                  </a:r>
                </a:p>
              </p:txBody>
            </p:sp>
            <p:sp>
              <p:nvSpPr>
                <p:cNvPr id="3104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862" y="7"/>
                  <a:ext cx="740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cs-CZ" sz="1400"/>
                    <a:t>Proboscidea</a:t>
                  </a:r>
                </a:p>
              </p:txBody>
            </p:sp>
          </p:grpSp>
        </p:grpSp>
        <p:grpSp>
          <p:nvGrpSpPr>
            <p:cNvPr id="3081" name="Group 42"/>
            <p:cNvGrpSpPr>
              <a:grpSpLocks/>
            </p:cNvGrpSpPr>
            <p:nvPr/>
          </p:nvGrpSpPr>
          <p:grpSpPr bwMode="auto">
            <a:xfrm>
              <a:off x="4478" y="94"/>
              <a:ext cx="378" cy="705"/>
              <a:chOff x="4478" y="94"/>
              <a:chExt cx="378" cy="705"/>
            </a:xfrm>
          </p:grpSpPr>
          <p:grpSp>
            <p:nvGrpSpPr>
              <p:cNvPr id="3082" name="Group 43"/>
              <p:cNvGrpSpPr>
                <a:grpSpLocks/>
              </p:cNvGrpSpPr>
              <p:nvPr/>
            </p:nvGrpSpPr>
            <p:grpSpPr bwMode="auto">
              <a:xfrm>
                <a:off x="4703" y="226"/>
                <a:ext cx="153" cy="156"/>
                <a:chOff x="3899" y="146"/>
                <a:chExt cx="676" cy="134"/>
              </a:xfrm>
            </p:grpSpPr>
            <p:sp>
              <p:nvSpPr>
                <p:cNvPr id="3097" name="Line 44"/>
                <p:cNvSpPr>
                  <a:spLocks noChangeShapeType="1"/>
                </p:cNvSpPr>
                <p:nvPr/>
              </p:nvSpPr>
              <p:spPr bwMode="auto">
                <a:xfrm rot="10800000">
                  <a:off x="3899" y="146"/>
                  <a:ext cx="0" cy="133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98" name="Line 45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146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99" name="Line 46"/>
                <p:cNvSpPr>
                  <a:spLocks noChangeShapeType="1"/>
                </p:cNvSpPr>
                <p:nvPr/>
              </p:nvSpPr>
              <p:spPr bwMode="auto">
                <a:xfrm rot="10800000">
                  <a:off x="3901" y="280"/>
                  <a:ext cx="6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083" name="Group 47"/>
              <p:cNvGrpSpPr>
                <a:grpSpLocks/>
              </p:cNvGrpSpPr>
              <p:nvPr/>
            </p:nvGrpSpPr>
            <p:grpSpPr bwMode="auto">
              <a:xfrm>
                <a:off x="4613" y="94"/>
                <a:ext cx="243" cy="236"/>
                <a:chOff x="4468" y="527"/>
                <a:chExt cx="243" cy="206"/>
              </a:xfrm>
            </p:grpSpPr>
            <p:sp>
              <p:nvSpPr>
                <p:cNvPr id="3095" name="Line 48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32"/>
                  <a:ext cx="0" cy="20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96" name="Line 49"/>
                <p:cNvSpPr>
                  <a:spLocks noChangeShapeType="1"/>
                </p:cNvSpPr>
                <p:nvPr/>
              </p:nvSpPr>
              <p:spPr bwMode="auto">
                <a:xfrm rot="10800000">
                  <a:off x="4468" y="527"/>
                  <a:ext cx="243" cy="5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3084" name="Line 50"/>
              <p:cNvSpPr>
                <a:spLocks noChangeShapeType="1"/>
              </p:cNvSpPr>
              <p:nvPr/>
            </p:nvSpPr>
            <p:spPr bwMode="auto">
              <a:xfrm flipV="1">
                <a:off x="4478" y="397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5" name="Line 51"/>
              <p:cNvSpPr>
                <a:spLocks noChangeShapeType="1"/>
              </p:cNvSpPr>
              <p:nvPr/>
            </p:nvSpPr>
            <p:spPr bwMode="auto">
              <a:xfrm rot="10800000">
                <a:off x="4522" y="244"/>
                <a:ext cx="0" cy="34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6" name="Line 52"/>
              <p:cNvSpPr>
                <a:spLocks noChangeShapeType="1"/>
              </p:cNvSpPr>
              <p:nvPr/>
            </p:nvSpPr>
            <p:spPr bwMode="auto">
              <a:xfrm rot="10800000">
                <a:off x="4613" y="492"/>
                <a:ext cx="0" cy="23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7" name="Line 53"/>
              <p:cNvSpPr>
                <a:spLocks noChangeShapeType="1"/>
              </p:cNvSpPr>
              <p:nvPr/>
            </p:nvSpPr>
            <p:spPr bwMode="auto">
              <a:xfrm rot="10800000">
                <a:off x="4613" y="486"/>
                <a:ext cx="243" cy="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8" name="Line 54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0" cy="1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89" name="Line 55"/>
              <p:cNvSpPr>
                <a:spLocks noChangeShapeType="1"/>
              </p:cNvSpPr>
              <p:nvPr/>
            </p:nvSpPr>
            <p:spPr bwMode="auto">
              <a:xfrm rot="10800000">
                <a:off x="4538" y="59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0" name="Line 56"/>
              <p:cNvSpPr>
                <a:spLocks noChangeShapeType="1"/>
              </p:cNvSpPr>
              <p:nvPr/>
            </p:nvSpPr>
            <p:spPr bwMode="auto">
              <a:xfrm rot="10800000">
                <a:off x="4706" y="799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1" name="Line 57"/>
              <p:cNvSpPr>
                <a:spLocks noChangeShapeType="1"/>
              </p:cNvSpPr>
              <p:nvPr/>
            </p:nvSpPr>
            <p:spPr bwMode="auto">
              <a:xfrm rot="10800000">
                <a:off x="4706" y="645"/>
                <a:ext cx="1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2" name="Line 58"/>
              <p:cNvSpPr>
                <a:spLocks noChangeShapeType="1"/>
              </p:cNvSpPr>
              <p:nvPr/>
            </p:nvSpPr>
            <p:spPr bwMode="auto">
              <a:xfrm rot="10800000">
                <a:off x="4609" y="721"/>
                <a:ext cx="9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3" name="Line 59"/>
              <p:cNvSpPr>
                <a:spLocks noChangeShapeType="1"/>
              </p:cNvSpPr>
              <p:nvPr/>
            </p:nvSpPr>
            <p:spPr bwMode="auto">
              <a:xfrm rot="10800000">
                <a:off x="4613" y="330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94" name="Line 60"/>
              <p:cNvSpPr>
                <a:spLocks noChangeShapeType="1"/>
              </p:cNvSpPr>
              <p:nvPr/>
            </p:nvSpPr>
            <p:spPr bwMode="auto">
              <a:xfrm rot="10800000">
                <a:off x="4522" y="226"/>
                <a:ext cx="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graphicFrame>
        <p:nvGraphicFramePr>
          <p:cNvPr id="3074" name="Object 64"/>
          <p:cNvGraphicFramePr>
            <a:graphicFrameLocks noChangeAspect="1"/>
          </p:cNvGraphicFramePr>
          <p:nvPr>
            <p:ph/>
          </p:nvPr>
        </p:nvGraphicFramePr>
        <p:xfrm>
          <a:off x="5724128" y="836712"/>
          <a:ext cx="1298575" cy="2336800"/>
        </p:xfrm>
        <a:graphic>
          <a:graphicData uri="http://schemas.openxmlformats.org/presentationml/2006/ole">
            <p:oleObj spid="_x0000_s3074" name="CorelPhotoPaint.Image.11" r:id="rId4" imgW="5092063" imgH="9155556" progId="">
              <p:embed/>
            </p:oleObj>
          </a:graphicData>
        </a:graphic>
      </p:graphicFrame>
      <p:pic>
        <p:nvPicPr>
          <p:cNvPr id="36" name="Picture 18" descr="11589429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060848"/>
            <a:ext cx="346476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5272088" y="357188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Dugong dugon</a:t>
            </a:r>
          </a:p>
        </p:txBody>
      </p:sp>
      <p:pic>
        <p:nvPicPr>
          <p:cNvPr id="41988" name="Picture 8" descr="map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60800"/>
            <a:ext cx="4319588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0" descr="ma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765175"/>
            <a:ext cx="4211637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2" descr="kapustnak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6338"/>
            <a:ext cx="251936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13"/>
          <p:cNvSpPr txBox="1">
            <a:spLocks noChangeArrowheads="1"/>
          </p:cNvSpPr>
          <p:nvPr/>
        </p:nvSpPr>
        <p:spPr bwMode="auto">
          <a:xfrm>
            <a:off x="2700338" y="4292600"/>
            <a:ext cx="1366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Trichechus</a:t>
            </a:r>
          </a:p>
        </p:txBody>
      </p:sp>
      <p:sp>
        <p:nvSpPr>
          <p:cNvPr id="41992" name="Text Box 14"/>
          <p:cNvSpPr txBox="1">
            <a:spLocks noChangeArrowheads="1"/>
          </p:cNvSpPr>
          <p:nvPr/>
        </p:nvSpPr>
        <p:spPr bwMode="auto">
          <a:xfrm>
            <a:off x="5292725" y="4076700"/>
            <a:ext cx="1054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manatus</a:t>
            </a:r>
          </a:p>
        </p:txBody>
      </p:sp>
      <p:sp>
        <p:nvSpPr>
          <p:cNvPr id="41993" name="Text Box 15"/>
          <p:cNvSpPr txBox="1">
            <a:spLocks noChangeArrowheads="1"/>
          </p:cNvSpPr>
          <p:nvPr/>
        </p:nvSpPr>
        <p:spPr bwMode="auto">
          <a:xfrm>
            <a:off x="6156325" y="4868863"/>
            <a:ext cx="1495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senegalensis</a:t>
            </a:r>
          </a:p>
        </p:txBody>
      </p:sp>
      <p:sp>
        <p:nvSpPr>
          <p:cNvPr id="41994" name="Text Box 16"/>
          <p:cNvSpPr txBox="1">
            <a:spLocks noChangeArrowheads="1"/>
          </p:cNvSpPr>
          <p:nvPr/>
        </p:nvSpPr>
        <p:spPr bwMode="auto">
          <a:xfrm>
            <a:off x="3913188" y="5222875"/>
            <a:ext cx="1019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inunguis</a:t>
            </a:r>
          </a:p>
        </p:txBody>
      </p:sp>
      <p:sp>
        <p:nvSpPr>
          <p:cNvPr id="41995" name="Text Box 17"/>
          <p:cNvSpPr txBox="1">
            <a:spLocks noChangeArrowheads="1"/>
          </p:cNvSpPr>
          <p:nvPr/>
        </p:nvSpPr>
        <p:spPr bwMode="auto">
          <a:xfrm>
            <a:off x="5559425" y="3621088"/>
            <a:ext cx="1382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k. širokonosý</a:t>
            </a:r>
          </a:p>
        </p:txBody>
      </p:sp>
      <p:sp>
        <p:nvSpPr>
          <p:cNvPr id="41996" name="Text Box 18"/>
          <p:cNvSpPr txBox="1">
            <a:spLocks noChangeArrowheads="1"/>
          </p:cNvSpPr>
          <p:nvPr/>
        </p:nvSpPr>
        <p:spPr bwMode="auto">
          <a:xfrm>
            <a:off x="7292975" y="355600"/>
            <a:ext cx="1074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d. indický</a:t>
            </a:r>
          </a:p>
        </p:txBody>
      </p:sp>
      <p:sp>
        <p:nvSpPr>
          <p:cNvPr id="41997" name="Text Box 19"/>
          <p:cNvSpPr txBox="1">
            <a:spLocks noChangeArrowheads="1"/>
          </p:cNvSpPr>
          <p:nvPr/>
        </p:nvSpPr>
        <p:spPr bwMode="auto">
          <a:xfrm>
            <a:off x="3276600" y="5613400"/>
            <a:ext cx="16176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k. jihoamerický</a:t>
            </a:r>
          </a:p>
        </p:txBody>
      </p:sp>
      <p:sp>
        <p:nvSpPr>
          <p:cNvPr id="41998" name="Text Box 20"/>
          <p:cNvSpPr txBox="1">
            <a:spLocks noChangeArrowheads="1"/>
          </p:cNvSpPr>
          <p:nvPr/>
        </p:nvSpPr>
        <p:spPr bwMode="auto">
          <a:xfrm>
            <a:off x="6372225" y="5229225"/>
            <a:ext cx="1414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k. senegalský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52388" y="260350"/>
          <a:ext cx="4437062" cy="6597650"/>
        </p:xfrm>
        <a:graphic>
          <a:graphicData uri="http://schemas.openxmlformats.org/presentationml/2006/ole">
            <p:oleObj spid="_x0000_s4098" name="CorelPhotoPaint.Image.11" r:id="rId3" imgW="8685714" imgH="12914286" progId="">
              <p:embed/>
            </p:oleObj>
          </a:graphicData>
        </a:graphic>
      </p:graphicFrame>
      <p:sp>
        <p:nvSpPr>
          <p:cNvPr id="4099" name="Line 13"/>
          <p:cNvSpPr>
            <a:spLocks noChangeShapeType="1"/>
          </p:cNvSpPr>
          <p:nvPr/>
        </p:nvSpPr>
        <p:spPr bwMode="auto">
          <a:xfrm flipH="1">
            <a:off x="395288" y="2565400"/>
            <a:ext cx="288925" cy="5762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0" name="Line 14"/>
          <p:cNvSpPr>
            <a:spLocks noChangeShapeType="1"/>
          </p:cNvSpPr>
          <p:nvPr/>
        </p:nvSpPr>
        <p:spPr bwMode="auto">
          <a:xfrm flipH="1">
            <a:off x="3419475" y="6092825"/>
            <a:ext cx="288925" cy="5762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4101" name="Picture 16" descr="Image of: Dugongidae (dugong and sea cow), Trichechidae (manatee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33375"/>
            <a:ext cx="39592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KAP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50" y="404813"/>
            <a:ext cx="4095750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Dug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104705" cy="32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 descr="DUGO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13" y="3141663"/>
            <a:ext cx="420846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58750" y="6191250"/>
            <a:ext cx="1246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kapustňák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5724128" y="3789040"/>
            <a:ext cx="31967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dugong indický (samec </a:t>
            </a:r>
            <a:r>
              <a:rPr lang="cs-CZ" dirty="0"/>
              <a:t>s kly)</a:t>
            </a:r>
          </a:p>
        </p:txBody>
      </p:sp>
      <p:sp>
        <p:nvSpPr>
          <p:cNvPr id="43015" name="Line 8"/>
          <p:cNvSpPr>
            <a:spLocks noChangeShapeType="1"/>
          </p:cNvSpPr>
          <p:nvPr/>
        </p:nvSpPr>
        <p:spPr bwMode="auto">
          <a:xfrm>
            <a:off x="1692275" y="3068638"/>
            <a:ext cx="358775" cy="9366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4572000" y="260350"/>
          <a:ext cx="2943225" cy="6337300"/>
        </p:xfrm>
        <a:graphic>
          <a:graphicData uri="http://schemas.openxmlformats.org/presentationml/2006/ole">
            <p:oleObj spid="_x0000_s5122" name="CorelPhotoPaint.Image.11" r:id="rId3" imgW="5853968" imgH="12609524" progId="">
              <p:embed/>
            </p:oleObj>
          </a:graphicData>
        </a:graphic>
      </p:graphicFrame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7648575" y="4508500"/>
            <a:ext cx="1495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dirty="0"/>
              <a:t>0,0,3,3/</a:t>
            </a:r>
          </a:p>
          <a:p>
            <a:r>
              <a:rPr lang="cs-CZ" sz="1600" dirty="0"/>
              <a:t>0,0,3,3 </a:t>
            </a:r>
            <a:r>
              <a:rPr lang="cs-CZ" sz="1600" dirty="0" smtClean="0"/>
              <a:t>žvýkací </a:t>
            </a:r>
            <a:r>
              <a:rPr lang="cs-CZ" sz="1600" dirty="0"/>
              <a:t>zuby </a:t>
            </a:r>
            <a:r>
              <a:rPr lang="cs-CZ" sz="1600" dirty="0" smtClean="0"/>
              <a:t>celý život dorůstají</a:t>
            </a:r>
            <a:endParaRPr lang="cs-CZ" sz="1600" dirty="0"/>
          </a:p>
        </p:txBody>
      </p:sp>
      <p:sp>
        <p:nvSpPr>
          <p:cNvPr id="5124" name="Text Box 8"/>
          <p:cNvSpPr txBox="1">
            <a:spLocks noChangeArrowheads="1"/>
          </p:cNvSpPr>
          <p:nvPr/>
        </p:nvSpPr>
        <p:spPr bwMode="auto">
          <a:xfrm>
            <a:off x="7596188" y="333375"/>
            <a:ext cx="18716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/>
              <a:t>kolíčkovité žvýkací zuby </a:t>
            </a:r>
          </a:p>
          <a:p>
            <a:r>
              <a:rPr lang="cs-CZ" sz="1600"/>
              <a:t>stále dorůstají</a:t>
            </a:r>
          </a:p>
          <a:p>
            <a:r>
              <a:rPr lang="cs-CZ" sz="1600"/>
              <a:t>0-1,0,0,2-3</a:t>
            </a:r>
          </a:p>
          <a:p>
            <a:r>
              <a:rPr lang="cs-CZ" sz="1600"/>
              <a:t>/0,0,0,2-3</a:t>
            </a:r>
          </a:p>
        </p:txBody>
      </p:sp>
      <p:pic>
        <p:nvPicPr>
          <p:cNvPr id="5125" name="Picture 9" descr="Image of: Dugong dugon (dugong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6035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10" descr="Image of: Trichechus manatus (West Indian manate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3556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2411413" y="765175"/>
            <a:ext cx="4224337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DVD – Život savců (</a:t>
            </a:r>
            <a:r>
              <a:rPr lang="cs-CZ" dirty="0" err="1"/>
              <a:t>Attenborough</a:t>
            </a:r>
            <a:r>
              <a:rPr lang="cs-CZ" dirty="0"/>
              <a:t>)  </a:t>
            </a:r>
          </a:p>
          <a:p>
            <a:r>
              <a:rPr lang="cs-CZ" dirty="0"/>
              <a:t>A. </a:t>
            </a:r>
            <a:r>
              <a:rPr lang="cs-CZ" dirty="0" err="1"/>
              <a:t>Afrotheria</a:t>
            </a:r>
            <a:endParaRPr lang="cs-CZ" b="1" dirty="0"/>
          </a:p>
          <a:p>
            <a:r>
              <a:rPr lang="cs-CZ" b="1" dirty="0"/>
              <a:t>1/ 2 Hmyzožravci</a:t>
            </a:r>
            <a:endParaRPr lang="cs-CZ" dirty="0"/>
          </a:p>
          <a:p>
            <a:r>
              <a:rPr lang="cs-CZ" dirty="0"/>
              <a:t>7:05 – zlatokrt kapský</a:t>
            </a:r>
          </a:p>
          <a:p>
            <a:r>
              <a:rPr lang="cs-CZ" dirty="0"/>
              <a:t>10:30 – 15:12 </a:t>
            </a:r>
            <a:r>
              <a:rPr lang="cs-CZ" dirty="0" err="1"/>
              <a:t>bércoun</a:t>
            </a:r>
            <a:r>
              <a:rPr lang="cs-CZ" dirty="0"/>
              <a:t> (</a:t>
            </a:r>
            <a:r>
              <a:rPr lang="cs-CZ" dirty="0" err="1"/>
              <a:t>VAfr</a:t>
            </a:r>
            <a:r>
              <a:rPr lang="cs-CZ" dirty="0"/>
              <a:t>)</a:t>
            </a:r>
            <a:endParaRPr lang="cs-CZ" b="1" dirty="0"/>
          </a:p>
          <a:p>
            <a:r>
              <a:rPr lang="cs-CZ" b="1" dirty="0"/>
              <a:t>2/1 Býložravci</a:t>
            </a:r>
            <a:endParaRPr lang="cs-CZ" dirty="0"/>
          </a:p>
          <a:p>
            <a:r>
              <a:rPr lang="cs-CZ" dirty="0"/>
              <a:t>00:40 – 1:45 - slon indický</a:t>
            </a:r>
          </a:p>
          <a:p>
            <a:r>
              <a:rPr lang="cs-CZ" dirty="0"/>
              <a:t>14:25 – slon indický,</a:t>
            </a:r>
          </a:p>
          <a:p>
            <a:r>
              <a:rPr lang="cs-CZ" dirty="0"/>
              <a:t>29:10 – slon africký</a:t>
            </a:r>
            <a:endParaRPr lang="cs-CZ" b="1" dirty="0"/>
          </a:p>
          <a:p>
            <a:r>
              <a:rPr lang="cs-CZ" b="1" dirty="0"/>
              <a:t>4/1 Návrat do vody   </a:t>
            </a:r>
            <a:endParaRPr lang="cs-CZ" dirty="0"/>
          </a:p>
          <a:p>
            <a:r>
              <a:rPr lang="cs-CZ" dirty="0"/>
              <a:t>0:30 – 1:20 - slon indický, plavání</a:t>
            </a:r>
          </a:p>
          <a:p>
            <a:r>
              <a:rPr lang="cs-CZ" dirty="0"/>
              <a:t>24:35 – 27:30 - kapustňák kalifornský</a:t>
            </a:r>
            <a:endParaRPr lang="cs-CZ" b="1" dirty="0"/>
          </a:p>
          <a:p>
            <a:r>
              <a:rPr lang="cs-CZ" b="1" dirty="0"/>
              <a:t>4/2 Život na stromech</a:t>
            </a:r>
            <a:endParaRPr lang="cs-CZ" dirty="0"/>
          </a:p>
          <a:p>
            <a:r>
              <a:rPr lang="cs-CZ" dirty="0"/>
              <a:t>2:40 – 4:40 - damani stromoví (</a:t>
            </a:r>
            <a:r>
              <a:rPr lang="cs-CZ" dirty="0" err="1"/>
              <a:t>Afr</a:t>
            </a:r>
            <a:r>
              <a:rPr lang="cs-CZ" dirty="0"/>
              <a:t>)</a:t>
            </a:r>
          </a:p>
          <a:p>
            <a:r>
              <a:rPr lang="cs-CZ" dirty="0"/>
              <a:t>Suma (bez slona):  13 minut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2625725" y="188913"/>
            <a:ext cx="3962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Xenarthra - chudozubí (29 spp.)</a:t>
            </a:r>
          </a:p>
        </p:txBody>
      </p:sp>
      <p:sp>
        <p:nvSpPr>
          <p:cNvPr id="6150" name="Text Box 53"/>
          <p:cNvSpPr txBox="1">
            <a:spLocks noChangeArrowheads="1"/>
          </p:cNvSpPr>
          <p:nvPr/>
        </p:nvSpPr>
        <p:spPr bwMode="auto">
          <a:xfrm>
            <a:off x="200025" y="620713"/>
            <a:ext cx="8764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Disparita – nízký počet druhů, vysoký počet vyšších taxonů – reliktní charakter</a:t>
            </a:r>
          </a:p>
        </p:txBody>
      </p:sp>
      <p:sp>
        <p:nvSpPr>
          <p:cNvPr id="6151" name="Text Box 55"/>
          <p:cNvSpPr txBox="1">
            <a:spLocks noChangeArrowheads="1"/>
          </p:cNvSpPr>
          <p:nvPr/>
        </p:nvSpPr>
        <p:spPr bwMode="auto">
          <a:xfrm>
            <a:off x="179388" y="908050"/>
            <a:ext cx="8964612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/>
            <a:r>
              <a:rPr lang="cs-CZ" dirty="0" err="1"/>
              <a:t>Apomorfie</a:t>
            </a:r>
            <a:r>
              <a:rPr lang="cs-CZ" dirty="0"/>
              <a:t> –</a:t>
            </a:r>
          </a:p>
          <a:p>
            <a:pPr marL="179388" indent="-179388">
              <a:buFontTx/>
              <a:buChar char="•"/>
            </a:pPr>
            <a:r>
              <a:rPr lang="cs-CZ" dirty="0"/>
              <a:t>chybí vždy řezáky a špičáky, jednoduché otevřené kořeny nebo bez nich, </a:t>
            </a:r>
            <a:r>
              <a:rPr lang="cs-CZ" b="1" dirty="0"/>
              <a:t>korunka sekundárně bez skloviny</a:t>
            </a:r>
            <a:r>
              <a:rPr lang="cs-CZ" dirty="0"/>
              <a:t>, sekundární </a:t>
            </a:r>
            <a:r>
              <a:rPr lang="cs-CZ" dirty="0" err="1"/>
              <a:t>homodoncie</a:t>
            </a:r>
            <a:r>
              <a:rPr lang="cs-CZ" dirty="0"/>
              <a:t> (pásovci) nebo bezzubí (mravenečníci)</a:t>
            </a:r>
          </a:p>
          <a:p>
            <a:pPr marL="179388" indent="-179388">
              <a:buFontTx/>
              <a:buChar char="•"/>
            </a:pPr>
            <a:r>
              <a:rPr lang="cs-CZ" dirty="0"/>
              <a:t>proměnlivý počet krčních obratlů (</a:t>
            </a:r>
            <a:r>
              <a:rPr lang="cs-CZ" dirty="0" smtClean="0"/>
              <a:t>C5-9)</a:t>
            </a:r>
            <a:endParaRPr lang="cs-CZ" dirty="0"/>
          </a:p>
          <a:p>
            <a:pPr marL="179388" indent="-179388">
              <a:buFontTx/>
              <a:buChar char="•"/>
            </a:pPr>
            <a:r>
              <a:rPr lang="cs-CZ" dirty="0">
                <a:solidFill>
                  <a:srgbClr val="FF0000"/>
                </a:solidFill>
              </a:rPr>
              <a:t>přídatné artikulace zadních hrudních a bederních obratlů (</a:t>
            </a:r>
            <a:r>
              <a:rPr lang="cs-CZ" b="1" dirty="0" err="1">
                <a:solidFill>
                  <a:srgbClr val="FF0000"/>
                </a:solidFill>
              </a:rPr>
              <a:t>xenarthrální</a:t>
            </a:r>
            <a:r>
              <a:rPr lang="cs-CZ" dirty="0">
                <a:solidFill>
                  <a:srgbClr val="FF0000"/>
                </a:solidFill>
              </a:rPr>
              <a:t> spojení)</a:t>
            </a:r>
            <a:r>
              <a:rPr lang="cs-CZ" dirty="0"/>
              <a:t>, příp. pánve s páteří (L, Ca) (</a:t>
            </a:r>
            <a:r>
              <a:rPr lang="cs-CZ" b="1" dirty="0" err="1"/>
              <a:t>synsacrum</a:t>
            </a:r>
            <a:r>
              <a:rPr lang="cs-CZ" b="1" dirty="0"/>
              <a:t> </a:t>
            </a:r>
            <a:r>
              <a:rPr lang="cs-CZ" dirty="0"/>
              <a:t>– u hrabavých terestrických forem)</a:t>
            </a:r>
          </a:p>
        </p:txBody>
      </p:sp>
      <p:grpSp>
        <p:nvGrpSpPr>
          <p:cNvPr id="6152" name="Group 76"/>
          <p:cNvGrpSpPr>
            <a:grpSpLocks/>
          </p:cNvGrpSpPr>
          <p:nvPr/>
        </p:nvGrpSpPr>
        <p:grpSpPr bwMode="auto">
          <a:xfrm>
            <a:off x="468313" y="2997200"/>
            <a:ext cx="2519362" cy="3816350"/>
            <a:chOff x="249" y="1797"/>
            <a:chExt cx="1807" cy="2495"/>
          </a:xfrm>
        </p:grpSpPr>
        <p:graphicFrame>
          <p:nvGraphicFramePr>
            <p:cNvPr id="6148" name="Object 66"/>
            <p:cNvGraphicFramePr>
              <a:graphicFrameLocks noChangeAspect="1"/>
            </p:cNvGraphicFramePr>
            <p:nvPr/>
          </p:nvGraphicFramePr>
          <p:xfrm>
            <a:off x="249" y="1797"/>
            <a:ext cx="1807" cy="2495"/>
          </p:xfrm>
          <a:graphic>
            <a:graphicData uri="http://schemas.openxmlformats.org/presentationml/2006/ole">
              <p:oleObj spid="_x0000_s6148" name="CorelPhotoPaint.Image.11" r:id="rId3" imgW="8393651" imgH="11593651" progId="">
                <p:embed/>
              </p:oleObj>
            </a:graphicData>
          </a:graphic>
        </p:graphicFrame>
        <p:sp>
          <p:nvSpPr>
            <p:cNvPr id="6157" name="Line 71"/>
            <p:cNvSpPr>
              <a:spLocks noChangeShapeType="1"/>
            </p:cNvSpPr>
            <p:nvPr/>
          </p:nvSpPr>
          <p:spPr bwMode="auto">
            <a:xfrm flipV="1">
              <a:off x="1201" y="1979"/>
              <a:ext cx="726" cy="49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6158" name="Group 75"/>
            <p:cNvGrpSpPr>
              <a:grpSpLocks/>
            </p:cNvGrpSpPr>
            <p:nvPr/>
          </p:nvGrpSpPr>
          <p:grpSpPr bwMode="auto">
            <a:xfrm>
              <a:off x="385" y="2931"/>
              <a:ext cx="545" cy="408"/>
              <a:chOff x="385" y="2931"/>
              <a:chExt cx="545" cy="408"/>
            </a:xfrm>
          </p:grpSpPr>
          <p:sp>
            <p:nvSpPr>
              <p:cNvPr id="6159" name="Line 72"/>
              <p:cNvSpPr>
                <a:spLocks noChangeShapeType="1"/>
              </p:cNvSpPr>
              <p:nvPr/>
            </p:nvSpPr>
            <p:spPr bwMode="auto">
              <a:xfrm>
                <a:off x="385" y="2931"/>
                <a:ext cx="182" cy="135"/>
              </a:xfrm>
              <a:prstGeom prst="lin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60" name="Line 73"/>
              <p:cNvSpPr>
                <a:spLocks noChangeShapeType="1"/>
              </p:cNvSpPr>
              <p:nvPr/>
            </p:nvSpPr>
            <p:spPr bwMode="auto">
              <a:xfrm>
                <a:off x="567" y="3067"/>
                <a:ext cx="363" cy="272"/>
              </a:xfrm>
              <a:prstGeom prst="lin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61" name="Line 74"/>
              <p:cNvSpPr>
                <a:spLocks noChangeShapeType="1"/>
              </p:cNvSpPr>
              <p:nvPr/>
            </p:nvSpPr>
            <p:spPr bwMode="auto">
              <a:xfrm>
                <a:off x="567" y="3067"/>
                <a:ext cx="90" cy="227"/>
              </a:xfrm>
              <a:prstGeom prst="line">
                <a:avLst/>
              </a:prstGeom>
              <a:noFill/>
              <a:ln w="28575">
                <a:solidFill>
                  <a:srgbClr val="3333CC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6153" name="Group 82"/>
          <p:cNvGrpSpPr>
            <a:grpSpLocks/>
          </p:cNvGrpSpPr>
          <p:nvPr/>
        </p:nvGrpSpPr>
        <p:grpSpPr bwMode="auto">
          <a:xfrm>
            <a:off x="3203575" y="2997200"/>
            <a:ext cx="2016125" cy="3816350"/>
            <a:chOff x="2200" y="1797"/>
            <a:chExt cx="1380" cy="2495"/>
          </a:xfrm>
        </p:grpSpPr>
        <p:graphicFrame>
          <p:nvGraphicFramePr>
            <p:cNvPr id="6147" name="Object 68"/>
            <p:cNvGraphicFramePr>
              <a:graphicFrameLocks noChangeAspect="1"/>
            </p:cNvGraphicFramePr>
            <p:nvPr/>
          </p:nvGraphicFramePr>
          <p:xfrm>
            <a:off x="2200" y="1797"/>
            <a:ext cx="1380" cy="2495"/>
          </p:xfrm>
          <a:graphic>
            <a:graphicData uri="http://schemas.openxmlformats.org/presentationml/2006/ole">
              <p:oleObj spid="_x0000_s6147" name="CorelPhotoPaint.Image.11" r:id="rId4" imgW="4279365" imgH="7733333" progId="">
                <p:embed/>
              </p:oleObj>
            </a:graphicData>
          </a:graphic>
        </p:graphicFrame>
        <p:sp>
          <p:nvSpPr>
            <p:cNvPr id="6155" name="Line 77"/>
            <p:cNvSpPr>
              <a:spLocks noChangeShapeType="1"/>
            </p:cNvSpPr>
            <p:nvPr/>
          </p:nvSpPr>
          <p:spPr bwMode="auto">
            <a:xfrm flipV="1">
              <a:off x="2364" y="3821"/>
              <a:ext cx="181" cy="227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6" name="Line 78"/>
            <p:cNvSpPr>
              <a:spLocks noChangeShapeType="1"/>
            </p:cNvSpPr>
            <p:nvPr/>
          </p:nvSpPr>
          <p:spPr bwMode="auto">
            <a:xfrm>
              <a:off x="2290" y="2205"/>
              <a:ext cx="272" cy="9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aphicFrame>
        <p:nvGraphicFramePr>
          <p:cNvPr id="6146" name="Object 79"/>
          <p:cNvGraphicFramePr>
            <a:graphicFrameLocks noChangeAspect="1"/>
          </p:cNvGraphicFramePr>
          <p:nvPr>
            <p:ph sz="quarter" idx="3"/>
          </p:nvPr>
        </p:nvGraphicFramePr>
        <p:xfrm>
          <a:off x="5508625" y="2978150"/>
          <a:ext cx="3168650" cy="2395538"/>
        </p:xfrm>
        <a:graphic>
          <a:graphicData uri="http://schemas.openxmlformats.org/presentationml/2006/ole">
            <p:oleObj spid="_x0000_s6146" name="CorelPhotoPaint.Image.11" r:id="rId5" imgW="8266667" imgH="6247619" progId="">
              <p:embed/>
            </p:oleObj>
          </a:graphicData>
        </a:graphic>
      </p:graphicFrame>
      <p:sp>
        <p:nvSpPr>
          <p:cNvPr id="6154" name="Text Box 83"/>
          <p:cNvSpPr txBox="1">
            <a:spLocks noChangeArrowheads="1"/>
          </p:cNvSpPr>
          <p:nvPr/>
        </p:nvSpPr>
        <p:spPr bwMode="auto">
          <a:xfrm>
            <a:off x="6638925" y="5445125"/>
            <a:ext cx="1462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srůst C2-C4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79388" y="404813"/>
            <a:ext cx="41052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/>
            <a:r>
              <a:rPr lang="cs-CZ"/>
              <a:t>Plesiomorfie –</a:t>
            </a:r>
          </a:p>
          <a:p>
            <a:pPr marL="179388" indent="-179388">
              <a:buFontTx/>
              <a:buChar char="•"/>
            </a:pPr>
            <a:r>
              <a:rPr lang="cs-CZ"/>
              <a:t>zkostnatělé sternální části žeber</a:t>
            </a:r>
          </a:p>
          <a:p>
            <a:pPr marL="179388" indent="-179388">
              <a:buFontTx/>
              <a:buChar char="•"/>
            </a:pPr>
            <a:r>
              <a:rPr lang="cs-CZ"/>
              <a:t>na lopatce velký processus coracoideus</a:t>
            </a:r>
          </a:p>
          <a:p>
            <a:pPr marL="179388" indent="-179388">
              <a:buFontTx/>
              <a:buChar char="•"/>
            </a:pPr>
            <a:r>
              <a:rPr lang="cs-CZ"/>
              <a:t>neostré oddělení uteru a vaginy</a:t>
            </a:r>
          </a:p>
          <a:p>
            <a:pPr marL="179388" indent="-179388">
              <a:buFontTx/>
              <a:buChar char="•"/>
            </a:pPr>
            <a:r>
              <a:rPr lang="cs-CZ"/>
              <a:t>nižší tělesná teplota, nízká úroveň metabolismu</a:t>
            </a:r>
          </a:p>
        </p:txBody>
      </p:sp>
      <p:pic>
        <p:nvPicPr>
          <p:cNvPr id="45059" name="Picture 5" descr="Xenanth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260350"/>
            <a:ext cx="46672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179388" y="2493963"/>
            <a:ext cx="43926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/>
            <a:r>
              <a:rPr lang="cs-CZ"/>
              <a:t>Systém a fylogeneze</a:t>
            </a:r>
          </a:p>
          <a:p>
            <a:pPr marL="179388" indent="-179388">
              <a:buFontTx/>
              <a:buChar char="•"/>
            </a:pPr>
            <a:r>
              <a:rPr lang="cs-CZ"/>
              <a:t>vznik v paleocénu (Riostegotherium - pásovec), max. v pleistocénu – obří formy</a:t>
            </a: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179388" y="5729288"/>
            <a:ext cx="47529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Bergqvist L. P., Abrantes É. A. L. &amp; Avilla L. d. S. </a:t>
            </a:r>
            <a:br>
              <a:rPr lang="cs-CZ" sz="1400"/>
            </a:br>
            <a:r>
              <a:rPr lang="cs-CZ" sz="1400"/>
              <a:t>2004. — The Xenarthra (Mammalia) of Săo José </a:t>
            </a:r>
            <a:br>
              <a:rPr lang="cs-CZ" sz="1400"/>
            </a:br>
            <a:r>
              <a:rPr lang="cs-CZ" sz="1400"/>
              <a:t>de Itaboraí Basin (upper Paleocene, Itaboraian), </a:t>
            </a:r>
            <a:br>
              <a:rPr lang="cs-CZ" sz="1400"/>
            </a:br>
            <a:r>
              <a:rPr lang="cs-CZ" sz="1400"/>
              <a:t>Rio de Janeiro, Brazil. </a:t>
            </a:r>
            <a:r>
              <a:rPr lang="cs-CZ" sz="1400" i="1"/>
              <a:t>Geodiversitas</a:t>
            </a:r>
          </a:p>
          <a:p>
            <a:r>
              <a:rPr lang="cs-CZ" sz="1400"/>
              <a:t>26 (2) : 323-337.</a:t>
            </a:r>
          </a:p>
        </p:txBody>
      </p:sp>
      <p:pic>
        <p:nvPicPr>
          <p:cNvPr id="45062" name="Picture 11" descr="Chubut-PeninsulaValdes-Armadillo-TatuCarreta-P223072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613" y="3500438"/>
            <a:ext cx="2740025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Xenanth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260350"/>
            <a:ext cx="46672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34925" y="754063"/>
            <a:ext cx="4010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449263" algn="l"/>
              </a:tabLst>
            </a:pPr>
            <a:r>
              <a:rPr lang="cs-CZ" u="sng"/>
              <a:t>Cingulata (20)</a:t>
            </a:r>
          </a:p>
          <a:p>
            <a:pPr>
              <a:tabLst>
                <a:tab pos="449263" algn="l"/>
              </a:tabLst>
            </a:pPr>
            <a:r>
              <a:rPr lang="cs-CZ"/>
              <a:t>	Dasypodidae – pásovci (21 druh)</a:t>
            </a:r>
          </a:p>
          <a:p>
            <a:pPr>
              <a:tabLst>
                <a:tab pos="449263" algn="l"/>
              </a:tabLst>
            </a:pPr>
            <a:r>
              <a:rPr lang="cs-CZ"/>
              <a:t>	Glyptodontidae </a:t>
            </a:r>
            <a:r>
              <a:rPr lang="cs-CZ" sz="2000">
                <a:sym typeface="Wingdings 2" pitchFamily="18" charset="2"/>
              </a:rPr>
              <a:t> </a:t>
            </a:r>
            <a:r>
              <a:rPr lang="cs-CZ">
                <a:sym typeface="Wingdings 2" pitchFamily="18" charset="2"/>
              </a:rPr>
              <a:t>- od eocénu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0" y="4110038"/>
            <a:ext cx="43561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49263"/>
            <a:r>
              <a:rPr lang="cs-CZ" u="sng" dirty="0" err="1"/>
              <a:t>Pilosa</a:t>
            </a:r>
            <a:r>
              <a:rPr lang="cs-CZ" u="sng" dirty="0"/>
              <a:t> - srstnatí (10)</a:t>
            </a:r>
          </a:p>
          <a:p>
            <a:pPr defTabSz="449263"/>
            <a:r>
              <a:rPr lang="cs-CZ" dirty="0"/>
              <a:t>	</a:t>
            </a:r>
            <a:r>
              <a:rPr lang="cs-CZ" dirty="0" err="1"/>
              <a:t>Vermilingua</a:t>
            </a:r>
            <a:r>
              <a:rPr lang="cs-CZ" dirty="0"/>
              <a:t> – mravenečníci</a:t>
            </a:r>
          </a:p>
          <a:p>
            <a:pPr defTabSz="449263"/>
            <a:r>
              <a:rPr lang="cs-CZ" dirty="0"/>
              <a:t>	</a:t>
            </a:r>
            <a:r>
              <a:rPr lang="cs-CZ" dirty="0" err="1"/>
              <a:t>Folivora</a:t>
            </a:r>
            <a:r>
              <a:rPr lang="cs-CZ" dirty="0"/>
              <a:t> (</a:t>
            </a:r>
            <a:r>
              <a:rPr lang="cs-CZ" dirty="0" err="1" smtClean="0"/>
              <a:t>Phylophaga</a:t>
            </a:r>
            <a:r>
              <a:rPr lang="cs-CZ" dirty="0" smtClean="0"/>
              <a:t>) </a:t>
            </a:r>
            <a:r>
              <a:rPr lang="cs-CZ" dirty="0"/>
              <a:t>- </a:t>
            </a:r>
            <a:r>
              <a:rPr lang="cs-CZ" dirty="0" smtClean="0"/>
              <a:t>lenochodi </a:t>
            </a:r>
            <a:r>
              <a:rPr lang="cs-CZ" dirty="0"/>
              <a:t>– </a:t>
            </a:r>
            <a:r>
              <a:rPr lang="cs-CZ" dirty="0" smtClean="0"/>
              <a:t>	od </a:t>
            </a:r>
            <a:r>
              <a:rPr lang="cs-CZ" dirty="0"/>
              <a:t>miocénu</a:t>
            </a:r>
            <a:endParaRPr lang="cs-CZ" sz="2000" dirty="0">
              <a:sym typeface="Wingdings 2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611188" y="338138"/>
            <a:ext cx="7942262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>
              <a:lnSpc>
                <a:spcPct val="130000"/>
              </a:lnSpc>
              <a:buFontTx/>
              <a:buChar char="•"/>
            </a:pPr>
            <a:r>
              <a:rPr lang="cs-CZ"/>
              <a:t>dělohy: duplex (hlodavci), bipartitus (letouni), bicornis (šelmy), simplex (vyšší primáti);</a:t>
            </a:r>
          </a:p>
          <a:p>
            <a:pPr marL="179388" indent="-179388">
              <a:lnSpc>
                <a:spcPct val="130000"/>
              </a:lnSpc>
              <a:buFontTx/>
              <a:buChar char="•"/>
            </a:pPr>
            <a:r>
              <a:rPr lang="cs-CZ"/>
              <a:t>nepárová jednoduchá vagina (monodelfie), Müllerovy chodby se nekříží s močovody, mléčné bradavky ve 2 řadách;</a:t>
            </a:r>
          </a:p>
          <a:p>
            <a:pPr marL="179388" indent="-179388">
              <a:lnSpc>
                <a:spcPct val="130000"/>
              </a:lnSpc>
              <a:buFontTx/>
              <a:buChar char="•"/>
            </a:pPr>
            <a:r>
              <a:rPr lang="cs-CZ"/>
              <a:t>nerozeklaný erektilní penis, testes ve scrotu za penisem, g. vesiculares, prostata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6" descr="whitesloth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</a:blip>
          <a:srcRect/>
          <a:stretch>
            <a:fillRect/>
          </a:stretch>
        </p:blipFill>
        <p:spPr bwMode="auto">
          <a:xfrm>
            <a:off x="6678613" y="3140075"/>
            <a:ext cx="1336675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17" descr="armadillo"/>
          <p:cNvPicPr>
            <a:picLocks noChangeAspect="1" noChangeArrowheads="1"/>
          </p:cNvPicPr>
          <p:nvPr/>
        </p:nvPicPr>
        <p:blipFill>
          <a:blip r:embed="rId3" cstate="print">
            <a:lum bright="18000" contrast="24000"/>
          </a:blip>
          <a:srcRect/>
          <a:stretch>
            <a:fillRect/>
          </a:stretch>
        </p:blipFill>
        <p:spPr bwMode="auto">
          <a:xfrm>
            <a:off x="6372225" y="1484313"/>
            <a:ext cx="1908175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8" descr="tamandua"/>
          <p:cNvPicPr>
            <a:picLocks noChangeAspect="1" noChangeArrowheads="1"/>
          </p:cNvPicPr>
          <p:nvPr/>
        </p:nvPicPr>
        <p:blipFill>
          <a:blip r:embed="rId4" cstate="print">
            <a:lum bright="12000" contrast="24000"/>
          </a:blip>
          <a:srcRect/>
          <a:stretch>
            <a:fillRect/>
          </a:stretch>
        </p:blipFill>
        <p:spPr bwMode="auto">
          <a:xfrm>
            <a:off x="6875463" y="5084763"/>
            <a:ext cx="99377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19137"/>
          </a:xfrm>
          <a:noFill/>
        </p:spPr>
        <p:txBody>
          <a:bodyPr/>
          <a:lstStyle/>
          <a:p>
            <a:pPr eaLnBrk="1" hangingPunct="1"/>
            <a:r>
              <a:rPr lang="cs-CZ" sz="3200" smtClean="0">
                <a:latin typeface="Comic Sans MS" pitchFamily="66" charset="0"/>
              </a:rPr>
              <a:t>Fylogenetický strom Xenarthra</a:t>
            </a:r>
          </a:p>
        </p:txBody>
      </p:sp>
      <p:grpSp>
        <p:nvGrpSpPr>
          <p:cNvPr id="47110" name="Group 21"/>
          <p:cNvGrpSpPr>
            <a:grpSpLocks/>
          </p:cNvGrpSpPr>
          <p:nvPr/>
        </p:nvGrpSpPr>
        <p:grpSpPr bwMode="auto">
          <a:xfrm>
            <a:off x="1187450" y="1989138"/>
            <a:ext cx="5616575" cy="3892550"/>
            <a:chOff x="748" y="1253"/>
            <a:chExt cx="3538" cy="2452"/>
          </a:xfrm>
        </p:grpSpPr>
        <p:grpSp>
          <p:nvGrpSpPr>
            <p:cNvPr id="47111" name="Group 4"/>
            <p:cNvGrpSpPr>
              <a:grpSpLocks noChangeAspect="1"/>
            </p:cNvGrpSpPr>
            <p:nvPr/>
          </p:nvGrpSpPr>
          <p:grpSpPr bwMode="auto">
            <a:xfrm>
              <a:off x="748" y="1253"/>
              <a:ext cx="3538" cy="2452"/>
              <a:chOff x="1417" y="-108"/>
              <a:chExt cx="7272" cy="5040"/>
            </a:xfrm>
          </p:grpSpPr>
          <p:sp>
            <p:nvSpPr>
              <p:cNvPr id="47113" name="AutoShape 5"/>
              <p:cNvSpPr>
                <a:spLocks noChangeAspect="1" noChangeArrowheads="1"/>
              </p:cNvSpPr>
              <p:nvPr/>
            </p:nvSpPr>
            <p:spPr bwMode="auto">
              <a:xfrm>
                <a:off x="1417" y="-108"/>
                <a:ext cx="7272" cy="5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14" name="Line 6"/>
              <p:cNvSpPr>
                <a:spLocks noChangeShapeType="1"/>
              </p:cNvSpPr>
              <p:nvPr/>
            </p:nvSpPr>
            <p:spPr bwMode="auto">
              <a:xfrm>
                <a:off x="1670" y="1691"/>
                <a:ext cx="10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15" name="Line 7"/>
              <p:cNvSpPr>
                <a:spLocks noChangeShapeType="1"/>
              </p:cNvSpPr>
              <p:nvPr/>
            </p:nvSpPr>
            <p:spPr bwMode="auto">
              <a:xfrm>
                <a:off x="2749" y="252"/>
                <a:ext cx="1" cy="28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16" name="Line 8"/>
              <p:cNvSpPr>
                <a:spLocks noChangeShapeType="1"/>
              </p:cNvSpPr>
              <p:nvPr/>
            </p:nvSpPr>
            <p:spPr bwMode="auto">
              <a:xfrm>
                <a:off x="2750" y="3132"/>
                <a:ext cx="12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17" name="Line 9"/>
              <p:cNvSpPr>
                <a:spLocks noChangeShapeType="1"/>
              </p:cNvSpPr>
              <p:nvPr/>
            </p:nvSpPr>
            <p:spPr bwMode="auto">
              <a:xfrm flipH="1">
                <a:off x="4009" y="2232"/>
                <a:ext cx="1" cy="19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18" name="Line 10"/>
              <p:cNvSpPr>
                <a:spLocks noChangeShapeType="1"/>
              </p:cNvSpPr>
              <p:nvPr/>
            </p:nvSpPr>
            <p:spPr bwMode="auto">
              <a:xfrm>
                <a:off x="4010" y="4212"/>
                <a:ext cx="108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19" name="Line 11"/>
              <p:cNvSpPr>
                <a:spLocks noChangeShapeType="1"/>
              </p:cNvSpPr>
              <p:nvPr/>
            </p:nvSpPr>
            <p:spPr bwMode="auto">
              <a:xfrm>
                <a:off x="4010" y="2232"/>
                <a:ext cx="108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20" name="Line 12"/>
              <p:cNvSpPr>
                <a:spLocks noChangeShapeType="1"/>
              </p:cNvSpPr>
              <p:nvPr/>
            </p:nvSpPr>
            <p:spPr bwMode="auto">
              <a:xfrm>
                <a:off x="2750" y="252"/>
                <a:ext cx="234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7121" name="Text Box 13"/>
              <p:cNvSpPr txBox="1">
                <a:spLocks noChangeArrowheads="1"/>
              </p:cNvSpPr>
              <p:nvPr/>
            </p:nvSpPr>
            <p:spPr bwMode="auto">
              <a:xfrm>
                <a:off x="5269" y="-108"/>
                <a:ext cx="2340" cy="720"/>
              </a:xfrm>
              <a:prstGeom prst="rect">
                <a:avLst/>
              </a:prstGeom>
              <a:solidFill>
                <a:srgbClr val="FF99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cs-CZ" sz="1600" b="1">
                    <a:latin typeface="Arial" charset="0"/>
                  </a:rPr>
                  <a:t>Cingulata</a:t>
                </a:r>
                <a:endParaRPr lang="cs-CZ" b="1">
                  <a:latin typeface="Arial" charset="0"/>
                </a:endParaRPr>
              </a:p>
            </p:txBody>
          </p:sp>
          <p:sp>
            <p:nvSpPr>
              <p:cNvPr id="47122" name="Text Box 14"/>
              <p:cNvSpPr txBox="1">
                <a:spLocks noChangeArrowheads="1"/>
              </p:cNvSpPr>
              <p:nvPr/>
            </p:nvSpPr>
            <p:spPr bwMode="auto">
              <a:xfrm>
                <a:off x="5269" y="3852"/>
                <a:ext cx="2340" cy="72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cs-CZ" sz="1600" b="1">
                    <a:latin typeface="Arial" charset="0"/>
                  </a:rPr>
                  <a:t>Vermilingua</a:t>
                </a:r>
                <a:endParaRPr lang="cs-CZ" b="1">
                  <a:latin typeface="Arial" charset="0"/>
                </a:endParaRPr>
              </a:p>
            </p:txBody>
          </p:sp>
          <p:sp>
            <p:nvSpPr>
              <p:cNvPr id="47123" name="Text Box 15"/>
              <p:cNvSpPr txBox="1">
                <a:spLocks noChangeArrowheads="1"/>
              </p:cNvSpPr>
              <p:nvPr/>
            </p:nvSpPr>
            <p:spPr bwMode="auto">
              <a:xfrm>
                <a:off x="5269" y="1872"/>
                <a:ext cx="2340" cy="720"/>
              </a:xfrm>
              <a:prstGeom prst="rect">
                <a:avLst/>
              </a:prstGeom>
              <a:solidFill>
                <a:srgbClr val="00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cs-CZ" sz="1600" b="1">
                    <a:latin typeface="Arial" charset="0"/>
                  </a:rPr>
                  <a:t>Folivora</a:t>
                </a:r>
                <a:endParaRPr lang="cs-CZ" b="1">
                  <a:latin typeface="Arial" charset="0"/>
                </a:endParaRPr>
              </a:p>
            </p:txBody>
          </p:sp>
        </p:grpSp>
        <p:sp>
          <p:nvSpPr>
            <p:cNvPr id="47112" name="Text Box 20"/>
            <p:cNvSpPr txBox="1">
              <a:spLocks noChangeArrowheads="1"/>
            </p:cNvSpPr>
            <p:nvPr/>
          </p:nvSpPr>
          <p:spPr bwMode="auto">
            <a:xfrm>
              <a:off x="1395" y="2614"/>
              <a:ext cx="5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Pilosa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>
            <p:ph/>
          </p:nvPr>
        </p:nvGraphicFramePr>
        <p:xfrm>
          <a:off x="14288" y="-26988"/>
          <a:ext cx="6489700" cy="6884988"/>
        </p:xfrm>
        <a:graphic>
          <a:graphicData uri="http://schemas.openxmlformats.org/presentationml/2006/ole">
            <p:oleObj spid="_x0000_s7170" name="CorelPhotoPaint.Image.11" r:id="rId3" imgW="9142857" imgH="9701587" progId="">
              <p:embed/>
            </p:oleObj>
          </a:graphicData>
        </a:graphic>
      </p:graphicFrame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6596063" y="1989138"/>
            <a:ext cx="20796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/>
              <a:t>JAm</a:t>
            </a:r>
            <a:r>
              <a:rPr lang="cs-CZ" sz="2000" dirty="0"/>
              <a:t> „kopytníci“</a:t>
            </a:r>
          </a:p>
          <a:p>
            <a:r>
              <a:rPr lang="cs-CZ" sz="2000" dirty="0" err="1"/>
              <a:t>Meridiungulata</a:t>
            </a:r>
            <a:r>
              <a:rPr lang="cs-CZ" sz="2000" dirty="0"/>
              <a:t>:</a:t>
            </a:r>
          </a:p>
          <a:p>
            <a:r>
              <a:rPr lang="cs-CZ" dirty="0" err="1"/>
              <a:t>Notoungulata</a:t>
            </a:r>
            <a:endParaRPr lang="cs-CZ" dirty="0"/>
          </a:p>
          <a:p>
            <a:r>
              <a:rPr lang="cs-CZ" dirty="0" err="1" smtClean="0"/>
              <a:t>Litopterna</a:t>
            </a:r>
            <a:endParaRPr lang="cs-CZ" dirty="0"/>
          </a:p>
          <a:p>
            <a:r>
              <a:rPr lang="cs-CZ" dirty="0" err="1"/>
              <a:t>Astrapotheria</a:t>
            </a:r>
            <a:endParaRPr lang="cs-CZ" dirty="0"/>
          </a:p>
          <a:p>
            <a:r>
              <a:rPr lang="cs-CZ" dirty="0" err="1"/>
              <a:t>Pyrotheria</a:t>
            </a:r>
            <a:endParaRPr lang="cs-CZ" dirty="0"/>
          </a:p>
          <a:p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1143001"/>
          </a:xfrm>
          <a:noFill/>
        </p:spPr>
        <p:txBody>
          <a:bodyPr/>
          <a:lstStyle/>
          <a:p>
            <a:pPr eaLnBrk="1" hangingPunct="1"/>
            <a:r>
              <a:rPr lang="cs-CZ" sz="2400" smtClean="0">
                <a:latin typeface="Comic Sans MS" pitchFamily="66" charset="0"/>
              </a:rPr>
              <a:t>Příklady některých vymřelých jihoamerických savců (Xenarthra, Litopterna, Astrapotheria) </a:t>
            </a:r>
            <a:r>
              <a:rPr lang="cs-CZ" sz="2000" smtClean="0">
                <a:latin typeface="Comic Sans MS" pitchFamily="66" charset="0"/>
              </a:rPr>
              <a:t>/O. Fejfar, O. Major/</a:t>
            </a:r>
          </a:p>
        </p:txBody>
      </p:sp>
      <p:pic>
        <p:nvPicPr>
          <p:cNvPr id="48131" name="Picture 6" descr="Asrtrapotherium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9024" t="4453" b="17906"/>
          <a:stretch>
            <a:fillRect/>
          </a:stretch>
        </p:blipFill>
        <p:spPr bwMode="auto">
          <a:xfrm>
            <a:off x="5076825" y="981075"/>
            <a:ext cx="39592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7" descr="Macrauchenia (Litopterna)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</a:blip>
          <a:srcRect b="5978"/>
          <a:stretch>
            <a:fillRect/>
          </a:stretch>
        </p:blipFill>
        <p:spPr bwMode="auto">
          <a:xfrm>
            <a:off x="5076825" y="3644900"/>
            <a:ext cx="39465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8" descr="Megatherium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 l="3722" r="18364"/>
          <a:stretch>
            <a:fillRect/>
          </a:stretch>
        </p:blipFill>
        <p:spPr bwMode="auto">
          <a:xfrm>
            <a:off x="179388" y="1268413"/>
            <a:ext cx="29495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323850" y="5956300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Megatherium </a:t>
            </a:r>
            <a:r>
              <a:rPr lang="cs-CZ" i="1">
                <a:cs typeface="Times New Roman" pitchFamily="18" charset="0"/>
              </a:rPr>
              <a:t>↑</a:t>
            </a:r>
          </a:p>
          <a:p>
            <a:r>
              <a:rPr lang="cs-CZ">
                <a:cs typeface="Times New Roman" pitchFamily="18" charset="0"/>
              </a:rPr>
              <a:t>pozemní lenochod – 6m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3348038" y="4967288"/>
            <a:ext cx="1938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Macrauchenia</a:t>
            </a:r>
            <a:r>
              <a:rPr lang="cs-CZ" i="1" dirty="0"/>
              <a:t> </a:t>
            </a:r>
            <a:r>
              <a:rPr lang="cs-CZ" i="1" dirty="0">
                <a:cs typeface="Times New Roman" pitchFamily="18" charset="0"/>
              </a:rPr>
              <a:t>→</a:t>
            </a:r>
          </a:p>
          <a:p>
            <a:r>
              <a:rPr lang="cs-CZ" dirty="0" err="1" smtClean="0">
                <a:cs typeface="Times New Roman" pitchFamily="18" charset="0"/>
              </a:rPr>
              <a:t>Litopterna</a:t>
            </a:r>
            <a:endParaRPr lang="cs-CZ" dirty="0">
              <a:cs typeface="Times New Roman" pitchFamily="18" charset="0"/>
            </a:endParaRPr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3276600" y="2087563"/>
            <a:ext cx="2171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Astrapotherium </a:t>
            </a:r>
            <a:r>
              <a:rPr lang="cs-CZ" i="1">
                <a:cs typeface="Times New Roman" pitchFamily="18" charset="0"/>
              </a:rPr>
              <a:t>→</a:t>
            </a:r>
          </a:p>
          <a:p>
            <a:r>
              <a:rPr lang="cs-CZ">
                <a:cs typeface="Times New Roman" pitchFamily="18" charset="0"/>
              </a:rPr>
              <a:t>Astrapotheria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936625"/>
          </a:xfrm>
          <a:noFill/>
        </p:spPr>
        <p:txBody>
          <a:bodyPr/>
          <a:lstStyle/>
          <a:p>
            <a:pPr eaLnBrk="1" hangingPunct="1"/>
            <a:r>
              <a:rPr lang="cs-CZ" sz="2400" smtClean="0">
                <a:latin typeface="Comic Sans MS" pitchFamily="66" charset="0"/>
              </a:rPr>
              <a:t>Příklady některých vymřelých jihoamerických chudozubých (Xenarthra)</a:t>
            </a:r>
            <a:endParaRPr lang="cs-CZ" sz="2000" smtClean="0">
              <a:latin typeface="Comic Sans MS" pitchFamily="66" charset="0"/>
            </a:endParaRPr>
          </a:p>
        </p:txBody>
      </p:sp>
      <p:graphicFrame>
        <p:nvGraphicFramePr>
          <p:cNvPr id="8194" name="Object 9"/>
          <p:cNvGraphicFramePr>
            <a:graphicFrameLocks noChangeAspect="1"/>
          </p:cNvGraphicFramePr>
          <p:nvPr>
            <p:ph sz="half" idx="1"/>
          </p:nvPr>
        </p:nvGraphicFramePr>
        <p:xfrm>
          <a:off x="457200" y="1306513"/>
          <a:ext cx="4038600" cy="4283075"/>
        </p:xfrm>
        <a:graphic>
          <a:graphicData uri="http://schemas.openxmlformats.org/presentationml/2006/ole">
            <p:oleObj spid="_x0000_s8194" name="CorelPhotoPaint.Image.11" r:id="rId3" imgW="9447619" imgH="10019048" progId="">
              <p:embed/>
            </p:oleObj>
          </a:graphicData>
        </a:graphic>
      </p:graphicFrame>
      <p:sp>
        <p:nvSpPr>
          <p:cNvPr id="8197" name="Text Box 11"/>
          <p:cNvSpPr txBox="1">
            <a:spLocks noChangeArrowheads="1"/>
          </p:cNvSpPr>
          <p:nvPr/>
        </p:nvSpPr>
        <p:spPr bwMode="auto">
          <a:xfrm>
            <a:off x="407988" y="5535613"/>
            <a:ext cx="3452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/>
              <a:t>Glyptodon </a:t>
            </a:r>
            <a:r>
              <a:rPr lang="cs-CZ" sz="2000"/>
              <a:t>– pleistocén JAm</a:t>
            </a:r>
          </a:p>
          <a:p>
            <a:r>
              <a:rPr lang="cs-CZ" sz="2000"/>
              <a:t>prapásovec – délka 5 m</a:t>
            </a:r>
            <a:endParaRPr lang="cs-CZ" sz="2000" i="1"/>
          </a:p>
        </p:txBody>
      </p:sp>
      <p:graphicFrame>
        <p:nvGraphicFramePr>
          <p:cNvPr id="8195" name="Object 12"/>
          <p:cNvGraphicFramePr>
            <a:graphicFrameLocks noChangeAspect="1"/>
          </p:cNvGraphicFramePr>
          <p:nvPr>
            <p:ph sz="half" idx="2"/>
          </p:nvPr>
        </p:nvGraphicFramePr>
        <p:xfrm>
          <a:off x="4572000" y="1249363"/>
          <a:ext cx="4038600" cy="3635375"/>
        </p:xfrm>
        <a:graphic>
          <a:graphicData uri="http://schemas.openxmlformats.org/presentationml/2006/ole">
            <p:oleObj spid="_x0000_s8195" name="CorelPhotoPaint.Image.11" r:id="rId4" imgW="8393651" imgH="7555556" progId="">
              <p:embed/>
            </p:oleObj>
          </a:graphicData>
        </a:graphic>
      </p:graphicFrame>
      <p:sp>
        <p:nvSpPr>
          <p:cNvPr id="8198" name="Text Box 14"/>
          <p:cNvSpPr txBox="1">
            <a:spLocks noChangeArrowheads="1"/>
          </p:cNvSpPr>
          <p:nvPr/>
        </p:nvSpPr>
        <p:spPr bwMode="auto">
          <a:xfrm>
            <a:off x="4643438" y="4941888"/>
            <a:ext cx="3198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/>
              <a:t>Megatherium americanum</a:t>
            </a:r>
          </a:p>
          <a:p>
            <a:r>
              <a:rPr lang="cs-CZ" sz="2000"/>
              <a:t>pralenochod – délka 6 m</a:t>
            </a:r>
          </a:p>
        </p:txBody>
      </p:sp>
      <p:sp>
        <p:nvSpPr>
          <p:cNvPr id="8199" name="Text Box 15"/>
          <p:cNvSpPr txBox="1">
            <a:spLocks noChangeArrowheads="1"/>
          </p:cNvSpPr>
          <p:nvPr/>
        </p:nvSpPr>
        <p:spPr bwMode="auto">
          <a:xfrm>
            <a:off x="0" y="908050"/>
            <a:ext cx="282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Obří formy v pleistocénu</a:t>
            </a:r>
          </a:p>
        </p:txBody>
      </p:sp>
      <p:sp>
        <p:nvSpPr>
          <p:cNvPr id="8200" name="Text Box 16"/>
          <p:cNvSpPr txBox="1">
            <a:spLocks noChangeArrowheads="1"/>
          </p:cNvSpPr>
          <p:nvPr/>
        </p:nvSpPr>
        <p:spPr bwMode="auto">
          <a:xfrm>
            <a:off x="4840288" y="58245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>
              <a:latin typeface="Arial" charset="0"/>
            </a:endParaRPr>
          </a:p>
        </p:txBody>
      </p:sp>
      <p:sp>
        <p:nvSpPr>
          <p:cNvPr id="8201" name="Text Box 17"/>
          <p:cNvSpPr txBox="1">
            <a:spLocks noChangeArrowheads="1"/>
          </p:cNvSpPr>
          <p:nvPr/>
        </p:nvSpPr>
        <p:spPr bwMode="auto">
          <a:xfrm>
            <a:off x="4710113" y="5594350"/>
            <a:ext cx="23193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Megalonyx </a:t>
            </a:r>
            <a:r>
              <a:rPr lang="cs-CZ"/>
              <a:t>– JAm</a:t>
            </a:r>
          </a:p>
          <a:p>
            <a:r>
              <a:rPr lang="cs-CZ" i="1"/>
              <a:t>Megatherium</a:t>
            </a:r>
            <a:r>
              <a:rPr lang="cs-CZ"/>
              <a:t> - SAm</a:t>
            </a:r>
          </a:p>
        </p:txBody>
      </p:sp>
      <p:sp>
        <p:nvSpPr>
          <p:cNvPr id="8202" name="Text Box 18"/>
          <p:cNvSpPr txBox="1">
            <a:spLocks noChangeArrowheads="1"/>
          </p:cNvSpPr>
          <p:nvPr/>
        </p:nvSpPr>
        <p:spPr bwMode="auto">
          <a:xfrm>
            <a:off x="4140200" y="6216650"/>
            <a:ext cx="4217988" cy="650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/>
              <a:t>Eurotamandua </a:t>
            </a:r>
            <a:r>
              <a:rPr lang="cs-CZ"/>
              <a:t>– Německo, eocén, ještě slabá jařma</a:t>
            </a:r>
          </a:p>
        </p:txBody>
      </p:sp>
      <p:sp>
        <p:nvSpPr>
          <p:cNvPr id="8203" name="Text Box 19"/>
          <p:cNvSpPr txBox="1">
            <a:spLocks noChangeArrowheads="1"/>
          </p:cNvSpPr>
          <p:nvPr/>
        </p:nvSpPr>
        <p:spPr bwMode="auto">
          <a:xfrm>
            <a:off x="2332038" y="6289675"/>
            <a:ext cx="166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/>
              <a:t>mravenečník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>
            <p:ph/>
          </p:nvPr>
        </p:nvGraphicFramePr>
        <p:xfrm>
          <a:off x="457200" y="595313"/>
          <a:ext cx="8229600" cy="5208587"/>
        </p:xfrm>
        <a:graphic>
          <a:graphicData uri="http://schemas.openxmlformats.org/presentationml/2006/ole">
            <p:oleObj spid="_x0000_s9218" name="CorelPhotoPaint.Image.11" r:id="rId3" imgW="12761905" imgH="8076190" progId="">
              <p:embed/>
            </p:oleObj>
          </a:graphicData>
        </a:graphic>
      </p:graphicFrame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1095375" y="5757863"/>
            <a:ext cx="128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pásovec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042988" y="188913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mravenečník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5940425" y="5734050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/>
              <a:t>lenochod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4643438" y="6261100"/>
            <a:ext cx="4471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zkrácené rostrum, silné jařmové oblouky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PASOVEC_l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412875"/>
            <a:ext cx="28971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6" descr="púasovec_v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708275"/>
            <a:ext cx="19446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250825" y="115888"/>
            <a:ext cx="8569647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2000" b="1" dirty="0" err="1"/>
              <a:t>Dasypodidae</a:t>
            </a:r>
            <a:r>
              <a:rPr lang="cs-CZ" sz="2000" b="1" dirty="0"/>
              <a:t> (</a:t>
            </a:r>
            <a:r>
              <a:rPr lang="cs-CZ" sz="2000" b="1" dirty="0" err="1"/>
              <a:t>pásovcovití</a:t>
            </a:r>
            <a:r>
              <a:rPr lang="cs-CZ" sz="2000" b="1" dirty="0"/>
              <a:t>) </a:t>
            </a:r>
            <a:r>
              <a:rPr lang="cs-CZ" sz="2000" dirty="0"/>
              <a:t>(20)</a:t>
            </a:r>
            <a:r>
              <a:rPr lang="cs-CZ" dirty="0"/>
              <a:t> - omnivorní až </a:t>
            </a:r>
            <a:r>
              <a:rPr lang="cs-CZ" dirty="0" err="1"/>
              <a:t>insectivorní</a:t>
            </a:r>
            <a:r>
              <a:rPr lang="cs-CZ" dirty="0"/>
              <a:t>, </a:t>
            </a:r>
            <a:r>
              <a:rPr lang="cs-CZ" dirty="0" err="1"/>
              <a:t>homodontní</a:t>
            </a:r>
            <a:r>
              <a:rPr lang="cs-CZ" dirty="0"/>
              <a:t> </a:t>
            </a:r>
            <a:r>
              <a:rPr lang="cs-CZ" dirty="0" err="1"/>
              <a:t>kolíčkovité</a:t>
            </a:r>
            <a:r>
              <a:rPr lang="cs-CZ" dirty="0"/>
              <a:t> zuby proměnlivého počtu, krunýř zespodu kostěný, shora rohovitý tvořený ze štítků a příčných pruhů - hlavový, ramenní, křížový + volné pásy, hrabavé nohy (pásovec, pláštník)</a:t>
            </a:r>
            <a:endParaRPr lang="cs-CZ" sz="2000" dirty="0"/>
          </a:p>
        </p:txBody>
      </p:sp>
      <p:pic>
        <p:nvPicPr>
          <p:cNvPr id="49157" name="Picture 8" descr="pásovecarmadillovilloso01-5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1387475"/>
            <a:ext cx="2843212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9" descr="PASOV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1660525"/>
            <a:ext cx="2520950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0" descr="armadill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9525" y="3624263"/>
            <a:ext cx="40386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11"/>
          <p:cNvSpPr txBox="1">
            <a:spLocks noChangeArrowheads="1"/>
          </p:cNvSpPr>
          <p:nvPr/>
        </p:nvSpPr>
        <p:spPr bwMode="auto">
          <a:xfrm>
            <a:off x="6581775" y="5740400"/>
            <a:ext cx="228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pásovec kulovitý</a:t>
            </a:r>
          </a:p>
          <a:p>
            <a:r>
              <a:rPr lang="cs-CZ" i="1"/>
              <a:t>Tolypeutes matacus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Chaetophractus villosus - pásovec štětinat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638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539750" y="2276475"/>
            <a:ext cx="26908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pásovec štětinatý</a:t>
            </a:r>
          </a:p>
          <a:p>
            <a:r>
              <a:rPr lang="cs-CZ" i="1"/>
              <a:t>Chaetophractus villosus</a:t>
            </a:r>
          </a:p>
        </p:txBody>
      </p:sp>
      <p:pic>
        <p:nvPicPr>
          <p:cNvPr id="50180" name="Picture 8" descr="Dasypus novemcinctus - pásovec devítipás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8450"/>
            <a:ext cx="421163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9"/>
          <p:cNvSpPr txBox="1">
            <a:spLocks noChangeArrowheads="1"/>
          </p:cNvSpPr>
          <p:nvPr/>
        </p:nvSpPr>
        <p:spPr bwMode="auto">
          <a:xfrm>
            <a:off x="539750" y="3429000"/>
            <a:ext cx="2527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pásovec devítipásý</a:t>
            </a:r>
          </a:p>
          <a:p>
            <a:r>
              <a:rPr lang="cs-CZ" i="1"/>
              <a:t>Dasypus novemcinctus</a:t>
            </a:r>
          </a:p>
        </p:txBody>
      </p:sp>
      <p:pic>
        <p:nvPicPr>
          <p:cNvPr id="50182" name="Picture 10" descr="ChlamyphorusTruncat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0767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11"/>
          <p:cNvSpPr txBox="1">
            <a:spLocks noChangeArrowheads="1"/>
          </p:cNvSpPr>
          <p:nvPr/>
        </p:nvSpPr>
        <p:spPr bwMode="auto">
          <a:xfrm>
            <a:off x="5429250" y="3213100"/>
            <a:ext cx="2741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pláštník malý</a:t>
            </a:r>
          </a:p>
          <a:p>
            <a:r>
              <a:rPr lang="cs-CZ" i="1"/>
              <a:t>Chlamyphorus truncatus</a:t>
            </a:r>
          </a:p>
        </p:txBody>
      </p:sp>
      <p:pic>
        <p:nvPicPr>
          <p:cNvPr id="50184" name="Picture 13" descr="me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4005263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79388" y="44450"/>
            <a:ext cx="88201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dirty="0" err="1"/>
              <a:t>Myrmecophagidae</a:t>
            </a:r>
            <a:r>
              <a:rPr lang="cs-CZ" sz="2000" dirty="0"/>
              <a:t> (</a:t>
            </a:r>
            <a:r>
              <a:rPr lang="cs-CZ" sz="2000" b="1" dirty="0" err="1"/>
              <a:t>mravenečníkovití</a:t>
            </a:r>
            <a:r>
              <a:rPr lang="cs-CZ" sz="2000" dirty="0"/>
              <a:t>) (4) </a:t>
            </a:r>
            <a:r>
              <a:rPr lang="cs-CZ" dirty="0"/>
              <a:t>- bezzubé trubicovité čelisti, dolní čelist připojena vazy pevně k lebce, chybí jařmové oblouky, </a:t>
            </a:r>
            <a:r>
              <a:rPr lang="cs-CZ" dirty="0" err="1"/>
              <a:t>myrmekovorní</a:t>
            </a:r>
            <a:r>
              <a:rPr lang="cs-CZ" dirty="0"/>
              <a:t> (lepkavý jazyk ve </a:t>
            </a:r>
            <a:r>
              <a:rPr lang="cs-CZ" dirty="0" smtClean="0"/>
              <a:t>svalnaté </a:t>
            </a:r>
            <a:r>
              <a:rPr lang="cs-CZ" dirty="0"/>
              <a:t>pochvě na krku), svalnatý žaludek s kamínky, vpředu mohutné drápy (2-4 prsty), mládě na zádech, vzadu vždy 4 prsty</a:t>
            </a:r>
          </a:p>
        </p:txBody>
      </p:sp>
      <p:graphicFrame>
        <p:nvGraphicFramePr>
          <p:cNvPr id="10242" name="Object 7"/>
          <p:cNvGraphicFramePr>
            <a:graphicFrameLocks noChangeAspect="1"/>
          </p:cNvGraphicFramePr>
          <p:nvPr>
            <p:ph/>
          </p:nvPr>
        </p:nvGraphicFramePr>
        <p:xfrm>
          <a:off x="5435600" y="1281113"/>
          <a:ext cx="3708400" cy="2147887"/>
        </p:xfrm>
        <a:graphic>
          <a:graphicData uri="http://schemas.openxmlformats.org/presentationml/2006/ole">
            <p:oleObj spid="_x0000_s10242" name="CorelPhotoPaint.Image.11" r:id="rId3" imgW="12761905" imgH="7390476" progId="">
              <p:embed/>
            </p:oleObj>
          </a:graphicData>
        </a:graphic>
      </p:graphicFrame>
      <p:sp>
        <p:nvSpPr>
          <p:cNvPr id="10244" name="Text Box 9"/>
          <p:cNvSpPr txBox="1">
            <a:spLocks noChangeArrowheads="1"/>
          </p:cNvSpPr>
          <p:nvPr/>
        </p:nvSpPr>
        <p:spPr bwMode="auto">
          <a:xfrm>
            <a:off x="6292850" y="3429000"/>
            <a:ext cx="285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jazykohybný sval, 150x/s</a:t>
            </a:r>
          </a:p>
        </p:txBody>
      </p:sp>
      <p:pic>
        <p:nvPicPr>
          <p:cNvPr id="10245" name="Picture 11" descr="R%20S01-AnteaterGia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285875"/>
            <a:ext cx="33115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4" descr="Tamandu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129088"/>
            <a:ext cx="34575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5"/>
          <p:cNvSpPr txBox="1">
            <a:spLocks noChangeArrowheads="1"/>
          </p:cNvSpPr>
          <p:nvPr/>
        </p:nvSpPr>
        <p:spPr bwMode="auto">
          <a:xfrm>
            <a:off x="158750" y="3500438"/>
            <a:ext cx="60644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mravenečník čtyřprstý – stromový, s chápavým ocasem</a:t>
            </a:r>
          </a:p>
          <a:p>
            <a:r>
              <a:rPr lang="cs-CZ" i="1" dirty="0" err="1"/>
              <a:t>Tamandua</a:t>
            </a:r>
            <a:r>
              <a:rPr lang="cs-CZ" i="1" dirty="0"/>
              <a:t> </a:t>
            </a:r>
            <a:r>
              <a:rPr lang="cs-CZ" i="1" dirty="0" err="1"/>
              <a:t>tetradactyla</a:t>
            </a:r>
            <a:endParaRPr lang="cs-CZ" i="1" dirty="0"/>
          </a:p>
        </p:txBody>
      </p:sp>
      <p:pic>
        <p:nvPicPr>
          <p:cNvPr id="10248" name="Picture 17" descr="silky-anteat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3860800"/>
            <a:ext cx="19875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Text Box 18"/>
          <p:cNvSpPr txBox="1">
            <a:spLocks noChangeArrowheads="1"/>
          </p:cNvSpPr>
          <p:nvPr/>
        </p:nvSpPr>
        <p:spPr bwMode="auto">
          <a:xfrm>
            <a:off x="4572000" y="5949950"/>
            <a:ext cx="22558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m. dvouprstý</a:t>
            </a:r>
          </a:p>
          <a:p>
            <a:r>
              <a:rPr lang="cs-CZ" i="1"/>
              <a:t>Cyclopes didactylus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Myrmecophaga_tridactyla_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38893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7" descr="mravenecni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933825"/>
            <a:ext cx="403225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250825" y="549275"/>
            <a:ext cx="275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mravenečník velký</a:t>
            </a:r>
          </a:p>
          <a:p>
            <a:r>
              <a:rPr lang="cs-CZ" i="1" dirty="0" err="1"/>
              <a:t>Myrmecopaga</a:t>
            </a:r>
            <a:r>
              <a:rPr lang="cs-CZ" i="1" dirty="0"/>
              <a:t> </a:t>
            </a:r>
            <a:r>
              <a:rPr lang="cs-CZ" i="1" dirty="0" err="1"/>
              <a:t>tridactyla</a:t>
            </a:r>
            <a:endParaRPr lang="cs-CZ" i="1" dirty="0"/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611188" y="4365625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Arial" charset="0"/>
              </a:rPr>
              <a:t>2 m</a:t>
            </a:r>
          </a:p>
        </p:txBody>
      </p:sp>
      <p:pic>
        <p:nvPicPr>
          <p:cNvPr id="51206" name="Picture 13" descr="blue2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663" y="404813"/>
            <a:ext cx="45704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lenocho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863" y="2564904"/>
            <a:ext cx="243540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07950" y="188913"/>
            <a:ext cx="89646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 eaLnBrk="0" hangingPunct="0"/>
            <a:r>
              <a:rPr lang="cs-CZ" sz="2000" dirty="0" smtClean="0"/>
              <a:t>  </a:t>
            </a:r>
            <a:r>
              <a:rPr lang="cs-CZ" dirty="0" smtClean="0"/>
              <a:t>Stromoví, hřbetem dolů, pomalé trávení (měsíc, kálení po 10 dnech - rozšířenina střeva před konečníkem, záchody), dlouhé hladovění, pomalé dýchání, teplota 28-35 </a:t>
            </a:r>
            <a:r>
              <a:rPr lang="cs-CZ" baseline="30000" dirty="0" err="1" smtClean="0"/>
              <a:t>o</a:t>
            </a:r>
            <a:r>
              <a:rPr lang="cs-CZ" dirty="0" err="1" smtClean="0"/>
              <a:t>C</a:t>
            </a:r>
            <a:r>
              <a:rPr lang="cs-CZ" dirty="0" smtClean="0"/>
              <a:t>, dělený žaludek</a:t>
            </a:r>
          </a:p>
          <a:p>
            <a:pPr marL="182563" indent="-182563" eaLnBrk="0" hangingPunct="0"/>
            <a:endParaRPr lang="cs-CZ" sz="800" b="1" dirty="0" smtClean="0"/>
          </a:p>
          <a:p>
            <a:pPr marL="182563" indent="-182563" eaLnBrk="0" hangingPunct="0">
              <a:buFontTx/>
              <a:buChar char="•"/>
            </a:pPr>
            <a:r>
              <a:rPr lang="cs-CZ" sz="2000" b="1" dirty="0" err="1" smtClean="0"/>
              <a:t>Bradypodidae</a:t>
            </a:r>
            <a:r>
              <a:rPr lang="cs-CZ" sz="2000" b="1" dirty="0" smtClean="0"/>
              <a:t> </a:t>
            </a:r>
            <a:r>
              <a:rPr lang="cs-CZ" sz="2000" b="1" dirty="0"/>
              <a:t>(tříprstí lenochodi) </a:t>
            </a:r>
            <a:r>
              <a:rPr lang="cs-CZ" sz="2000" dirty="0"/>
              <a:t>(3)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/>
              <a:t>20 zubů (P+M: 5/5), </a:t>
            </a:r>
            <a:br>
              <a:rPr lang="cs-CZ" dirty="0"/>
            </a:br>
            <a:endParaRPr lang="cs-CZ" dirty="0"/>
          </a:p>
          <a:p>
            <a:pPr marL="182563" indent="-182563" eaLnBrk="0" hangingPunct="0">
              <a:buFontTx/>
              <a:buChar char="•"/>
            </a:pPr>
            <a:r>
              <a:rPr lang="cs-CZ" sz="2000" b="1" dirty="0" err="1"/>
              <a:t>Megalonychidae</a:t>
            </a:r>
            <a:r>
              <a:rPr lang="cs-CZ" sz="2000" b="1" dirty="0"/>
              <a:t> (dvouprstí lenochodi) </a:t>
            </a:r>
            <a:r>
              <a:rPr lang="cs-CZ" sz="2000" dirty="0"/>
              <a:t>(2)</a:t>
            </a:r>
            <a:r>
              <a:rPr lang="cs-CZ" dirty="0"/>
              <a:t> - ploché čelo, tupý čenich, bez ocasu, bez podsady, štíhlejší, vpředu jen 2 prsty, 18 zubů (P+M: 5/4).</a:t>
            </a:r>
          </a:p>
        </p:txBody>
      </p:sp>
      <p:pic>
        <p:nvPicPr>
          <p:cNvPr id="52228" name="Picture 20" descr="lenochod_bradipotridattilo03-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577430"/>
            <a:ext cx="40322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21"/>
          <p:cNvSpPr txBox="1">
            <a:spLocks noChangeArrowheads="1"/>
          </p:cNvSpPr>
          <p:nvPr/>
        </p:nvSpPr>
        <p:spPr bwMode="auto">
          <a:xfrm>
            <a:off x="468313" y="6021288"/>
            <a:ext cx="2644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dirty="0"/>
              <a:t>lenochod tříprstý</a:t>
            </a:r>
          </a:p>
          <a:p>
            <a:pPr eaLnBrk="0" hangingPunct="0"/>
            <a:r>
              <a:rPr lang="cs-CZ" sz="2000" i="1" dirty="0" err="1"/>
              <a:t>Bradypus</a:t>
            </a:r>
            <a:r>
              <a:rPr lang="cs-CZ" sz="2000" i="1" dirty="0"/>
              <a:t> </a:t>
            </a:r>
            <a:r>
              <a:rPr lang="cs-CZ" sz="2000" i="1" dirty="0" err="1"/>
              <a:t>tridactylus</a:t>
            </a:r>
            <a:endParaRPr lang="cs-CZ" sz="2000" i="1" dirty="0"/>
          </a:p>
        </p:txBody>
      </p:sp>
      <p:sp>
        <p:nvSpPr>
          <p:cNvPr id="52230" name="Text Box 22"/>
          <p:cNvSpPr txBox="1">
            <a:spLocks noChangeArrowheads="1"/>
          </p:cNvSpPr>
          <p:nvPr/>
        </p:nvSpPr>
        <p:spPr bwMode="auto">
          <a:xfrm>
            <a:off x="5724525" y="6092825"/>
            <a:ext cx="27174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 dirty="0"/>
              <a:t>lenochod dvouprstý</a:t>
            </a:r>
          </a:p>
          <a:p>
            <a:pPr eaLnBrk="0" hangingPunct="0"/>
            <a:r>
              <a:rPr lang="cs-CZ" sz="2000" b="1" i="1" dirty="0" err="1"/>
              <a:t>Choloepus</a:t>
            </a:r>
            <a:r>
              <a:rPr lang="cs-CZ" sz="2000" b="1" i="1" dirty="0"/>
              <a:t> </a:t>
            </a:r>
            <a:r>
              <a:rPr lang="cs-CZ" sz="2000" b="1" i="1" dirty="0" err="1"/>
              <a:t>didactylus</a:t>
            </a:r>
            <a:endParaRPr lang="cs-CZ" sz="2000" b="1" i="1" dirty="0"/>
          </a:p>
        </p:txBody>
      </p:sp>
      <p:sp>
        <p:nvSpPr>
          <p:cNvPr id="52231" name="Text Box 23"/>
          <p:cNvSpPr txBox="1">
            <a:spLocks noChangeArrowheads="1"/>
          </p:cNvSpPr>
          <p:nvPr/>
        </p:nvSpPr>
        <p:spPr bwMode="auto">
          <a:xfrm>
            <a:off x="4079925" y="6446664"/>
            <a:ext cx="1500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V = 250 m/h</a:t>
            </a:r>
          </a:p>
        </p:txBody>
      </p:sp>
      <p:sp>
        <p:nvSpPr>
          <p:cNvPr id="52232" name="Text Box 25"/>
          <p:cNvSpPr txBox="1">
            <a:spLocks noChangeArrowheads="1"/>
          </p:cNvSpPr>
          <p:nvPr/>
        </p:nvSpPr>
        <p:spPr bwMode="auto">
          <a:xfrm>
            <a:off x="4627563" y="3433763"/>
            <a:ext cx="68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</a:t>
            </a:r>
            <a:r>
              <a:rPr lang="en-US"/>
              <a:t> &gt;</a:t>
            </a:r>
            <a:r>
              <a:rPr lang="cs-CZ"/>
              <a:t> 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4800" y="3068638"/>
            <a:ext cx="8610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cs-CZ" sz="2000"/>
              <a:t>mláďata</a:t>
            </a:r>
            <a:r>
              <a:rPr lang="cs-CZ" sz="2000" u="sng"/>
              <a:t> altriciální</a:t>
            </a:r>
            <a:r>
              <a:rPr lang="cs-CZ" sz="2000"/>
              <a:t> (nidikolní) - slepá, hluchá, holá, omezená pohyblivost, nedokonalá termoregulace, v hnízdech (doupata, nory apod.); </a:t>
            </a:r>
            <a:r>
              <a:rPr lang="cs-CZ" sz="2000" u="sng"/>
              <a:t>prekociální</a:t>
            </a:r>
            <a:r>
              <a:rPr lang="cs-CZ" sz="2000"/>
              <a:t> (nidifugní) - osrstěná, s vyvinutými smysly a termoregulací, pohyblivá</a:t>
            </a:r>
          </a:p>
          <a:p>
            <a:pPr marL="190500" indent="-190500" eaLnBrk="0" hangingPunct="0">
              <a:buFontTx/>
              <a:buChar char="•"/>
            </a:pPr>
            <a:r>
              <a:rPr lang="cs-CZ" sz="2000"/>
              <a:t>postnatální vývoj úměrný velikosti těla - hlodavci 1-2 měsíce, lidoopi - 8-12 let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886200" y="4838700"/>
            <a:ext cx="1144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/>
              <a:t>Etologie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800" y="5270500"/>
            <a:ext cx="861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cs-CZ" sz="2000"/>
              <a:t>ve srovnání s ptáky méně dokonalé instinktivní chování, rozvoj adaptivního chování - učení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04800" y="5895975"/>
            <a:ext cx="8610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cs-CZ" sz="2000"/>
              <a:t>rozmnožovací a sociální chování, society, teritoria, komunikace, hravé chování, ritualizované chování 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50825" y="538163"/>
            <a:ext cx="8626475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>
                <a:solidFill>
                  <a:srgbClr val="FF0000"/>
                </a:solidFill>
              </a:rPr>
              <a:t>dlouhá březost</a:t>
            </a:r>
            <a:r>
              <a:rPr lang="cs-CZ" sz="2000"/>
              <a:t> závislá na velikosti: 2-4 týdny (hmyzožravci a hlodavci), 34 týdny (jelen), 21 měsíců (slon); říje (oestrus) - sezónně ustálená, monoestrické (krtek, netopýři, liška, vlk, srnec, jelen), polyestrické (rejskovití, myšovití, hrabošovití, zajícovití), říje a ovulace, nesynchronní páření a ovulace - utajené oplození (netopýři), prodloužení březosti - utajená březost (embryonální diapauza) - bez implantace blastocysty (lasicovití, medvědovití, ploutvonožci, pásovci, srnci, sloni), po implantaci (někteří netopýři); různá velikost vrhu - 1-15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995738" y="115888"/>
            <a:ext cx="1162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/>
              <a:t>Ekologie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8" grpId="0" autoUpdateAnimBg="0"/>
      <p:bldP spid="11269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2" descr="roadzone-slo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4572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13"/>
          <p:cNvSpPr txBox="1">
            <a:spLocks noChangeArrowheads="1"/>
          </p:cNvSpPr>
          <p:nvPr/>
        </p:nvSpPr>
        <p:spPr bwMode="auto">
          <a:xfrm>
            <a:off x="107950" y="4244975"/>
            <a:ext cx="2400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/>
              <a:t>lenochod tříprstý</a:t>
            </a:r>
          </a:p>
          <a:p>
            <a:pPr eaLnBrk="0" hangingPunct="0"/>
            <a:r>
              <a:rPr lang="cs-CZ" i="1"/>
              <a:t>Bradypus tridactylus</a:t>
            </a:r>
          </a:p>
        </p:txBody>
      </p:sp>
      <p:pic>
        <p:nvPicPr>
          <p:cNvPr id="53252" name="Picture 15" descr="drei-finger-faultiere--bradypus-variegatu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350"/>
            <a:ext cx="39370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7" descr="bradyp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838" y="2924175"/>
            <a:ext cx="295116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19"/>
          <p:cNvSpPr txBox="1">
            <a:spLocks noChangeArrowheads="1"/>
          </p:cNvSpPr>
          <p:nvPr/>
        </p:nvSpPr>
        <p:spPr bwMode="auto">
          <a:xfrm>
            <a:off x="2555875" y="5092700"/>
            <a:ext cx="2528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C 8-9</a:t>
            </a:r>
          </a:p>
          <a:p>
            <a:pPr>
              <a:buFontTx/>
              <a:buChar char="•"/>
            </a:pPr>
            <a:r>
              <a:rPr lang="cs-CZ" dirty="0"/>
              <a:t> řasy a sinice na srsti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holoepus_hoffmanni_skele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2781300"/>
            <a:ext cx="6011862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7" descr="Choloepus didactylus - lenochod dvouprst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84663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354013" y="5949950"/>
            <a:ext cx="2633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2000"/>
              <a:t>lenochod dvouprstý</a:t>
            </a:r>
          </a:p>
          <a:p>
            <a:pPr eaLnBrk="0" hangingPunct="0"/>
            <a:r>
              <a:rPr lang="cs-CZ" sz="2000" i="1"/>
              <a:t>Choloepus didactylus</a:t>
            </a:r>
          </a:p>
        </p:txBody>
      </p:sp>
      <p:sp>
        <p:nvSpPr>
          <p:cNvPr id="54277" name="Text Box 9"/>
          <p:cNvSpPr txBox="1">
            <a:spLocks noChangeArrowheads="1"/>
          </p:cNvSpPr>
          <p:nvPr/>
        </p:nvSpPr>
        <p:spPr bwMode="auto">
          <a:xfrm>
            <a:off x="6016625" y="398463"/>
            <a:ext cx="918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C 5-8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6" descr="Z"/>
          <p:cNvSpPr>
            <a:spLocks noChangeAspect="1" noChangeArrowheads="1"/>
          </p:cNvSpPr>
          <p:nvPr/>
        </p:nvSpPr>
        <p:spPr bwMode="auto">
          <a:xfrm>
            <a:off x="3295650" y="2533650"/>
            <a:ext cx="2552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5299" name="AutoShape 8" descr="Z"/>
          <p:cNvSpPr>
            <a:spLocks noChangeAspect="1" noChangeArrowheads="1"/>
          </p:cNvSpPr>
          <p:nvPr/>
        </p:nvSpPr>
        <p:spPr bwMode="auto">
          <a:xfrm>
            <a:off x="3295650" y="2533650"/>
            <a:ext cx="2552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55300" name="Picture 10" descr="watersloth3low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3988" y="1219200"/>
            <a:ext cx="62960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1"/>
          <p:cNvSpPr txBox="1">
            <a:spLocks noChangeArrowheads="1"/>
          </p:cNvSpPr>
          <p:nvPr/>
        </p:nvSpPr>
        <p:spPr bwMode="auto">
          <a:xfrm>
            <a:off x="7938" y="5726113"/>
            <a:ext cx="9045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Terestričtí lenochodi (Gravigrada), od středního oligocénu do svrchního pleistocénu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7412" name="Group 2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7422" name="Picture 4" descr="08y_placentálové_biogeografický scénář_Smith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3" name="Text Box 20"/>
              <p:cNvSpPr txBox="1">
                <a:spLocks noChangeArrowheads="1"/>
              </p:cNvSpPr>
              <p:nvPr/>
            </p:nvSpPr>
            <p:spPr bwMode="auto">
              <a:xfrm>
                <a:off x="4150" y="2327"/>
                <a:ext cx="1567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/>
                  <a:t>hystricognathní hlodavci</a:t>
                </a:r>
              </a:p>
              <a:p>
                <a:r>
                  <a:rPr lang="cs-CZ" sz="1600"/>
                  <a:t>ploskonosé opice</a:t>
                </a:r>
              </a:p>
            </p:txBody>
          </p:sp>
        </p:grpSp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flipH="1">
              <a:off x="3969" y="890"/>
              <a:ext cx="136" cy="5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4" name="Oval 11"/>
            <p:cNvSpPr>
              <a:spLocks noChangeAspect="1" noChangeArrowheads="1"/>
            </p:cNvSpPr>
            <p:nvPr/>
          </p:nvSpPr>
          <p:spPr bwMode="auto">
            <a:xfrm>
              <a:off x="3288" y="890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5" name="Oval 12"/>
            <p:cNvSpPr>
              <a:spLocks noChangeAspect="1" noChangeArrowheads="1"/>
            </p:cNvSpPr>
            <p:nvPr/>
          </p:nvSpPr>
          <p:spPr bwMode="auto">
            <a:xfrm>
              <a:off x="4082" y="799"/>
              <a:ext cx="68" cy="6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16" name="Line 14"/>
            <p:cNvSpPr>
              <a:spLocks noChangeShapeType="1"/>
            </p:cNvSpPr>
            <p:nvPr/>
          </p:nvSpPr>
          <p:spPr bwMode="auto">
            <a:xfrm flipH="1">
              <a:off x="3424" y="1435"/>
              <a:ext cx="499" cy="4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7" name="Line 15"/>
            <p:cNvSpPr>
              <a:spLocks noChangeShapeType="1"/>
            </p:cNvSpPr>
            <p:nvPr/>
          </p:nvSpPr>
          <p:spPr bwMode="auto">
            <a:xfrm flipH="1">
              <a:off x="3334" y="981"/>
              <a:ext cx="0" cy="49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8" name="Line 16"/>
            <p:cNvSpPr>
              <a:spLocks noChangeShapeType="1"/>
            </p:cNvSpPr>
            <p:nvPr/>
          </p:nvSpPr>
          <p:spPr bwMode="auto">
            <a:xfrm flipH="1">
              <a:off x="2200" y="2523"/>
              <a:ext cx="45" cy="499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9" name="Line 17"/>
            <p:cNvSpPr>
              <a:spLocks noChangeShapeType="1"/>
            </p:cNvSpPr>
            <p:nvPr/>
          </p:nvSpPr>
          <p:spPr bwMode="auto">
            <a:xfrm flipH="1">
              <a:off x="2925" y="2659"/>
              <a:ext cx="136" cy="5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0" name="Line 18"/>
            <p:cNvSpPr>
              <a:spLocks noChangeShapeType="1"/>
            </p:cNvSpPr>
            <p:nvPr/>
          </p:nvSpPr>
          <p:spPr bwMode="auto">
            <a:xfrm flipH="1">
              <a:off x="2380" y="3204"/>
              <a:ext cx="499" cy="45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1" name="Line 19"/>
            <p:cNvSpPr>
              <a:spLocks noChangeShapeType="1"/>
            </p:cNvSpPr>
            <p:nvPr/>
          </p:nvSpPr>
          <p:spPr bwMode="auto">
            <a:xfrm flipH="1">
              <a:off x="4105" y="2387"/>
              <a:ext cx="0" cy="2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7411" name="Text Box 23"/>
          <p:cNvSpPr txBox="1">
            <a:spLocks noChangeArrowheads="1"/>
          </p:cNvSpPr>
          <p:nvPr/>
        </p:nvSpPr>
        <p:spPr bwMode="auto">
          <a:xfrm>
            <a:off x="827088" y="6496050"/>
            <a:ext cx="2911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Murphy et al. 2003,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0"/>
            <a:ext cx="675163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0663" y="2492375"/>
            <a:ext cx="354012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276600" y="5661025"/>
            <a:ext cx="2663825" cy="1008063"/>
            <a:chOff x="2064" y="1752"/>
            <a:chExt cx="1678" cy="635"/>
          </a:xfrm>
        </p:grpSpPr>
        <p:sp>
          <p:nvSpPr>
            <p:cNvPr id="18439" name="Line 11"/>
            <p:cNvSpPr>
              <a:spLocks noChangeShapeType="1"/>
            </p:cNvSpPr>
            <p:nvPr/>
          </p:nvSpPr>
          <p:spPr bwMode="auto">
            <a:xfrm>
              <a:off x="2064" y="1797"/>
              <a:ext cx="1587" cy="59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0" name="Line 12"/>
            <p:cNvSpPr>
              <a:spLocks noChangeShapeType="1"/>
            </p:cNvSpPr>
            <p:nvPr/>
          </p:nvSpPr>
          <p:spPr bwMode="auto">
            <a:xfrm flipV="1">
              <a:off x="2064" y="1752"/>
              <a:ext cx="1678" cy="63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6208713" y="2949575"/>
            <a:ext cx="344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227763" y="4556125"/>
            <a:ext cx="344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  <p:bldP spid="51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10"/>
          <p:cNvGrpSpPr>
            <a:grpSpLocks/>
          </p:cNvGrpSpPr>
          <p:nvPr/>
        </p:nvGrpSpPr>
        <p:grpSpPr bwMode="auto">
          <a:xfrm>
            <a:off x="107950" y="115888"/>
            <a:ext cx="8878888" cy="3384550"/>
            <a:chOff x="68" y="73"/>
            <a:chExt cx="5593" cy="2132"/>
          </a:xfrm>
        </p:grpSpPr>
        <p:sp>
          <p:nvSpPr>
            <p:cNvPr id="19519" name="Text Box 5"/>
            <p:cNvSpPr txBox="1">
              <a:spLocks noChangeArrowheads="1"/>
            </p:cNvSpPr>
            <p:nvPr/>
          </p:nvSpPr>
          <p:spPr bwMode="auto">
            <a:xfrm>
              <a:off x="990" y="1161"/>
              <a:ext cx="997" cy="22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sz="2000" b="1">
                  <a:solidFill>
                    <a:srgbClr val="000000"/>
                  </a:solidFill>
                </a:rPr>
                <a:t>Placentalia</a:t>
              </a:r>
              <a:endParaRPr lang="cs-CZ" sz="2000"/>
            </a:p>
          </p:txBody>
        </p:sp>
        <p:sp>
          <p:nvSpPr>
            <p:cNvPr id="19520" name="Text Box 6"/>
            <p:cNvSpPr txBox="1">
              <a:spLocks noChangeArrowheads="1"/>
            </p:cNvSpPr>
            <p:nvPr/>
          </p:nvSpPr>
          <p:spPr bwMode="auto">
            <a:xfrm>
              <a:off x="944" y="1660"/>
              <a:ext cx="1043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>
                  <a:solidFill>
                    <a:srgbClr val="000000"/>
                  </a:solidFill>
                </a:rPr>
                <a:t>†druhohorní linie</a:t>
              </a:r>
              <a:endParaRPr lang="cs-CZ"/>
            </a:p>
          </p:txBody>
        </p:sp>
        <p:sp>
          <p:nvSpPr>
            <p:cNvPr id="19521" name="Text Box 8"/>
            <p:cNvSpPr txBox="1">
              <a:spLocks noChangeArrowheads="1"/>
            </p:cNvSpPr>
            <p:nvPr/>
          </p:nvSpPr>
          <p:spPr bwMode="auto">
            <a:xfrm>
              <a:off x="68" y="1320"/>
              <a:ext cx="831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>
                  <a:solidFill>
                    <a:srgbClr val="000000"/>
                  </a:solidFill>
                </a:rPr>
                <a:t>  Eutheria</a:t>
              </a:r>
              <a:endParaRPr lang="cs-CZ"/>
            </a:p>
          </p:txBody>
        </p:sp>
        <p:sp>
          <p:nvSpPr>
            <p:cNvPr id="19522" name="Line 10"/>
            <p:cNvSpPr>
              <a:spLocks noChangeShapeType="1"/>
            </p:cNvSpPr>
            <p:nvPr/>
          </p:nvSpPr>
          <p:spPr bwMode="auto">
            <a:xfrm>
              <a:off x="218" y="1515"/>
              <a:ext cx="59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523" name="Group 86"/>
            <p:cNvGrpSpPr>
              <a:grpSpLocks/>
            </p:cNvGrpSpPr>
            <p:nvPr/>
          </p:nvGrpSpPr>
          <p:grpSpPr bwMode="auto">
            <a:xfrm>
              <a:off x="808" y="1281"/>
              <a:ext cx="165" cy="470"/>
              <a:chOff x="808" y="1281"/>
              <a:chExt cx="165" cy="470"/>
            </a:xfrm>
          </p:grpSpPr>
          <p:sp>
            <p:nvSpPr>
              <p:cNvPr id="19537" name="Line 7"/>
              <p:cNvSpPr>
                <a:spLocks noChangeShapeType="1"/>
              </p:cNvSpPr>
              <p:nvPr/>
            </p:nvSpPr>
            <p:spPr bwMode="auto">
              <a:xfrm>
                <a:off x="808" y="1281"/>
                <a:ext cx="0" cy="4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538" name="Line 9"/>
              <p:cNvSpPr>
                <a:spLocks noChangeShapeType="1"/>
              </p:cNvSpPr>
              <p:nvPr/>
            </p:nvSpPr>
            <p:spPr bwMode="auto">
              <a:xfrm flipV="1">
                <a:off x="808" y="1747"/>
                <a:ext cx="16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539" name="Line 11"/>
              <p:cNvSpPr>
                <a:spLocks noChangeShapeType="1"/>
              </p:cNvSpPr>
              <p:nvPr/>
            </p:nvSpPr>
            <p:spPr bwMode="auto">
              <a:xfrm>
                <a:off x="808" y="1281"/>
                <a:ext cx="165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9524" name="Group 109"/>
            <p:cNvGrpSpPr>
              <a:grpSpLocks/>
            </p:cNvGrpSpPr>
            <p:nvPr/>
          </p:nvGrpSpPr>
          <p:grpSpPr bwMode="auto">
            <a:xfrm>
              <a:off x="1987" y="845"/>
              <a:ext cx="3660" cy="1360"/>
              <a:chOff x="1987" y="845"/>
              <a:chExt cx="3660" cy="1360"/>
            </a:xfrm>
          </p:grpSpPr>
          <p:sp>
            <p:nvSpPr>
              <p:cNvPr id="19532" name="Line 13"/>
              <p:cNvSpPr>
                <a:spLocks noChangeShapeType="1"/>
              </p:cNvSpPr>
              <p:nvPr/>
            </p:nvSpPr>
            <p:spPr bwMode="auto">
              <a:xfrm flipH="1" flipV="1">
                <a:off x="2200" y="845"/>
                <a:ext cx="14" cy="10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533" name="Line 14"/>
              <p:cNvSpPr>
                <a:spLocks noChangeShapeType="1"/>
              </p:cNvSpPr>
              <p:nvPr/>
            </p:nvSpPr>
            <p:spPr bwMode="auto">
              <a:xfrm>
                <a:off x="2214" y="1875"/>
                <a:ext cx="140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534" name="Text Box 17"/>
              <p:cNvSpPr txBox="1">
                <a:spLocks noChangeArrowheads="1"/>
              </p:cNvSpPr>
              <p:nvPr/>
            </p:nvSpPr>
            <p:spPr bwMode="auto">
              <a:xfrm>
                <a:off x="3711" y="1744"/>
                <a:ext cx="1334" cy="191"/>
              </a:xfrm>
              <a:prstGeom prst="rect">
                <a:avLst/>
              </a:prstGeom>
              <a:solidFill>
                <a:srgbClr val="CC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cs-CZ" sz="1400" b="1">
                    <a:latin typeface="Arial" charset="0"/>
                  </a:rPr>
                  <a:t>Afrotheria</a:t>
                </a:r>
                <a:endParaRPr lang="cs-CZ" sz="1400">
                  <a:latin typeface="Arial" charset="0"/>
                </a:endParaRPr>
              </a:p>
            </p:txBody>
          </p:sp>
          <p:sp>
            <p:nvSpPr>
              <p:cNvPr id="19535" name="Line 24"/>
              <p:cNvSpPr>
                <a:spLocks noChangeShapeType="1"/>
              </p:cNvSpPr>
              <p:nvPr/>
            </p:nvSpPr>
            <p:spPr bwMode="auto">
              <a:xfrm flipV="1">
                <a:off x="1987" y="1283"/>
                <a:ext cx="227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pic>
            <p:nvPicPr>
              <p:cNvPr id="19536" name="Picture 29" descr="elephan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92" y="1559"/>
                <a:ext cx="355" cy="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525" name="Line 15"/>
            <p:cNvSpPr>
              <a:spLocks noChangeShapeType="1"/>
            </p:cNvSpPr>
            <p:nvPr/>
          </p:nvSpPr>
          <p:spPr bwMode="auto">
            <a:xfrm>
              <a:off x="2482" y="1315"/>
              <a:ext cx="111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526" name="Text Box 18"/>
            <p:cNvSpPr txBox="1">
              <a:spLocks noChangeArrowheads="1"/>
            </p:cNvSpPr>
            <p:nvPr/>
          </p:nvSpPr>
          <p:spPr bwMode="auto">
            <a:xfrm>
              <a:off x="3672" y="1207"/>
              <a:ext cx="1334" cy="192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400" b="1">
                  <a:latin typeface="Arial" charset="0"/>
                </a:rPr>
                <a:t>Xenarthra</a:t>
              </a:r>
              <a:endParaRPr lang="cs-CZ" sz="1400">
                <a:latin typeface="Arial" charset="0"/>
              </a:endParaRPr>
            </a:p>
          </p:txBody>
        </p:sp>
        <p:sp>
          <p:nvSpPr>
            <p:cNvPr id="19527" name="Line 19"/>
            <p:cNvSpPr>
              <a:spLocks noChangeShapeType="1"/>
            </p:cNvSpPr>
            <p:nvPr/>
          </p:nvSpPr>
          <p:spPr bwMode="auto">
            <a:xfrm flipH="1" flipV="1">
              <a:off x="2482" y="595"/>
              <a:ext cx="1" cy="7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528" name="Line 23"/>
            <p:cNvSpPr>
              <a:spLocks noChangeShapeType="1"/>
            </p:cNvSpPr>
            <p:nvPr/>
          </p:nvSpPr>
          <p:spPr bwMode="auto">
            <a:xfrm>
              <a:off x="2230" y="847"/>
              <a:ext cx="25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19529" name="Picture 31" descr="pasovec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6000"/>
            </a:blip>
            <a:srcRect/>
            <a:stretch>
              <a:fillRect/>
            </a:stretch>
          </p:blipFill>
          <p:spPr bwMode="auto">
            <a:xfrm>
              <a:off x="5116" y="1116"/>
              <a:ext cx="5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0" name="Picture 32" descr="jelen"/>
            <p:cNvPicPr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5116" y="73"/>
              <a:ext cx="545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31" name="Picture 33" descr="my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6" y="617"/>
              <a:ext cx="421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59" name="Line 16"/>
          <p:cNvSpPr>
            <a:spLocks noChangeShapeType="1"/>
          </p:cNvSpPr>
          <p:nvPr/>
        </p:nvSpPr>
        <p:spPr bwMode="auto">
          <a:xfrm>
            <a:off x="5427663" y="600075"/>
            <a:ext cx="1587" cy="7445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0" name="Line 20"/>
          <p:cNvSpPr>
            <a:spLocks noChangeShapeType="1"/>
          </p:cNvSpPr>
          <p:nvPr/>
        </p:nvSpPr>
        <p:spPr bwMode="auto">
          <a:xfrm>
            <a:off x="5429250" y="600075"/>
            <a:ext cx="3429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Line 21"/>
          <p:cNvSpPr>
            <a:spLocks noChangeShapeType="1"/>
          </p:cNvSpPr>
          <p:nvPr/>
        </p:nvSpPr>
        <p:spPr bwMode="auto">
          <a:xfrm>
            <a:off x="5429250" y="1343025"/>
            <a:ext cx="3429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2" name="Line 22"/>
          <p:cNvSpPr>
            <a:spLocks noChangeShapeType="1"/>
          </p:cNvSpPr>
          <p:nvPr/>
        </p:nvSpPr>
        <p:spPr bwMode="auto">
          <a:xfrm>
            <a:off x="3940175" y="944563"/>
            <a:ext cx="14890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3" name="Text Box 25"/>
          <p:cNvSpPr txBox="1">
            <a:spLocks noChangeArrowheads="1"/>
          </p:cNvSpPr>
          <p:nvPr/>
        </p:nvSpPr>
        <p:spPr bwMode="auto">
          <a:xfrm>
            <a:off x="5829300" y="428625"/>
            <a:ext cx="2060575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>
                <a:latin typeface="Arial" charset="0"/>
              </a:rPr>
              <a:t>Laurasiatheria</a:t>
            </a:r>
            <a:endParaRPr lang="cs-CZ" sz="1400">
              <a:latin typeface="Arial" charset="0"/>
            </a:endParaRPr>
          </a:p>
        </p:txBody>
      </p:sp>
      <p:sp>
        <p:nvSpPr>
          <p:cNvPr id="19464" name="Text Box 26"/>
          <p:cNvSpPr txBox="1">
            <a:spLocks noChangeArrowheads="1"/>
          </p:cNvSpPr>
          <p:nvPr/>
        </p:nvSpPr>
        <p:spPr bwMode="auto">
          <a:xfrm>
            <a:off x="5829300" y="1173163"/>
            <a:ext cx="2117725" cy="304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>
                <a:latin typeface="Arial" charset="0"/>
              </a:rPr>
              <a:t>Euarchontoglires</a:t>
            </a:r>
            <a:endParaRPr lang="cs-CZ" sz="1400">
              <a:latin typeface="Arial" charset="0"/>
            </a:endParaRPr>
          </a:p>
        </p:txBody>
      </p:sp>
      <p:sp>
        <p:nvSpPr>
          <p:cNvPr id="19465" name="Text Box 28"/>
          <p:cNvSpPr txBox="1">
            <a:spLocks noChangeArrowheads="1"/>
          </p:cNvSpPr>
          <p:nvPr/>
        </p:nvSpPr>
        <p:spPr bwMode="auto">
          <a:xfrm>
            <a:off x="3082925" y="771525"/>
            <a:ext cx="2116138" cy="3365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Arial" charset="0"/>
              </a:rPr>
              <a:t>Boreoeutheria</a:t>
            </a:r>
          </a:p>
        </p:txBody>
      </p:sp>
      <p:sp>
        <p:nvSpPr>
          <p:cNvPr id="19466" name="Text Box 92"/>
          <p:cNvSpPr txBox="1">
            <a:spLocks noChangeArrowheads="1"/>
          </p:cNvSpPr>
          <p:nvPr/>
        </p:nvSpPr>
        <p:spPr bwMode="auto">
          <a:xfrm>
            <a:off x="1979613" y="1220788"/>
            <a:ext cx="1800225" cy="3365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Arial" charset="0"/>
              </a:rPr>
              <a:t>Exafroplacentalia</a:t>
            </a:r>
          </a:p>
        </p:txBody>
      </p:sp>
      <p:sp>
        <p:nvSpPr>
          <p:cNvPr id="19467" name="Text Box 91"/>
          <p:cNvSpPr txBox="1">
            <a:spLocks noChangeArrowheads="1"/>
          </p:cNvSpPr>
          <p:nvPr/>
        </p:nvSpPr>
        <p:spPr bwMode="auto">
          <a:xfrm>
            <a:off x="107950" y="6453188"/>
            <a:ext cx="2552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Podle Murphy et al. 2007</a:t>
            </a:r>
          </a:p>
        </p:txBody>
      </p:sp>
      <p:grpSp>
        <p:nvGrpSpPr>
          <p:cNvPr id="19468" name="Group 108"/>
          <p:cNvGrpSpPr>
            <a:grpSpLocks/>
          </p:cNvGrpSpPr>
          <p:nvPr/>
        </p:nvGrpSpPr>
        <p:grpSpPr bwMode="auto">
          <a:xfrm>
            <a:off x="71438" y="3429000"/>
            <a:ext cx="8101012" cy="3024188"/>
            <a:chOff x="45" y="2160"/>
            <a:chExt cx="5103" cy="1905"/>
          </a:xfrm>
        </p:grpSpPr>
        <p:sp>
          <p:nvSpPr>
            <p:cNvPr id="19472" name="Line 82"/>
            <p:cNvSpPr>
              <a:spLocks noChangeShapeType="1"/>
            </p:cNvSpPr>
            <p:nvPr/>
          </p:nvSpPr>
          <p:spPr bwMode="auto">
            <a:xfrm>
              <a:off x="4649" y="2387"/>
              <a:ext cx="1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473" name="Group 107"/>
            <p:cNvGrpSpPr>
              <a:grpSpLocks/>
            </p:cNvGrpSpPr>
            <p:nvPr/>
          </p:nvGrpSpPr>
          <p:grpSpPr bwMode="auto">
            <a:xfrm>
              <a:off x="45" y="2160"/>
              <a:ext cx="5103" cy="1905"/>
              <a:chOff x="45" y="2160"/>
              <a:chExt cx="5103" cy="1905"/>
            </a:xfrm>
          </p:grpSpPr>
          <p:sp>
            <p:nvSpPr>
              <p:cNvPr id="19474" name="Text Box 74"/>
              <p:cNvSpPr txBox="1">
                <a:spLocks noChangeArrowheads="1"/>
              </p:cNvSpPr>
              <p:nvPr/>
            </p:nvSpPr>
            <p:spPr bwMode="auto">
              <a:xfrm>
                <a:off x="4604" y="3158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>
                    <a:latin typeface="Arial" charset="0"/>
                  </a:rPr>
                  <a:t>73</a:t>
                </a:r>
              </a:p>
            </p:txBody>
          </p:sp>
          <p:sp>
            <p:nvSpPr>
              <p:cNvPr id="19475" name="Text Box 48"/>
              <p:cNvSpPr txBox="1">
                <a:spLocks noChangeArrowheads="1"/>
              </p:cNvSpPr>
              <p:nvPr/>
            </p:nvSpPr>
            <p:spPr bwMode="auto">
              <a:xfrm>
                <a:off x="2778" y="3385"/>
                <a:ext cx="32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>
                    <a:latin typeface="Arial" charset="0"/>
                  </a:rPr>
                  <a:t>103</a:t>
                </a:r>
              </a:p>
            </p:txBody>
          </p:sp>
          <p:sp>
            <p:nvSpPr>
              <p:cNvPr id="19476" name="Text Box 49"/>
              <p:cNvSpPr txBox="1">
                <a:spLocks noChangeArrowheads="1"/>
              </p:cNvSpPr>
              <p:nvPr/>
            </p:nvSpPr>
            <p:spPr bwMode="auto">
              <a:xfrm>
                <a:off x="2849" y="2402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>
                    <a:latin typeface="Arial" charset="0"/>
                  </a:rPr>
                  <a:t>97</a:t>
                </a:r>
              </a:p>
            </p:txBody>
          </p:sp>
          <p:sp>
            <p:nvSpPr>
              <p:cNvPr id="19477" name="Text Box 67"/>
              <p:cNvSpPr txBox="1">
                <a:spLocks noChangeArrowheads="1"/>
              </p:cNvSpPr>
              <p:nvPr/>
            </p:nvSpPr>
            <p:spPr bwMode="auto">
              <a:xfrm>
                <a:off x="4649" y="2659"/>
                <a:ext cx="25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>
                    <a:latin typeface="Arial" charset="0"/>
                  </a:rPr>
                  <a:t>91</a:t>
                </a:r>
              </a:p>
            </p:txBody>
          </p:sp>
          <p:grpSp>
            <p:nvGrpSpPr>
              <p:cNvPr id="19478" name="Group 106"/>
              <p:cNvGrpSpPr>
                <a:grpSpLocks/>
              </p:cNvGrpSpPr>
              <p:nvPr/>
            </p:nvGrpSpPr>
            <p:grpSpPr bwMode="auto">
              <a:xfrm>
                <a:off x="45" y="2160"/>
                <a:ext cx="5103" cy="1905"/>
                <a:chOff x="45" y="2160"/>
                <a:chExt cx="5103" cy="1905"/>
              </a:xfrm>
            </p:grpSpPr>
            <p:grpSp>
              <p:nvGrpSpPr>
                <p:cNvPr id="19479" name="Group 105"/>
                <p:cNvGrpSpPr>
                  <a:grpSpLocks/>
                </p:cNvGrpSpPr>
                <p:nvPr/>
              </p:nvGrpSpPr>
              <p:grpSpPr bwMode="auto">
                <a:xfrm>
                  <a:off x="55" y="2205"/>
                  <a:ext cx="4991" cy="1705"/>
                  <a:chOff x="55" y="2205"/>
                  <a:chExt cx="4991" cy="1705"/>
                </a:xfrm>
              </p:grpSpPr>
              <p:sp>
                <p:nvSpPr>
                  <p:cNvPr id="19481" name="Text Box 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04" y="2205"/>
                    <a:ext cx="258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600">
                        <a:latin typeface="Arial" charset="0"/>
                      </a:rPr>
                      <a:t>87</a:t>
                    </a:r>
                  </a:p>
                </p:txBody>
              </p:sp>
              <p:sp>
                <p:nvSpPr>
                  <p:cNvPr id="19482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5" y="2980"/>
                    <a:ext cx="997" cy="224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cs-CZ" sz="2000" b="1">
                        <a:solidFill>
                          <a:srgbClr val="000000"/>
                        </a:solidFill>
                      </a:rPr>
                      <a:t>Placentalia</a:t>
                    </a:r>
                    <a:endParaRPr lang="cs-CZ" sz="2000"/>
                  </a:p>
                </p:txBody>
              </p:sp>
              <p:grpSp>
                <p:nvGrpSpPr>
                  <p:cNvPr id="19483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536" y="2659"/>
                    <a:ext cx="210" cy="923"/>
                    <a:chOff x="991" y="1964"/>
                    <a:chExt cx="439" cy="470"/>
                  </a:xfrm>
                </p:grpSpPr>
                <p:sp>
                  <p:nvSpPr>
                    <p:cNvPr id="19516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1" y="1964"/>
                      <a:ext cx="0" cy="47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17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91" y="2430"/>
                      <a:ext cx="439" cy="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18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91" y="1964"/>
                      <a:ext cx="439" cy="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9484" name="Line 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3" y="3109"/>
                    <a:ext cx="16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9485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02" y="2493"/>
                    <a:ext cx="952" cy="212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cs-CZ" sz="1600">
                        <a:latin typeface="Arial" charset="0"/>
                      </a:rPr>
                      <a:t>Boreoeutheria</a:t>
                    </a:r>
                  </a:p>
                </p:txBody>
              </p:sp>
              <p:sp>
                <p:nvSpPr>
                  <p:cNvPr id="19486" name="Text 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29" y="3476"/>
                    <a:ext cx="925" cy="212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r>
                      <a:rPr lang="cs-CZ" sz="1600">
                        <a:latin typeface="Arial" charset="0"/>
                      </a:rPr>
                      <a:t>Atlantogenata</a:t>
                    </a:r>
                  </a:p>
                </p:txBody>
              </p:sp>
              <p:sp>
                <p:nvSpPr>
                  <p:cNvPr id="19487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36" y="2810"/>
                    <a:ext cx="329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600">
                        <a:latin typeface="Arial" charset="0"/>
                      </a:rPr>
                      <a:t>105</a:t>
                    </a:r>
                  </a:p>
                </p:txBody>
              </p:sp>
              <p:grpSp>
                <p:nvGrpSpPr>
                  <p:cNvPr id="19488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2154" y="2270"/>
                    <a:ext cx="2524" cy="661"/>
                    <a:chOff x="2987" y="2315"/>
                    <a:chExt cx="2524" cy="661"/>
                  </a:xfrm>
                </p:grpSpPr>
                <p:sp>
                  <p:nvSpPr>
                    <p:cNvPr id="19510" name="Line 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4" y="2423"/>
                      <a:ext cx="1" cy="46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1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5" y="2423"/>
                      <a:ext cx="21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1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25" y="2891"/>
                      <a:ext cx="216" cy="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13" name="Line 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87" y="2640"/>
                      <a:ext cx="93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14" name="Text Box 5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77" y="2315"/>
                      <a:ext cx="1298" cy="192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cs-CZ" sz="1400" b="1">
                          <a:latin typeface="Arial" charset="0"/>
                        </a:rPr>
                        <a:t>Laurasiatheria</a:t>
                      </a:r>
                      <a:endParaRPr lang="cs-CZ" sz="1400">
                        <a:latin typeface="Arial" charset="0"/>
                      </a:endParaRPr>
                    </a:p>
                  </p:txBody>
                </p:sp>
                <p:sp>
                  <p:nvSpPr>
                    <p:cNvPr id="19515" name="Text Box 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177" y="2784"/>
                      <a:ext cx="1334" cy="192"/>
                    </a:xfrm>
                    <a:prstGeom prst="rect">
                      <a:avLst/>
                    </a:prstGeom>
                    <a:solidFill>
                      <a:srgbClr val="FFFF99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cs-CZ" sz="1400" b="1">
                          <a:latin typeface="Arial" charset="0"/>
                        </a:rPr>
                        <a:t>Euarchontoglires</a:t>
                      </a:r>
                      <a:endParaRPr lang="cs-CZ" sz="1400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89" name="Group 85"/>
                  <p:cNvGrpSpPr>
                    <a:grpSpLocks/>
                  </p:cNvGrpSpPr>
                  <p:nvPr/>
                </p:nvGrpSpPr>
                <p:grpSpPr bwMode="auto">
                  <a:xfrm>
                    <a:off x="2154" y="3249"/>
                    <a:ext cx="2524" cy="661"/>
                    <a:chOff x="2154" y="3294"/>
                    <a:chExt cx="2524" cy="661"/>
                  </a:xfrm>
                </p:grpSpPr>
                <p:sp>
                  <p:nvSpPr>
                    <p:cNvPr id="1950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1" y="3402"/>
                      <a:ext cx="1" cy="46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0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2" y="3402"/>
                      <a:ext cx="216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06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92" y="3870"/>
                      <a:ext cx="216" cy="1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07" name="Line 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54" y="3619"/>
                      <a:ext cx="938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9508" name="Text Box 6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44" y="3294"/>
                      <a:ext cx="1298" cy="192"/>
                    </a:xfrm>
                    <a:prstGeom prst="rect">
                      <a:avLst/>
                    </a:prstGeom>
                    <a:solidFill>
                      <a:srgbClr val="FFCC99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cs-CZ" sz="1400" b="1">
                          <a:latin typeface="Arial" charset="0"/>
                        </a:rPr>
                        <a:t>Xenarthra</a:t>
                      </a:r>
                      <a:endParaRPr lang="cs-CZ" sz="1400">
                        <a:latin typeface="Arial" charset="0"/>
                      </a:endParaRPr>
                    </a:p>
                  </p:txBody>
                </p:sp>
                <p:sp>
                  <p:nvSpPr>
                    <p:cNvPr id="19509" name="Text Box 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344" y="3763"/>
                      <a:ext cx="1334" cy="192"/>
                    </a:xfrm>
                    <a:prstGeom prst="rect">
                      <a:avLst/>
                    </a:prstGeom>
                    <a:solidFill>
                      <a:srgbClr val="CCFFCC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cs-CZ" sz="1400" b="1">
                          <a:latin typeface="Arial" charset="0"/>
                        </a:rPr>
                        <a:t>Afrotheria</a:t>
                      </a:r>
                      <a:endParaRPr lang="cs-CZ" sz="1400"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9490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4694" y="3176"/>
                    <a:ext cx="352" cy="300"/>
                    <a:chOff x="4649" y="3221"/>
                    <a:chExt cx="352" cy="300"/>
                  </a:xfrm>
                </p:grpSpPr>
                <p:grpSp>
                  <p:nvGrpSpPr>
                    <p:cNvPr id="19499" name="Group 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30" y="3221"/>
                      <a:ext cx="171" cy="300"/>
                      <a:chOff x="5022" y="3249"/>
                      <a:chExt cx="171" cy="300"/>
                    </a:xfrm>
                  </p:grpSpPr>
                  <p:sp>
                    <p:nvSpPr>
                      <p:cNvPr id="19501" name="Line 6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22" y="3249"/>
                        <a:ext cx="1" cy="30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9502" name="Line 6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23" y="3249"/>
                        <a:ext cx="170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9503" name="Line 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23" y="3548"/>
                        <a:ext cx="170" cy="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19500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49" y="3385"/>
                      <a:ext cx="17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19491" name="Group 84"/>
                  <p:cNvGrpSpPr>
                    <a:grpSpLocks/>
                  </p:cNvGrpSpPr>
                  <p:nvPr/>
                </p:nvGrpSpPr>
                <p:grpSpPr bwMode="auto">
                  <a:xfrm>
                    <a:off x="4694" y="2677"/>
                    <a:ext cx="352" cy="300"/>
                    <a:chOff x="4694" y="2722"/>
                    <a:chExt cx="352" cy="300"/>
                  </a:xfrm>
                </p:grpSpPr>
                <p:grpSp>
                  <p:nvGrpSpPr>
                    <p:cNvPr id="19494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75" y="2722"/>
                      <a:ext cx="171" cy="300"/>
                      <a:chOff x="5022" y="3249"/>
                      <a:chExt cx="171" cy="300"/>
                    </a:xfrm>
                  </p:grpSpPr>
                  <p:sp>
                    <p:nvSpPr>
                      <p:cNvPr id="1949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22" y="3249"/>
                        <a:ext cx="1" cy="30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949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23" y="3249"/>
                        <a:ext cx="170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949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5023" y="3548"/>
                        <a:ext cx="170" cy="1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19495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94" y="2886"/>
                      <a:ext cx="170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9492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" y="2977"/>
                    <a:ext cx="329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600">
                        <a:latin typeface="Arial" charset="0"/>
                      </a:rPr>
                      <a:t>125</a:t>
                    </a:r>
                  </a:p>
                </p:txBody>
              </p:sp>
              <p:sp>
                <p:nvSpPr>
                  <p:cNvPr id="19493" name="Text Box 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" y="3161"/>
                    <a:ext cx="582" cy="2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i="1"/>
                      <a:t>Eomaia</a:t>
                    </a:r>
                  </a:p>
                </p:txBody>
              </p:sp>
            </p:grpSp>
            <p:sp>
              <p:nvSpPr>
                <p:cNvPr id="19480" name="Rectangle 93"/>
                <p:cNvSpPr>
                  <a:spLocks noChangeArrowheads="1"/>
                </p:cNvSpPr>
                <p:nvPr/>
              </p:nvSpPr>
              <p:spPr bwMode="auto">
                <a:xfrm>
                  <a:off x="45" y="2160"/>
                  <a:ext cx="5103" cy="1905"/>
                </a:xfrm>
                <a:prstGeom prst="rect">
                  <a:avLst/>
                </a:prstGeom>
                <a:noFill/>
                <a:ln w="28575">
                  <a:solidFill>
                    <a:srgbClr val="FF33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</p:grpSp>
      <p:grpSp>
        <p:nvGrpSpPr>
          <p:cNvPr id="19469" name="Group 112"/>
          <p:cNvGrpSpPr>
            <a:grpSpLocks/>
          </p:cNvGrpSpPr>
          <p:nvPr/>
        </p:nvGrpSpPr>
        <p:grpSpPr bwMode="auto">
          <a:xfrm>
            <a:off x="7308850" y="5734050"/>
            <a:ext cx="409575" cy="336550"/>
            <a:chOff x="4604" y="3612"/>
            <a:chExt cx="258" cy="212"/>
          </a:xfrm>
        </p:grpSpPr>
        <p:sp>
          <p:nvSpPr>
            <p:cNvPr id="19470" name="Text Box 103"/>
            <p:cNvSpPr txBox="1">
              <a:spLocks noChangeArrowheads="1"/>
            </p:cNvSpPr>
            <p:nvPr/>
          </p:nvSpPr>
          <p:spPr bwMode="auto">
            <a:xfrm>
              <a:off x="4604" y="3612"/>
              <a:ext cx="2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>
                  <a:latin typeface="Arial" charset="0"/>
                </a:rPr>
                <a:t>78</a:t>
              </a:r>
            </a:p>
          </p:txBody>
        </p:sp>
        <p:sp>
          <p:nvSpPr>
            <p:cNvPr id="19471" name="Line 104"/>
            <p:cNvSpPr>
              <a:spLocks noChangeShapeType="1"/>
            </p:cNvSpPr>
            <p:nvPr/>
          </p:nvSpPr>
          <p:spPr bwMode="auto">
            <a:xfrm>
              <a:off x="4649" y="3793"/>
              <a:ext cx="17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20484" name="Picture 4" descr="09b_placentálové_repre-systém_současno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7325"/>
            <a:ext cx="8569325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2176463" y="2324100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F3300"/>
                </a:solidFill>
                <a:latin typeface="Arial" charset="0"/>
              </a:rPr>
              <a:t>?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2689225" y="4916488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F3300"/>
                </a:solidFill>
                <a:latin typeface="Arial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2607</Words>
  <Application>Microsoft Office PowerPoint</Application>
  <PresentationFormat>Předvádění na obrazovce (4:3)</PresentationFormat>
  <Paragraphs>410</Paragraphs>
  <Slides>52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4" baseType="lpstr">
      <vt:lpstr>Výchozí návrh</vt:lpstr>
      <vt:lpstr>CorelPhotoPaint.Image.11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Fylogenetický strom Xenarthra</vt:lpstr>
      <vt:lpstr>Snímek 41</vt:lpstr>
      <vt:lpstr>Příklady některých vymřelých jihoamerických savců (Xenarthra, Litopterna, Astrapotheria) /O. Fejfar, O. Major/</vt:lpstr>
      <vt:lpstr>Příklady některých vymřelých jihoamerických chudozubých (Xenarthra)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Zdeněk</dc:creator>
  <cp:lastModifiedBy>Zdenál</cp:lastModifiedBy>
  <cp:revision>94</cp:revision>
  <dcterms:created xsi:type="dcterms:W3CDTF">2009-11-01T07:43:37Z</dcterms:created>
  <dcterms:modified xsi:type="dcterms:W3CDTF">2014-11-11T09:05:20Z</dcterms:modified>
</cp:coreProperties>
</file>