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78D5-5DBB-4CE6-A9C3-0B53F5535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20FD-B96A-4315-AD07-BD2D677F4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58C8-C6E9-4BC4-9C8C-EDE676984670}" type="datetimeFigureOut">
              <a:rPr lang="cs-CZ" smtClean="0"/>
              <a:pPr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225B-8A4F-4241-BABD-B2C2F7FA7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49275"/>
            <a:ext cx="7772400" cy="2159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Metody</a:t>
            </a:r>
            <a:r>
              <a:rPr lang="en-US" b="1" dirty="0" smtClean="0"/>
              <a:t> </a:t>
            </a:r>
            <a:r>
              <a:rPr lang="en-US" b="1" dirty="0" err="1" smtClean="0"/>
              <a:t>používané</a:t>
            </a:r>
            <a:r>
              <a:rPr lang="en-US" b="1" dirty="0" smtClean="0"/>
              <a:t> v </a:t>
            </a:r>
            <a:r>
              <a:rPr lang="en-US" b="1" dirty="0" err="1" smtClean="0"/>
              <a:t>klinické</a:t>
            </a:r>
            <a:r>
              <a:rPr lang="en-US" b="1" dirty="0" smtClean="0"/>
              <a:t> </a:t>
            </a:r>
            <a:r>
              <a:rPr lang="en-US" b="1" dirty="0" err="1" smtClean="0"/>
              <a:t>praxi</a:t>
            </a:r>
            <a:endParaRPr lang="cs-CZ" b="1" dirty="0" smtClean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9553" y="3016250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400" b="1" dirty="0">
                <a:solidFill>
                  <a:schemeClr val="folHlink"/>
                </a:solidFill>
              </a:rPr>
              <a:t>Metody využívající sérologické </a:t>
            </a:r>
            <a:r>
              <a:rPr lang="cs-CZ" sz="2400" b="1" dirty="0" smtClean="0">
                <a:solidFill>
                  <a:schemeClr val="folHlink"/>
                </a:solidFill>
              </a:rPr>
              <a:t>reakce </a:t>
            </a:r>
          </a:p>
          <a:p>
            <a:r>
              <a:rPr lang="cs-CZ" sz="2400" b="1" dirty="0" smtClean="0">
                <a:solidFill>
                  <a:schemeClr val="folHlink"/>
                </a:solidFill>
              </a:rPr>
              <a:t>– exkurze TEST-LINE firma</a:t>
            </a:r>
            <a:endParaRPr lang="cs-CZ" sz="2400" b="1" dirty="0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r>
              <a:rPr lang="cs-CZ" sz="2400" b="1" dirty="0">
                <a:solidFill>
                  <a:schemeClr val="folHlink"/>
                </a:solidFill>
              </a:rPr>
              <a:t>Testy funkce a počtu buněk imunitního </a:t>
            </a:r>
            <a:r>
              <a:rPr lang="cs-CZ" sz="2400" b="1" dirty="0" smtClean="0">
                <a:solidFill>
                  <a:schemeClr val="folHlink"/>
                </a:solidFill>
              </a:rPr>
              <a:t>systému</a:t>
            </a:r>
          </a:p>
          <a:p>
            <a:r>
              <a:rPr lang="cs-CZ" sz="2400" b="1" dirty="0" smtClean="0">
                <a:solidFill>
                  <a:schemeClr val="folHlink"/>
                </a:solidFill>
              </a:rPr>
              <a:t>-přednáška </a:t>
            </a:r>
            <a:r>
              <a:rPr lang="cs-CZ" sz="2400" b="1" dirty="0" err="1" smtClean="0">
                <a:solidFill>
                  <a:schemeClr val="folHlink"/>
                </a:solidFill>
              </a:rPr>
              <a:t>VúVl</a:t>
            </a:r>
            <a:endParaRPr lang="cs-CZ" sz="2400" b="1" dirty="0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r>
              <a:rPr lang="cs-CZ" sz="2400" b="1" dirty="0">
                <a:solidFill>
                  <a:schemeClr val="folHlink"/>
                </a:solidFill>
              </a:rPr>
              <a:t>Základy alergologického vyšetření</a:t>
            </a:r>
          </a:p>
          <a:p>
            <a:pPr>
              <a:buFontTx/>
              <a:buChar char="•"/>
            </a:pPr>
            <a:r>
              <a:rPr lang="cs-CZ" sz="2400" b="1" dirty="0">
                <a:solidFill>
                  <a:schemeClr val="folHlink"/>
                </a:solidFill>
              </a:rPr>
              <a:t>Imunologické vyšetření a základy interpretace </a:t>
            </a:r>
          </a:p>
          <a:p>
            <a:r>
              <a:rPr lang="cs-CZ" sz="2400" b="1" dirty="0">
                <a:solidFill>
                  <a:schemeClr val="folHlink"/>
                </a:solidFill>
              </a:rPr>
              <a:t>výsledků imunologických </a:t>
            </a:r>
            <a:r>
              <a:rPr lang="cs-CZ" sz="2400" b="1" dirty="0" smtClean="0">
                <a:solidFill>
                  <a:schemeClr val="folHlink"/>
                </a:solidFill>
              </a:rPr>
              <a:t>laboratoří</a:t>
            </a:r>
          </a:p>
          <a:p>
            <a:r>
              <a:rPr lang="cs-CZ" sz="2400" b="1" dirty="0" smtClean="0">
                <a:solidFill>
                  <a:schemeClr val="folHlink"/>
                </a:solidFill>
              </a:rPr>
              <a:t>-exkurze ve firmě </a:t>
            </a:r>
            <a:r>
              <a:rPr lang="cs-CZ" sz="2400" b="1" dirty="0" err="1" smtClean="0">
                <a:solidFill>
                  <a:schemeClr val="folHlink"/>
                </a:solidFill>
              </a:rPr>
              <a:t>Bioplus</a:t>
            </a:r>
            <a:r>
              <a:rPr lang="cs-CZ" sz="2400" b="1" dirty="0" smtClean="0">
                <a:solidFill>
                  <a:schemeClr val="folHlink"/>
                </a:solidFill>
              </a:rPr>
              <a:t>?</a:t>
            </a:r>
            <a:endParaRPr lang="cs-CZ" sz="2400" b="1" dirty="0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r>
              <a:rPr lang="cs-CZ" sz="2400" b="1" dirty="0">
                <a:solidFill>
                  <a:schemeClr val="folHlink"/>
                </a:solidFill>
              </a:rPr>
              <a:t>Příklad vyšetření v laboratořích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pPr eaLnBrk="1" hangingPunct="1"/>
            <a:r>
              <a:rPr lang="cs-CZ" sz="2800" b="1" i="1" smtClean="0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11188" y="1412875"/>
            <a:ext cx="80311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- specifická </a:t>
            </a:r>
            <a:r>
              <a:rPr lang="cs-CZ" b="1" i="1"/>
              <a:t>reakce Ag s Ab - precipitace</a:t>
            </a:r>
            <a:endParaRPr lang="cs-CZ"/>
          </a:p>
          <a:p>
            <a:r>
              <a:rPr lang="cs-CZ" i="1">
                <a:solidFill>
                  <a:schemeClr val="folHlink"/>
                </a:solidFill>
              </a:rPr>
              <a:t>/gel z agaru nebo agarózy</a:t>
            </a:r>
            <a:r>
              <a:rPr lang="cs-CZ" i="1"/>
              <a:t>/</a:t>
            </a:r>
            <a:r>
              <a:rPr lang="cs-CZ"/>
              <a:t>- </a:t>
            </a:r>
            <a:r>
              <a:rPr lang="cs-CZ" b="1" i="1"/>
              <a:t>AGAR </a:t>
            </a:r>
            <a:r>
              <a:rPr lang="cs-CZ">
                <a:sym typeface="Symbol" pitchFamily="18" charset="2"/>
              </a:rPr>
              <a:t></a:t>
            </a:r>
            <a:r>
              <a:rPr lang="cs-CZ"/>
              <a:t> směs polysacharidů extrahovaných z červených mořských řas</a:t>
            </a:r>
          </a:p>
          <a:p>
            <a:r>
              <a:rPr lang="cs-CZ"/>
              <a:t>  </a:t>
            </a:r>
            <a:r>
              <a:rPr lang="cs-CZ">
                <a:sym typeface="Symbol" pitchFamily="18" charset="2"/>
              </a:rPr>
              <a:t></a:t>
            </a:r>
            <a:r>
              <a:rPr lang="cs-CZ"/>
              <a:t> </a:t>
            </a:r>
            <a:r>
              <a:rPr lang="cs-CZ">
                <a:sym typeface="Symbol" pitchFamily="18" charset="2"/>
              </a:rPr>
              <a:t></a:t>
            </a:r>
            <a:r>
              <a:rPr lang="cs-CZ"/>
              <a:t> přírodní agar nutno přečišťovat </a:t>
            </a:r>
            <a:r>
              <a:rPr lang="cs-CZ">
                <a:sym typeface="Symbol" pitchFamily="18" charset="2"/>
              </a:rPr>
              <a:t></a:t>
            </a:r>
            <a:r>
              <a:rPr lang="cs-CZ"/>
              <a:t> </a:t>
            </a:r>
            <a:r>
              <a:rPr lang="cs-CZ" b="1" i="1"/>
              <a:t>frakcionací </a:t>
            </a:r>
            <a:r>
              <a:rPr lang="cs-CZ"/>
              <a:t> vznikají 2 složky:</a:t>
            </a:r>
            <a:r>
              <a:rPr lang="cs-CZ">
                <a:sym typeface="Symbol" pitchFamily="18" charset="2"/>
              </a:rPr>
              <a:t></a:t>
            </a:r>
            <a:r>
              <a:rPr lang="cs-CZ"/>
              <a:t> </a:t>
            </a:r>
            <a:r>
              <a:rPr lang="cs-CZ" b="1" i="1"/>
              <a:t>agaróza </a:t>
            </a:r>
            <a:endParaRPr lang="cs-CZ"/>
          </a:p>
          <a:p>
            <a:r>
              <a:rPr lang="cs-CZ"/>
              <a:t>- neobsahuje vedlejší aniontové skupiny - pro difúzi více vhodná</a:t>
            </a:r>
          </a:p>
          <a:p>
            <a:r>
              <a:rPr lang="cs-CZ"/>
              <a:t>- </a:t>
            </a:r>
            <a:r>
              <a:rPr lang="cs-CZ" i="1"/>
              <a:t>standardnější složení</a:t>
            </a:r>
            <a:r>
              <a:rPr lang="cs-CZ"/>
              <a:t> než agar a nižší schopnost </a:t>
            </a:r>
            <a:r>
              <a:rPr lang="cs-CZ" i="1"/>
              <a:t>nespecifické adsorpce</a:t>
            </a:r>
            <a:endParaRPr lang="cs-CZ">
              <a:sym typeface="Symbol" pitchFamily="18" charset="2"/>
            </a:endParaRPr>
          </a:p>
          <a:p>
            <a:r>
              <a:rPr lang="cs-CZ">
                <a:sym typeface="Symbol" pitchFamily="18" charset="2"/>
              </a:rPr>
              <a:t></a:t>
            </a:r>
            <a:r>
              <a:rPr lang="cs-CZ"/>
              <a:t> </a:t>
            </a:r>
            <a:r>
              <a:rPr lang="cs-CZ" b="1" i="1"/>
              <a:t>agaropektin</a:t>
            </a:r>
            <a:endParaRPr lang="cs-CZ"/>
          </a:p>
          <a:p>
            <a:r>
              <a:rPr lang="cs-CZ"/>
              <a:t>- obsahuje aniontové skupiny </a:t>
            </a:r>
            <a:r>
              <a:rPr lang="cs-CZ">
                <a:sym typeface="Symbol" pitchFamily="18" charset="2"/>
              </a:rPr>
              <a:t></a:t>
            </a:r>
            <a:r>
              <a:rPr lang="cs-CZ"/>
              <a:t> </a:t>
            </a:r>
            <a:r>
              <a:rPr lang="cs-CZ" i="1">
                <a:solidFill>
                  <a:schemeClr val="accent1"/>
                </a:solidFill>
              </a:rPr>
              <a:t>pro difúzi nevhodný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22337"/>
          </a:xfrm>
        </p:spPr>
        <p:txBody>
          <a:bodyPr/>
          <a:lstStyle/>
          <a:p>
            <a:r>
              <a:rPr lang="cs-CZ" sz="4000" i="1" smtClean="0">
                <a:solidFill>
                  <a:srgbClr val="FFC000"/>
                </a:solidFill>
              </a:rPr>
              <a:t>imunodifúze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395288" y="1196975"/>
            <a:ext cx="8497887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i="1" smtClean="0"/>
              <a:t>- </a:t>
            </a:r>
            <a:r>
              <a:rPr lang="cs-CZ" sz="2400" i="1" u="sng" smtClean="0">
                <a:solidFill>
                  <a:schemeClr val="accent1"/>
                </a:solidFill>
              </a:rPr>
              <a:t>příprava gelu</a:t>
            </a:r>
            <a:r>
              <a:rPr lang="cs-CZ" sz="2400" i="1" smtClean="0"/>
              <a:t>:</a:t>
            </a: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  rozvaření agarózy v pufru na vodní lázni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nanesení na skleněné destičky – ztuhnutí ve vodorovné poloze /při teplotě pod 42°C/</a:t>
            </a:r>
            <a:endParaRPr lang="cs-CZ" sz="2400" i="1" smtClean="0"/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- </a:t>
            </a:r>
            <a:r>
              <a:rPr lang="cs-CZ" sz="2400" i="1" u="sng" smtClean="0">
                <a:solidFill>
                  <a:schemeClr val="folHlink"/>
                </a:solidFill>
              </a:rPr>
              <a:t>princip ID</a:t>
            </a:r>
            <a:r>
              <a:rPr lang="cs-CZ" sz="2400" i="1" smtClean="0"/>
              <a:t>:</a:t>
            </a: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- vzájemná </a:t>
            </a:r>
            <a:r>
              <a:rPr lang="cs-CZ" sz="2400" b="1" i="1" smtClean="0"/>
              <a:t>volná difúze Ab a Ag</a:t>
            </a:r>
            <a:r>
              <a:rPr lang="cs-CZ" sz="2400" smtClean="0"/>
              <a:t> v gelu na základě </a:t>
            </a:r>
            <a:r>
              <a:rPr lang="cs-CZ" sz="2400" b="1" i="1" smtClean="0"/>
              <a:t>koncentračního spádu</a:t>
            </a:r>
            <a:r>
              <a:rPr lang="cs-CZ" sz="2400" smtClean="0"/>
              <a:t> až do místa střetnutí </a:t>
            </a:r>
            <a:r>
              <a:rPr lang="cs-CZ" sz="2400" smtClean="0">
                <a:sym typeface="Symbol" pitchFamily="18" charset="2"/>
              </a:rPr>
              <a:t></a:t>
            </a:r>
            <a:r>
              <a:rPr lang="cs-CZ" sz="2400" smtClean="0"/>
              <a:t> zde vznikají </a:t>
            </a:r>
            <a:r>
              <a:rPr lang="cs-CZ" sz="2400" b="1" i="1" smtClean="0"/>
              <a:t>precipitační linie</a:t>
            </a:r>
            <a:r>
              <a:rPr lang="cs-CZ" sz="2400" b="1" i="1" smtClean="0">
                <a:sym typeface="Symbol" pitchFamily="18" charset="2"/>
              </a:rPr>
              <a:t></a:t>
            </a:r>
            <a:r>
              <a:rPr lang="cs-CZ" sz="2400" b="1" i="1" smtClean="0"/>
              <a:t>obloučky</a:t>
            </a:r>
            <a:r>
              <a:rPr lang="cs-CZ" sz="2400" b="1" i="1" smtClean="0">
                <a:sym typeface="Symbol" pitchFamily="18" charset="2"/>
              </a:rPr>
              <a:t></a:t>
            </a:r>
            <a:r>
              <a:rPr lang="cs-CZ" sz="2400" b="1" i="1" smtClean="0"/>
              <a:t>prstence</a:t>
            </a:r>
            <a:r>
              <a:rPr lang="cs-CZ" sz="2400" b="1" i="1" smtClean="0">
                <a:sym typeface="Symbol" pitchFamily="18" charset="2"/>
              </a:rPr>
              <a:t></a:t>
            </a:r>
            <a:r>
              <a:rPr lang="cs-CZ" sz="2400" b="1" i="1" smtClean="0"/>
              <a:t>kruhy</a:t>
            </a:r>
            <a:r>
              <a:rPr lang="cs-CZ" sz="2400" smtClean="0"/>
              <a:t> /</a:t>
            </a:r>
            <a:r>
              <a:rPr lang="cs-CZ" sz="2400" i="1" smtClean="0"/>
              <a:t>záleží na použitém materiálu/</a:t>
            </a: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- vzniklé precipitáty </a:t>
            </a:r>
            <a:r>
              <a:rPr lang="cs-CZ" sz="2400" b="1" i="1" smtClean="0">
                <a:solidFill>
                  <a:schemeClr val="folHlink"/>
                </a:solidFill>
              </a:rPr>
              <a:t>detekujeme</a:t>
            </a:r>
            <a:r>
              <a:rPr lang="cs-CZ" sz="2400" smtClean="0"/>
              <a:t>: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>
                <a:solidFill>
                  <a:srgbClr val="00B050"/>
                </a:solidFill>
              </a:rPr>
              <a:t> </a:t>
            </a:r>
            <a:r>
              <a:rPr lang="cs-CZ" sz="2400" i="1" smtClean="0">
                <a:solidFill>
                  <a:srgbClr val="00B050"/>
                </a:solidFill>
              </a:rPr>
              <a:t>okem</a:t>
            </a:r>
            <a:r>
              <a:rPr lang="cs-CZ" sz="2400" smtClean="0">
                <a:solidFill>
                  <a:srgbClr val="00B050"/>
                </a:solidFill>
              </a:rPr>
              <a:t> </a:t>
            </a:r>
            <a:r>
              <a:rPr lang="cs-CZ" sz="2400" smtClean="0"/>
              <a:t>- zákal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/>
              <a:t> </a:t>
            </a:r>
            <a:r>
              <a:rPr lang="cs-CZ" sz="2400" i="1" smtClean="0">
                <a:solidFill>
                  <a:srgbClr val="00B050"/>
                </a:solidFill>
              </a:rPr>
              <a:t>barvením</a:t>
            </a:r>
            <a:r>
              <a:rPr lang="cs-CZ" sz="2400" i="1" smtClean="0"/>
              <a:t> </a:t>
            </a:r>
            <a:r>
              <a:rPr lang="cs-CZ" sz="2400" smtClean="0"/>
              <a:t>– Coomassie blue, amidočerň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/>
              <a:t> </a:t>
            </a:r>
            <a:r>
              <a:rPr lang="cs-CZ" sz="2400" i="1" smtClean="0">
                <a:solidFill>
                  <a:srgbClr val="00B050"/>
                </a:solidFill>
              </a:rPr>
              <a:t>sekundárními protilátkami</a:t>
            </a:r>
            <a:endParaRPr lang="cs-CZ" sz="2400" smtClean="0">
              <a:solidFill>
                <a:srgbClr val="00B05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/>
              <a:t> </a:t>
            </a:r>
            <a:r>
              <a:rPr lang="cs-CZ" sz="2400" i="1" smtClean="0"/>
              <a:t>Au, Ag, </a:t>
            </a:r>
            <a:r>
              <a:rPr lang="cs-CZ" sz="2400" i="1" smtClean="0">
                <a:solidFill>
                  <a:srgbClr val="00B050"/>
                </a:solidFill>
              </a:rPr>
              <a:t>radioizotopy</a:t>
            </a:r>
            <a:endParaRPr lang="cs-CZ" sz="240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- vznik precipitátů je </a:t>
            </a:r>
            <a:r>
              <a:rPr lang="cs-CZ" sz="2400" b="1" i="1" smtClean="0"/>
              <a:t>děj </a:t>
            </a:r>
            <a:r>
              <a:rPr lang="cs-CZ" sz="2400" b="1" i="1" u="sng" smtClean="0"/>
              <a:t>postupný</a:t>
            </a:r>
            <a:r>
              <a:rPr lang="cs-CZ" sz="2400" b="1" i="1" smtClean="0"/>
              <a:t>!!!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/>
          <a:lstStyle/>
          <a:p>
            <a:pPr eaLnBrk="1" hangingPunct="1"/>
            <a:r>
              <a:rPr lang="cs-CZ" sz="2800" b="1" i="1" smtClean="0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Text Box 28"/>
          <p:cNvSpPr txBox="1">
            <a:spLocks noChangeArrowheads="1"/>
          </p:cNvSpPr>
          <p:nvPr/>
        </p:nvSpPr>
        <p:spPr bwMode="auto">
          <a:xfrm>
            <a:off x="323850" y="4221163"/>
            <a:ext cx="88201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u="sng"/>
              <a:t>- </a:t>
            </a:r>
            <a:r>
              <a:rPr lang="cs-CZ" sz="1800" b="1" i="1" u="sng">
                <a:solidFill>
                  <a:schemeClr val="folHlink"/>
                </a:solidFill>
              </a:rPr>
              <a:t>rozdělení</a:t>
            </a:r>
            <a:r>
              <a:rPr lang="cs-CZ" sz="1800" u="sng">
                <a:solidFill>
                  <a:schemeClr val="folHlink"/>
                </a:solidFill>
              </a:rPr>
              <a:t> imunodifúzních metod:</a:t>
            </a:r>
            <a:endParaRPr lang="cs-CZ" sz="1800">
              <a:solidFill>
                <a:schemeClr val="folHlink"/>
              </a:solidFill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</a:t>
            </a:r>
            <a:r>
              <a:rPr lang="cs-CZ" sz="1800"/>
              <a:t> </a:t>
            </a:r>
            <a:r>
              <a:rPr lang="cs-CZ" sz="1800" i="1">
                <a:solidFill>
                  <a:schemeClr val="folHlink"/>
                </a:solidFill>
              </a:rPr>
              <a:t>jednoduchá imunodifúze</a:t>
            </a:r>
            <a:r>
              <a:rPr lang="cs-CZ" sz="1800" i="1"/>
              <a:t> </a:t>
            </a:r>
            <a:r>
              <a:rPr lang="cs-CZ" sz="1800"/>
              <a:t>– gelem difunduje pouze jedna složka –Ag nebo Ab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</a:t>
            </a:r>
            <a:r>
              <a:rPr lang="cs-CZ" sz="1800"/>
              <a:t> </a:t>
            </a:r>
            <a:r>
              <a:rPr lang="cs-CZ" sz="1800" i="1">
                <a:solidFill>
                  <a:schemeClr val="folHlink"/>
                </a:solidFill>
              </a:rPr>
              <a:t>dvojitá</a:t>
            </a:r>
            <a:r>
              <a:rPr lang="cs-CZ" sz="1800">
                <a:solidFill>
                  <a:schemeClr val="folHlink"/>
                </a:solidFill>
              </a:rPr>
              <a:t> </a:t>
            </a:r>
            <a:r>
              <a:rPr lang="cs-CZ" sz="1800" i="1">
                <a:solidFill>
                  <a:schemeClr val="folHlink"/>
                </a:solidFill>
              </a:rPr>
              <a:t>imunodifúze</a:t>
            </a:r>
            <a:r>
              <a:rPr lang="cs-CZ" sz="1800" i="1"/>
              <a:t> </a:t>
            </a:r>
            <a:r>
              <a:rPr lang="cs-CZ" sz="1800"/>
              <a:t>– gelem difundují obě složky– Ag i Ab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</a:t>
            </a:r>
            <a:r>
              <a:rPr lang="cs-CZ" sz="1800" i="1">
                <a:solidFill>
                  <a:schemeClr val="accent1"/>
                </a:solidFill>
              </a:rPr>
              <a:t>jednorozměrná</a:t>
            </a:r>
            <a:r>
              <a:rPr lang="cs-CZ" sz="1800"/>
              <a:t> – složka putuje v gelu jedním směrem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</a:t>
            </a:r>
            <a:r>
              <a:rPr lang="cs-CZ" sz="1800" i="1">
                <a:solidFill>
                  <a:schemeClr val="accent1"/>
                </a:solidFill>
              </a:rPr>
              <a:t>dvojrozměrná</a:t>
            </a:r>
            <a:r>
              <a:rPr lang="cs-CZ" sz="1800">
                <a:solidFill>
                  <a:schemeClr val="accent1"/>
                </a:solidFill>
              </a:rPr>
              <a:t> </a:t>
            </a:r>
            <a:r>
              <a:rPr lang="cs-CZ" sz="1800"/>
              <a:t>/radiální/– složka putuje více směry</a:t>
            </a:r>
          </a:p>
          <a:p>
            <a:r>
              <a:rPr lang="cs-CZ" sz="1800"/>
              <a:t>Ag a Ab si </a:t>
            </a:r>
            <a:r>
              <a:rPr lang="cs-CZ" sz="1800" i="1"/>
              <a:t>neodpovídají</a:t>
            </a:r>
            <a:r>
              <a:rPr lang="cs-CZ" sz="1800"/>
              <a:t> – </a:t>
            </a:r>
            <a:r>
              <a:rPr lang="cs-CZ" sz="1800" b="1" i="1"/>
              <a:t>nevytvoří se precipitační linie</a:t>
            </a:r>
            <a:endParaRPr lang="cs-CZ" sz="1800" i="1"/>
          </a:p>
          <a:p>
            <a:r>
              <a:rPr lang="cs-CZ" sz="1800" i="1"/>
              <a:t>Směs více typů Ag a Ab </a:t>
            </a:r>
            <a:r>
              <a:rPr lang="cs-CZ" sz="1800"/>
              <a:t>– počet </a:t>
            </a:r>
            <a:r>
              <a:rPr lang="cs-CZ" sz="1800" b="1" i="1"/>
              <a:t>linií </a:t>
            </a:r>
            <a:r>
              <a:rPr lang="cs-CZ" sz="1800" b="1"/>
              <a:t>odpovídá</a:t>
            </a:r>
            <a:r>
              <a:rPr lang="cs-CZ" sz="1800" b="1" i="1"/>
              <a:t> počtu</a:t>
            </a:r>
            <a:r>
              <a:rPr lang="cs-CZ" sz="1800"/>
              <a:t> </a:t>
            </a:r>
            <a:r>
              <a:rPr lang="cs-CZ" sz="1800" b="1" i="1"/>
              <a:t>sobě si odpovídajících párů  Ab a Ag</a:t>
            </a:r>
            <a:endParaRPr lang="cs-CZ" sz="1800" b="1">
              <a:sym typeface="Monotype Sorts" charset="2"/>
            </a:endParaRPr>
          </a:p>
          <a:p>
            <a:endParaRPr lang="cs-CZ" sz="1800"/>
          </a:p>
        </p:txBody>
      </p:sp>
      <p:graphicFrame>
        <p:nvGraphicFramePr>
          <p:cNvPr id="2050" name="Object 29"/>
          <p:cNvGraphicFramePr>
            <a:graphicFrameLocks noChangeAspect="1"/>
          </p:cNvGraphicFramePr>
          <p:nvPr>
            <p:ph idx="1"/>
          </p:nvPr>
        </p:nvGraphicFramePr>
        <p:xfrm>
          <a:off x="1042988" y="620713"/>
          <a:ext cx="6624637" cy="3402012"/>
        </p:xfrm>
        <a:graphic>
          <a:graphicData uri="http://schemas.openxmlformats.org/presentationml/2006/ole">
            <p:oleObj spid="_x0000_s2050" name="Rastrový obrázek" r:id="rId3" imgW="5676190" imgH="2914286" progId="PBrush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570787" cy="836613"/>
          </a:xfrm>
        </p:spPr>
        <p:txBody>
          <a:bodyPr/>
          <a:lstStyle/>
          <a:p>
            <a:pPr eaLnBrk="1" hangingPunct="1"/>
            <a:r>
              <a:rPr lang="cs-CZ" sz="2800" b="1" i="1" smtClean="0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92375"/>
            <a:ext cx="8642350" cy="4176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b="1" i="1" smtClean="0">
                <a:solidFill>
                  <a:schemeClr val="folHlink"/>
                </a:solidFill>
              </a:rPr>
              <a:t>jednoduchá imunodifúze</a:t>
            </a:r>
            <a:r>
              <a:rPr lang="cs-CZ" sz="2400" i="1" smtClean="0"/>
              <a:t>- migruje 1 složka:</a:t>
            </a:r>
            <a:endParaRPr lang="cs-CZ" sz="2400" b="1" i="1" smtClean="0"/>
          </a:p>
          <a:p>
            <a:pPr eaLnBrk="1" hangingPunct="1">
              <a:lnSpc>
                <a:spcPct val="80000"/>
              </a:lnSpc>
            </a:pPr>
            <a:r>
              <a:rPr lang="cs-CZ" sz="2400" b="1" i="1" smtClean="0"/>
              <a:t>1. složka</a:t>
            </a:r>
            <a:r>
              <a:rPr lang="cs-CZ" sz="2400" i="1" smtClean="0"/>
              <a:t> se smíchá </a:t>
            </a:r>
            <a:r>
              <a:rPr lang="cs-CZ" sz="2400" b="1" i="1" smtClean="0"/>
              <a:t>s gelem</a:t>
            </a:r>
            <a:r>
              <a:rPr lang="cs-CZ" sz="2400" i="1" smtClean="0"/>
              <a:t> už při jeho přípravě (nemigruje)</a:t>
            </a:r>
            <a:endParaRPr lang="cs-CZ" sz="2400" b="1" i="1" smtClean="0"/>
          </a:p>
          <a:p>
            <a:pPr eaLnBrk="1" hangingPunct="1">
              <a:lnSpc>
                <a:spcPct val="80000"/>
              </a:lnSpc>
            </a:pPr>
            <a:r>
              <a:rPr lang="cs-CZ" sz="2400" b="1" i="1" smtClean="0"/>
              <a:t>2. složka</a:t>
            </a:r>
            <a:r>
              <a:rPr lang="cs-CZ" sz="2400" i="1" smtClean="0"/>
              <a:t> se aplikuje následně do vyřezaných jamek – </a:t>
            </a:r>
            <a:r>
              <a:rPr lang="cs-CZ" sz="2000" b="1" i="1" smtClean="0"/>
              <a:t>MIGRUJE</a:t>
            </a:r>
            <a:r>
              <a:rPr lang="cs-CZ" sz="2000" i="1" smtClean="0"/>
              <a:t> – v místě vyrovnání koncentrací vzniká </a:t>
            </a:r>
            <a:r>
              <a:rPr lang="cs-CZ" sz="2000" b="1" i="1" smtClean="0"/>
              <a:t>precipitační   linie</a:t>
            </a:r>
            <a:endParaRPr lang="cs-CZ" sz="2000" i="1" smtClean="0">
              <a:sym typeface="Monotype Sorts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smtClean="0">
                <a:solidFill>
                  <a:srgbClr val="00B050"/>
                </a:solidFill>
              </a:rPr>
              <a:t>Jednoduchá jednorozměrná imunodifúze </a:t>
            </a:r>
            <a:r>
              <a:rPr lang="cs-CZ" sz="2400" b="1" i="1" smtClean="0">
                <a:solidFill>
                  <a:srgbClr val="00B050"/>
                </a:solidFill>
                <a:sym typeface="Symbol" pitchFamily="18" charset="2"/>
              </a:rPr>
              <a:t></a:t>
            </a:r>
            <a:r>
              <a:rPr lang="cs-CZ" sz="2400" b="1" i="1" smtClean="0">
                <a:solidFill>
                  <a:srgbClr val="00B050"/>
                </a:solidFill>
              </a:rPr>
              <a:t> dle OUDINA</a:t>
            </a:r>
            <a:r>
              <a:rPr lang="cs-CZ" sz="2400" i="1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- ve spodní části zkumavky agarózový gel s Ab, převrstveno roztokem s Ag - zalito parafínovým olejem – zábrana odpařování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/>
              <a:t>- čím je Ag koncentrovanější, tím dále od roztoku s Ag vznikají precipitační linie      /odečitatelnější/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smtClean="0">
                <a:solidFill>
                  <a:schemeClr val="folHlink"/>
                </a:solidFill>
              </a:rPr>
              <a:t>- využití:</a:t>
            </a:r>
            <a:r>
              <a:rPr lang="cs-CZ" sz="2400" i="1" smtClean="0"/>
              <a:t> </a:t>
            </a:r>
            <a:r>
              <a:rPr lang="cs-CZ" sz="2400" i="1" smtClean="0">
                <a:sym typeface="Symbol" pitchFamily="18" charset="2"/>
              </a:rPr>
              <a:t></a:t>
            </a:r>
            <a:r>
              <a:rPr lang="cs-CZ" sz="2400" i="1" smtClean="0"/>
              <a:t> detekce </a:t>
            </a:r>
            <a:r>
              <a:rPr lang="cs-CZ" sz="2400" b="1" i="1" smtClean="0"/>
              <a:t>počtu Ag párů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692150"/>
          <a:ext cx="4676775" cy="1539875"/>
        </p:xfrm>
        <a:graphic>
          <a:graphicData uri="http://schemas.openxmlformats.org/presentationml/2006/ole">
            <p:oleObj spid="_x0000_s3074" name="Rastrový obrázek" r:id="rId3" imgW="4486901" imgH="1476190" progId="PBrush">
              <p:embed/>
            </p:oleObj>
          </a:graphicData>
        </a:graphic>
      </p:graphicFrame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5435600" y="981075"/>
            <a:ext cx="1873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 i="1"/>
              <a:t>roztok s Ag</a:t>
            </a:r>
          </a:p>
          <a:p>
            <a:r>
              <a:rPr lang="cs-CZ" sz="1800" i="1"/>
              <a:t>gel s Ab</a:t>
            </a:r>
          </a:p>
          <a:p>
            <a:r>
              <a:rPr lang="cs-CZ" sz="1800" i="1"/>
              <a:t>olej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354887" cy="850900"/>
          </a:xfrm>
        </p:spPr>
        <p:txBody>
          <a:bodyPr/>
          <a:lstStyle/>
          <a:p>
            <a:pPr eaLnBrk="1" hangingPunct="1"/>
            <a:r>
              <a:rPr lang="cs-CZ" sz="2800" b="1" i="1" smtClean="0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986463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smtClean="0">
                <a:solidFill>
                  <a:srgbClr val="00B050"/>
                </a:solidFill>
              </a:rPr>
              <a:t>Jednoduchá</a:t>
            </a:r>
            <a:r>
              <a:rPr lang="cs-CZ" sz="2400" smtClean="0">
                <a:solidFill>
                  <a:srgbClr val="00B050"/>
                </a:solidFill>
              </a:rPr>
              <a:t> </a:t>
            </a:r>
            <a:r>
              <a:rPr lang="cs-CZ" sz="2400" b="1" i="1" smtClean="0">
                <a:solidFill>
                  <a:srgbClr val="00B050"/>
                </a:solidFill>
              </a:rPr>
              <a:t>radiální /dvojrozměrná/ imunodifúze dle MANCINIOVÉ</a:t>
            </a:r>
            <a:endParaRPr lang="cs-CZ" sz="240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- na skleněnou destičku se nalije gel, který obsahuje Ab </a:t>
            </a:r>
            <a:r>
              <a:rPr lang="cs-CZ" sz="2000" smtClean="0">
                <a:sym typeface="Symbol" pitchFamily="18" charset="2"/>
              </a:rPr>
              <a:t></a:t>
            </a:r>
            <a:r>
              <a:rPr lang="cs-CZ" sz="2000" smtClean="0"/>
              <a:t> nemigruje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  inkubace ve vlhké komůrce ve vodorovné poloze → difúze všemi směry (radiální)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  </a:t>
            </a:r>
            <a:r>
              <a:rPr lang="cs-CZ" sz="2000" i="1" smtClean="0"/>
              <a:t>po obarvení - modré precipitační prstence </a:t>
            </a:r>
            <a:endParaRPr lang="cs-CZ" sz="20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sym typeface="Symbol" pitchFamily="18" charset="2"/>
              </a:rPr>
              <a:t></a:t>
            </a:r>
            <a:r>
              <a:rPr lang="cs-CZ" sz="2000" smtClean="0"/>
              <a:t> čím je </a:t>
            </a:r>
            <a:r>
              <a:rPr lang="cs-CZ" sz="2000" i="1" smtClean="0"/>
              <a:t>vzorek koncentrovanější</a:t>
            </a:r>
            <a:r>
              <a:rPr lang="cs-CZ" sz="2000" smtClean="0"/>
              <a:t> – </a:t>
            </a:r>
            <a:r>
              <a:rPr lang="cs-CZ" sz="2000" i="1" smtClean="0"/>
              <a:t>větší průměr </a:t>
            </a:r>
            <a:r>
              <a:rPr lang="cs-CZ" sz="2000" smtClean="0"/>
              <a:t>prstence</a:t>
            </a:r>
            <a:endParaRPr lang="cs-CZ" sz="2000" i="1" smtClean="0"/>
          </a:p>
          <a:p>
            <a:pPr eaLnBrk="1" hangingPunct="1">
              <a:lnSpc>
                <a:spcPct val="80000"/>
              </a:lnSpc>
            </a:pPr>
            <a:r>
              <a:rPr lang="cs-CZ" sz="2000" i="1" smtClean="0"/>
              <a:t>→ </a:t>
            </a:r>
            <a:r>
              <a:rPr lang="cs-CZ" sz="2000" smtClean="0"/>
              <a:t>změření</a:t>
            </a:r>
            <a:r>
              <a:rPr lang="cs-CZ" sz="2000" i="1" smtClean="0"/>
              <a:t> druhé mocniny průměrů </a:t>
            </a:r>
            <a:r>
              <a:rPr lang="cs-CZ" sz="2000" smtClean="0"/>
              <a:t>prstenců</a:t>
            </a:r>
            <a:r>
              <a:rPr lang="cs-CZ" sz="2000" i="1" smtClean="0"/>
              <a:t> – </a:t>
            </a:r>
            <a:r>
              <a:rPr lang="cs-CZ" sz="2000" smtClean="0"/>
              <a:t>vynesení</a:t>
            </a:r>
            <a:r>
              <a:rPr lang="cs-CZ" sz="2000" i="1" smtClean="0"/>
              <a:t> kalibrační křivky </a:t>
            </a:r>
            <a:r>
              <a:rPr lang="cs-CZ" sz="2000" smtClean="0"/>
              <a:t>a</a:t>
            </a:r>
            <a:r>
              <a:rPr lang="cs-CZ" sz="2000" i="1" smtClean="0"/>
              <a:t> odečet koncentrace </a:t>
            </a:r>
            <a:r>
              <a:rPr lang="cs-CZ" sz="2000" smtClean="0"/>
              <a:t>neznámého vzorku-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i="1" smtClean="0"/>
              <a:t>využití</a:t>
            </a:r>
            <a:r>
              <a:rPr lang="cs-CZ" sz="2000" smtClean="0"/>
              <a:t>: 	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solidFill>
                  <a:srgbClr val="00B050"/>
                </a:solidFill>
                <a:sym typeface="Symbol" pitchFamily="18" charset="2"/>
              </a:rPr>
              <a:t></a:t>
            </a:r>
            <a:r>
              <a:rPr lang="cs-CZ" sz="2000" smtClean="0">
                <a:solidFill>
                  <a:srgbClr val="00B050"/>
                </a:solidFill>
              </a:rPr>
              <a:t> ke </a:t>
            </a:r>
            <a:r>
              <a:rPr lang="cs-CZ" sz="2000" b="1" i="1" smtClean="0">
                <a:solidFill>
                  <a:srgbClr val="00B050"/>
                </a:solidFill>
              </a:rPr>
              <a:t>kvantitativnímu stanovení Ag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>
                <a:solidFill>
                  <a:schemeClr val="folHlink"/>
                </a:solidFill>
                <a:sym typeface="Symbol" pitchFamily="18" charset="2"/>
              </a:rPr>
              <a:t></a:t>
            </a:r>
            <a:r>
              <a:rPr lang="cs-CZ" sz="2000" smtClean="0">
                <a:solidFill>
                  <a:schemeClr val="folHlink"/>
                </a:solidFill>
              </a:rPr>
              <a:t> klinická praxe:</a:t>
            </a:r>
            <a:r>
              <a:rPr lang="cs-CZ" sz="2000" smtClean="0"/>
              <a:t> </a:t>
            </a:r>
            <a:r>
              <a:rPr lang="cs-CZ" sz="2000" b="1" i="1" smtClean="0"/>
              <a:t>stanovení koncentrace</a:t>
            </a:r>
            <a:r>
              <a:rPr lang="cs-CZ" sz="2000" smtClean="0"/>
              <a:t> </a:t>
            </a:r>
            <a:r>
              <a:rPr lang="cs-CZ" sz="2000" i="1" smtClean="0"/>
              <a:t>IgG, IgA, IgM, IgD</a:t>
            </a:r>
            <a:r>
              <a:rPr lang="cs-CZ" sz="2000" smtClean="0"/>
              <a:t>, složek  </a:t>
            </a:r>
            <a:r>
              <a:rPr lang="cs-CZ" sz="2000" i="1" smtClean="0"/>
              <a:t>komplementu</a:t>
            </a:r>
            <a:r>
              <a:rPr lang="cs-CZ" sz="2000" smtClean="0"/>
              <a:t> a proteinů akutní fáze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478588" y="1052513"/>
          <a:ext cx="2665412" cy="1692275"/>
        </p:xfrm>
        <a:graphic>
          <a:graphicData uri="http://schemas.openxmlformats.org/presentationml/2006/ole">
            <p:oleObj spid="_x0000_s4098" name="Rastrový obrázek" r:id="rId3" imgW="1905266" imgH="1209524" progId="PBrush">
              <p:embed/>
            </p:oleObj>
          </a:graphicData>
        </a:graphic>
      </p:graphicFrame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156325" y="3068638"/>
            <a:ext cx="31146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chemeClr val="folHlink"/>
                </a:solidFill>
              </a:rPr>
              <a:t>jamky - vzorky:</a:t>
            </a:r>
          </a:p>
          <a:p>
            <a:pPr>
              <a:buFontTx/>
              <a:buChar char="-"/>
            </a:pPr>
            <a:r>
              <a:rPr lang="cs-CZ" sz="1600" b="1"/>
              <a:t>gel s Ab</a:t>
            </a:r>
          </a:p>
          <a:p>
            <a:r>
              <a:rPr lang="cs-CZ" sz="1600" b="1">
                <a:sym typeface="Symbol" pitchFamily="18" charset="2"/>
              </a:rPr>
              <a:t></a:t>
            </a:r>
            <a:r>
              <a:rPr lang="cs-CZ" sz="1600" b="1"/>
              <a:t> </a:t>
            </a:r>
            <a:r>
              <a:rPr lang="cs-CZ" sz="1600" b="1" i="1"/>
              <a:t>fyziologický roztok</a:t>
            </a:r>
            <a:r>
              <a:rPr lang="cs-CZ" sz="1600" b="1"/>
              <a:t> –blank</a:t>
            </a:r>
            <a:endParaRPr lang="cs-CZ" sz="1600" b="1">
              <a:sym typeface="Symbol" pitchFamily="18" charset="2"/>
            </a:endParaRPr>
          </a:p>
          <a:p>
            <a:r>
              <a:rPr lang="cs-CZ" sz="1600" b="1">
                <a:sym typeface="Symbol" pitchFamily="18" charset="2"/>
              </a:rPr>
              <a:t></a:t>
            </a:r>
            <a:r>
              <a:rPr lang="cs-CZ" sz="1600" b="1"/>
              <a:t> vzorky o </a:t>
            </a:r>
            <a:r>
              <a:rPr lang="cs-CZ" sz="1600" b="1" i="1"/>
              <a:t>neznámé koncentraci</a:t>
            </a:r>
            <a:endParaRPr lang="cs-CZ" sz="1600" b="1"/>
          </a:p>
          <a:p>
            <a:r>
              <a:rPr lang="cs-CZ" sz="1600" b="1">
                <a:sym typeface="Symbol" pitchFamily="18" charset="2"/>
              </a:rPr>
              <a:t></a:t>
            </a:r>
            <a:r>
              <a:rPr lang="cs-CZ" sz="1600" b="1"/>
              <a:t> vzorky o </a:t>
            </a:r>
            <a:r>
              <a:rPr lang="cs-CZ" sz="1600" b="1" i="1"/>
              <a:t>známé koncentraci (kalibrační)</a:t>
            </a:r>
            <a:endParaRPr lang="cs-CZ" sz="16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208963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dvojitá imunodifúze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gelem </a:t>
            </a:r>
            <a:r>
              <a:rPr lang="cs-CZ" sz="2400" i="1" smtClean="0"/>
              <a:t>difundují obě složky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</a:t>
            </a:r>
            <a:r>
              <a:rPr lang="cs-CZ" sz="2400" i="1" smtClean="0"/>
              <a:t>koncentrace</a:t>
            </a:r>
            <a:r>
              <a:rPr lang="cs-CZ" sz="2400" smtClean="0"/>
              <a:t> Ag a Ab musí být vzájemně </a:t>
            </a:r>
            <a:r>
              <a:rPr lang="cs-CZ" sz="2400" b="1" i="1" smtClean="0"/>
              <a:t>ekvivalentní</a:t>
            </a:r>
            <a:r>
              <a:rPr lang="cs-CZ" sz="2400" smtClean="0"/>
              <a:t> – proti překrývání linií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rgbClr val="00B050"/>
                </a:solidFill>
              </a:rPr>
              <a:t>Dvojitá </a:t>
            </a:r>
            <a:r>
              <a:rPr lang="cs-CZ" sz="2400" b="1" i="1" smtClean="0">
                <a:solidFill>
                  <a:srgbClr val="00B050"/>
                </a:solidFill>
              </a:rPr>
              <a:t>jednorozměrná </a:t>
            </a:r>
            <a:r>
              <a:rPr lang="cs-CZ" sz="2400" b="1" smtClean="0">
                <a:solidFill>
                  <a:srgbClr val="00B050"/>
                </a:solidFill>
              </a:rPr>
              <a:t>imunodifúze</a:t>
            </a:r>
            <a:endParaRPr lang="cs-CZ" sz="240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ve zkumavce </a:t>
            </a:r>
            <a:r>
              <a:rPr lang="cs-CZ" sz="2400" b="1" i="1" smtClean="0"/>
              <a:t>agarózový gel s</a:t>
            </a:r>
            <a:r>
              <a:rPr lang="cs-CZ" sz="2400" smtClean="0"/>
              <a:t> </a:t>
            </a:r>
            <a:r>
              <a:rPr lang="cs-CZ" sz="2400" b="1" i="1" smtClean="0"/>
              <a:t>Ab</a:t>
            </a:r>
            <a:r>
              <a:rPr lang="cs-CZ" sz="2400" smtClean="0"/>
              <a:t> a agarózový gel s </a:t>
            </a:r>
            <a:r>
              <a:rPr lang="cs-CZ" sz="2400" b="1" i="1" smtClean="0"/>
              <a:t>Ag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mezi nimi </a:t>
            </a:r>
            <a:r>
              <a:rPr lang="cs-CZ" sz="2400" b="1" i="1" smtClean="0"/>
              <a:t>čistý gel</a:t>
            </a:r>
            <a:r>
              <a:rPr lang="cs-CZ" sz="2400" smtClean="0"/>
              <a:t> – v místě vyrovnání koncentrací se vytvoří </a:t>
            </a:r>
            <a:r>
              <a:rPr lang="cs-CZ" sz="2400" b="1" i="1" smtClean="0"/>
              <a:t>precipitační linie</a:t>
            </a:r>
            <a:r>
              <a:rPr lang="cs-CZ" sz="2400" smtClean="0"/>
              <a:t>-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smtClean="0">
                <a:solidFill>
                  <a:schemeClr val="folHlink"/>
                </a:solidFill>
              </a:rPr>
              <a:t>využití:</a:t>
            </a:r>
            <a:r>
              <a:rPr lang="cs-CZ" sz="2400" smtClean="0"/>
              <a:t> </a:t>
            </a:r>
            <a:r>
              <a:rPr lang="cs-CZ" sz="2400" smtClean="0">
                <a:sym typeface="Symbol" pitchFamily="18" charset="2"/>
              </a:rPr>
              <a:t></a:t>
            </a:r>
            <a:r>
              <a:rPr lang="cs-CZ" sz="2400" b="1" i="1" smtClean="0"/>
              <a:t> kvalitativní důkaz Ag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</a:t>
            </a:r>
            <a:r>
              <a:rPr lang="cs-CZ" sz="2400" smtClean="0"/>
              <a:t> určení </a:t>
            </a:r>
            <a:r>
              <a:rPr lang="cs-CZ" sz="2400" b="1" i="1" smtClean="0"/>
              <a:t>imunochemické příbuznosti či odlišnosti</a:t>
            </a:r>
            <a:r>
              <a:rPr lang="cs-CZ" sz="2400" smtClean="0"/>
              <a:t> Ag</a:t>
            </a:r>
            <a:endParaRPr lang="cs-CZ" sz="2400" smtClean="0">
              <a:sym typeface="Monotype Sorts" charset="2"/>
            </a:endParaRPr>
          </a:p>
          <a:p>
            <a:pPr eaLnBrk="1" hangingPunct="1">
              <a:lnSpc>
                <a:spcPct val="90000"/>
              </a:lnSpc>
            </a:pPr>
            <a:endParaRPr lang="cs-CZ" sz="2000" b="1" i="1" smtClean="0"/>
          </a:p>
          <a:p>
            <a:pPr eaLnBrk="1" hangingPunct="1">
              <a:lnSpc>
                <a:spcPct val="90000"/>
              </a:lnSpc>
            </a:pPr>
            <a:endParaRPr lang="cs-CZ" sz="2000" b="1" i="1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898900" y="92075"/>
          <a:ext cx="5245100" cy="1752600"/>
        </p:xfrm>
        <a:graphic>
          <a:graphicData uri="http://schemas.openxmlformats.org/presentationml/2006/ole">
            <p:oleObj spid="_x0000_s5122" name="Rastrový obrázek" r:id="rId3" imgW="4334480" imgH="1448002" progId="PBrush">
              <p:embed/>
            </p:oleObj>
          </a:graphicData>
        </a:graphic>
      </p:graphicFrame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900113" y="188913"/>
            <a:ext cx="197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>
                <a:solidFill>
                  <a:schemeClr val="folHlink"/>
                </a:solidFill>
              </a:rPr>
              <a:t>Imunodifúze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53276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b="1" smtClean="0">
                <a:solidFill>
                  <a:srgbClr val="00B050"/>
                </a:solidFill>
              </a:rPr>
              <a:t>Dvojitá</a:t>
            </a:r>
            <a:r>
              <a:rPr lang="cs-CZ" sz="2000" smtClean="0">
                <a:solidFill>
                  <a:srgbClr val="00B050"/>
                </a:solidFill>
              </a:rPr>
              <a:t> </a:t>
            </a:r>
            <a:r>
              <a:rPr lang="cs-CZ" sz="2000" b="1" i="1" smtClean="0">
                <a:solidFill>
                  <a:srgbClr val="00B050"/>
                </a:solidFill>
              </a:rPr>
              <a:t>radiální </a:t>
            </a:r>
            <a:r>
              <a:rPr lang="cs-CZ" sz="2000" b="1" smtClean="0">
                <a:solidFill>
                  <a:srgbClr val="00B050"/>
                </a:solidFill>
              </a:rPr>
              <a:t>imunodifúze</a:t>
            </a:r>
            <a:r>
              <a:rPr lang="cs-CZ" sz="2000" b="1" i="1" smtClean="0">
                <a:solidFill>
                  <a:srgbClr val="00B050"/>
                </a:solidFill>
              </a:rPr>
              <a:t> </a:t>
            </a:r>
            <a:r>
              <a:rPr lang="cs-CZ" sz="2000" b="1" i="1" smtClean="0">
                <a:solidFill>
                  <a:srgbClr val="00B050"/>
                </a:solidFill>
                <a:sym typeface="Symbol" pitchFamily="18" charset="2"/>
              </a:rPr>
              <a:t></a:t>
            </a:r>
            <a:r>
              <a:rPr lang="cs-CZ" sz="2000" b="1" i="1" smtClean="0">
                <a:solidFill>
                  <a:srgbClr val="00B050"/>
                </a:solidFill>
              </a:rPr>
              <a:t>dle OUCHTERLONYHO</a:t>
            </a:r>
            <a:endParaRPr lang="cs-CZ" sz="200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na </a:t>
            </a:r>
            <a:r>
              <a:rPr lang="cs-CZ" sz="2000" i="1" smtClean="0"/>
              <a:t>skleněné desky</a:t>
            </a:r>
            <a:r>
              <a:rPr lang="cs-CZ" sz="2000" smtClean="0"/>
              <a:t> nanesen </a:t>
            </a:r>
            <a:r>
              <a:rPr lang="cs-CZ" sz="2000" b="1" i="1" smtClean="0"/>
              <a:t>čistý gel</a:t>
            </a:r>
            <a:endParaRPr lang="cs-CZ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menší jamky – </a:t>
            </a:r>
            <a:r>
              <a:rPr lang="cs-CZ" sz="2000" i="1" smtClean="0"/>
              <a:t>různé Ag</a:t>
            </a:r>
            <a:r>
              <a:rPr lang="cs-CZ" sz="2000" smtClean="0"/>
              <a:t> či </a:t>
            </a:r>
            <a:r>
              <a:rPr lang="cs-CZ" sz="2000" i="1" smtClean="0"/>
              <a:t>různé koncentrace</a:t>
            </a:r>
            <a:r>
              <a:rPr lang="cs-CZ" sz="2000" smtClean="0"/>
              <a:t> jednoho Ag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větší prostřední jamka – Ab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koncentrovanější Ag  → </a:t>
            </a:r>
            <a:r>
              <a:rPr lang="cs-CZ" sz="2000" b="1" i="1" smtClean="0"/>
              <a:t>precipitační obloučky</a:t>
            </a:r>
            <a:r>
              <a:rPr lang="cs-CZ" sz="2000" smtClean="0"/>
              <a:t> blíže jamky s Ab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inkubace ve vlhké komůrce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počet precipitačních linií odpovídá počtu odpovídajících si párů Ag a Ab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i="1" smtClean="0">
                <a:solidFill>
                  <a:schemeClr val="folHlink"/>
                </a:solidFill>
              </a:rPr>
              <a:t>Využití </a:t>
            </a:r>
            <a:r>
              <a:rPr lang="cs-CZ" sz="2000" smtClean="0"/>
              <a:t>–průkaz Ab při alergickcýh alveolitidách, průkaz Ab proti některým patogenům, např. </a:t>
            </a:r>
            <a:r>
              <a:rPr lang="cs-CZ" sz="2000" i="1" smtClean="0"/>
              <a:t>Toxoplazma gondii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300788" y="981075"/>
          <a:ext cx="2452687" cy="3141663"/>
        </p:xfrm>
        <a:graphic>
          <a:graphicData uri="http://schemas.openxmlformats.org/presentationml/2006/ole">
            <p:oleObj spid="_x0000_s6146" name="Rastrový obrázek" r:id="rId3" imgW="2172003" imgH="2781688" progId="PBrush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563938" y="260350"/>
            <a:ext cx="197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>
                <a:solidFill>
                  <a:schemeClr val="folHlink"/>
                </a:solidFill>
              </a:rPr>
              <a:t>Imunodifúze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sz="2800" b="1" i="1" smtClean="0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0938"/>
            <a:ext cx="2771775" cy="4238625"/>
          </a:xfrm>
        </p:spPr>
        <p:txBody>
          <a:bodyPr/>
          <a:lstStyle/>
          <a:p>
            <a:pPr eaLnBrk="1" hangingPunct="1"/>
            <a:endParaRPr lang="cs-CZ" sz="2000" smtClean="0">
              <a:solidFill>
                <a:schemeClr val="folHlink"/>
              </a:solidFill>
            </a:endParaRPr>
          </a:p>
          <a:p>
            <a:pPr eaLnBrk="1" hangingPunct="1"/>
            <a:endParaRPr lang="cs-CZ" sz="2000" smtClean="0">
              <a:solidFill>
                <a:schemeClr val="folHlink"/>
              </a:solidFill>
            </a:endParaRPr>
          </a:p>
          <a:p>
            <a:pPr eaLnBrk="1" hangingPunct="1"/>
            <a:r>
              <a:rPr lang="cs-CZ" sz="2000" smtClean="0">
                <a:solidFill>
                  <a:schemeClr val="folHlink"/>
                </a:solidFill>
              </a:rPr>
              <a:t>- </a:t>
            </a:r>
            <a:r>
              <a:rPr lang="cs-CZ" sz="2000" i="1" smtClean="0">
                <a:solidFill>
                  <a:schemeClr val="folHlink"/>
                </a:solidFill>
              </a:rPr>
              <a:t>využití</a:t>
            </a:r>
            <a:r>
              <a:rPr lang="cs-CZ" sz="1800" i="1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cs-CZ" sz="1800" smtClean="0">
                <a:sym typeface="Symbol" pitchFamily="18" charset="2"/>
              </a:rPr>
              <a:t></a:t>
            </a:r>
            <a:r>
              <a:rPr lang="cs-CZ" sz="1800" smtClean="0"/>
              <a:t> titrace Ag </a:t>
            </a:r>
            <a:r>
              <a:rPr lang="cs-CZ" sz="1800" b="1" i="1" smtClean="0"/>
              <a:t>– koncentrace Ag</a:t>
            </a:r>
            <a:r>
              <a:rPr lang="cs-CZ" sz="1800" smtClean="0"/>
              <a:t> určuje </a:t>
            </a:r>
            <a:r>
              <a:rPr lang="cs-CZ" sz="1800" i="1" smtClean="0"/>
              <a:t>umístění precipitační linie</a:t>
            </a:r>
            <a:endParaRPr lang="cs-CZ" sz="18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cs-CZ" sz="1800" smtClean="0">
                <a:sym typeface="Symbol" pitchFamily="18" charset="2"/>
              </a:rPr>
              <a:t></a:t>
            </a:r>
            <a:r>
              <a:rPr lang="cs-CZ" sz="1800" smtClean="0"/>
              <a:t> důkaz </a:t>
            </a:r>
            <a:r>
              <a:rPr lang="cs-CZ" sz="1800" b="1" i="1" smtClean="0"/>
              <a:t>přítomnosti Ab</a:t>
            </a:r>
            <a:endParaRPr lang="cs-CZ" sz="18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cs-CZ" sz="1800" smtClean="0">
                <a:sym typeface="Symbol" pitchFamily="18" charset="2"/>
              </a:rPr>
              <a:t></a:t>
            </a:r>
            <a:r>
              <a:rPr lang="cs-CZ" sz="1800" smtClean="0"/>
              <a:t> porovnávání </a:t>
            </a:r>
            <a:r>
              <a:rPr lang="cs-CZ" sz="1800" b="1" i="1" smtClean="0"/>
              <a:t>identity a neidentity Ag směsí</a:t>
            </a:r>
            <a:r>
              <a:rPr lang="cs-CZ" sz="1800" smtClean="0"/>
              <a:t> </a:t>
            </a:r>
            <a:r>
              <a:rPr lang="cs-CZ" sz="1800" smtClean="0">
                <a:sym typeface="Symbol" pitchFamily="18" charset="2"/>
              </a:rPr>
              <a:t></a:t>
            </a:r>
            <a:r>
              <a:rPr lang="cs-CZ" sz="1800" smtClean="0"/>
              <a:t> </a:t>
            </a:r>
            <a:r>
              <a:rPr lang="cs-CZ" sz="1800" i="1" smtClean="0"/>
              <a:t>umístění precipitační linie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16013" y="908050"/>
          <a:ext cx="7486650" cy="1819275"/>
        </p:xfrm>
        <a:graphic>
          <a:graphicData uri="http://schemas.openxmlformats.org/presentationml/2006/ole">
            <p:oleObj spid="_x0000_s7170" name="Rastrový obrázek" r:id="rId3" imgW="5409524" imgH="1314286" progId="PBrush">
              <p:embed/>
            </p:oleObj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600200" y="32004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1000">
                <a:cs typeface="Times New Roman" pitchFamily="18" charset="0"/>
              </a:rPr>
              <a:t>Ag</a:t>
            </a:r>
            <a:endParaRPr lang="cs-CZ" sz="1800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000500" y="3086100"/>
            <a:ext cx="482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663825" y="3573463"/>
            <a:ext cx="648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/>
            <a:r>
              <a:rPr lang="cs-CZ" sz="1400" b="1">
                <a:cs typeface="Times New Roman" pitchFamily="18" charset="0"/>
              </a:rPr>
              <a:t>porovnání </a:t>
            </a:r>
            <a:r>
              <a:rPr lang="cs-CZ" sz="1400" b="1" i="1">
                <a:cs typeface="Times New Roman" pitchFamily="18" charset="0"/>
              </a:rPr>
              <a:t>M</a:t>
            </a:r>
            <a:r>
              <a:rPr lang="cs-CZ" sz="1400" b="1" i="1" baseline="-30000">
                <a:cs typeface="Times New Roman" pitchFamily="18" charset="0"/>
              </a:rPr>
              <a:t>r</a:t>
            </a:r>
            <a:r>
              <a:rPr lang="cs-CZ" sz="1400" b="1" i="1">
                <a:cs typeface="Times New Roman" pitchFamily="18" charset="0"/>
              </a:rPr>
              <a:t> (Ag) a M</a:t>
            </a:r>
            <a:r>
              <a:rPr lang="cs-CZ" sz="1400" b="1" i="1" baseline="-30000">
                <a:cs typeface="Times New Roman" pitchFamily="18" charset="0"/>
              </a:rPr>
              <a:t>r</a:t>
            </a:r>
            <a:r>
              <a:rPr lang="cs-CZ" sz="1400" b="1" i="1">
                <a:cs typeface="Times New Roman" pitchFamily="18" charset="0"/>
              </a:rPr>
              <a:t> (Ab)</a:t>
            </a:r>
            <a:r>
              <a:rPr lang="cs-CZ" sz="1400" b="1">
                <a:cs typeface="Times New Roman" pitchFamily="18" charset="0"/>
              </a:rPr>
              <a:t> </a:t>
            </a:r>
            <a:r>
              <a:rPr lang="cs-CZ" sz="1400" b="1"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1400" b="1">
                <a:cs typeface="Times New Roman" pitchFamily="18" charset="0"/>
              </a:rPr>
              <a:t> určuje </a:t>
            </a:r>
            <a:r>
              <a:rPr lang="cs-CZ" sz="1400" b="1" i="1">
                <a:cs typeface="Times New Roman" pitchFamily="18" charset="0"/>
                <a:sym typeface="Symbol" pitchFamily="18" charset="2"/>
              </a:rPr>
              <a:t>tvar precipitační linie</a:t>
            </a:r>
            <a:endParaRPr lang="cs-CZ" sz="14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0" y="413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aphicFrame>
        <p:nvGraphicFramePr>
          <p:cNvPr id="7171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3492500" y="4149725"/>
          <a:ext cx="4033838" cy="1612900"/>
        </p:xfrm>
        <a:graphic>
          <a:graphicData uri="http://schemas.openxmlformats.org/presentationml/2006/ole">
            <p:oleObj spid="_x0000_s7171" name="Rastrový obrázek" r:id="rId4" imgW="3619048" imgH="1448002" progId="PBrush">
              <p:embed/>
            </p:oleObj>
          </a:graphicData>
        </a:graphic>
      </p:graphicFrame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1763713" y="5949950"/>
            <a:ext cx="669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800"/>
              <a:t>                            - </a:t>
            </a:r>
            <a:r>
              <a:rPr lang="cs-CZ" sz="1800" i="1"/>
              <a:t>menší molekula se dostane dále do gelu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"/>
            <a:ext cx="7772400" cy="764704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chemeClr val="folHlink"/>
                </a:solidFill>
              </a:rPr>
              <a:t>metody využívající sérologické reakce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692696"/>
            <a:ext cx="8893175" cy="594995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 A. Precipitační metody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folHlink"/>
                </a:solidFill>
              </a:rPr>
              <a:t>V kapalinách, v gelu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B. </a:t>
            </a:r>
            <a:r>
              <a:rPr lang="cs-CZ" sz="1800" b="1" dirty="0" err="1" smtClean="0">
                <a:solidFill>
                  <a:schemeClr val="accent1"/>
                </a:solidFill>
              </a:rPr>
              <a:t>Imunodifuzní</a:t>
            </a:r>
            <a:r>
              <a:rPr lang="cs-CZ" sz="1800" b="1" dirty="0" smtClean="0">
                <a:solidFill>
                  <a:schemeClr val="accent1"/>
                </a:solidFill>
              </a:rPr>
              <a:t> metody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cs-CZ" sz="1800" b="1" dirty="0" smtClean="0"/>
              <a:t>Jednoduchá </a:t>
            </a:r>
            <a:r>
              <a:rPr lang="cs-CZ" sz="1800" b="1" dirty="0" err="1" smtClean="0"/>
              <a:t>imunodifúze</a:t>
            </a:r>
            <a:endParaRPr lang="cs-CZ" sz="18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cs-CZ" sz="1800" b="1" dirty="0" smtClean="0"/>
              <a:t>dvojitá </a:t>
            </a:r>
            <a:r>
              <a:rPr lang="cs-CZ" sz="1800" b="1" dirty="0" err="1" smtClean="0"/>
              <a:t>imunodifúze</a:t>
            </a:r>
            <a:endParaRPr lang="cs-CZ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C. </a:t>
            </a:r>
            <a:r>
              <a:rPr lang="cs-CZ" sz="1800" b="1" dirty="0" err="1" smtClean="0">
                <a:solidFill>
                  <a:schemeClr val="accent1"/>
                </a:solidFill>
              </a:rPr>
              <a:t>Imunoelektroforetické</a:t>
            </a:r>
            <a:r>
              <a:rPr lang="cs-CZ" sz="1800" b="1" dirty="0" smtClean="0">
                <a:solidFill>
                  <a:schemeClr val="accent1"/>
                </a:solidFill>
              </a:rPr>
              <a:t> metody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folHlink"/>
                </a:solidFill>
              </a:rPr>
              <a:t>Kombinace s </a:t>
            </a:r>
            <a:r>
              <a:rPr lang="cs-CZ" sz="1800" b="1" dirty="0" err="1" smtClean="0">
                <a:solidFill>
                  <a:schemeClr val="folHlink"/>
                </a:solidFill>
              </a:rPr>
              <a:t>elfo</a:t>
            </a:r>
            <a:endParaRPr lang="cs-CZ" sz="1800" b="1" dirty="0" smtClean="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cs-CZ" sz="1800" b="1" dirty="0" smtClean="0"/>
              <a:t>Imunoelektroforéza podle </a:t>
            </a:r>
            <a:r>
              <a:rPr lang="cs-CZ" sz="1800" b="1" dirty="0" err="1" smtClean="0"/>
              <a:t>Williamse</a:t>
            </a:r>
            <a:r>
              <a:rPr lang="cs-CZ" sz="1800" b="1" dirty="0" smtClean="0"/>
              <a:t> a </a:t>
            </a:r>
            <a:r>
              <a:rPr lang="cs-CZ" sz="1800" b="1" dirty="0" err="1" smtClean="0"/>
              <a:t>Grabara</a:t>
            </a:r>
            <a:r>
              <a:rPr lang="cs-CZ" sz="1800" b="1" dirty="0" smtClean="0"/>
              <a:t>, Raketová imunoelektroforéza, Protisměrná, Dvojrozměrná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cs-CZ" sz="1800" b="1" dirty="0" smtClean="0">
                <a:solidFill>
                  <a:schemeClr val="accent1"/>
                </a:solidFill>
              </a:rPr>
              <a:t>D. Aglutinační metody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E. Hemaglutinační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F. Komplementové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G. Metody fagocytózy</a:t>
            </a:r>
            <a:endParaRPr lang="cs-CZ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H. </a:t>
            </a:r>
            <a:r>
              <a:rPr lang="cs-CZ" sz="1800" b="1" dirty="0" err="1" smtClean="0">
                <a:solidFill>
                  <a:schemeClr val="accent1"/>
                </a:solidFill>
              </a:rPr>
              <a:t>Immunoblotting</a:t>
            </a:r>
            <a:r>
              <a:rPr lang="cs-CZ" sz="1800" b="1" dirty="0" smtClean="0">
                <a:solidFill>
                  <a:schemeClr val="accent1"/>
                </a:solidFill>
              </a:rPr>
              <a:t> – </a:t>
            </a:r>
            <a:r>
              <a:rPr lang="cs-CZ" sz="1800" b="1" dirty="0" err="1" smtClean="0">
                <a:solidFill>
                  <a:schemeClr val="accent1"/>
                </a:solidFill>
              </a:rPr>
              <a:t>TeST</a:t>
            </a:r>
            <a:r>
              <a:rPr lang="cs-CZ" sz="1800" b="1" dirty="0" smtClean="0">
                <a:solidFill>
                  <a:schemeClr val="accent1"/>
                </a:solidFill>
              </a:rPr>
              <a:t>-LINE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Zákalové reakce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cs-CZ" sz="1800" b="1" dirty="0" err="1" smtClean="0"/>
              <a:t>Imunonefelometrie</a:t>
            </a:r>
            <a:endParaRPr lang="cs-CZ" sz="18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r>
              <a:rPr lang="cs-CZ" sz="1800" b="1" dirty="0" err="1" smtClean="0"/>
              <a:t>Imunoturbidimetrie</a:t>
            </a:r>
            <a:endParaRPr lang="cs-CZ" sz="1800" b="1" dirty="0" smtClean="0">
              <a:solidFill>
                <a:schemeClr val="accent1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>
                <a:solidFill>
                  <a:schemeClr val="accent1"/>
                </a:solidFill>
              </a:rPr>
              <a:t>H. Imunochemické metody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/>
              <a:t>a) RIA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/>
              <a:t>b) FIA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1800" b="1" dirty="0" smtClean="0"/>
              <a:t>c)EIA – TEST-LINE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i="1" dirty="0" smtClean="0"/>
              <a:t>Časové rozdělení metod, metody používané v klinické praxi</a:t>
            </a:r>
            <a:r>
              <a:rPr lang="cs-CZ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chemeClr val="folHlink"/>
                </a:solidFill>
              </a:rPr>
              <a:t>Metody I.generace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Některé techniky v roztoku – precipitační, aglutinační, HIT, KFR,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chemeClr val="folHlink"/>
                </a:solidFill>
              </a:rPr>
              <a:t>Metody </a:t>
            </a:r>
            <a:r>
              <a:rPr lang="cs-CZ" sz="2800" dirty="0" err="1" smtClean="0">
                <a:solidFill>
                  <a:schemeClr val="folHlink"/>
                </a:solidFill>
              </a:rPr>
              <a:t>II.generace</a:t>
            </a:r>
            <a:endParaRPr lang="cs-CZ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Kvantitativně i složité směsi antigenu,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err="1" smtClean="0"/>
              <a:t>Imunodifúze</a:t>
            </a:r>
            <a:r>
              <a:rPr lang="cs-CZ" sz="2000" dirty="0" smtClean="0"/>
              <a:t>, </a:t>
            </a:r>
            <a:r>
              <a:rPr lang="cs-CZ" sz="2000" dirty="0" err="1" smtClean="0"/>
              <a:t>imunoelfo</a:t>
            </a:r>
            <a:r>
              <a:rPr lang="cs-CZ" sz="2000" dirty="0" smtClean="0"/>
              <a:t>, latexová aglutinace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chemeClr val="folHlink"/>
                </a:solidFill>
              </a:rPr>
              <a:t>Metody </a:t>
            </a:r>
            <a:r>
              <a:rPr lang="cs-CZ" sz="2800" dirty="0" err="1" smtClean="0">
                <a:solidFill>
                  <a:schemeClr val="folHlink"/>
                </a:solidFill>
              </a:rPr>
              <a:t>III.generace</a:t>
            </a:r>
            <a:endParaRPr lang="cs-CZ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Velmi citlivé metody, stanoví </a:t>
            </a:r>
            <a:r>
              <a:rPr lang="cs-CZ" sz="2000" dirty="0" err="1" smtClean="0"/>
              <a:t>Ag</a:t>
            </a:r>
            <a:r>
              <a:rPr lang="cs-CZ" sz="2000" dirty="0" smtClean="0"/>
              <a:t>, Ab i hapteny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err="1" smtClean="0"/>
              <a:t>Imunoanalýzy</a:t>
            </a:r>
            <a:r>
              <a:rPr lang="cs-CZ" sz="2000" dirty="0" smtClean="0"/>
              <a:t> – př. RIA, FIA, EIA, </a:t>
            </a:r>
            <a:r>
              <a:rPr lang="cs-CZ" sz="2000" dirty="0" err="1" smtClean="0"/>
              <a:t>imunoturbidimetrie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– nefelometrie, -</a:t>
            </a:r>
            <a:r>
              <a:rPr lang="cs-CZ" sz="2000" dirty="0" err="1" smtClean="0"/>
              <a:t>fluorimetrie</a:t>
            </a:r>
            <a:r>
              <a:rPr lang="cs-CZ" sz="2000" dirty="0" smtClean="0"/>
              <a:t> (fluorescence), </a:t>
            </a:r>
            <a:r>
              <a:rPr lang="cs-CZ" sz="2000" dirty="0" err="1" smtClean="0"/>
              <a:t>popř</a:t>
            </a:r>
            <a:r>
              <a:rPr lang="cs-CZ" sz="2000" dirty="0" smtClean="0"/>
              <a:t> jejich kombinace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chemeClr val="folHlink"/>
                </a:solidFill>
              </a:rPr>
              <a:t>Metody </a:t>
            </a:r>
            <a:r>
              <a:rPr lang="cs-CZ" sz="2800" dirty="0" err="1" smtClean="0">
                <a:solidFill>
                  <a:schemeClr val="folHlink"/>
                </a:solidFill>
              </a:rPr>
              <a:t>IV.generace</a:t>
            </a:r>
            <a:endParaRPr lang="cs-CZ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Kontinuálně měří </a:t>
            </a:r>
            <a:r>
              <a:rPr lang="cs-CZ" sz="2000" dirty="0" err="1" smtClean="0"/>
              <a:t>Ag</a:t>
            </a:r>
            <a:r>
              <a:rPr lang="cs-CZ" sz="2000" dirty="0" smtClean="0"/>
              <a:t>, Ab i hapteny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err="1" smtClean="0"/>
              <a:t>imunosenzory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mtClean="0"/>
              <a:t>1929 Heidelberg a Kendall – popsali reakci rozpustného Ag s odpovédajícící Ab ve vhodném poměru.</a:t>
            </a:r>
          </a:p>
          <a:p>
            <a:pPr algn="ctr"/>
            <a:r>
              <a:rPr lang="cs-CZ" smtClean="0"/>
              <a:t>Výsledek reakce – precipitát</a:t>
            </a:r>
          </a:p>
          <a:p>
            <a:pPr algn="ctr"/>
            <a:r>
              <a:rPr lang="cs-CZ" smtClean="0"/>
              <a:t>Stanovili precipitační křivku a 3 oblasti reakce Ag s Ab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46259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10088"/>
            <a:ext cx="46259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725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</a:rPr>
              <a:t>Imunoprecipitační křivka (Ag – antigen, Ab – protilátka) 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219700" y="1052513"/>
            <a:ext cx="36004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 b="1"/>
              <a:t>Oblast ekvivalence</a:t>
            </a:r>
          </a:p>
          <a:p>
            <a:r>
              <a:rPr lang="cs-CZ" sz="1800" i="1"/>
              <a:t>Precipitační metody</a:t>
            </a:r>
          </a:p>
          <a:p>
            <a:r>
              <a:rPr lang="cs-CZ" sz="1800" b="1"/>
              <a:t>Oblast nadbytku protilátky</a:t>
            </a:r>
          </a:p>
          <a:p>
            <a:r>
              <a:rPr lang="cs-CZ" sz="1800" i="1"/>
              <a:t>Nekompetitivní metody</a:t>
            </a:r>
          </a:p>
          <a:p>
            <a:pPr>
              <a:buFontTx/>
              <a:buChar char="•"/>
            </a:pPr>
            <a:r>
              <a:rPr lang="cs-CZ" sz="1800"/>
              <a:t> zákalové nefelometrie</a:t>
            </a:r>
          </a:p>
          <a:p>
            <a:r>
              <a:rPr lang="cs-CZ" sz="1800"/>
              <a:t>                 turbidimetrie</a:t>
            </a:r>
          </a:p>
          <a:p>
            <a:pPr>
              <a:buFontTx/>
              <a:buChar char="•"/>
            </a:pPr>
            <a:r>
              <a:rPr lang="cs-CZ" sz="1800"/>
              <a:t> s markerem EIA, IRMA..</a:t>
            </a:r>
          </a:p>
          <a:p>
            <a:r>
              <a:rPr lang="cs-CZ" sz="1800" b="1"/>
              <a:t>Oblast nadbytku antigenu</a:t>
            </a:r>
          </a:p>
          <a:p>
            <a:r>
              <a:rPr lang="cs-CZ" sz="1800" i="1"/>
              <a:t>Kompetitivní metody</a:t>
            </a:r>
          </a:p>
          <a:p>
            <a:pPr>
              <a:buFontTx/>
              <a:buChar char="•"/>
            </a:pPr>
            <a:r>
              <a:rPr lang="cs-CZ" sz="1800"/>
              <a:t> heterogenní RIA, ELISA..</a:t>
            </a:r>
          </a:p>
          <a:p>
            <a:pPr>
              <a:buFontTx/>
              <a:buChar char="•"/>
            </a:pPr>
            <a:r>
              <a:rPr lang="cs-CZ" sz="1800"/>
              <a:t> homogenní EMIT…</a:t>
            </a:r>
          </a:p>
          <a:p>
            <a:endParaRPr lang="cs-CZ">
              <a:latin typeface="Times New Roman" pitchFamily="18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148263" y="4478338"/>
            <a:ext cx="399573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- </a:t>
            </a:r>
            <a:r>
              <a:rPr lang="cs-CZ" sz="1800" b="1" i="1"/>
              <a:t>faktory</a:t>
            </a:r>
            <a:r>
              <a:rPr lang="cs-CZ" sz="1800"/>
              <a:t> ovlivňující precipitaci: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typ </a:t>
            </a:r>
            <a:r>
              <a:rPr lang="cs-CZ" sz="1800" b="1" i="1"/>
              <a:t>Ab</a:t>
            </a:r>
            <a:r>
              <a:rPr lang="cs-CZ" sz="1800"/>
              <a:t> </a:t>
            </a:r>
            <a:r>
              <a:rPr lang="cs-CZ" sz="1800" i="1"/>
              <a:t>/např. IgG/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</a:t>
            </a:r>
            <a:r>
              <a:rPr lang="cs-CZ" sz="1800" b="1" i="1"/>
              <a:t>teplota </a:t>
            </a:r>
            <a:r>
              <a:rPr lang="cs-CZ" sz="1800"/>
              <a:t>– se zvyšující se teplotou se urychluje precipitace /např. 38°C/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</a:t>
            </a:r>
            <a:r>
              <a:rPr lang="cs-CZ" sz="1800" b="1" i="1"/>
              <a:t>vzájemná koncentrace</a:t>
            </a:r>
            <a:r>
              <a:rPr lang="cs-CZ" sz="1800"/>
              <a:t> Ag a Ab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</a:t>
            </a:r>
            <a:r>
              <a:rPr lang="cs-CZ" sz="1800" b="1" i="1"/>
              <a:t>pH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iontový </a:t>
            </a:r>
            <a:r>
              <a:rPr lang="cs-CZ" sz="1800" b="1" i="1"/>
              <a:t>náboj</a:t>
            </a:r>
            <a:endParaRPr lang="cs-CZ" sz="1800">
              <a:sym typeface="Symbol" pitchFamily="18" charset="2"/>
            </a:endParaRPr>
          </a:p>
          <a:p>
            <a:r>
              <a:rPr lang="cs-CZ" sz="1800">
                <a:sym typeface="Symbol" pitchFamily="18" charset="2"/>
              </a:rPr>
              <a:t></a:t>
            </a:r>
            <a:r>
              <a:rPr lang="cs-CZ" sz="1800"/>
              <a:t> </a:t>
            </a:r>
            <a:r>
              <a:rPr lang="cs-CZ" sz="1800" b="1" i="1"/>
              <a:t>tvar a velikost</a:t>
            </a:r>
            <a:r>
              <a:rPr lang="cs-CZ" sz="1800"/>
              <a:t> části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2627313" y="0"/>
            <a:ext cx="4215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i="1" dirty="0" err="1">
                <a:solidFill>
                  <a:schemeClr val="folHlink"/>
                </a:solidFill>
              </a:rPr>
              <a:t>Serologické</a:t>
            </a:r>
            <a:r>
              <a:rPr lang="cs-CZ" sz="2400" i="1" dirty="0">
                <a:solidFill>
                  <a:schemeClr val="folHlink"/>
                </a:solidFill>
              </a:rPr>
              <a:t> metody - precipitace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686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/>
              <a:t>Ag                    +   Ab                </a:t>
            </a:r>
            <a:r>
              <a:rPr lang="cs-CZ" sz="2000" smtClean="0">
                <a:sym typeface="Symbol" pitchFamily="18" charset="2"/>
              </a:rPr>
              <a:t></a:t>
            </a:r>
            <a:r>
              <a:rPr lang="cs-CZ" sz="2000" smtClean="0"/>
              <a:t>  Ag-Ab</a:t>
            </a:r>
            <a:endParaRPr lang="cs-CZ" sz="2000" i="1" smtClean="0"/>
          </a:p>
          <a:p>
            <a:pPr eaLnBrk="1" hangingPunct="1">
              <a:lnSpc>
                <a:spcPct val="80000"/>
              </a:lnSpc>
            </a:pPr>
            <a:r>
              <a:rPr lang="cs-CZ" sz="2000" i="1" smtClean="0"/>
              <a:t> precipitinogen       precipitin            precipitát</a:t>
            </a:r>
            <a:r>
              <a:rPr lang="cs-CZ" sz="2000" smtClean="0"/>
              <a:t>   sraženina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solubilní   /rozpustný/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- </a:t>
            </a:r>
            <a:r>
              <a:rPr lang="cs-CZ" sz="2000" i="1" smtClean="0"/>
              <a:t>dělíme: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i="1" smtClean="0">
                <a:solidFill>
                  <a:schemeClr val="accent1"/>
                </a:solidFill>
              </a:rPr>
              <a:t>A) v kapalinách  :</a:t>
            </a:r>
            <a:endParaRPr lang="cs-CZ" sz="20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smtClean="0"/>
              <a:t>I. prstencová </a:t>
            </a: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   – prstenec sraženiny precipitátu</a:t>
            </a:r>
            <a:endParaRPr lang="cs-CZ" sz="2000" b="1" smtClean="0"/>
          </a:p>
          <a:p>
            <a:pPr eaLnBrk="1" hangingPunct="1">
              <a:lnSpc>
                <a:spcPct val="80000"/>
              </a:lnSpc>
            </a:pPr>
            <a:endParaRPr lang="cs-CZ" sz="2000" b="1" smtClean="0"/>
          </a:p>
          <a:p>
            <a:pPr eaLnBrk="1" hangingPunct="1">
              <a:lnSpc>
                <a:spcPct val="80000"/>
              </a:lnSpc>
            </a:pPr>
            <a:endParaRPr 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sz="2000" b="1" smtClean="0"/>
              <a:t>II. sklíčková</a:t>
            </a:r>
            <a:r>
              <a:rPr lang="cs-CZ" sz="2000" smtClean="0"/>
              <a:t> – určení pod mikroskopem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solidFill>
                  <a:schemeClr val="accent1"/>
                </a:solidFill>
              </a:rPr>
              <a:t>B) </a:t>
            </a:r>
            <a:r>
              <a:rPr lang="cs-CZ" sz="2000" i="1" smtClean="0">
                <a:solidFill>
                  <a:schemeClr val="accent1"/>
                </a:solidFill>
              </a:rPr>
              <a:t>v gelu: </a:t>
            </a:r>
            <a:endParaRPr lang="cs-CZ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b="1" i="1" smtClean="0">
                <a:solidFill>
                  <a:schemeClr val="folHlink"/>
                </a:solidFill>
              </a:rPr>
              <a:t>IMUNODIFÚZE</a:t>
            </a:r>
            <a:r>
              <a:rPr lang="cs-CZ" sz="2000" smtClean="0">
                <a:solidFill>
                  <a:schemeClr val="folHlink"/>
                </a:solidFill>
              </a:rPr>
              <a:t> </a:t>
            </a:r>
            <a:r>
              <a:rPr lang="cs-CZ" sz="2000" smtClean="0"/>
              <a:t>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004048" y="2348880"/>
          <a:ext cx="2087563" cy="2055813"/>
        </p:xfrm>
        <a:graphic>
          <a:graphicData uri="http://schemas.openxmlformats.org/presentationml/2006/ole">
            <p:oleObj spid="_x0000_s1026" name="Rastrový obrázek" r:id="rId3" imgW="1267002" imgH="1247619" progId="PBrush">
              <p:embed/>
            </p:oleObj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436096" y="4293096"/>
          <a:ext cx="3562350" cy="1343025"/>
        </p:xfrm>
        <a:graphic>
          <a:graphicData uri="http://schemas.openxmlformats.org/presentationml/2006/ole">
            <p:oleObj spid="_x0000_s1027" name="Rastrový obrázek" r:id="rId4" imgW="2734057" imgH="1809524" progId="PBrush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600200" y="338138"/>
            <a:ext cx="3711575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sz="2400" b="1" i="1" dirty="0">
                <a:solidFill>
                  <a:schemeClr val="folHlink"/>
                </a:solidFill>
              </a:rPr>
              <a:t>PRECIPITAČNÍ metody:</a:t>
            </a:r>
            <a:endParaRPr lang="cs-CZ" sz="2400" dirty="0">
              <a:solidFill>
                <a:schemeClr val="folHlink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179512" y="5589240"/>
            <a:ext cx="6661919" cy="3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i="1" dirty="0">
                <a:solidFill>
                  <a:schemeClr val="folHlink"/>
                </a:solidFill>
              </a:rPr>
              <a:t>využití </a:t>
            </a:r>
            <a:r>
              <a:rPr lang="cs-CZ" i="1" dirty="0"/>
              <a:t>:</a:t>
            </a:r>
            <a:r>
              <a:rPr lang="cs-CZ" dirty="0"/>
              <a:t> ke </a:t>
            </a:r>
            <a:r>
              <a:rPr lang="cs-CZ" b="1" dirty="0"/>
              <a:t>stanovení </a:t>
            </a:r>
            <a:r>
              <a:rPr lang="cs-CZ" b="1" dirty="0" err="1"/>
              <a:t>Ag</a:t>
            </a:r>
            <a:r>
              <a:rPr lang="cs-CZ" b="1" dirty="0"/>
              <a:t>, Ab, H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450" y="0"/>
            <a:ext cx="27495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291512" cy="3744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folHlink"/>
                </a:solidFill>
              </a:rPr>
              <a:t>praxe</a:t>
            </a:r>
            <a:r>
              <a:rPr lang="cs-CZ" sz="2400" smtClean="0"/>
              <a:t> – 1. zjištění výskytu či stanovení Ab v séru při inf. onemocnění  2. identifikace patogena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Koncentrace Ab se vyjadřuje jako </a:t>
            </a:r>
            <a:r>
              <a:rPr lang="cs-CZ" sz="2400" b="1" smtClean="0">
                <a:solidFill>
                  <a:schemeClr val="accent1"/>
                </a:solidFill>
              </a:rPr>
              <a:t>TITR SÉRA</a:t>
            </a:r>
            <a:r>
              <a:rPr lang="cs-CZ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                  </a:t>
            </a:r>
            <a:r>
              <a:rPr lang="cs-CZ" sz="2400" i="1" smtClean="0"/>
              <a:t>=</a:t>
            </a:r>
            <a:r>
              <a:rPr lang="cs-CZ" sz="2400" i="1" smtClean="0">
                <a:sym typeface="Symbol" pitchFamily="18" charset="2"/>
              </a:rPr>
              <a:t></a:t>
            </a:r>
            <a:r>
              <a:rPr lang="cs-CZ" sz="2400" i="1" smtClean="0"/>
              <a:t> nejmenší zředění Ab, které ještě reaguje s Ag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- hodnocení : </a:t>
            </a:r>
            <a:r>
              <a:rPr lang="cs-CZ" sz="2400" b="1" i="1" smtClean="0">
                <a:solidFill>
                  <a:schemeClr val="accent1"/>
                </a:solidFill>
              </a:rPr>
              <a:t>kvalitativně</a:t>
            </a:r>
            <a:r>
              <a:rPr lang="cs-CZ" sz="2400" smtClean="0"/>
              <a:t> – odečtení okem</a:t>
            </a:r>
            <a:endParaRPr lang="cs-CZ" sz="24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ym typeface="Symbol" pitchFamily="18" charset="2"/>
              </a:rPr>
              <a:t></a:t>
            </a:r>
            <a:r>
              <a:rPr lang="cs-CZ" sz="2400" smtClean="0"/>
              <a:t> </a:t>
            </a:r>
            <a:r>
              <a:rPr lang="cs-CZ" sz="2400" b="1" i="1" smtClean="0">
                <a:solidFill>
                  <a:schemeClr val="accent1"/>
                </a:solidFill>
              </a:rPr>
              <a:t>kvantitativně</a:t>
            </a:r>
            <a:r>
              <a:rPr lang="cs-CZ" sz="2400" smtClean="0"/>
              <a:t> :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a, zjištěním </a:t>
            </a:r>
            <a:r>
              <a:rPr lang="cs-CZ" sz="2400" b="1" i="1" smtClean="0"/>
              <a:t>množství precipitátu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b, zjištěním </a:t>
            </a:r>
            <a:r>
              <a:rPr lang="cs-CZ" sz="2400" b="1" i="1" smtClean="0"/>
              <a:t>množství Ag</a:t>
            </a:r>
            <a:r>
              <a:rPr lang="cs-CZ" sz="2400" smtClean="0"/>
              <a:t> v precipitátu či supernatantu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c, změna </a:t>
            </a:r>
            <a:r>
              <a:rPr lang="cs-CZ" sz="2400" b="1" i="1" smtClean="0"/>
              <a:t>optických vlastností</a:t>
            </a:r>
            <a:r>
              <a:rPr lang="cs-CZ" sz="2400" smtClean="0"/>
              <a:t> vzorku – 2 metody :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NEFELOMETRIE </a:t>
            </a:r>
            <a:r>
              <a:rPr lang="cs-CZ" sz="2400" smtClean="0"/>
              <a:t>–</a:t>
            </a:r>
            <a:r>
              <a:rPr lang="cs-CZ" sz="2400" smtClean="0">
                <a:sym typeface="Symbol" pitchFamily="18" charset="2"/>
              </a:rPr>
              <a:t></a:t>
            </a:r>
            <a:r>
              <a:rPr lang="cs-CZ" sz="2400" smtClean="0"/>
              <a:t> </a:t>
            </a:r>
            <a:r>
              <a:rPr lang="cs-CZ" sz="2400" b="1" smtClean="0"/>
              <a:t>TURBIDIMETRIE</a:t>
            </a:r>
            <a:r>
              <a:rPr lang="cs-CZ" sz="2400" smtClean="0"/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68538" y="404813"/>
            <a:ext cx="3763962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sz="2800" b="1" i="1" dirty="0">
                <a:solidFill>
                  <a:schemeClr val="folHlink"/>
                </a:solidFill>
              </a:rPr>
              <a:t>PRECIPITAČNÍ metody</a:t>
            </a:r>
            <a:r>
              <a:rPr lang="cs-CZ" sz="2800" b="1" i="1" dirty="0"/>
              <a:t>:</a:t>
            </a:r>
            <a:endParaRPr lang="cs-CZ" sz="2800" dirty="0"/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3203575" y="-22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250825" y="4568825"/>
            <a:ext cx="871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Titrace séra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6" y="1484784"/>
            <a:ext cx="88763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pPr eaLnBrk="1" hangingPunct="1"/>
            <a:r>
              <a:rPr lang="cs-CZ" sz="3200" i="1" smtClean="0">
                <a:solidFill>
                  <a:schemeClr val="folHlink"/>
                </a:solidFill>
              </a:rPr>
              <a:t>př. Precipitační imunochemické metody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00113" y="981075"/>
            <a:ext cx="665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solidFill>
                  <a:schemeClr val="folHlink"/>
                </a:solidFill>
                <a:latin typeface="Times New Roman" pitchFamily="18" charset="0"/>
              </a:rPr>
              <a:t>Screeningové metody</a:t>
            </a:r>
            <a:r>
              <a:rPr lang="cs-CZ">
                <a:latin typeface="Times New Roman" pitchFamily="18" charset="0"/>
              </a:rPr>
              <a:t> – jednoduché precipitační testy</a:t>
            </a:r>
          </a:p>
          <a:p>
            <a:r>
              <a:rPr lang="cs-CZ">
                <a:latin typeface="Times New Roman" pitchFamily="18" charset="0"/>
              </a:rPr>
              <a:t>terénní kazetové testy pracující v oblasti ekvivalence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71550" y="2205038"/>
            <a:ext cx="2667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258888" y="2420938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195513" y="2420938"/>
            <a:ext cx="1143000" cy="6096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787900" y="2205038"/>
            <a:ext cx="2743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003800" y="2420938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084888" y="2420938"/>
            <a:ext cx="11430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042988" y="3284538"/>
            <a:ext cx="633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</a:rPr>
              <a:t>   S            T     C                          S            T      C  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484438" y="2420938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059113" y="2492375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948488" y="2492375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331913" y="3789363"/>
            <a:ext cx="6151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Times New Roman" pitchFamily="18" charset="0"/>
              </a:rPr>
              <a:t>Negativní výsledek                    Pozitivní výsledek</a:t>
            </a:r>
          </a:p>
          <a:p>
            <a:endParaRPr lang="cs-CZ" sz="2000">
              <a:latin typeface="Times New Roman" pitchFamily="18" charset="0"/>
            </a:endParaRPr>
          </a:p>
          <a:p>
            <a:r>
              <a:rPr lang="cs-CZ" sz="2000">
                <a:latin typeface="Times New Roman" pitchFamily="18" charset="0"/>
              </a:rPr>
              <a:t>Za nepřítomnosti nebo nedostatku drogy ve vzorku moče</a:t>
            </a:r>
          </a:p>
          <a:p>
            <a:r>
              <a:rPr lang="cs-CZ" sz="2000">
                <a:latin typeface="Times New Roman" pitchFamily="18" charset="0"/>
              </a:rPr>
              <a:t>vytvoří protilátka imunokomplex (precipitát) se značenou</a:t>
            </a:r>
          </a:p>
          <a:p>
            <a:r>
              <a:rPr lang="cs-CZ" sz="2000">
                <a:latin typeface="Times New Roman" pitchFamily="18" charset="0"/>
              </a:rPr>
              <a:t>drogou vázanou v místě testu T. (S – vzorek, C – kontrola)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14300" y="5589588"/>
            <a:ext cx="9029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folHlink"/>
                </a:solidFill>
              </a:rPr>
              <a:t>Využití:</a:t>
            </a:r>
            <a:r>
              <a:rPr lang="cs-CZ" sz="2000"/>
              <a:t> Rychlé chromatografické testy – stanovení přítomnosti drogy v </a:t>
            </a:r>
          </a:p>
          <a:p>
            <a:r>
              <a:rPr lang="cs-CZ" sz="2000"/>
              <a:t>tělesných tekutinách , Ab nebo Ag u infekčních nemocí (Chlamydie, </a:t>
            </a:r>
          </a:p>
          <a:p>
            <a:r>
              <a:rPr lang="cs-CZ" sz="2000"/>
              <a:t>Adenovirus, Rotavirus), (Helicobacter pylori, Influenza A,B, Rota a Adenovirus)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804</Words>
  <Application>Microsoft Office PowerPoint</Application>
  <PresentationFormat>Předvádění na obrazovce (4:3)</PresentationFormat>
  <Paragraphs>187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Rastrový obrázek</vt:lpstr>
      <vt:lpstr>Metody používané v klinické praxi</vt:lpstr>
      <vt:lpstr>metody využívající sérologické reakce</vt:lpstr>
      <vt:lpstr>Časové rozdělení metod, metody používané v klinické praxi </vt:lpstr>
      <vt:lpstr>Snímek 4</vt:lpstr>
      <vt:lpstr>Snímek 5</vt:lpstr>
      <vt:lpstr>Snímek 6</vt:lpstr>
      <vt:lpstr>Snímek 7</vt:lpstr>
      <vt:lpstr>Titrace séra</vt:lpstr>
      <vt:lpstr>př. Precipitační imunochemické metody</vt:lpstr>
      <vt:lpstr>Imunodifúze</vt:lpstr>
      <vt:lpstr>imunodifúze</vt:lpstr>
      <vt:lpstr>Imunodifúze</vt:lpstr>
      <vt:lpstr>Imunodifúze</vt:lpstr>
      <vt:lpstr>Imunodifúze</vt:lpstr>
      <vt:lpstr>Snímek 15</vt:lpstr>
      <vt:lpstr>Snímek 16</vt:lpstr>
      <vt:lpstr>Imunodifúze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používané v klinické praxi</dc:title>
  <dc:creator>Alena</dc:creator>
  <cp:lastModifiedBy>Alena</cp:lastModifiedBy>
  <cp:revision>20</cp:revision>
  <dcterms:created xsi:type="dcterms:W3CDTF">2011-09-20T12:10:35Z</dcterms:created>
  <dcterms:modified xsi:type="dcterms:W3CDTF">2013-10-01T10:54:19Z</dcterms:modified>
</cp:coreProperties>
</file>