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Lst>
  <p:notesMasterIdLst>
    <p:notesMasterId r:id="rId136"/>
  </p:notesMasterIdLst>
  <p:sldIdLst>
    <p:sldId id="256" r:id="rId3"/>
    <p:sldId id="429" r:id="rId4"/>
    <p:sldId id="430" r:id="rId5"/>
    <p:sldId id="431" r:id="rId6"/>
    <p:sldId id="432" r:id="rId7"/>
    <p:sldId id="433" r:id="rId8"/>
    <p:sldId id="434" r:id="rId9"/>
    <p:sldId id="435" r:id="rId10"/>
    <p:sldId id="436" r:id="rId11"/>
    <p:sldId id="437" r:id="rId12"/>
    <p:sldId id="438" r:id="rId13"/>
    <p:sldId id="439" r:id="rId14"/>
    <p:sldId id="399" r:id="rId15"/>
    <p:sldId id="400" r:id="rId16"/>
    <p:sldId id="401" r:id="rId17"/>
    <p:sldId id="403"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366" r:id="rId40"/>
    <p:sldId id="377" r:id="rId41"/>
    <p:sldId id="378" r:id="rId42"/>
    <p:sldId id="379" r:id="rId43"/>
    <p:sldId id="380" r:id="rId44"/>
    <p:sldId id="381" r:id="rId45"/>
    <p:sldId id="395" r:id="rId46"/>
    <p:sldId id="390" r:id="rId47"/>
    <p:sldId id="394" r:id="rId48"/>
    <p:sldId id="382" r:id="rId49"/>
    <p:sldId id="383" r:id="rId50"/>
    <p:sldId id="363" r:id="rId51"/>
    <p:sldId id="361" r:id="rId52"/>
    <p:sldId id="385" r:id="rId53"/>
    <p:sldId id="396" r:id="rId54"/>
    <p:sldId id="397" r:id="rId55"/>
    <p:sldId id="398" r:id="rId56"/>
    <p:sldId id="376" r:id="rId57"/>
    <p:sldId id="362" r:id="rId58"/>
    <p:sldId id="274" r:id="rId59"/>
    <p:sldId id="257" r:id="rId60"/>
    <p:sldId id="330" r:id="rId61"/>
    <p:sldId id="275" r:id="rId62"/>
    <p:sldId id="276" r:id="rId63"/>
    <p:sldId id="293" r:id="rId64"/>
    <p:sldId id="294" r:id="rId65"/>
    <p:sldId id="295" r:id="rId66"/>
    <p:sldId id="387" r:id="rId67"/>
    <p:sldId id="296" r:id="rId68"/>
    <p:sldId id="386" r:id="rId69"/>
    <p:sldId id="297" r:id="rId70"/>
    <p:sldId id="298" r:id="rId71"/>
    <p:sldId id="301" r:id="rId72"/>
    <p:sldId id="280" r:id="rId73"/>
    <p:sldId id="300" r:id="rId74"/>
    <p:sldId id="299" r:id="rId75"/>
    <p:sldId id="302" r:id="rId76"/>
    <p:sldId id="306" r:id="rId77"/>
    <p:sldId id="303" r:id="rId78"/>
    <p:sldId id="304" r:id="rId79"/>
    <p:sldId id="305" r:id="rId80"/>
    <p:sldId id="311" r:id="rId81"/>
    <p:sldId id="319" r:id="rId82"/>
    <p:sldId id="320" r:id="rId83"/>
    <p:sldId id="284" r:id="rId84"/>
    <p:sldId id="289" r:id="rId85"/>
    <p:sldId id="292" r:id="rId86"/>
    <p:sldId id="287" r:id="rId87"/>
    <p:sldId id="285" r:id="rId88"/>
    <p:sldId id="290" r:id="rId89"/>
    <p:sldId id="291" r:id="rId90"/>
    <p:sldId id="286" r:id="rId91"/>
    <p:sldId id="321" r:id="rId92"/>
    <p:sldId id="322" r:id="rId93"/>
    <p:sldId id="323" r:id="rId94"/>
    <p:sldId id="327" r:id="rId95"/>
    <p:sldId id="326" r:id="rId96"/>
    <p:sldId id="328" r:id="rId97"/>
    <p:sldId id="329" r:id="rId98"/>
    <p:sldId id="281" r:id="rId99"/>
    <p:sldId id="282" r:id="rId100"/>
    <p:sldId id="283" r:id="rId101"/>
    <p:sldId id="336" r:id="rId102"/>
    <p:sldId id="308" r:id="rId103"/>
    <p:sldId id="309" r:id="rId104"/>
    <p:sldId id="312" r:id="rId105"/>
    <p:sldId id="310" r:id="rId106"/>
    <p:sldId id="333" r:id="rId107"/>
    <p:sldId id="325" r:id="rId108"/>
    <p:sldId id="307" r:id="rId109"/>
    <p:sldId id="344" r:id="rId110"/>
    <p:sldId id="345" r:id="rId111"/>
    <p:sldId id="337" r:id="rId112"/>
    <p:sldId id="338" r:id="rId113"/>
    <p:sldId id="339" r:id="rId114"/>
    <p:sldId id="340" r:id="rId115"/>
    <p:sldId id="341" r:id="rId116"/>
    <p:sldId id="343" r:id="rId117"/>
    <p:sldId id="313" r:id="rId118"/>
    <p:sldId id="314" r:id="rId119"/>
    <p:sldId id="317" r:id="rId120"/>
    <p:sldId id="346" r:id="rId121"/>
    <p:sldId id="347" r:id="rId122"/>
    <p:sldId id="348" r:id="rId123"/>
    <p:sldId id="350" r:id="rId124"/>
    <p:sldId id="351" r:id="rId125"/>
    <p:sldId id="352" r:id="rId126"/>
    <p:sldId id="353" r:id="rId127"/>
    <p:sldId id="354" r:id="rId128"/>
    <p:sldId id="355" r:id="rId129"/>
    <p:sldId id="356" r:id="rId130"/>
    <p:sldId id="357" r:id="rId131"/>
    <p:sldId id="358" r:id="rId132"/>
    <p:sldId id="359" r:id="rId133"/>
    <p:sldId id="360" r:id="rId134"/>
    <p:sldId id="273" r:id="rId135"/>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1773" autoAdjust="0"/>
    <p:restoredTop sz="94611" autoAdjust="0"/>
  </p:normalViewPr>
  <p:slideViewPr>
    <p:cSldViewPr>
      <p:cViewPr varScale="1">
        <p:scale>
          <a:sx n="87" d="100"/>
          <a:sy n="87" d="100"/>
        </p:scale>
        <p:origin x="-132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2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5EE4F33-F279-42E2-89C9-F080F811654D}" type="slidenum">
              <a:rPr lang="cs-CZ" altLang="en-US" smtClean="0">
                <a:latin typeface="Arial" pitchFamily="34" charset="0"/>
              </a:rPr>
              <a:pPr/>
              <a:t>16</a:t>
            </a:fld>
            <a:endParaRPr lang="cs-CZ" altLang="en-US" smtClean="0">
              <a:latin typeface="Arial" pitchFamily="34"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2C47FD-0CD5-4485-8E09-A82BFEE5DD03}" type="slidenum">
              <a:rPr lang="cs-CZ" altLang="en-US" smtClean="0">
                <a:latin typeface="Arial" pitchFamily="34" charset="0"/>
              </a:rPr>
              <a:pPr/>
              <a:t>130</a:t>
            </a:fld>
            <a:endParaRPr lang="cs-CZ" altLang="en-US" smtClean="0">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AA2806D-CF42-4DDB-8709-441CC87CF757}" type="slidenum">
              <a:rPr lang="cs-CZ" altLang="en-US" smtClean="0">
                <a:latin typeface="Arial" pitchFamily="34" charset="0"/>
              </a:rPr>
              <a:pPr/>
              <a:t>131</a:t>
            </a:fld>
            <a:endParaRPr lang="cs-CZ" altLang="en-US" smtClean="0">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8578780-D2CA-43AA-B9C5-8DC55B9F80C6}" type="slidenum">
              <a:rPr lang="cs-CZ" altLang="en-US" smtClean="0">
                <a:latin typeface="Arial" pitchFamily="34" charset="0"/>
              </a:rPr>
              <a:pPr/>
              <a:t>132</a:t>
            </a:fld>
            <a:endParaRPr lang="cs-CZ" altLang="en-US" smtClean="0">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A20A72B-2719-4305-A53F-0047BBD5B702}" type="slidenum">
              <a:rPr lang="cs-CZ" altLang="en-US" smtClean="0">
                <a:latin typeface="Arial" pitchFamily="34" charset="0"/>
              </a:rPr>
              <a:pPr/>
              <a:t>133</a:t>
            </a:fld>
            <a:endParaRPr lang="cs-CZ" altLang="en-US" smtClean="0">
              <a:latin typeface="Arial" pitchFamily="34" charset="0"/>
            </a:endParaRPr>
          </a:p>
        </p:txBody>
      </p:sp>
      <p:sp>
        <p:nvSpPr>
          <p:cNvPr id="217091" name="Rectangle 2"/>
          <p:cNvSpPr>
            <a:spLocks noGrp="1" noRot="1" noChangeAspect="1" noChangeArrowheads="1" noTextEdit="1"/>
          </p:cNvSpPr>
          <p:nvPr>
            <p:ph type="sldImg"/>
          </p:nvPr>
        </p:nvSpPr>
        <p:spPr>
          <a:xfrm>
            <a:off x="1144588" y="684213"/>
            <a:ext cx="4572000" cy="3429000"/>
          </a:xfrm>
          <a:ln/>
        </p:spPr>
      </p:sp>
      <p:sp>
        <p:nvSpPr>
          <p:cNvPr id="217092"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A8359CF-DD84-4548-ACD3-85FC84053177}" type="slidenum">
              <a:rPr lang="cs-CZ" altLang="en-US" smtClean="0">
                <a:latin typeface="Arial" pitchFamily="34" charset="0"/>
              </a:rPr>
              <a:pPr/>
              <a:t>25</a:t>
            </a:fld>
            <a:endParaRPr lang="cs-CZ" altLang="en-US" smtClean="0">
              <a:latin typeface="Arial" pitchFamily="34"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EA1299B-2E27-4C70-8B27-2B6F466844F5}" type="slidenum">
              <a:rPr lang="cs-CZ" altLang="en-US" smtClean="0">
                <a:latin typeface="Arial" pitchFamily="34" charset="0"/>
              </a:rPr>
              <a:pPr/>
              <a:t>26</a:t>
            </a:fld>
            <a:endParaRPr lang="cs-CZ" altLang="en-US" smtClean="0">
              <a:latin typeface="Arial" pitchFamily="34"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F83607B-1774-420D-A3CE-ADA6DA946313}" type="slidenum">
              <a:rPr lang="cs-CZ" altLang="en-US" smtClean="0">
                <a:latin typeface="Arial" pitchFamily="34" charset="0"/>
              </a:rPr>
              <a:pPr/>
              <a:t>27</a:t>
            </a:fld>
            <a:endParaRPr lang="cs-CZ" altLang="en-US" smtClean="0">
              <a:latin typeface="Arial" pitchFamily="34" charset="0"/>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7E10420-571D-4785-BF36-19ADD2D77DAF}" type="slidenum">
              <a:rPr lang="cs-CZ" altLang="en-US" smtClean="0">
                <a:latin typeface="Arial" pitchFamily="34" charset="0"/>
              </a:rPr>
              <a:pPr/>
              <a:t>28</a:t>
            </a:fld>
            <a:endParaRPr lang="cs-CZ" altLang="en-US" smtClean="0">
              <a:latin typeface="Arial" pitchFamily="34" charset="0"/>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5AB035-AB4B-4188-B826-5600727C2039}" type="slidenum">
              <a:rPr lang="cs-CZ" altLang="en-US" smtClean="0">
                <a:latin typeface="Arial" pitchFamily="34" charset="0"/>
              </a:rPr>
              <a:pPr/>
              <a:t>30</a:t>
            </a:fld>
            <a:endParaRPr lang="cs-CZ" altLang="en-US" smtClean="0">
              <a:latin typeface="Arial" pitchFamily="34" charset="0"/>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FDAC378-DF1E-473E-BCCD-EDBBA1DCEFD1}" type="slidenum">
              <a:rPr lang="cs-CZ" altLang="en-US" smtClean="0">
                <a:latin typeface="Arial" pitchFamily="34" charset="0"/>
              </a:rPr>
              <a:pPr/>
              <a:t>37</a:t>
            </a:fld>
            <a:endParaRPr lang="cs-CZ" altLang="en-US" smtClean="0">
              <a:latin typeface="Arial" pitchFamily="34"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98418B-F066-442B-8595-EA728D8FBBDA}" type="slidenum">
              <a:rPr lang="cs-CZ" altLang="en-US" smtClean="0">
                <a:latin typeface="Arial" pitchFamily="34" charset="0"/>
              </a:rPr>
              <a:pPr/>
              <a:t>38</a:t>
            </a:fld>
            <a:endParaRPr lang="cs-CZ" altLang="en-US" smtClean="0">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F5E6B0-6F9C-4C6D-9A36-7047819941F0}" type="slidenum">
              <a:rPr lang="en-US" altLang="en-US" smtClean="0">
                <a:solidFill>
                  <a:srgbClr val="000000"/>
                </a:solidFill>
                <a:latin typeface="Arial" pitchFamily="34" charset="0"/>
              </a:rPr>
              <a:pPr/>
              <a:t>39</a:t>
            </a:fld>
            <a:endParaRPr lang="en-US" altLang="en-US" smtClean="0">
              <a:solidFill>
                <a:srgbClr val="000000"/>
              </a:solidFill>
              <a:latin typeface="Arial" pitchFamily="34" charset="0"/>
            </a:endParaRPr>
          </a:p>
        </p:txBody>
      </p:sp>
      <p:sp>
        <p:nvSpPr>
          <p:cNvPr id="130051" name="Rectangle 2"/>
          <p:cNvSpPr>
            <a:spLocks noGrp="1" noRot="1" noChangeAspect="1" noChangeArrowheads="1" noTextEdit="1"/>
          </p:cNvSpPr>
          <p:nvPr>
            <p:ph type="sldImg"/>
          </p:nvPr>
        </p:nvSpPr>
        <p:spPr>
          <a:xfrm>
            <a:off x="1144588" y="685800"/>
            <a:ext cx="4570412" cy="3429000"/>
          </a:xfrm>
          <a:ln/>
        </p:spPr>
      </p:sp>
      <p:sp>
        <p:nvSpPr>
          <p:cNvPr id="130052" name="Rectangle 3"/>
          <p:cNvSpPr>
            <a:spLocks noGrp="1" noChangeArrowheads="1"/>
          </p:cNvSpPr>
          <p:nvPr>
            <p:ph type="body" idx="1"/>
          </p:nvPr>
        </p:nvSpPr>
        <p:spPr>
          <a:xfrm>
            <a:off x="914400" y="4341813"/>
            <a:ext cx="5029200" cy="4116387"/>
          </a:xfrm>
          <a:noFill/>
        </p:spPr>
        <p:txBody>
          <a:bodyPr/>
          <a:lstStyle/>
          <a:p>
            <a:pPr eaLnBrk="1" hangingPunct="1"/>
            <a:r>
              <a:rPr lang="en-US" altLang="en-US" smtClean="0"/>
              <a:t>This results in spillover.  Notice how in our PE detector, we are also getting signal from FITC and PE-Cy7.  We can eliminate the contribution of other signals through compensation.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B15CCF3-E4BE-4A64-BF75-2BF673ADDF56}" type="slidenum">
              <a:rPr lang="en-US" altLang="en-US" smtClean="0">
                <a:solidFill>
                  <a:srgbClr val="000000"/>
                </a:solidFill>
                <a:latin typeface="Arial" pitchFamily="34" charset="0"/>
              </a:rPr>
              <a:pPr/>
              <a:t>40</a:t>
            </a:fld>
            <a:endParaRPr lang="en-US" altLang="en-US" smtClean="0">
              <a:solidFill>
                <a:srgbClr val="000000"/>
              </a:solidFill>
              <a:latin typeface="Arial" pitchFamily="34" charset="0"/>
            </a:endParaRPr>
          </a:p>
        </p:txBody>
      </p:sp>
      <p:sp>
        <p:nvSpPr>
          <p:cNvPr id="131075" name="Rectangle 2"/>
          <p:cNvSpPr>
            <a:spLocks noGrp="1" noRot="1" noChangeAspect="1" noChangeArrowheads="1" noTextEdit="1"/>
          </p:cNvSpPr>
          <p:nvPr>
            <p:ph type="sldImg"/>
          </p:nvPr>
        </p:nvSpPr>
        <p:spPr>
          <a:xfrm>
            <a:off x="1144588" y="685800"/>
            <a:ext cx="4570412" cy="3429000"/>
          </a:xfrm>
          <a:ln/>
        </p:spPr>
      </p:sp>
      <p:sp>
        <p:nvSpPr>
          <p:cNvPr id="131076" name="Rectangle 3"/>
          <p:cNvSpPr>
            <a:spLocks noGrp="1" noChangeArrowheads="1"/>
          </p:cNvSpPr>
          <p:nvPr>
            <p:ph type="body" idx="1"/>
          </p:nvPr>
        </p:nvSpPr>
        <p:spPr>
          <a:noFill/>
        </p:spPr>
        <p:txBody>
          <a:bodyPr/>
          <a:lstStyle/>
          <a:p>
            <a:pPr eaLnBrk="1" hangingPunct="1"/>
            <a:r>
              <a:rPr lang="en-US" altLang="en-US" smtClean="0"/>
              <a:t>Without compensation, using certain fluorochromes together can decreast the resolution of our data.  Here we see data with and without FITC.  Without FITC, we get good separation of the positive and negative peaks.  With FITC and BEFORE compensation, you can see that the negative and positive peaks overlap.  This is due to spillover.</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1B49FE6-ECCB-414F-B6A9-C6DC40FA4442}" type="slidenum">
              <a:rPr lang="cs-CZ" altLang="en-US" smtClean="0">
                <a:latin typeface="Arial" pitchFamily="34" charset="0"/>
              </a:rPr>
              <a:pPr/>
              <a:t>4</a:t>
            </a:fld>
            <a:endParaRPr lang="cs-CZ" altLang="en-US" smtClean="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FB904A-6BCC-41E0-9967-5BD08DF0D2CE}" type="slidenum">
              <a:rPr lang="en-US" altLang="en-US" smtClean="0">
                <a:solidFill>
                  <a:srgbClr val="000000"/>
                </a:solidFill>
                <a:latin typeface="Arial" pitchFamily="34" charset="0"/>
              </a:rPr>
              <a:pPr/>
              <a:t>41</a:t>
            </a:fld>
            <a:endParaRPr lang="en-US" altLang="en-US" smtClean="0">
              <a:solidFill>
                <a:srgbClr val="000000"/>
              </a:solidFill>
              <a:latin typeface="Arial" pitchFamily="34" charset="0"/>
            </a:endParaRPr>
          </a:p>
        </p:txBody>
      </p:sp>
      <p:sp>
        <p:nvSpPr>
          <p:cNvPr id="132099" name="Rectangle 2"/>
          <p:cNvSpPr>
            <a:spLocks noGrp="1" noRot="1" noChangeAspect="1" noChangeArrowheads="1" noTextEdit="1"/>
          </p:cNvSpPr>
          <p:nvPr>
            <p:ph type="sldImg"/>
          </p:nvPr>
        </p:nvSpPr>
        <p:spPr>
          <a:xfrm>
            <a:off x="1144588" y="685800"/>
            <a:ext cx="4570412" cy="3429000"/>
          </a:xfrm>
          <a:ln/>
        </p:spPr>
      </p:sp>
      <p:sp>
        <p:nvSpPr>
          <p:cNvPr id="132100" name="Rectangle 3"/>
          <p:cNvSpPr>
            <a:spLocks noGrp="1" noChangeArrowheads="1"/>
          </p:cNvSpPr>
          <p:nvPr>
            <p:ph type="body" idx="1"/>
          </p:nvPr>
        </p:nvSpPr>
        <p:spPr>
          <a:xfrm>
            <a:off x="914400" y="4341813"/>
            <a:ext cx="5029200" cy="4116387"/>
          </a:xfrm>
          <a:noFill/>
        </p:spPr>
        <p:txBody>
          <a:bodyPr/>
          <a:lstStyle/>
          <a:p>
            <a:pPr eaLnBrk="1" hangingPunct="1"/>
            <a:r>
              <a:rPr lang="en-US" altLang="en-US" smtClean="0"/>
              <a:t>If we look at a tube that has only FITC in it, before compensation our sample looks positive for both FITC and PE.  You can see from the emission spectra of FITC how it spillsover into the PE detector, causing this false double positive.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BCABB3-1C6B-4A2F-A80B-FF85F5B99C6E}" type="slidenum">
              <a:rPr lang="en-US" altLang="en-US" smtClean="0">
                <a:solidFill>
                  <a:srgbClr val="000000"/>
                </a:solidFill>
                <a:latin typeface="Arial" pitchFamily="34" charset="0"/>
              </a:rPr>
              <a:pPr/>
              <a:t>42</a:t>
            </a:fld>
            <a:endParaRPr lang="en-US" altLang="en-US" smtClean="0">
              <a:solidFill>
                <a:srgbClr val="000000"/>
              </a:solidFill>
              <a:latin typeface="Arial"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smtClean="0"/>
              <a:t>When compensation is done correctly, the mean of the positive and negative match.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01A1AD-3178-485A-BBFA-A88E9B2B8F99}" type="slidenum">
              <a:rPr lang="en-US" altLang="en-US" smtClean="0">
                <a:solidFill>
                  <a:srgbClr val="000000"/>
                </a:solidFill>
                <a:latin typeface="Arial" pitchFamily="34" charset="0"/>
              </a:rPr>
              <a:pPr/>
              <a:t>43</a:t>
            </a:fld>
            <a:endParaRPr lang="en-US" altLang="en-US" smtClean="0">
              <a:solidFill>
                <a:srgbClr val="000000"/>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smtClean="0"/>
              <a:t>Many factors can effect compensation, including reagent lot-to-lot variation (especially in tandem dyes, which we will talk about in the next few slides), fluorochrome stability (degradation caused by light, temperature, and time), sample to sample variation (if you get a specimen that is much brighter than your usual samples), and assay staining conditions (fixative)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47</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48</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3A056EC-7759-4F4F-A560-481AC2ABBC6D}" type="slidenum">
              <a:rPr lang="cs-CZ" altLang="en-US" smtClean="0">
                <a:latin typeface="Arial" pitchFamily="34" charset="0"/>
              </a:rPr>
              <a:pPr/>
              <a:t>49</a:t>
            </a:fld>
            <a:endParaRPr lang="cs-CZ" altLang="en-US" smtClean="0">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19EC4EB-F7FF-45C9-A24E-AF277F748577}" type="slidenum">
              <a:rPr lang="cs-CZ" altLang="en-US" smtClean="0">
                <a:latin typeface="Arial" pitchFamily="34" charset="0"/>
              </a:rPr>
              <a:pPr/>
              <a:t>50</a:t>
            </a:fld>
            <a:endParaRPr lang="cs-CZ" altLang="en-US" smtClean="0">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40E8E31-0FD8-40F7-9E1B-24691D6258D7}" type="slidenum">
              <a:rPr lang="cs-CZ" altLang="en-US" smtClean="0">
                <a:latin typeface="Arial" pitchFamily="34" charset="0"/>
              </a:rPr>
              <a:pPr/>
              <a:t>55</a:t>
            </a:fld>
            <a:endParaRPr lang="cs-CZ" altLang="en-US" smtClean="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F025E87-0A34-441D-B799-A16144938559}" type="slidenum">
              <a:rPr lang="cs-CZ" altLang="en-US" smtClean="0">
                <a:latin typeface="Arial" pitchFamily="34" charset="0"/>
              </a:rPr>
              <a:pPr/>
              <a:t>56</a:t>
            </a:fld>
            <a:endParaRPr lang="cs-CZ" altLang="en-US"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7494856-5088-4BA0-B010-959C1A39A866}" type="slidenum">
              <a:rPr lang="cs-CZ" altLang="en-US" smtClean="0">
                <a:latin typeface="Arial" pitchFamily="34" charset="0"/>
              </a:rPr>
              <a:pPr/>
              <a:t>57</a:t>
            </a:fld>
            <a:endParaRPr lang="cs-CZ" altLang="en-US" smtClean="0">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CB5515D-88C2-4EF5-B767-0F68F0939AAB}" type="slidenum">
              <a:rPr lang="cs-CZ" altLang="en-US" smtClean="0">
                <a:latin typeface="Arial" pitchFamily="34" charset="0"/>
              </a:rPr>
              <a:pPr/>
              <a:t>5</a:t>
            </a:fld>
            <a:endParaRPr lang="cs-CZ" altLang="en-US" smtClean="0">
              <a:latin typeface="Arial" pitchFamily="34" charset="0"/>
            </a:endParaRPr>
          </a:p>
        </p:txBody>
      </p:sp>
      <p:sp>
        <p:nvSpPr>
          <p:cNvPr id="124931" name="Rectangle 2"/>
          <p:cNvSpPr>
            <a:spLocks noGrp="1" noRot="1" noChangeAspect="1" noChangeArrowheads="1" noTextEdit="1"/>
          </p:cNvSpPr>
          <p:nvPr>
            <p:ph type="sldImg"/>
          </p:nvPr>
        </p:nvSpPr>
        <p:spPr>
          <a:xfrm>
            <a:off x="1144588" y="685800"/>
            <a:ext cx="4570412" cy="3427413"/>
          </a:xfrm>
          <a:ln/>
        </p:spPr>
      </p:sp>
      <p:sp>
        <p:nvSpPr>
          <p:cNvPr id="1249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533FE23-A25F-4CEC-BFFE-18C140C29158}" type="slidenum">
              <a:rPr lang="cs-CZ" altLang="en-US" smtClean="0">
                <a:latin typeface="Arial" pitchFamily="34" charset="0"/>
              </a:rPr>
              <a:pPr/>
              <a:t>58</a:t>
            </a:fld>
            <a:endParaRPr lang="cs-CZ" altLang="en-US" smtClean="0">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9C0EA90-9D75-4625-9FDD-D7B8FBF6468B}" type="slidenum">
              <a:rPr lang="cs-CZ" altLang="en-US" smtClean="0">
                <a:latin typeface="Arial" pitchFamily="34" charset="0"/>
              </a:rPr>
              <a:pPr/>
              <a:t>59</a:t>
            </a:fld>
            <a:endParaRPr lang="cs-CZ" altLang="en-US" smtClean="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014AFA-8A7D-4F7E-B880-DD04396D167B}" type="slidenum">
              <a:rPr lang="cs-CZ" altLang="en-US" smtClean="0">
                <a:latin typeface="Arial" pitchFamily="34" charset="0"/>
              </a:rPr>
              <a:pPr/>
              <a:t>60</a:t>
            </a:fld>
            <a:endParaRPr lang="cs-CZ" altLang="en-US" smtClean="0">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6D61EB-DB49-4D4D-A3FD-E2D75C64EE25}" type="slidenum">
              <a:rPr lang="cs-CZ" altLang="en-US" smtClean="0">
                <a:latin typeface="Arial" pitchFamily="34" charset="0"/>
              </a:rPr>
              <a:pPr/>
              <a:t>61</a:t>
            </a:fld>
            <a:endParaRPr lang="cs-CZ" altLang="en-US"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CC6AAFB-8FA5-40CC-9E27-8F55249F8960}" type="slidenum">
              <a:rPr lang="cs-CZ" altLang="en-US" smtClean="0">
                <a:latin typeface="Arial" pitchFamily="34" charset="0"/>
              </a:rPr>
              <a:pPr/>
              <a:t>62</a:t>
            </a:fld>
            <a:endParaRPr lang="cs-CZ" altLang="en-US" smtClean="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8A3D8-1463-40AA-9CE0-C78EB86A00D0}" type="slidenum">
              <a:rPr lang="cs-CZ" altLang="en-US" smtClean="0">
                <a:latin typeface="Arial" pitchFamily="34" charset="0"/>
              </a:rPr>
              <a:pPr/>
              <a:t>63</a:t>
            </a:fld>
            <a:endParaRPr lang="cs-CZ" altLang="en-US"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69AD37-48D8-459B-865E-DBE0971894F0}" type="slidenum">
              <a:rPr lang="cs-CZ" altLang="en-US" smtClean="0">
                <a:latin typeface="Arial" pitchFamily="34" charset="0"/>
              </a:rPr>
              <a:pPr/>
              <a:t>64</a:t>
            </a:fld>
            <a:endParaRPr lang="cs-CZ" altLang="en-US" smtClean="0">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3CCC809-7A48-426B-B746-F790DE8D09BA}" type="slidenum">
              <a:rPr lang="cs-CZ" altLang="en-US" smtClean="0">
                <a:latin typeface="Arial" pitchFamily="34" charset="0"/>
              </a:rPr>
              <a:pPr/>
              <a:t>66</a:t>
            </a:fld>
            <a:endParaRPr lang="cs-CZ" altLang="en-US" smtClean="0">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latin typeface="Arial" pitchFamily="34" charset="0"/>
              </a:rPr>
              <a:pPr/>
              <a:t>68</a:t>
            </a:fld>
            <a:endParaRPr lang="cs-CZ" altLang="en-US"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0FFC7C4-2673-4511-A11B-D1F99BDD3675}" type="slidenum">
              <a:rPr lang="cs-CZ" altLang="en-US" smtClean="0">
                <a:latin typeface="Arial" pitchFamily="34" charset="0"/>
              </a:rPr>
              <a:pPr/>
              <a:t>69</a:t>
            </a:fld>
            <a:endParaRPr lang="cs-CZ" altLang="en-US" smtClean="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EA59F8-6761-44DB-A3C1-83A78BC1B563}" type="slidenum">
              <a:rPr lang="cs-CZ" altLang="en-US" smtClean="0">
                <a:latin typeface="Arial" pitchFamily="34" charset="0"/>
              </a:rPr>
              <a:pPr/>
              <a:t>6</a:t>
            </a:fld>
            <a:endParaRPr lang="cs-CZ" altLang="en-US" smtClean="0">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B0AC2B-40F4-475F-B5E0-99546DF43764}" type="slidenum">
              <a:rPr lang="cs-CZ" altLang="en-US" smtClean="0">
                <a:latin typeface="Arial" pitchFamily="34" charset="0"/>
              </a:rPr>
              <a:pPr/>
              <a:t>70</a:t>
            </a:fld>
            <a:endParaRPr lang="cs-CZ" altLang="en-US"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97976AB-8969-4DED-8A72-229116FF9E31}" type="slidenum">
              <a:rPr lang="cs-CZ" altLang="en-US" smtClean="0">
                <a:latin typeface="Arial" pitchFamily="34" charset="0"/>
              </a:rPr>
              <a:pPr/>
              <a:t>71</a:t>
            </a:fld>
            <a:endParaRPr lang="cs-CZ" altLang="en-US"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77F93-4F9E-4056-9F48-F413F9C293C8}" type="slidenum">
              <a:rPr lang="cs-CZ" altLang="en-US" smtClean="0">
                <a:latin typeface="Arial" pitchFamily="34" charset="0"/>
              </a:rPr>
              <a:pPr/>
              <a:t>72</a:t>
            </a:fld>
            <a:endParaRPr lang="cs-CZ" altLang="en-US"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5462F0C-7D1E-4740-A72C-C2130EFD0484}" type="slidenum">
              <a:rPr lang="cs-CZ" altLang="en-US" smtClean="0">
                <a:latin typeface="Arial" pitchFamily="34" charset="0"/>
              </a:rPr>
              <a:pPr/>
              <a:t>73</a:t>
            </a:fld>
            <a:endParaRPr lang="cs-CZ" altLang="en-US" smtClean="0">
              <a:latin typeface="Arial"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4D4C9A7-87F7-4889-B2D4-F8CC1C836C9A}" type="slidenum">
              <a:rPr lang="cs-CZ" altLang="en-US" smtClean="0">
                <a:latin typeface="Arial" pitchFamily="34" charset="0"/>
              </a:rPr>
              <a:pPr/>
              <a:t>74</a:t>
            </a:fld>
            <a:endParaRPr lang="cs-CZ" altLang="en-US" smtClean="0">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E7BFC20-70EE-4C14-B2BE-F3507C96A713}" type="slidenum">
              <a:rPr lang="cs-CZ" altLang="en-US" smtClean="0">
                <a:latin typeface="Arial" pitchFamily="34" charset="0"/>
              </a:rPr>
              <a:pPr/>
              <a:t>75</a:t>
            </a:fld>
            <a:endParaRPr lang="cs-CZ" altLang="en-US" smtClean="0">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8CDE946-1BC7-46CD-B2C8-3E030A2CA8A3}" type="slidenum">
              <a:rPr lang="cs-CZ" altLang="en-US" smtClean="0">
                <a:latin typeface="Arial" pitchFamily="34" charset="0"/>
              </a:rPr>
              <a:pPr/>
              <a:t>76</a:t>
            </a:fld>
            <a:endParaRPr lang="cs-CZ" altLang="en-US" smtClean="0">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92BBDA3-6117-4918-A704-F64E30CA9F27}" type="slidenum">
              <a:rPr lang="cs-CZ" altLang="en-US" smtClean="0">
                <a:latin typeface="Arial" pitchFamily="34" charset="0"/>
              </a:rPr>
              <a:pPr/>
              <a:t>77</a:t>
            </a:fld>
            <a:endParaRPr lang="cs-CZ" altLang="en-US" smtClean="0">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508BAF-94B3-494E-BEE5-1F663C5D430C}" type="slidenum">
              <a:rPr lang="cs-CZ" altLang="en-US" smtClean="0">
                <a:latin typeface="Arial" pitchFamily="34" charset="0"/>
              </a:rPr>
              <a:pPr/>
              <a:t>78</a:t>
            </a:fld>
            <a:endParaRPr lang="cs-CZ" altLang="en-US" smtClean="0">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F350A05-7562-40F3-9F52-D3832550892F}" type="slidenum">
              <a:rPr lang="cs-CZ" altLang="en-US" smtClean="0">
                <a:latin typeface="Arial" pitchFamily="34" charset="0"/>
              </a:rPr>
              <a:pPr/>
              <a:t>79</a:t>
            </a:fld>
            <a:endParaRPr lang="cs-CZ" altLang="en-US" smtClean="0">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B635EB-C88F-4FA4-B41A-97A68C724C33}" type="slidenum">
              <a:rPr lang="cs-CZ" altLang="en-US" smtClean="0">
                <a:latin typeface="Arial" pitchFamily="34" charset="0"/>
              </a:rPr>
              <a:pPr/>
              <a:t>7</a:t>
            </a:fld>
            <a:endParaRPr lang="cs-CZ" altLang="en-US" smtClean="0">
              <a:latin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59A2C75-E782-4974-8FB8-4D1FFD2F915E}" type="slidenum">
              <a:rPr lang="cs-CZ" altLang="en-US" smtClean="0">
                <a:latin typeface="Arial" pitchFamily="34" charset="0"/>
              </a:rPr>
              <a:pPr/>
              <a:t>80</a:t>
            </a:fld>
            <a:endParaRPr lang="cs-CZ" altLang="en-US"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6575AF9-5F0F-4E89-9B45-C937195336C0}" type="slidenum">
              <a:rPr lang="cs-CZ" altLang="en-US" smtClean="0">
                <a:latin typeface="Arial" pitchFamily="34" charset="0"/>
              </a:rPr>
              <a:pPr/>
              <a:t>81</a:t>
            </a:fld>
            <a:endParaRPr lang="cs-CZ" altLang="en-US" smtClean="0">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3601B40-7168-4386-B1A1-D80D6ECDB9DA}" type="slidenum">
              <a:rPr lang="cs-CZ" altLang="en-US" smtClean="0">
                <a:latin typeface="Arial" pitchFamily="34" charset="0"/>
              </a:rPr>
              <a:pPr/>
              <a:t>82</a:t>
            </a:fld>
            <a:endParaRPr lang="cs-CZ" altLang="en-US" smtClean="0">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E048370-B2E1-4183-BD06-CC4F1A94D917}" type="slidenum">
              <a:rPr lang="cs-CZ" altLang="en-US" smtClean="0">
                <a:latin typeface="Arial" pitchFamily="34" charset="0"/>
              </a:rPr>
              <a:pPr/>
              <a:t>83</a:t>
            </a:fld>
            <a:endParaRPr lang="cs-CZ" altLang="en-US" smtClean="0">
              <a:latin typeface="Arial"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808D21-FB38-492D-BC63-9E5F9F0671EE}" type="slidenum">
              <a:rPr lang="cs-CZ" altLang="en-US" smtClean="0">
                <a:latin typeface="Arial" pitchFamily="34" charset="0"/>
              </a:rPr>
              <a:pPr/>
              <a:t>84</a:t>
            </a:fld>
            <a:endParaRPr lang="cs-CZ" altLang="en-US" smtClean="0">
              <a:latin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338943-B8BA-4BB8-9F63-19A7D35D6999}" type="slidenum">
              <a:rPr lang="cs-CZ" altLang="en-US" smtClean="0">
                <a:latin typeface="Arial" pitchFamily="34" charset="0"/>
              </a:rPr>
              <a:pPr/>
              <a:t>85</a:t>
            </a:fld>
            <a:endParaRPr lang="cs-CZ" altLang="en-US" smtClean="0">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0FA1F4-7148-4502-ADBF-02FD3B7D8683}" type="slidenum">
              <a:rPr lang="cs-CZ" altLang="en-US" smtClean="0">
                <a:latin typeface="Arial" pitchFamily="34" charset="0"/>
              </a:rPr>
              <a:pPr/>
              <a:t>86</a:t>
            </a:fld>
            <a:endParaRPr lang="cs-CZ" altLang="en-US" smtClean="0">
              <a:latin typeface="Arial" pitchFamily="34" charset="0"/>
            </a:endParaRPr>
          </a:p>
        </p:txBody>
      </p:sp>
      <p:sp>
        <p:nvSpPr>
          <p:cNvPr id="168963"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68964"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6B6B530-A944-4B85-BFFC-26E523532079}" type="slidenum">
              <a:rPr lang="cs-CZ" altLang="en-US" smtClean="0">
                <a:latin typeface="Arial" pitchFamily="34" charset="0"/>
              </a:rPr>
              <a:pPr/>
              <a:t>87</a:t>
            </a:fld>
            <a:endParaRPr lang="cs-CZ" altLang="en-US" smtClean="0">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2178E2-BEF3-4D5E-9D27-4ABE02F71AB6}" type="slidenum">
              <a:rPr lang="cs-CZ" altLang="en-US" smtClean="0">
                <a:latin typeface="Arial" pitchFamily="34" charset="0"/>
              </a:rPr>
              <a:pPr/>
              <a:t>88</a:t>
            </a:fld>
            <a:endParaRPr lang="cs-CZ" altLang="en-US" smtClean="0">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4D3D192-1BBA-45D9-9624-32F9266C122A}" type="slidenum">
              <a:rPr lang="cs-CZ" altLang="en-US" smtClean="0">
                <a:latin typeface="Arial" pitchFamily="34" charset="0"/>
              </a:rPr>
              <a:pPr/>
              <a:t>89</a:t>
            </a:fld>
            <a:endParaRPr lang="cs-CZ" altLang="en-US" smtClean="0">
              <a:latin typeface="Arial" pitchFamily="34" charset="0"/>
            </a:endParaRPr>
          </a:p>
        </p:txBody>
      </p:sp>
      <p:sp>
        <p:nvSpPr>
          <p:cNvPr id="172035"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72036"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r>
              <a:rPr lang="cs-CZ" altLang="en-US" smtClean="0"/>
              <a:t>- pro ziska Fmax - přidání ionoforu = A23187-Br, ionomycin</a:t>
            </a:r>
          </a:p>
          <a:p>
            <a:pPr defTabSz="762000" eaLnBrk="1" hangingPunct="1"/>
            <a:r>
              <a:rPr lang="cs-CZ" altLang="en-US" smtClean="0"/>
              <a:t>- Fmin - 2mM MgCl2, Fluo-3 vytváří fluorescenční komplex i s Mg2+ (ale 5x méně intenzinví fluo nez s Ca2+</a:t>
            </a:r>
            <a:endParaRPr lang="cs-CZ" altLang="en-US" smtClean="0">
              <a:latin typeface="Times New Roman CE" charset="-1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36EFB27-D6B2-4177-8F49-D159BA81BEDA}" type="slidenum">
              <a:rPr lang="cs-CZ" altLang="en-US" smtClean="0">
                <a:latin typeface="Arial" pitchFamily="34" charset="0"/>
              </a:rPr>
              <a:pPr/>
              <a:t>8</a:t>
            </a:fld>
            <a:endParaRPr lang="cs-CZ" altLang="en-US" smtClean="0">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22E47-2836-4EE3-B913-443356D5D84B}" type="slidenum">
              <a:rPr lang="cs-CZ" altLang="en-US" smtClean="0">
                <a:latin typeface="Arial" pitchFamily="34" charset="0"/>
              </a:rPr>
              <a:pPr/>
              <a:t>90</a:t>
            </a:fld>
            <a:endParaRPr lang="cs-CZ" altLang="en-US" smtClean="0">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E7D650-9CD2-43F0-A3C9-595ACA9C07F4}" type="slidenum">
              <a:rPr lang="cs-CZ" altLang="en-US" smtClean="0">
                <a:latin typeface="Arial" pitchFamily="34" charset="0"/>
              </a:rPr>
              <a:pPr/>
              <a:t>91</a:t>
            </a:fld>
            <a:endParaRPr lang="cs-CZ" altLang="en-US" smtClean="0">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A085620-7089-4631-B9C9-DC9901D7377F}" type="slidenum">
              <a:rPr lang="cs-CZ" altLang="en-US" smtClean="0">
                <a:latin typeface="Arial" pitchFamily="34" charset="0"/>
              </a:rPr>
              <a:pPr/>
              <a:t>92</a:t>
            </a:fld>
            <a:endParaRPr lang="cs-CZ" altLang="en-US" smtClean="0">
              <a:latin typeface="Arial"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2C6AF3-3D35-4F83-A60F-FE73DA747015}" type="slidenum">
              <a:rPr lang="cs-CZ" altLang="en-US" smtClean="0">
                <a:latin typeface="Arial" pitchFamily="34" charset="0"/>
              </a:rPr>
              <a:pPr/>
              <a:t>93</a:t>
            </a:fld>
            <a:endParaRPr lang="cs-CZ" altLang="en-US" smtClean="0">
              <a:latin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31D9DD-7778-42C9-8C2E-5D3271DC123B}" type="slidenum">
              <a:rPr lang="cs-CZ" altLang="en-US" smtClean="0">
                <a:latin typeface="Arial" pitchFamily="34" charset="0"/>
              </a:rPr>
              <a:pPr/>
              <a:t>94</a:t>
            </a:fld>
            <a:endParaRPr lang="cs-CZ" altLang="en-US" smtClean="0">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2441B0D-6C4A-41EA-B813-F2A3DD33B572}" type="slidenum">
              <a:rPr lang="cs-CZ" altLang="en-US" smtClean="0">
                <a:latin typeface="Arial" pitchFamily="34" charset="0"/>
              </a:rPr>
              <a:pPr/>
              <a:t>95</a:t>
            </a:fld>
            <a:endParaRPr lang="cs-CZ" altLang="en-US"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F0A3907-F198-4EFC-9705-570B5E8C5248}" type="slidenum">
              <a:rPr lang="cs-CZ" altLang="en-US" smtClean="0">
                <a:latin typeface="Arial" pitchFamily="34" charset="0"/>
              </a:rPr>
              <a:pPr/>
              <a:t>96</a:t>
            </a:fld>
            <a:endParaRPr lang="cs-CZ" altLang="en-US"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E9FC52-BA6D-4950-8DE6-019A484D2EB7}" type="slidenum">
              <a:rPr lang="cs-CZ" altLang="en-US" smtClean="0">
                <a:latin typeface="Arial" pitchFamily="34" charset="0"/>
              </a:rPr>
              <a:pPr/>
              <a:t>97</a:t>
            </a:fld>
            <a:endParaRPr lang="cs-CZ" altLang="en-US"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8376258-4596-4800-B5CF-481C065084E9}" type="slidenum">
              <a:rPr lang="cs-CZ" altLang="en-US" smtClean="0">
                <a:latin typeface="Arial" pitchFamily="34" charset="0"/>
              </a:rPr>
              <a:pPr/>
              <a:t>98</a:t>
            </a:fld>
            <a:endParaRPr lang="cs-CZ" altLang="en-US"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723B4AD-FC67-4F84-82E1-6AA67F030E03}" type="slidenum">
              <a:rPr lang="cs-CZ" altLang="en-US" smtClean="0">
                <a:latin typeface="Arial" pitchFamily="34" charset="0"/>
              </a:rPr>
              <a:pPr/>
              <a:t>99</a:t>
            </a:fld>
            <a:endParaRPr lang="cs-CZ" altLang="en-US" smtClean="0">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0A36771-6E4A-4C8F-8931-C2DC8DAC1598}" type="slidenum">
              <a:rPr lang="cs-CZ" altLang="en-US" smtClean="0">
                <a:latin typeface="Arial" pitchFamily="34" charset="0"/>
              </a:rPr>
              <a:pPr/>
              <a:t>13</a:t>
            </a:fld>
            <a:endParaRPr lang="cs-CZ" altLang="en-US" smtClean="0">
              <a:latin typeface="Arial" pitchFamily="34"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0BEF0F8-7D69-4CA8-914B-647BBA2607DD}" type="slidenum">
              <a:rPr lang="cs-CZ" altLang="en-US" smtClean="0">
                <a:latin typeface="Arial" pitchFamily="34" charset="0"/>
              </a:rPr>
              <a:pPr/>
              <a:t>100</a:t>
            </a:fld>
            <a:endParaRPr lang="cs-CZ" altLang="en-US" smtClean="0">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101</a:t>
            </a:fld>
            <a:endParaRPr lang="cs-CZ" altLang="en-US" smtClean="0">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193C061-34E9-4179-B5DE-7597CEC2F8C1}" type="slidenum">
              <a:rPr lang="cs-CZ" altLang="en-US" smtClean="0">
                <a:latin typeface="Arial" pitchFamily="34" charset="0"/>
              </a:rPr>
              <a:pPr/>
              <a:t>102</a:t>
            </a:fld>
            <a:endParaRPr lang="cs-CZ" altLang="en-US" smtClean="0">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B82582-1F42-4443-8BAC-49D7F78613CA}" type="slidenum">
              <a:rPr lang="cs-CZ" altLang="en-US" smtClean="0">
                <a:latin typeface="Arial" pitchFamily="34" charset="0"/>
              </a:rPr>
              <a:pPr/>
              <a:t>103</a:t>
            </a:fld>
            <a:endParaRPr lang="cs-CZ" alt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104</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8DC65D-9CEE-4FD0-AF3E-7C2B71988448}" type="slidenum">
              <a:rPr lang="cs-CZ" altLang="en-US" smtClean="0">
                <a:latin typeface="Arial" pitchFamily="34" charset="0"/>
              </a:rPr>
              <a:pPr/>
              <a:t>105</a:t>
            </a:fld>
            <a:endParaRPr lang="cs-CZ" altLang="en-US" smtClean="0">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A05205B-2F6F-4D51-9DE4-5250B2A26749}" type="slidenum">
              <a:rPr lang="cs-CZ" altLang="en-US" smtClean="0">
                <a:latin typeface="Arial" pitchFamily="34" charset="0"/>
              </a:rPr>
              <a:pPr/>
              <a:t>106</a:t>
            </a:fld>
            <a:endParaRPr lang="cs-CZ" altLang="en-US" smtClean="0">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49791B9-FCEE-4EB5-9437-E918CBD68E1B}" type="slidenum">
              <a:rPr lang="cs-CZ" altLang="en-US" smtClean="0">
                <a:latin typeface="Arial" pitchFamily="34" charset="0"/>
              </a:rPr>
              <a:pPr/>
              <a:t>107</a:t>
            </a:fld>
            <a:endParaRPr lang="cs-CZ" altLang="en-US" smtClean="0">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3F3B9FF-C15E-4519-9668-EAB96BA2A760}" type="slidenum">
              <a:rPr lang="cs-CZ" altLang="en-US" smtClean="0">
                <a:latin typeface="Arial" pitchFamily="34" charset="0"/>
              </a:rPr>
              <a:pPr/>
              <a:t>108</a:t>
            </a:fld>
            <a:endParaRPr lang="cs-CZ" altLang="en-US" smtClean="0">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D8DD0D-52D7-4713-982D-9182FE89338D}" type="slidenum">
              <a:rPr lang="cs-CZ" altLang="en-US" smtClean="0">
                <a:latin typeface="Arial" pitchFamily="34" charset="0"/>
              </a:rPr>
              <a:pPr/>
              <a:t>109</a:t>
            </a:fld>
            <a:endParaRPr lang="cs-CZ" altLang="en-US" smtClean="0">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3132591-CB9D-4F1F-AD65-5D2C0802756E}" type="slidenum">
              <a:rPr lang="cs-CZ" altLang="en-US" smtClean="0">
                <a:latin typeface="Arial" pitchFamily="34" charset="0"/>
              </a:rPr>
              <a:pPr/>
              <a:t>14</a:t>
            </a:fld>
            <a:endParaRPr lang="cs-CZ" altLang="en-US" smtClean="0">
              <a:latin typeface="Arial" pitchFamily="34" charset="0"/>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E1E9CFD-698C-4D69-B2A8-147D897278D0}" type="slidenum">
              <a:rPr lang="cs-CZ" altLang="en-US" smtClean="0">
                <a:latin typeface="Arial" pitchFamily="34" charset="0"/>
              </a:rPr>
              <a:pPr/>
              <a:t>110</a:t>
            </a:fld>
            <a:endParaRPr lang="cs-CZ" altLang="en-US" smtClean="0">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111</a:t>
            </a:fld>
            <a:endParaRPr lang="cs-CZ" altLang="en-US" smtClean="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112</a:t>
            </a:fld>
            <a:endParaRPr lang="cs-CZ" altLang="en-US" smtClean="0">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A49DFE0-1E66-4941-9CCA-704AC8121D02}" type="slidenum">
              <a:rPr lang="cs-CZ" altLang="en-US" smtClean="0">
                <a:latin typeface="Arial" pitchFamily="34" charset="0"/>
              </a:rPr>
              <a:pPr/>
              <a:t>113</a:t>
            </a:fld>
            <a:endParaRPr lang="cs-CZ" altLang="en-US" smtClean="0">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5A4ADCC-DC0E-4828-93EF-4FD25665E185}" type="slidenum">
              <a:rPr lang="cs-CZ" altLang="en-US" smtClean="0">
                <a:latin typeface="Arial" pitchFamily="34" charset="0"/>
              </a:rPr>
              <a:pPr/>
              <a:t>114</a:t>
            </a:fld>
            <a:endParaRPr lang="cs-CZ" altLang="en-US" smtClean="0">
              <a:latin typeface="Arial"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42AEF-23EA-444A-8AC3-EBBB0D897C8A}" type="slidenum">
              <a:rPr lang="cs-CZ" altLang="en-US" smtClean="0">
                <a:latin typeface="Arial" pitchFamily="34" charset="0"/>
              </a:rPr>
              <a:pPr/>
              <a:t>115</a:t>
            </a:fld>
            <a:endParaRPr lang="cs-CZ" altLang="en-US" smtClean="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87BFCA-4809-4A96-9120-7662D646FA90}" type="slidenum">
              <a:rPr lang="cs-CZ" altLang="en-US" smtClean="0">
                <a:latin typeface="Arial" pitchFamily="34" charset="0"/>
              </a:rPr>
              <a:pPr/>
              <a:t>116</a:t>
            </a:fld>
            <a:endParaRPr lang="cs-CZ" altLang="en-US" smtClean="0">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00B3DC-65EF-4166-81A4-174FB15410EC}" type="slidenum">
              <a:rPr lang="cs-CZ" altLang="en-US" smtClean="0">
                <a:latin typeface="Arial" pitchFamily="34" charset="0"/>
              </a:rPr>
              <a:pPr/>
              <a:t>117</a:t>
            </a:fld>
            <a:endParaRPr lang="cs-CZ" altLang="en-US" smtClean="0">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6D9169A-ED25-4D72-B426-FE3362331EE2}" type="slidenum">
              <a:rPr lang="cs-CZ" altLang="en-US" smtClean="0">
                <a:latin typeface="Arial" pitchFamily="34" charset="0"/>
              </a:rPr>
              <a:pPr/>
              <a:t>118</a:t>
            </a:fld>
            <a:endParaRPr lang="cs-CZ" altLang="en-US" smtClean="0">
              <a:latin typeface="Arial" pitchFamily="34"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235414D-52A8-4E21-BA7E-B5212533F9C9}" type="slidenum">
              <a:rPr lang="cs-CZ" altLang="en-US" smtClean="0">
                <a:latin typeface="Arial" pitchFamily="34" charset="0"/>
              </a:rPr>
              <a:pPr/>
              <a:t>119</a:t>
            </a:fld>
            <a:endParaRPr lang="cs-CZ" altLang="en-US" smtClean="0">
              <a:latin typeface="Arial"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7111308-18F0-4BED-B2FD-AE297FE4720D}" type="slidenum">
              <a:rPr lang="cs-CZ" altLang="en-US" smtClean="0">
                <a:latin typeface="Arial" pitchFamily="34" charset="0"/>
              </a:rPr>
              <a:pPr/>
              <a:t>15</a:t>
            </a:fld>
            <a:endParaRPr lang="cs-CZ" altLang="en-US" smtClean="0">
              <a:latin typeface="Arial" pitchFamily="34"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E086245-271A-4C0F-9C04-2068A2D759DC}" type="slidenum">
              <a:rPr lang="cs-CZ" altLang="en-US" smtClean="0">
                <a:latin typeface="Arial" pitchFamily="34" charset="0"/>
              </a:rPr>
              <a:pPr/>
              <a:t>120</a:t>
            </a:fld>
            <a:endParaRPr lang="cs-CZ" altLang="en-US" smtClean="0">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5253DE1-F749-44D3-8278-AB702FC0D812}" type="slidenum">
              <a:rPr lang="cs-CZ" altLang="en-US" smtClean="0">
                <a:latin typeface="Arial" pitchFamily="34" charset="0"/>
              </a:rPr>
              <a:pPr/>
              <a:t>121</a:t>
            </a:fld>
            <a:endParaRPr lang="cs-CZ" altLang="en-US" smtClean="0">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DCCC020-E1C4-4A15-8DE5-73F088B2BB8C}" type="slidenum">
              <a:rPr lang="cs-CZ" altLang="en-US" smtClean="0">
                <a:latin typeface="Arial" pitchFamily="34" charset="0"/>
              </a:rPr>
              <a:pPr/>
              <a:t>122</a:t>
            </a:fld>
            <a:endParaRPr lang="cs-CZ" altLang="en-US" smtClean="0">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46BAE8-29BC-44FF-A446-BC1BDAA46E88}" type="slidenum">
              <a:rPr lang="cs-CZ" altLang="en-US" smtClean="0">
                <a:latin typeface="Arial" pitchFamily="34" charset="0"/>
              </a:rPr>
              <a:pPr/>
              <a:t>123</a:t>
            </a:fld>
            <a:endParaRPr lang="cs-CZ" altLang="en-US" smtClean="0">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3F0346B-44EC-4D5D-8791-D02C1AA9FDCA}" type="slidenum">
              <a:rPr lang="cs-CZ" altLang="en-US" smtClean="0">
                <a:latin typeface="Arial" pitchFamily="34" charset="0"/>
              </a:rPr>
              <a:pPr/>
              <a:t>124</a:t>
            </a:fld>
            <a:endParaRPr lang="cs-CZ" altLang="en-US" smtClean="0">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2A99B-690E-4983-BADE-769BA8859658}" type="slidenum">
              <a:rPr lang="cs-CZ" altLang="en-US" smtClean="0">
                <a:latin typeface="Arial" pitchFamily="34" charset="0"/>
              </a:rPr>
              <a:pPr/>
              <a:t>125</a:t>
            </a:fld>
            <a:endParaRPr lang="cs-CZ" altLang="en-US" smtClean="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C64D4E-D53E-4772-8407-75707A1EAFB0}" type="slidenum">
              <a:rPr lang="cs-CZ" altLang="en-US" smtClean="0">
                <a:latin typeface="Arial" pitchFamily="34" charset="0"/>
              </a:rPr>
              <a:pPr/>
              <a:t>126</a:t>
            </a:fld>
            <a:endParaRPr lang="cs-CZ" altLang="en-US" smtClean="0">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A51E93-FE15-459C-8761-51B4DB154CE4}" type="slidenum">
              <a:rPr lang="cs-CZ" altLang="en-US" smtClean="0">
                <a:latin typeface="Arial" pitchFamily="34" charset="0"/>
              </a:rPr>
              <a:pPr/>
              <a:t>127</a:t>
            </a:fld>
            <a:endParaRPr lang="cs-CZ" altLang="en-US" smtClean="0">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D784FA9-B935-4BE7-AC54-9FB2B92266CB}" type="slidenum">
              <a:rPr lang="cs-CZ" altLang="en-US" smtClean="0">
                <a:latin typeface="Arial" pitchFamily="34" charset="0"/>
              </a:rPr>
              <a:pPr/>
              <a:t>128</a:t>
            </a:fld>
            <a:endParaRPr lang="cs-CZ" altLang="en-US" smtClean="0">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612F200-672B-4207-AB6A-394DD45DE0A7}" type="slidenum">
              <a:rPr lang="cs-CZ" altLang="en-US" smtClean="0">
                <a:latin typeface="Arial" pitchFamily="34" charset="0"/>
              </a:rPr>
              <a:pPr/>
              <a:t>129</a:t>
            </a:fld>
            <a:endParaRPr lang="cs-CZ" altLang="en-US" smtClean="0">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Picture 4" descr="bd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013" y="6124575"/>
            <a:ext cx="14811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a:off x="457200" y="6232525"/>
            <a:ext cx="6399213" cy="0"/>
          </a:xfrm>
          <a:prstGeom prst="line">
            <a:avLst/>
          </a:prstGeom>
          <a:noFill/>
          <a:ln w="69850">
            <a:solidFill>
              <a:srgbClr val="1010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0" name="Rectangle 2"/>
          <p:cNvSpPr>
            <a:spLocks noGrp="1" noChangeArrowheads="1"/>
          </p:cNvSpPr>
          <p:nvPr>
            <p:ph type="ctrTitle"/>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37891" name="Rectangle 3"/>
          <p:cNvSpPr>
            <a:spLocks noGrp="1" noChangeArrowheads="1"/>
          </p:cNvSpPr>
          <p:nvPr>
            <p:ph type="subTitle" idx="1"/>
          </p:nvPr>
        </p:nvSpPr>
        <p:spPr>
          <a:xfrm>
            <a:off x="914400" y="3886200"/>
            <a:ext cx="7772400" cy="1371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840589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číslo snímku 3"/>
          <p:cNvSpPr>
            <a:spLocks noGrp="1"/>
          </p:cNvSpPr>
          <p:nvPr>
            <p:ph type="sldNum" sz="quarter" idx="10"/>
          </p:nvPr>
        </p:nvSpPr>
        <p:spPr/>
        <p:txBody>
          <a:bodyPr/>
          <a:lstStyle>
            <a:lvl1pPr eaLnBrk="0" hangingPunct="0">
              <a:defRPr>
                <a:latin typeface="Times" pitchFamily="18" charset="0"/>
                <a:cs typeface="+mn-cs"/>
              </a:defRPr>
            </a:lvl1pPr>
          </a:lstStyle>
          <a:p>
            <a:pPr>
              <a:defRPr/>
            </a:pPr>
            <a:fld id="{1D20CC18-DEA8-48CD-8CCA-AF7A376BF8DA}" type="slidenum">
              <a:rPr lang="en-US"/>
              <a:pPr>
                <a:defRPr/>
              </a:pPr>
              <a:t>‹#›</a:t>
            </a:fld>
            <a:endParaRPr lang="en-US"/>
          </a:p>
        </p:txBody>
      </p:sp>
    </p:spTree>
    <p:extLst>
      <p:ext uri="{BB962C8B-B14F-4D97-AF65-F5344CB8AC3E}">
        <p14:creationId xmlns:p14="http://schemas.microsoft.com/office/powerpoint/2010/main" val="614410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číslo snímku 3"/>
          <p:cNvSpPr>
            <a:spLocks noGrp="1"/>
          </p:cNvSpPr>
          <p:nvPr>
            <p:ph type="sldNum" sz="quarter" idx="10"/>
          </p:nvPr>
        </p:nvSpPr>
        <p:spPr/>
        <p:txBody>
          <a:bodyPr/>
          <a:lstStyle>
            <a:lvl1pPr eaLnBrk="0" hangingPunct="0">
              <a:defRPr>
                <a:latin typeface="Times" pitchFamily="18" charset="0"/>
                <a:cs typeface="+mn-cs"/>
              </a:defRPr>
            </a:lvl1pPr>
          </a:lstStyle>
          <a:p>
            <a:pPr>
              <a:defRPr/>
            </a:pPr>
            <a:fld id="{3B15BEE4-9229-493C-9222-285ECA0C8F49}" type="slidenum">
              <a:rPr lang="en-US"/>
              <a:pPr>
                <a:defRPr/>
              </a:pPr>
              <a:t>‹#›</a:t>
            </a:fld>
            <a:endParaRPr lang="en-US"/>
          </a:p>
        </p:txBody>
      </p:sp>
    </p:spTree>
    <p:extLst>
      <p:ext uri="{BB962C8B-B14F-4D97-AF65-F5344CB8AC3E}">
        <p14:creationId xmlns:p14="http://schemas.microsoft.com/office/powerpoint/2010/main" val="1336172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154113"/>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154113"/>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číslo snímku 4"/>
          <p:cNvSpPr>
            <a:spLocks noGrp="1"/>
          </p:cNvSpPr>
          <p:nvPr>
            <p:ph type="sldNum" sz="quarter" idx="10"/>
          </p:nvPr>
        </p:nvSpPr>
        <p:spPr/>
        <p:txBody>
          <a:bodyPr/>
          <a:lstStyle>
            <a:lvl1pPr eaLnBrk="0" hangingPunct="0">
              <a:defRPr>
                <a:latin typeface="Times" pitchFamily="18" charset="0"/>
                <a:cs typeface="+mn-cs"/>
              </a:defRPr>
            </a:lvl1pPr>
          </a:lstStyle>
          <a:p>
            <a:pPr>
              <a:defRPr/>
            </a:pPr>
            <a:fld id="{C512737C-8703-468A-A470-44F6E6ECD975}" type="slidenum">
              <a:rPr lang="en-US"/>
              <a:pPr>
                <a:defRPr/>
              </a:pPr>
              <a:t>‹#›</a:t>
            </a:fld>
            <a:endParaRPr lang="en-US"/>
          </a:p>
        </p:txBody>
      </p:sp>
    </p:spTree>
    <p:extLst>
      <p:ext uri="{BB962C8B-B14F-4D97-AF65-F5344CB8AC3E}">
        <p14:creationId xmlns:p14="http://schemas.microsoft.com/office/powerpoint/2010/main" val="826812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číslo snímku 6"/>
          <p:cNvSpPr>
            <a:spLocks noGrp="1"/>
          </p:cNvSpPr>
          <p:nvPr>
            <p:ph type="sldNum" sz="quarter" idx="10"/>
          </p:nvPr>
        </p:nvSpPr>
        <p:spPr/>
        <p:txBody>
          <a:bodyPr/>
          <a:lstStyle>
            <a:lvl1pPr eaLnBrk="0" hangingPunct="0">
              <a:defRPr>
                <a:latin typeface="Times" pitchFamily="18" charset="0"/>
                <a:cs typeface="+mn-cs"/>
              </a:defRPr>
            </a:lvl1pPr>
          </a:lstStyle>
          <a:p>
            <a:pPr>
              <a:defRPr/>
            </a:pPr>
            <a:fld id="{67876CEC-5941-46D1-87E1-E62AE6C29BBF}" type="slidenum">
              <a:rPr lang="en-US"/>
              <a:pPr>
                <a:defRPr/>
              </a:pPr>
              <a:t>‹#›</a:t>
            </a:fld>
            <a:endParaRPr lang="en-US"/>
          </a:p>
        </p:txBody>
      </p:sp>
    </p:spTree>
    <p:extLst>
      <p:ext uri="{BB962C8B-B14F-4D97-AF65-F5344CB8AC3E}">
        <p14:creationId xmlns:p14="http://schemas.microsoft.com/office/powerpoint/2010/main" val="3012588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číslo snímku 2"/>
          <p:cNvSpPr>
            <a:spLocks noGrp="1"/>
          </p:cNvSpPr>
          <p:nvPr>
            <p:ph type="sldNum" sz="quarter" idx="10"/>
          </p:nvPr>
        </p:nvSpPr>
        <p:spPr/>
        <p:txBody>
          <a:bodyPr/>
          <a:lstStyle>
            <a:lvl1pPr eaLnBrk="0" hangingPunct="0">
              <a:defRPr>
                <a:latin typeface="Times" pitchFamily="18" charset="0"/>
                <a:cs typeface="+mn-cs"/>
              </a:defRPr>
            </a:lvl1pPr>
          </a:lstStyle>
          <a:p>
            <a:pPr>
              <a:defRPr/>
            </a:pPr>
            <a:fld id="{D79E3791-3A74-4A11-83A3-9514741CB9C3}" type="slidenum">
              <a:rPr lang="en-US"/>
              <a:pPr>
                <a:defRPr/>
              </a:pPr>
              <a:t>‹#›</a:t>
            </a:fld>
            <a:endParaRPr lang="en-US"/>
          </a:p>
        </p:txBody>
      </p:sp>
    </p:spTree>
    <p:extLst>
      <p:ext uri="{BB962C8B-B14F-4D97-AF65-F5344CB8AC3E}">
        <p14:creationId xmlns:p14="http://schemas.microsoft.com/office/powerpoint/2010/main" val="353911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lvl1pPr eaLnBrk="0" hangingPunct="0">
              <a:defRPr>
                <a:latin typeface="Times" pitchFamily="18" charset="0"/>
                <a:cs typeface="+mn-cs"/>
              </a:defRPr>
            </a:lvl1pPr>
          </a:lstStyle>
          <a:p>
            <a:pPr>
              <a:defRPr/>
            </a:pPr>
            <a:fld id="{1C02E655-61AD-45AA-AD53-337CE97DE44B}" type="slidenum">
              <a:rPr lang="en-US"/>
              <a:pPr>
                <a:defRPr/>
              </a:pPr>
              <a:t>‹#›</a:t>
            </a:fld>
            <a:endParaRPr lang="en-US"/>
          </a:p>
        </p:txBody>
      </p:sp>
    </p:spTree>
    <p:extLst>
      <p:ext uri="{BB962C8B-B14F-4D97-AF65-F5344CB8AC3E}">
        <p14:creationId xmlns:p14="http://schemas.microsoft.com/office/powerpoint/2010/main" val="2050114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číslo snímku 4"/>
          <p:cNvSpPr>
            <a:spLocks noGrp="1"/>
          </p:cNvSpPr>
          <p:nvPr>
            <p:ph type="sldNum" sz="quarter" idx="10"/>
          </p:nvPr>
        </p:nvSpPr>
        <p:spPr/>
        <p:txBody>
          <a:bodyPr/>
          <a:lstStyle>
            <a:lvl1pPr eaLnBrk="0" hangingPunct="0">
              <a:defRPr>
                <a:latin typeface="Times" pitchFamily="18" charset="0"/>
                <a:cs typeface="+mn-cs"/>
              </a:defRPr>
            </a:lvl1pPr>
          </a:lstStyle>
          <a:p>
            <a:pPr>
              <a:defRPr/>
            </a:pPr>
            <a:fld id="{5C04366A-7630-4D53-AAD7-521C8B2813C7}" type="slidenum">
              <a:rPr lang="en-US"/>
              <a:pPr>
                <a:defRPr/>
              </a:pPr>
              <a:t>‹#›</a:t>
            </a:fld>
            <a:endParaRPr lang="en-US"/>
          </a:p>
        </p:txBody>
      </p:sp>
    </p:spTree>
    <p:extLst>
      <p:ext uri="{BB962C8B-B14F-4D97-AF65-F5344CB8AC3E}">
        <p14:creationId xmlns:p14="http://schemas.microsoft.com/office/powerpoint/2010/main" val="1169176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číslo snímku 4"/>
          <p:cNvSpPr>
            <a:spLocks noGrp="1"/>
          </p:cNvSpPr>
          <p:nvPr>
            <p:ph type="sldNum" sz="quarter" idx="10"/>
          </p:nvPr>
        </p:nvSpPr>
        <p:spPr/>
        <p:txBody>
          <a:bodyPr/>
          <a:lstStyle>
            <a:lvl1pPr eaLnBrk="0" hangingPunct="0">
              <a:defRPr>
                <a:latin typeface="Times" pitchFamily="18" charset="0"/>
                <a:cs typeface="+mn-cs"/>
              </a:defRPr>
            </a:lvl1pPr>
          </a:lstStyle>
          <a:p>
            <a:pPr>
              <a:defRPr/>
            </a:pPr>
            <a:fld id="{A08BBD6F-E5B9-47A4-833B-52E407CCF913}" type="slidenum">
              <a:rPr lang="en-US"/>
              <a:pPr>
                <a:defRPr/>
              </a:pPr>
              <a:t>‹#›</a:t>
            </a:fld>
            <a:endParaRPr lang="en-US"/>
          </a:p>
        </p:txBody>
      </p:sp>
    </p:spTree>
    <p:extLst>
      <p:ext uri="{BB962C8B-B14F-4D97-AF65-F5344CB8AC3E}">
        <p14:creationId xmlns:p14="http://schemas.microsoft.com/office/powerpoint/2010/main" val="3441246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číslo snímku 3"/>
          <p:cNvSpPr>
            <a:spLocks noGrp="1"/>
          </p:cNvSpPr>
          <p:nvPr>
            <p:ph type="sldNum" sz="quarter" idx="10"/>
          </p:nvPr>
        </p:nvSpPr>
        <p:spPr/>
        <p:txBody>
          <a:bodyPr/>
          <a:lstStyle>
            <a:lvl1pPr eaLnBrk="0" hangingPunct="0">
              <a:defRPr>
                <a:latin typeface="Times" pitchFamily="18" charset="0"/>
                <a:cs typeface="+mn-cs"/>
              </a:defRPr>
            </a:lvl1pPr>
          </a:lstStyle>
          <a:p>
            <a:pPr>
              <a:defRPr/>
            </a:pPr>
            <a:fld id="{BF670E97-264D-4376-85D8-6ABD04F77A7F}" type="slidenum">
              <a:rPr lang="en-US"/>
              <a:pPr>
                <a:defRPr/>
              </a:pPr>
              <a:t>‹#›</a:t>
            </a:fld>
            <a:endParaRPr lang="en-US"/>
          </a:p>
        </p:txBody>
      </p:sp>
    </p:spTree>
    <p:extLst>
      <p:ext uri="{BB962C8B-B14F-4D97-AF65-F5344CB8AC3E}">
        <p14:creationId xmlns:p14="http://schemas.microsoft.com/office/powerpoint/2010/main" val="650304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27013"/>
            <a:ext cx="2057400" cy="57277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27013"/>
            <a:ext cx="6019800" cy="57277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číslo snímku 3"/>
          <p:cNvSpPr>
            <a:spLocks noGrp="1"/>
          </p:cNvSpPr>
          <p:nvPr>
            <p:ph type="sldNum" sz="quarter" idx="10"/>
          </p:nvPr>
        </p:nvSpPr>
        <p:spPr/>
        <p:txBody>
          <a:bodyPr/>
          <a:lstStyle>
            <a:lvl1pPr eaLnBrk="0" hangingPunct="0">
              <a:defRPr>
                <a:latin typeface="Times" pitchFamily="18" charset="0"/>
                <a:cs typeface="+mn-cs"/>
              </a:defRPr>
            </a:lvl1pPr>
          </a:lstStyle>
          <a:p>
            <a:pPr>
              <a:defRPr/>
            </a:pPr>
            <a:fld id="{6D960EA9-FE7F-474A-80AF-A5734995D2B5}" type="slidenum">
              <a:rPr lang="en-US"/>
              <a:pPr>
                <a:defRPr/>
              </a:pPr>
              <a:t>‹#›</a:t>
            </a:fld>
            <a:endParaRPr lang="en-US"/>
          </a:p>
        </p:txBody>
      </p:sp>
    </p:spTree>
    <p:extLst>
      <p:ext uri="{BB962C8B-B14F-4D97-AF65-F5344CB8AC3E}">
        <p14:creationId xmlns:p14="http://schemas.microsoft.com/office/powerpoint/2010/main" val="3201637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7013"/>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154113"/>
            <a:ext cx="8229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pic>
        <p:nvPicPr>
          <p:cNvPr id="2052" name="Picture 4" descr="bd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2013" y="6124575"/>
            <a:ext cx="14811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Line 5"/>
          <p:cNvSpPr>
            <a:spLocks noChangeShapeType="1"/>
          </p:cNvSpPr>
          <p:nvPr/>
        </p:nvSpPr>
        <p:spPr bwMode="auto">
          <a:xfrm>
            <a:off x="457200" y="6232525"/>
            <a:ext cx="6399213" cy="0"/>
          </a:xfrm>
          <a:prstGeom prst="line">
            <a:avLst/>
          </a:prstGeom>
          <a:noFill/>
          <a:ln w="69850">
            <a:solidFill>
              <a:srgbClr val="1010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0" name="Rectangle 6"/>
          <p:cNvSpPr>
            <a:spLocks noGrp="1" noChangeArrowheads="1"/>
          </p:cNvSpPr>
          <p:nvPr>
            <p:ph type="sldNum" sz="quarter" idx="4"/>
          </p:nvPr>
        </p:nvSpPr>
        <p:spPr bwMode="auto">
          <a:xfrm>
            <a:off x="6397625" y="6397625"/>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eaLnBrk="1" hangingPunct="1">
              <a:spcBef>
                <a:spcPct val="0"/>
              </a:spcBef>
              <a:defRPr sz="1000" b="0" baseline="0">
                <a:solidFill>
                  <a:srgbClr val="000000"/>
                </a:solidFill>
                <a:latin typeface="Arial" pitchFamily="34" charset="0"/>
                <a:cs typeface="Arial" pitchFamily="34" charset="0"/>
              </a:defRPr>
            </a:lvl1pPr>
          </a:lstStyle>
          <a:p>
            <a:pPr>
              <a:defRPr/>
            </a:pPr>
            <a:fld id="{ADF0812B-7592-476E-834B-9FB9B4547A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itchFamily="34" charset="0"/>
        </a:defRPr>
      </a:lvl2pPr>
      <a:lvl3pPr algn="l" rtl="0" eaLnBrk="0" fontAlgn="base" hangingPunct="0">
        <a:spcBef>
          <a:spcPct val="0"/>
        </a:spcBef>
        <a:spcAft>
          <a:spcPct val="0"/>
        </a:spcAft>
        <a:defRPr sz="3600" b="1">
          <a:solidFill>
            <a:schemeClr val="tx2"/>
          </a:solidFill>
          <a:latin typeface="Arial" pitchFamily="34" charset="0"/>
        </a:defRPr>
      </a:lvl3pPr>
      <a:lvl4pPr algn="l" rtl="0" eaLnBrk="0" fontAlgn="base" hangingPunct="0">
        <a:spcBef>
          <a:spcPct val="0"/>
        </a:spcBef>
        <a:spcAft>
          <a:spcPct val="0"/>
        </a:spcAft>
        <a:defRPr sz="3600" b="1">
          <a:solidFill>
            <a:schemeClr val="tx2"/>
          </a:solidFill>
          <a:latin typeface="Arial" pitchFamily="34" charset="0"/>
        </a:defRPr>
      </a:lvl4pPr>
      <a:lvl5pPr algn="l" rtl="0" eaLnBrk="0" fontAlgn="base" hangingPunct="0">
        <a:spcBef>
          <a:spcPct val="0"/>
        </a:spcBef>
        <a:spcAft>
          <a:spcPct val="0"/>
        </a:spcAft>
        <a:defRPr sz="3600" b="1">
          <a:solidFill>
            <a:schemeClr val="tx2"/>
          </a:solidFill>
          <a:latin typeface="Arial" pitchFamily="34" charset="0"/>
        </a:defRPr>
      </a:lvl5pPr>
      <a:lvl6pPr marL="457200" algn="l" rtl="0" fontAlgn="base">
        <a:spcBef>
          <a:spcPct val="0"/>
        </a:spcBef>
        <a:spcAft>
          <a:spcPct val="0"/>
        </a:spcAft>
        <a:defRPr sz="3600" b="1">
          <a:solidFill>
            <a:schemeClr val="tx2"/>
          </a:solidFill>
          <a:latin typeface="Arial" pitchFamily="34" charset="0"/>
        </a:defRPr>
      </a:lvl6pPr>
      <a:lvl7pPr marL="914400" algn="l" rtl="0" fontAlgn="base">
        <a:spcBef>
          <a:spcPct val="0"/>
        </a:spcBef>
        <a:spcAft>
          <a:spcPct val="0"/>
        </a:spcAft>
        <a:defRPr sz="3600" b="1">
          <a:solidFill>
            <a:schemeClr val="tx2"/>
          </a:solidFill>
          <a:latin typeface="Arial" pitchFamily="34" charset="0"/>
        </a:defRPr>
      </a:lvl7pPr>
      <a:lvl8pPr marL="1371600" algn="l" rtl="0" fontAlgn="base">
        <a:spcBef>
          <a:spcPct val="0"/>
        </a:spcBef>
        <a:spcAft>
          <a:spcPct val="0"/>
        </a:spcAft>
        <a:defRPr sz="3600" b="1">
          <a:solidFill>
            <a:schemeClr val="tx2"/>
          </a:solidFill>
          <a:latin typeface="Arial" pitchFamily="34" charset="0"/>
        </a:defRPr>
      </a:lvl8pPr>
      <a:lvl9pPr marL="1828800" algn="l" rtl="0" fontAlgn="base">
        <a:spcBef>
          <a:spcPct val="0"/>
        </a:spcBef>
        <a:spcAft>
          <a:spcPct val="0"/>
        </a:spcAft>
        <a:defRPr sz="3600" b="1">
          <a:solidFill>
            <a:schemeClr val="tx2"/>
          </a:solidFill>
          <a:latin typeface="Arial" pitchFamily="34" charset="0"/>
        </a:defRPr>
      </a:lvl9pPr>
    </p:titleStyle>
    <p:bodyStyle>
      <a:lvl1pPr marL="342900" indent="-342900" algn="l" rtl="0" eaLnBrk="0" fontAlgn="base" hangingPunct="0">
        <a:lnSpc>
          <a:spcPct val="90000"/>
        </a:lnSpc>
        <a:spcBef>
          <a:spcPct val="50000"/>
        </a:spcBef>
        <a:spcAft>
          <a:spcPct val="0"/>
        </a:spcAft>
        <a:buChar char="•"/>
        <a:defRPr sz="2800">
          <a:solidFill>
            <a:schemeClr val="tx1"/>
          </a:solidFill>
          <a:latin typeface="+mn-lt"/>
          <a:ea typeface="+mn-ea"/>
          <a:cs typeface="+mn-cs"/>
        </a:defRPr>
      </a:lvl1pPr>
      <a:lvl2pPr marL="742950" indent="-285750" algn="l" rtl="0" eaLnBrk="0" fontAlgn="base" hangingPunct="0">
        <a:lnSpc>
          <a:spcPct val="90000"/>
        </a:lnSpc>
        <a:spcBef>
          <a:spcPct val="40000"/>
        </a:spcBef>
        <a:spcAft>
          <a:spcPct val="0"/>
        </a:spcAft>
        <a:buChar char="–"/>
        <a:defRPr sz="2400">
          <a:solidFill>
            <a:schemeClr val="tx1"/>
          </a:solidFill>
          <a:latin typeface="+mn-lt"/>
        </a:defRPr>
      </a:lvl2pPr>
      <a:lvl3pPr marL="1143000" indent="-228600" algn="l" rtl="0" eaLnBrk="0" fontAlgn="base" hangingPunct="0">
        <a:lnSpc>
          <a:spcPct val="90000"/>
        </a:lnSpc>
        <a:spcBef>
          <a:spcPct val="3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wmf"/></Relationships>
</file>

<file path=ppt/slides/_rels/slide1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65.png"/><Relationship Id="rId5" Type="http://schemas.openxmlformats.org/officeDocument/2006/relationships/hyperlink" Target="http://www.in-cites.com/papers/DrMartinChalfie.html" TargetMode="External"/><Relationship Id="rId4" Type="http://schemas.openxmlformats.org/officeDocument/2006/relationships/image" Target="../media/image16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05.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74.wmf"/><Relationship Id="rId4" Type="http://schemas.openxmlformats.org/officeDocument/2006/relationships/image" Target="../media/image173.png"/></Relationships>
</file>

<file path=ppt/slides/_rels/slide107.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image" Target="../media/image182.wmf"/><Relationship Id="rId4" Type="http://schemas.openxmlformats.org/officeDocument/2006/relationships/image" Target="../media/image181.png"/></Relationships>
</file>

<file path=ppt/slides/_rels/slide109.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185.wmf"/><Relationship Id="rId4" Type="http://schemas.openxmlformats.org/officeDocument/2006/relationships/image" Target="../media/image184.wmf"/></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100.wmf"/><Relationship Id="rId7" Type="http://schemas.openxmlformats.org/officeDocument/2006/relationships/image" Target="../media/image103.wmf"/><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2.wmf"/><Relationship Id="rId5" Type="http://schemas.openxmlformats.org/officeDocument/2006/relationships/image" Target="../media/image101.wmf"/><Relationship Id="rId10" Type="http://schemas.openxmlformats.org/officeDocument/2006/relationships/image" Target="../media/image106.wmf"/><Relationship Id="rId4" Type="http://schemas.openxmlformats.org/officeDocument/2006/relationships/image" Target="../media/image90.wmf"/><Relationship Id="rId9" Type="http://schemas.openxmlformats.org/officeDocument/2006/relationships/image" Target="../media/image105.wmf"/></Relationships>
</file>

<file path=ppt/slides/_rels/slide111.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11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91.wmf"/><Relationship Id="rId4" Type="http://schemas.openxmlformats.org/officeDocument/2006/relationships/image" Target="../media/image190.wmf"/></Relationships>
</file>

<file path=ppt/slides/_rels/slide11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11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99.wmf"/><Relationship Id="rId5" Type="http://schemas.openxmlformats.org/officeDocument/2006/relationships/image" Target="../media/image198.wmf"/><Relationship Id="rId4" Type="http://schemas.openxmlformats.org/officeDocument/2006/relationships/image" Target="../media/image197.png"/></Relationships>
</file>

<file path=ppt/slides/_rels/slide11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6.xml"/><Relationship Id="rId1" Type="http://schemas.openxmlformats.org/officeDocument/2006/relationships/slideLayout" Target="../slideLayouts/slideLayout13.xml"/><Relationship Id="rId5" Type="http://schemas.openxmlformats.org/officeDocument/2006/relationships/image" Target="../media/image202.wmf"/><Relationship Id="rId4" Type="http://schemas.openxmlformats.org/officeDocument/2006/relationships/image" Target="../media/image201.wmf"/></Relationships>
</file>

<file path=ppt/slides/_rels/slide11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202.wmf"/><Relationship Id="rId4" Type="http://schemas.openxmlformats.org/officeDocument/2006/relationships/image" Target="../media/image201.wmf"/></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hyperlink" Target="http://www.invitrogen.com/site/us/en/home.html" TargetMode="External"/><Relationship Id="rId4" Type="http://schemas.openxmlformats.org/officeDocument/2006/relationships/image" Target="../media/image206.png"/></Relationships>
</file>

<file path=ppt/slides/_rels/slide12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12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211.png"/></Relationships>
</file>

<file path=ppt/slides/_rels/slide1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4.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09.png"/></Relationships>
</file>

<file path=ppt/slides/_rels/slide1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209.png"/><Relationship Id="rId4" Type="http://schemas.openxmlformats.org/officeDocument/2006/relationships/image" Target="../media/image215.png"/></Relationships>
</file>

<file path=ppt/slides/_rels/slide1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5.png"/></Relationships>
</file>

<file path=ppt/slides/_rels/slide12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214.png"/><Relationship Id="rId4" Type="http://schemas.openxmlformats.org/officeDocument/2006/relationships/image" Target="../media/image2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131.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audio" Target="../media/audio4.wav"/><Relationship Id="rId7" Type="http://schemas.openxmlformats.org/officeDocument/2006/relationships/image" Target="../media/image219.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09.png"/><Relationship Id="rId9" Type="http://schemas.openxmlformats.org/officeDocument/2006/relationships/image" Target="../media/image221.png"/></Relationships>
</file>

<file path=ppt/slides/_rels/slide13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19.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wmf"/></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2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wmf"/></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slideLayout" Target="../slideLayouts/slideLayout7.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66.wmf"/><Relationship Id="rId4" Type="http://schemas.openxmlformats.org/officeDocument/2006/relationships/image" Target="../media/image65.wmf"/></Relationships>
</file>

<file path=ppt/slides/_rels/slide4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68.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w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hyperlink" Target="http://reports.cytobank.org/105/v2/#component_782"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cytobank.org/index.html?slider1=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flowrepository.org/" TargetMode="External"/><Relationship Id="rId5" Type="http://schemas.openxmlformats.org/officeDocument/2006/relationships/hyperlink" Target="http://www.cytobank.org/nolanlab/" TargetMode="Externa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2.wmf"/></Relationships>
</file>

<file path=ppt/slides/_rels/slide6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wmf"/></Relationships>
</file>

<file path=ppt/slides/_rels/slide64.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6.wmf"/></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w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s>
</file>

<file path=ppt/slides/_rels/slide6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100.wmf"/><Relationship Id="rId7" Type="http://schemas.openxmlformats.org/officeDocument/2006/relationships/image" Target="../media/image103.w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2.wmf"/><Relationship Id="rId5" Type="http://schemas.openxmlformats.org/officeDocument/2006/relationships/image" Target="../media/image101.wmf"/><Relationship Id="rId10" Type="http://schemas.openxmlformats.org/officeDocument/2006/relationships/image" Target="../media/image106.wmf"/><Relationship Id="rId4" Type="http://schemas.openxmlformats.org/officeDocument/2006/relationships/image" Target="../media/image90.wmf"/><Relationship Id="rId9" Type="http://schemas.openxmlformats.org/officeDocument/2006/relationships/image" Target="../media/image105.wmf"/></Relationships>
</file>

<file path=ppt/slides/_rels/slide69.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8.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upload.wikimedia.org/wikipedia/en/7/73/Corntassel_7095.jpg" TargetMode="External"/><Relationship Id="rId3" Type="http://schemas.openxmlformats.org/officeDocument/2006/relationships/hyperlink" Target="http://upload.wikimedia.org/wikipedia/en/7/78/Native_American_tobacco_flower.jpg" TargetMode="External"/><Relationship Id="rId7" Type="http://schemas.openxmlformats.org/officeDocument/2006/relationships/image" Target="../media/image82.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4.png"/><Relationship Id="rId5" Type="http://schemas.openxmlformats.org/officeDocument/2006/relationships/image" Target="../media/image110.wmf"/><Relationship Id="rId10" Type="http://schemas.openxmlformats.org/officeDocument/2006/relationships/image" Target="../media/image113.wmf"/><Relationship Id="rId4" Type="http://schemas.openxmlformats.org/officeDocument/2006/relationships/image" Target="../media/image109.jpeg"/><Relationship Id="rId9" Type="http://schemas.openxmlformats.org/officeDocument/2006/relationships/image" Target="../media/image112.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74.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2.wmf"/></Relationships>
</file>

<file path=ppt/slides/_rels/slide75.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2.wmf"/></Relationships>
</file>

<file path=ppt/slides/_rels/slide76.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1.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0.wmf"/></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w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4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5.png"/><Relationship Id="rId5" Type="http://schemas.openxmlformats.org/officeDocument/2006/relationships/image" Target="../media/image144.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93.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smtClean="0"/>
              <a:t>Bi9393 </a:t>
            </a:r>
            <a:r>
              <a:rPr lang="en-US" altLang="en-US" sz="4000" smtClean="0"/>
              <a:t>Analytick</a:t>
            </a:r>
            <a:r>
              <a:rPr lang="cs-CZ" altLang="en-US" sz="4000" smtClean="0"/>
              <a:t>á cytometrie</a:t>
            </a:r>
            <a:r>
              <a:rPr lang="en-US" altLang="en-US" sz="4000" smtClean="0"/>
              <a:t/>
            </a:r>
            <a:br>
              <a:rPr lang="en-US" altLang="en-US" sz="4000" smtClean="0"/>
            </a:br>
            <a:r>
              <a:rPr lang="en-US" altLang="en-US" sz="4000" smtClean="0"/>
              <a:t>Lekce 4</a:t>
            </a:r>
            <a:endParaRPr lang="cs-CZ" altLang="en-US" sz="4000" smtClean="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smtClean="0">
                <a:latin typeface="Tahoma" pitchFamily="34" charset="0"/>
              </a:rPr>
              <a:t>Odd</a:t>
            </a:r>
            <a:r>
              <a:rPr lang="cs-CZ" altLang="en-US" sz="1600" smtClean="0">
                <a:latin typeface="Tahoma" pitchFamily="34" charset="0"/>
              </a:rPr>
              <a:t>ělení cytokinetiky</a:t>
            </a:r>
          </a:p>
          <a:p>
            <a:pPr eaLnBrk="1" hangingPunct="1">
              <a:lnSpc>
                <a:spcPct val="80000"/>
              </a:lnSpc>
            </a:pPr>
            <a:r>
              <a:rPr lang="cs-CZ" altLang="en-US" sz="1600" smtClean="0">
                <a:latin typeface="Tahoma" pitchFamily="34" charset="0"/>
              </a:rPr>
              <a:t>Biofyzikální ústav AVČR, v.v.i. </a:t>
            </a:r>
          </a:p>
          <a:p>
            <a:pPr eaLnBrk="1" hangingPunct="1">
              <a:lnSpc>
                <a:spcPct val="80000"/>
              </a:lnSpc>
            </a:pPr>
            <a:r>
              <a:rPr lang="cs-CZ" altLang="en-US" sz="1600" smtClean="0">
                <a:latin typeface="Tahoma" pitchFamily="34" charset="0"/>
              </a:rPr>
              <a:t>Královopolská 135</a:t>
            </a:r>
          </a:p>
          <a:p>
            <a:pPr eaLnBrk="1" hangingPunct="1">
              <a:lnSpc>
                <a:spcPct val="80000"/>
              </a:lnSpc>
            </a:pPr>
            <a:r>
              <a:rPr lang="cs-CZ" altLang="en-US" sz="1600" smtClean="0">
                <a:latin typeface="Tahoma" pitchFamily="34" charset="0"/>
              </a:rPr>
              <a:t>612 65 Brno</a:t>
            </a:r>
          </a:p>
          <a:p>
            <a:pPr eaLnBrk="1" hangingPunct="1">
              <a:lnSpc>
                <a:spcPct val="80000"/>
              </a:lnSpc>
            </a:pPr>
            <a:endParaRPr lang="cs-CZ" altLang="en-US" sz="1600" b="1" smtClean="0">
              <a:latin typeface="Tahoma" pitchFamily="34" charset="0"/>
            </a:endParaRPr>
          </a:p>
          <a:p>
            <a:pPr eaLnBrk="1" hangingPunct="1">
              <a:lnSpc>
                <a:spcPct val="80000"/>
              </a:lnSpc>
            </a:pPr>
            <a:r>
              <a:rPr lang="cs-CZ" altLang="en-US" sz="1600" b="1" smtClean="0">
                <a:latin typeface="Tahoma" pitchFamily="34" charset="0"/>
              </a:rPr>
              <a:t>e-mail: ksoucek</a:t>
            </a:r>
            <a:r>
              <a:rPr lang="en-US" altLang="en-US" sz="1600" b="1" smtClean="0">
                <a:latin typeface="Tahoma" pitchFamily="34" charset="0"/>
              </a:rPr>
              <a:t>@</a:t>
            </a:r>
            <a:r>
              <a:rPr lang="cs-CZ" altLang="en-US" sz="1600" b="1" smtClean="0">
                <a:latin typeface="Tahoma" pitchFamily="34" charset="0"/>
              </a:rPr>
              <a:t>ibp.cz</a:t>
            </a:r>
          </a:p>
          <a:p>
            <a:pPr eaLnBrk="1" hangingPunct="1">
              <a:lnSpc>
                <a:spcPct val="80000"/>
              </a:lnSpc>
            </a:pPr>
            <a:r>
              <a:rPr lang="cs-CZ" altLang="en-US" sz="1600" smtClean="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1708150"/>
            <a:ext cx="65881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 Box 5"/>
          <p:cNvSpPr txBox="1">
            <a:spLocks noChangeArrowheads="1"/>
          </p:cNvSpPr>
          <p:nvPr/>
        </p:nvSpPr>
        <p:spPr bwMode="auto">
          <a:xfrm>
            <a:off x="1279525" y="879475"/>
            <a:ext cx="78724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3200" b="1">
                <a:latin typeface="Arial Black" pitchFamily="34" charset="0"/>
              </a:rPr>
              <a:t>Various fluorochromes-stain index</a:t>
            </a:r>
          </a:p>
        </p:txBody>
      </p:sp>
    </p:spTree>
    <p:extLst>
      <p:ext uri="{BB962C8B-B14F-4D97-AF65-F5344CB8AC3E}">
        <p14:creationId xmlns:p14="http://schemas.microsoft.com/office/powerpoint/2010/main" val="25899927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87044"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smtClean="0"/>
              <a:t>Fluorescenční proteiny</a:t>
            </a:r>
            <a:br>
              <a:rPr lang="cs-CZ" altLang="en-US" sz="4000" b="1" smtClean="0"/>
            </a:br>
            <a:endParaRPr lang="cs-CZ" altLang="en-US" sz="4000" b="1" smtClean="0"/>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cs-CZ" altLang="en-US" sz="1600" smtClean="0"/>
              <a:t>medúza žijící ve vodách na pobřeží Severní Ameriky.</a:t>
            </a:r>
          </a:p>
          <a:p>
            <a:pPr lvl="1" eaLnBrk="1" hangingPunct="1">
              <a:lnSpc>
                <a:spcPct val="90000"/>
              </a:lnSpc>
            </a:pPr>
            <a:r>
              <a:rPr lang="cs-CZ" altLang="en-US" sz="1600" smtClean="0"/>
              <a:t>je schopna modře světélkovat (bioluminescence). Ca</a:t>
            </a:r>
            <a:r>
              <a:rPr lang="cs-CZ" altLang="en-US" sz="1600" baseline="30000" smtClean="0"/>
              <a:t>2+</a:t>
            </a:r>
            <a:r>
              <a:rPr lang="cs-CZ" altLang="en-US" sz="1600" smtClean="0"/>
              <a:t> interaguje  s fotoproteinem aequorinem. </a:t>
            </a:r>
            <a:endParaRPr lang="en-US" altLang="en-US" sz="1600" smtClean="0"/>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kor</a:t>
            </a:r>
            <a:r>
              <a:rPr lang="cs-CZ" altLang="en-US" sz="1600" smtClean="0"/>
              <a:t>ál žijící ve vodách na severním pobřeží Floridy.</a:t>
            </a:r>
          </a:p>
          <a:p>
            <a:pPr lvl="1" eaLnBrk="1" hangingPunct="1">
              <a:lnSpc>
                <a:spcPct val="90000"/>
              </a:lnSpc>
            </a:pPr>
            <a:r>
              <a:rPr lang="cs-CZ" altLang="en-US" sz="1600" smtClean="0"/>
              <a:t>luminescence vzniká degradací coelenterazinu za katalytického působení luciferázy.</a:t>
            </a:r>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a:t>
            </a:r>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en-US" smtClean="0"/>
              <a:t>Fluorescenční proteiny</a:t>
            </a:r>
          </a:p>
        </p:txBody>
      </p:sp>
      <p:sp>
        <p:nvSpPr>
          <p:cNvPr id="89091" name="Rectangle 3"/>
          <p:cNvSpPr>
            <a:spLocks noGrp="1" noChangeArrowheads="1"/>
          </p:cNvSpPr>
          <p:nvPr>
            <p:ph type="body" idx="1"/>
          </p:nvPr>
        </p:nvSpPr>
        <p:spPr>
          <a:xfrm>
            <a:off x="1173163" y="1844675"/>
            <a:ext cx="7772400" cy="4114800"/>
          </a:xfrm>
        </p:spPr>
        <p:txBody>
          <a:bodyPr/>
          <a:lstStyle/>
          <a:p>
            <a:pPr eaLnBrk="1" hangingPunct="1"/>
            <a:r>
              <a:rPr lang="cs-CZ" altLang="en-US" smtClean="0"/>
              <a:t> </a:t>
            </a:r>
            <a:r>
              <a:rPr lang="cs-CZ" altLang="en-US" b="1" smtClean="0"/>
              <a:t>Osamu Shimomura</a:t>
            </a:r>
          </a:p>
          <a:p>
            <a:pPr lvl="1" eaLnBrk="1" hangingPunct="1"/>
            <a:r>
              <a:rPr lang="cs-CZ" altLang="en-US" b="1" smtClean="0"/>
              <a:t>1961 </a:t>
            </a:r>
            <a:r>
              <a:rPr lang="cs-CZ" altLang="en-US" smtClean="0"/>
              <a:t>objevil GFP a aequorin</a:t>
            </a:r>
          </a:p>
          <a:p>
            <a:pPr eaLnBrk="1" hangingPunct="1"/>
            <a:endParaRPr lang="cs-CZ" altLang="en-US" smtClean="0"/>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90115"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4400">
                <a:solidFill>
                  <a:schemeClr val="tx2"/>
                </a:solidFill>
                <a:latin typeface="Times New Roman" pitchFamily="18" charset="0"/>
              </a:rPr>
              <a:t>Fluorescenční proteiny</a:t>
            </a:r>
          </a:p>
        </p:txBody>
      </p:sp>
      <p:sp>
        <p:nvSpPr>
          <p:cNvPr id="90116"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901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smtClean="0"/>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73163" y="44450"/>
            <a:ext cx="7772400" cy="1143000"/>
          </a:xfrm>
        </p:spPr>
        <p:txBody>
          <a:bodyPr/>
          <a:lstStyle/>
          <a:p>
            <a:pPr eaLnBrk="1" hangingPunct="1"/>
            <a:r>
              <a:rPr lang="cs-CZ" altLang="en-US" i="1" smtClean="0"/>
              <a:t>in vivo</a:t>
            </a:r>
            <a:r>
              <a:rPr lang="cs-CZ" altLang="en-US" smtClean="0"/>
              <a:t> molekulární vizualizace</a:t>
            </a:r>
            <a:endParaRPr lang="cs-CZ" altLang="en-US" sz="1800" smtClean="0"/>
          </a:p>
        </p:txBody>
      </p:sp>
      <p:pic>
        <p:nvPicPr>
          <p:cNvPr id="92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97200"/>
            <a:ext cx="52117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5"/>
          <p:cNvSpPr>
            <a:spLocks noChangeArrowheads="1"/>
          </p:cNvSpPr>
          <p:nvPr/>
        </p:nvSpPr>
        <p:spPr bwMode="auto">
          <a:xfrm>
            <a:off x="4427538" y="6356350"/>
            <a:ext cx="4572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t>Hasegawa, S., Yang, M., Chishima, T., Miyagi, Y., Shimada, H., Moossa, A. R., and Hoffman, R. M. In vivo tumor delivery of the green fluorescent protein gene to report future occurrence of metastasis. Cancer Gene Ther, </a:t>
            </a:r>
            <a:r>
              <a:rPr lang="cs-CZ" altLang="en-US" sz="900" i="1"/>
              <a:t>7: </a:t>
            </a:r>
            <a:r>
              <a:rPr lang="cs-CZ" altLang="en-US" sz="900"/>
              <a:t>1336-1340, 2000.</a:t>
            </a:r>
          </a:p>
        </p:txBody>
      </p:sp>
      <p:pic>
        <p:nvPicPr>
          <p:cNvPr id="921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73238"/>
            <a:ext cx="2695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7"/>
          <p:cNvSpPr>
            <a:spLocks noChangeArrowheads="1"/>
          </p:cNvSpPr>
          <p:nvPr/>
        </p:nvSpPr>
        <p:spPr bwMode="auto">
          <a:xfrm>
            <a:off x="1042988" y="6291263"/>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200">
                <a:latin typeface="Times" pitchFamily="18" charset="0"/>
              </a:rPr>
              <a:t>KODAK X-SIGHT 640 LSS Dyes </a:t>
            </a:r>
            <a:r>
              <a:rPr lang="cs-CZ" altLang="en-US" sz="1200" i="1">
                <a:latin typeface="Times" pitchFamily="18" charset="0"/>
              </a:rPr>
              <a:t>in vivo</a:t>
            </a:r>
            <a:r>
              <a:rPr lang="cs-CZ" altLang="en-US" sz="1200">
                <a:latin typeface="Times" pitchFamily="18" charset="0"/>
              </a:rPr>
              <a:t> with x-ray overlay </a:t>
            </a:r>
          </a:p>
        </p:txBody>
      </p:sp>
      <p:pic>
        <p:nvPicPr>
          <p:cNvPr id="9216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1052513"/>
            <a:ext cx="23764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9"/>
          <p:cNvSpPr>
            <a:spLocks noChangeArrowheads="1"/>
          </p:cNvSpPr>
          <p:nvPr/>
        </p:nvSpPr>
        <p:spPr bwMode="auto">
          <a:xfrm>
            <a:off x="4067175" y="1052513"/>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800">
                <a:solidFill>
                  <a:schemeClr val="bg1"/>
                </a:solidFill>
                <a:latin typeface="Times" pitchFamily="18" charset="0"/>
              </a:rPr>
              <a:t>KODAK X-SIGHT 650 and 761 Nanospheres, KODAK In-Vivo Multispectral Imaging System </a:t>
            </a:r>
          </a:p>
        </p:txBody>
      </p:sp>
      <p:pic>
        <p:nvPicPr>
          <p:cNvPr id="921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125538"/>
            <a:ext cx="19907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en-US" smtClean="0"/>
              <a:t>Fluorescenční proteiny</a:t>
            </a:r>
          </a:p>
        </p:txBody>
      </p:sp>
      <p:sp>
        <p:nvSpPr>
          <p:cNvPr id="93187" name="Rectangle 3"/>
          <p:cNvSpPr>
            <a:spLocks noGrp="1" noChangeArrowheads="1"/>
          </p:cNvSpPr>
          <p:nvPr>
            <p:ph type="body" idx="1"/>
          </p:nvPr>
        </p:nvSpPr>
        <p:spPr>
          <a:xfrm>
            <a:off x="1042988" y="1981200"/>
            <a:ext cx="7772400" cy="4114800"/>
          </a:xfrm>
        </p:spPr>
        <p:txBody>
          <a:bodyPr/>
          <a:lstStyle/>
          <a:p>
            <a:pPr eaLnBrk="1" hangingPunct="1"/>
            <a:r>
              <a:rPr lang="cs-CZ" altLang="en-US" b="1" smtClean="0"/>
              <a:t>Sergey A. Lukyanov</a:t>
            </a:r>
          </a:p>
          <a:p>
            <a:pPr lvl="1" eaLnBrk="1" hangingPunct="1"/>
            <a:r>
              <a:rPr lang="cs-CZ" altLang="en-US" smtClean="0"/>
              <a:t>Objevil „GFP-like“ proteiny u nesvětélkujících korálů</a:t>
            </a:r>
          </a:p>
          <a:p>
            <a:pPr eaLnBrk="1" hangingPunct="1"/>
            <a:endParaRPr lang="cs-CZ" altLang="en-US" smtClean="0"/>
          </a:p>
        </p:txBody>
      </p:sp>
      <p:pic>
        <p:nvPicPr>
          <p:cNvPr id="578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916113"/>
            <a:ext cx="1495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0096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644900"/>
            <a:ext cx="613251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7856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7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en-US" smtClean="0"/>
              <a:t>Roger Tsien</a:t>
            </a:r>
          </a:p>
        </p:txBody>
      </p:sp>
      <p:sp>
        <p:nvSpPr>
          <p:cNvPr id="94211" name="Rectangle 3"/>
          <p:cNvSpPr>
            <a:spLocks noGrp="1" noChangeArrowheads="1"/>
          </p:cNvSpPr>
          <p:nvPr>
            <p:ph type="body"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mutace FP = </a:t>
            </a:r>
            <a:r>
              <a:rPr lang="cs-CZ" altLang="en-US" sz="2000" smtClean="0"/>
              <a:t>barevné spektrum</a:t>
            </a:r>
          </a:p>
          <a:p>
            <a:pPr eaLnBrk="1" hangingPunct="1">
              <a:buFont typeface="Wingdings" pitchFamily="2" charset="2"/>
              <a:buNone/>
            </a:pPr>
            <a:r>
              <a:rPr lang="cs-CZ" altLang="en-US" sz="2000" smtClean="0"/>
              <a:t>http://www.tsienlab.ucsd.edu/</a:t>
            </a:r>
          </a:p>
        </p:txBody>
      </p:sp>
      <p:pic>
        <p:nvPicPr>
          <p:cNvPr id="94212"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36788" y="549275"/>
            <a:ext cx="5643562" cy="5172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3" y="5876925"/>
            <a:ext cx="32702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6637338"/>
            <a:ext cx="80962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877888"/>
            <a:ext cx="7772400" cy="479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6453188"/>
            <a:ext cx="33385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092825"/>
            <a:ext cx="3276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962150"/>
            <a:ext cx="667861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5"/>
          <p:cNvSpPr txBox="1">
            <a:spLocks noChangeArrowheads="1"/>
          </p:cNvSpPr>
          <p:nvPr/>
        </p:nvSpPr>
        <p:spPr bwMode="auto">
          <a:xfrm>
            <a:off x="900113" y="981075"/>
            <a:ext cx="77485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Choices for 6,- 8,- 10,- and more colors</a:t>
            </a:r>
          </a:p>
        </p:txBody>
      </p:sp>
    </p:spTree>
    <p:extLst>
      <p:ext uri="{BB962C8B-B14F-4D97-AF65-F5344CB8AC3E}">
        <p14:creationId xmlns:p14="http://schemas.microsoft.com/office/powerpoint/2010/main" val="21329977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0"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223963" y="333375"/>
            <a:ext cx="7920037" cy="1143000"/>
          </a:xfrm>
        </p:spPr>
        <p:txBody>
          <a:bodyPr/>
          <a:lstStyle/>
          <a:p>
            <a:pPr eaLnBrk="1" hangingPunct="1"/>
            <a:r>
              <a:rPr lang="cs-CZ" altLang="en-US" sz="3600" smtClean="0"/>
              <a:t>Fucci </a:t>
            </a:r>
            <a:r>
              <a:rPr lang="en-US" altLang="en-US" sz="3600" smtClean="0"/>
              <a:t/>
            </a:r>
            <a:br>
              <a:rPr lang="en-US" altLang="en-US" sz="3600" smtClean="0"/>
            </a:br>
            <a:r>
              <a:rPr lang="en-US" altLang="en-US" sz="2800" smtClean="0"/>
              <a:t>(</a:t>
            </a:r>
            <a:r>
              <a:rPr lang="en-US" altLang="en-US" sz="2800" u="sng" smtClean="0"/>
              <a:t>f</a:t>
            </a:r>
            <a:r>
              <a:rPr lang="en-US" altLang="en-US" sz="2800" smtClean="0"/>
              <a:t>luorescent </a:t>
            </a:r>
            <a:r>
              <a:rPr lang="en-US" altLang="en-US" sz="2800" u="sng" smtClean="0"/>
              <a:t>u</a:t>
            </a:r>
            <a:r>
              <a:rPr lang="en-US" altLang="en-US" sz="2800" smtClean="0"/>
              <a:t>biquitination-based </a:t>
            </a:r>
            <a:r>
              <a:rPr lang="en-US" altLang="en-US" sz="2800" u="sng" smtClean="0"/>
              <a:t>c</a:t>
            </a:r>
            <a:r>
              <a:rPr lang="en-US" altLang="en-US" sz="2800" smtClean="0"/>
              <a:t>ell </a:t>
            </a:r>
            <a:r>
              <a:rPr lang="en-US" altLang="en-US" sz="2800" u="sng" smtClean="0"/>
              <a:t>c</a:t>
            </a:r>
            <a:r>
              <a:rPr lang="en-US" altLang="en-US" sz="2800" smtClean="0"/>
              <a:t>ycle </a:t>
            </a:r>
            <a:r>
              <a:rPr lang="en-US" altLang="en-US" sz="2800" u="sng" smtClean="0"/>
              <a:t>i</a:t>
            </a:r>
            <a:r>
              <a:rPr lang="en-US" altLang="en-US" sz="2800" smtClean="0"/>
              <a:t>ndicator)</a:t>
            </a:r>
            <a:r>
              <a:rPr lang="en-US" altLang="en-US" sz="3600" smtClean="0"/>
              <a:t> </a:t>
            </a:r>
            <a:r>
              <a:rPr lang="cs-CZ" altLang="en-US" sz="3600" smtClean="0"/>
              <a:t>cells</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205038"/>
            <a:ext cx="3849687"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4932363" y="6092825"/>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98311" name="Text Box 7"/>
          <p:cNvSpPr txBox="1">
            <a:spLocks noChangeArrowheads="1"/>
          </p:cNvSpPr>
          <p:nvPr/>
        </p:nvSpPr>
        <p:spPr bwMode="auto">
          <a:xfrm>
            <a:off x="1116013" y="5157788"/>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a:latin typeface="Times" pitchFamily="18" charset="0"/>
              </a:rPr>
              <a:t>Ubiquitin E3 ligase complexes</a:t>
            </a:r>
          </a:p>
          <a:p>
            <a:pPr>
              <a:spcBef>
                <a:spcPct val="50000"/>
              </a:spcBef>
              <a:buClrTx/>
              <a:buSzTx/>
              <a:buFontTx/>
              <a:buNone/>
            </a:pPr>
            <a:r>
              <a:rPr lang="en-US" altLang="en-US" sz="2000" b="1">
                <a:latin typeface="Times" pitchFamily="18" charset="0"/>
              </a:rPr>
              <a:t>G1 - APC</a:t>
            </a:r>
            <a:r>
              <a:rPr lang="en-US" altLang="en-US" sz="2000" b="1" baseline="30000">
                <a:latin typeface="Times" pitchFamily="18" charset="0"/>
              </a:rPr>
              <a:t>Cdh1</a:t>
            </a:r>
          </a:p>
          <a:p>
            <a:pPr>
              <a:spcBef>
                <a:spcPct val="50000"/>
              </a:spcBef>
              <a:buClrTx/>
              <a:buSzTx/>
              <a:buFontTx/>
              <a:buNone/>
            </a:pPr>
            <a:r>
              <a:rPr lang="en-US" altLang="en-US" sz="2000" b="1">
                <a:latin typeface="Times" pitchFamily="18" charset="0"/>
              </a:rPr>
              <a:t>S, G2, M- SCF</a:t>
            </a:r>
            <a:r>
              <a:rPr lang="en-US" altLang="en-US" sz="2000" b="1" baseline="30000">
                <a:latin typeface="Times" pitchFamily="18" charset="0"/>
              </a:rPr>
              <a:t>Skp2</a:t>
            </a:r>
            <a:endParaRPr lang="cs-CZ" altLang="en-US" sz="2000" b="1" baseline="30000">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smtClean="0"/>
              <a:t>Fucci</a:t>
            </a:r>
            <a:endParaRPr lang="cs-CZ" altLang="en-US" smtClean="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13360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393700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792288" y="76200"/>
            <a:ext cx="7031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a:solidFill>
                  <a:schemeClr val="tx2"/>
                </a:solidFill>
              </a:rPr>
              <a:t>shRNA for TTL</a:t>
            </a:r>
            <a:endParaRPr lang="en-US" altLang="en-US" sz="2400">
              <a:solidFill>
                <a:schemeClr val="tx2"/>
              </a:solidFill>
              <a:latin typeface="Times" pitchFamily="18" charset="0"/>
            </a:endParaRPr>
          </a:p>
        </p:txBody>
      </p:sp>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858838"/>
            <a:ext cx="42672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4"/>
          <p:cNvSpPr txBox="1">
            <a:spLocks noChangeArrowheads="1"/>
          </p:cNvSpPr>
          <p:nvPr/>
        </p:nvSpPr>
        <p:spPr bwMode="auto">
          <a:xfrm>
            <a:off x="925513" y="4191000"/>
            <a:ext cx="2133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a:solidFill>
                  <a:schemeClr val="tx2"/>
                </a:solidFill>
                <a:latin typeface="Geneva" charset="0"/>
              </a:rPr>
              <a:t>Ventura, Meissner, Dillon, McManus, Sharp, Van Parijs, Jaenisch and Jacks .</a:t>
            </a:r>
          </a:p>
          <a:p>
            <a:pPr>
              <a:spcBef>
                <a:spcPct val="0"/>
              </a:spcBef>
              <a:buClrTx/>
              <a:buSzTx/>
              <a:buFontTx/>
              <a:buNone/>
            </a:pPr>
            <a:r>
              <a:rPr lang="en-US" altLang="en-US" sz="900">
                <a:solidFill>
                  <a:schemeClr val="tx2"/>
                </a:solidFill>
                <a:latin typeface="Geneva" charset="0"/>
              </a:rPr>
              <a:t>PNAS 2004 “Cre-lox regulated conditional RNA interference from transgene”.</a:t>
            </a:r>
          </a:p>
        </p:txBody>
      </p:sp>
      <p:grpSp>
        <p:nvGrpSpPr>
          <p:cNvPr id="675845" name="Group 5"/>
          <p:cNvGrpSpPr>
            <a:grpSpLocks/>
          </p:cNvGrpSpPr>
          <p:nvPr/>
        </p:nvGrpSpPr>
        <p:grpSpPr bwMode="auto">
          <a:xfrm>
            <a:off x="4859338" y="1773238"/>
            <a:ext cx="3960812" cy="2382837"/>
            <a:chOff x="2736" y="1056"/>
            <a:chExt cx="2880" cy="1698"/>
          </a:xfrm>
        </p:grpSpPr>
        <p:sp>
          <p:nvSpPr>
            <p:cNvPr id="100361" name="Text Box 6"/>
            <p:cNvSpPr txBox="1">
              <a:spLocks noChangeArrowheads="1"/>
            </p:cNvSpPr>
            <p:nvPr/>
          </p:nvSpPr>
          <p:spPr bwMode="auto">
            <a:xfrm>
              <a:off x="3025" y="1056"/>
              <a:ext cx="2591" cy="16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tIns="274320" rIns="274320" bIns="2743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b="1">
                  <a:solidFill>
                    <a:schemeClr val="tx2"/>
                  </a:solidFill>
                  <a:latin typeface="Courier" pitchFamily="49" charset="0"/>
                </a:rPr>
                <a:t>shRNA elements:</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b="1">
                  <a:solidFill>
                    <a:schemeClr val="tx2"/>
                  </a:solidFill>
                  <a:latin typeface="Courier" pitchFamily="49" charset="0"/>
                </a:rPr>
                <a:t>TTL-1</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a:solidFill>
                    <a:schemeClr val="tx2"/>
                  </a:solidFill>
                  <a:latin typeface="Courier" pitchFamily="49" charset="0"/>
                </a:rPr>
                <a:t>tgcatcaaataagcatgagattccaagagatctcatgcttatttgatgcttttttcacgtagtttattcgtactctaaggttctctagagtacgaataaactacgaaaaaagagct</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b="1">
                  <a:solidFill>
                    <a:schemeClr val="tx2"/>
                  </a:solidFill>
                  <a:latin typeface="Courier" pitchFamily="49" charset="0"/>
                </a:rPr>
                <a:t>TTL-2</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a:solidFill>
                    <a:schemeClr val="tx2"/>
                  </a:solidFill>
                  <a:latin typeface="Courier" pitchFamily="49" charset="0"/>
                </a:rPr>
                <a:t>tggcaacgtttggattgcaattccaagagattgcaatccaaacgttgccttttttcaccgttgcaaacctaacgttaaggttctctaacgttaggtttgcaacggaaaaaagagct</a:t>
              </a:r>
            </a:p>
            <a:p>
              <a:pPr>
                <a:spcBef>
                  <a:spcPct val="0"/>
                </a:spcBef>
                <a:buClrTx/>
                <a:buSzTx/>
                <a:buFontTx/>
                <a:buNone/>
              </a:pPr>
              <a:endParaRPr lang="en-US" altLang="en-US" sz="800">
                <a:solidFill>
                  <a:schemeClr val="tx2"/>
                </a:solidFill>
                <a:latin typeface="Courier" pitchFamily="49" charset="0"/>
              </a:endParaRPr>
            </a:p>
            <a:p>
              <a:pPr>
                <a:spcBef>
                  <a:spcPct val="0"/>
                </a:spcBef>
                <a:buClrTx/>
                <a:buSzTx/>
                <a:buFontTx/>
                <a:buNone/>
              </a:pPr>
              <a:endParaRPr lang="en-US" altLang="en-US" sz="800">
                <a:solidFill>
                  <a:schemeClr val="tx2"/>
                </a:solidFill>
                <a:latin typeface="Courier" pitchFamily="49" charset="0"/>
              </a:endParaRPr>
            </a:p>
          </p:txBody>
        </p:sp>
        <p:sp>
          <p:nvSpPr>
            <p:cNvPr id="100362" name="Line 7"/>
            <p:cNvSpPr>
              <a:spLocks noChangeShapeType="1"/>
            </p:cNvSpPr>
            <p:nvPr/>
          </p:nvSpPr>
          <p:spPr bwMode="auto">
            <a:xfrm flipH="1">
              <a:off x="2736" y="1728"/>
              <a:ext cx="384" cy="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58" name="Group 8"/>
          <p:cNvGrpSpPr>
            <a:grpSpLocks/>
          </p:cNvGrpSpPr>
          <p:nvPr/>
        </p:nvGrpSpPr>
        <p:grpSpPr bwMode="auto">
          <a:xfrm>
            <a:off x="925513" y="5486400"/>
            <a:ext cx="6578600" cy="1295400"/>
            <a:chOff x="1472" y="3456"/>
            <a:chExt cx="4144" cy="816"/>
          </a:xfrm>
        </p:grpSpPr>
        <p:pic>
          <p:nvPicPr>
            <p:cNvPr id="10035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 y="3456"/>
              <a:ext cx="4144"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0" name="Rectangle 10"/>
            <p:cNvSpPr>
              <a:spLocks noChangeArrowheads="1"/>
            </p:cNvSpPr>
            <p:nvPr/>
          </p:nvSpPr>
          <p:spPr bwMode="auto">
            <a:xfrm>
              <a:off x="1488" y="3456"/>
              <a:ext cx="192"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00552" presetClass="entr" presetSubtype="810249212" fill="hold" nodeType="afterEffect">
                                  <p:stCondLst>
                                    <p:cond delay="500"/>
                                  </p:stCondLst>
                                  <p:childTnLst>
                                    <p:set>
                                      <p:cBhvr>
                                        <p:cTn id="6" dur="1" fill="hold">
                                          <p:stCondLst>
                                            <p:cond delay="499"/>
                                          </p:stCondLst>
                                        </p:cTn>
                                        <p:tgtEl>
                                          <p:spTgt spid="67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84313"/>
            <a:ext cx="34798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3" y="1092200"/>
            <a:ext cx="47244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p:cNvSpPr>
            <a:spLocks noChangeArrowheads="1"/>
          </p:cNvSpPr>
          <p:nvPr/>
        </p:nvSpPr>
        <p:spPr bwMode="auto">
          <a:xfrm>
            <a:off x="1525588" y="228600"/>
            <a:ext cx="70310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a:solidFill>
                  <a:schemeClr val="tx2"/>
                </a:solidFill>
              </a:rPr>
              <a:t>Pz-HPV-7 cells - shRNA for TTL </a:t>
            </a:r>
          </a:p>
          <a:p>
            <a:pPr algn="ctr">
              <a:spcBef>
                <a:spcPct val="0"/>
              </a:spcBef>
              <a:buClrTx/>
              <a:buSzTx/>
              <a:buFontTx/>
              <a:buNone/>
            </a:pPr>
            <a:r>
              <a:rPr lang="en-US" altLang="en-US" sz="1800">
                <a:solidFill>
                  <a:schemeClr val="tx2"/>
                </a:solidFill>
              </a:rPr>
              <a:t>(Lentivirus infection)</a:t>
            </a:r>
            <a:endParaRPr lang="en-US" altLang="en-US" sz="1800">
              <a:solidFill>
                <a:schemeClr val="tx2"/>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67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173163" y="44450"/>
            <a:ext cx="7772400" cy="1143000"/>
          </a:xfrm>
        </p:spPr>
        <p:txBody>
          <a:bodyPr/>
          <a:lstStyle/>
          <a:p>
            <a:pPr eaLnBrk="1" hangingPunct="1"/>
            <a:r>
              <a:rPr lang="cs-CZ" altLang="en-US" i="1" smtClean="0"/>
              <a:t>in vivo</a:t>
            </a:r>
            <a:r>
              <a:rPr lang="cs-CZ" altLang="en-US" smtClean="0"/>
              <a:t> molekulární vizualizace</a:t>
            </a:r>
            <a:endParaRPr lang="cs-CZ" altLang="en-US" sz="1800" smtClean="0"/>
          </a:p>
        </p:txBody>
      </p:sp>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5300663"/>
            <a:ext cx="5432425" cy="138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6165850"/>
            <a:ext cx="4130675"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557338"/>
            <a:ext cx="3455987" cy="335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1557338"/>
            <a:ext cx="374332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4708525"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805488"/>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10"/>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6588125" y="6524625"/>
            <a:ext cx="2555875" cy="27463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87450" y="333375"/>
            <a:ext cx="6513513"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949950"/>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524625"/>
            <a:ext cx="2555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cs-CZ" altLang="en-US" sz="4000" b="1" smtClean="0"/>
              <a:t>biarsenical–tetracysteine system</a:t>
            </a:r>
            <a:endParaRPr lang="cs-CZ" altLang="en-US" sz="4000" smtClean="0"/>
          </a:p>
        </p:txBody>
      </p:sp>
      <p:sp>
        <p:nvSpPr>
          <p:cNvPr id="105475" name="Rectangle 3"/>
          <p:cNvSpPr>
            <a:spLocks noGrp="1" noChangeArrowheads="1"/>
          </p:cNvSpPr>
          <p:nvPr>
            <p:ph type="body" idx="1"/>
          </p:nvPr>
        </p:nvSpPr>
        <p:spPr/>
        <p:txBody>
          <a:bodyPr/>
          <a:lstStyle/>
          <a:p>
            <a:pPr eaLnBrk="1" hangingPunct="1"/>
            <a:r>
              <a:rPr lang="cs-CZ" altLang="en-US" smtClean="0"/>
              <a:t>Nefluorescenční, membránově permeabilní biarsénová značka vytváří kovalentní fluorescenční komplex s jakýmkoliv intracelulárním proteinem obsahujícím krátký tetracysteinový motiv (CCPGCC)</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altLang="en-US" sz="4000" b="1" smtClean="0"/>
              <a:t>biarsenical–tetracysteine system</a:t>
            </a:r>
          </a:p>
        </p:txBody>
      </p:sp>
      <p:pic>
        <p:nvPicPr>
          <p:cNvPr id="1064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700213"/>
            <a:ext cx="4783138"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701" y="2060848"/>
            <a:ext cx="64230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5"/>
          <p:cNvSpPr txBox="1">
            <a:spLocks noChangeArrowheads="1"/>
          </p:cNvSpPr>
          <p:nvPr/>
        </p:nvSpPr>
        <p:spPr bwMode="auto">
          <a:xfrm>
            <a:off x="1079500" y="995363"/>
            <a:ext cx="63805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cs-CZ" altLang="en-US" b="1" dirty="0" smtClean="0">
                <a:latin typeface="Arial Black" pitchFamily="34" charset="0"/>
              </a:rPr>
              <a:t>Faktory pro výběr </a:t>
            </a:r>
            <a:r>
              <a:rPr lang="cs-CZ" altLang="en-US" b="1" dirty="0" err="1" smtClean="0">
                <a:latin typeface="Arial Black" pitchFamily="34" charset="0"/>
              </a:rPr>
              <a:t>fluorochromu</a:t>
            </a:r>
            <a:endParaRPr lang="en-US" altLang="en-US" b="1" dirty="0">
              <a:latin typeface="Arial Black" pitchFamily="34" charset="0"/>
            </a:endParaRPr>
          </a:p>
        </p:txBody>
      </p:sp>
    </p:spTree>
    <p:extLst>
      <p:ext uri="{BB962C8B-B14F-4D97-AF65-F5344CB8AC3E}">
        <p14:creationId xmlns:p14="http://schemas.microsoft.com/office/powerpoint/2010/main" val="22239431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07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smtClean="0"/>
              <a:t>Aplikace Click-IT (Invitrogen)</a:t>
            </a:r>
            <a:endParaRPr lang="cs-CZ" altLang="en-US" smtClean="0"/>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r>
              <a:rPr lang="cs-CZ" altLang="en-US" sz="1200">
                <a:latin typeface="Times" pitchFamily="18" charset="0"/>
              </a:rPr>
              <a:t/>
            </a:r>
            <a:br>
              <a:rPr lang="cs-CZ" altLang="en-US" sz="1200">
                <a:latin typeface="Times" pitchFamily="18" charset="0"/>
              </a:rPr>
            </a:br>
            <a:r>
              <a:rPr lang="cs-CZ" altLang="en-US" sz="1200">
                <a:latin typeface="Tahoma" pitchFamily="34" charset="0"/>
              </a:rPr>
              <a:t/>
            </a: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73163" y="457200"/>
            <a:ext cx="7772400" cy="4124325"/>
          </a:xfrm>
        </p:spPr>
        <p:txBody>
          <a:bodyPr/>
          <a:lstStyle/>
          <a:p>
            <a:pPr eaLnBrk="1" hangingPunct="1"/>
            <a:r>
              <a:rPr lang="en-US" altLang="en-US" smtClean="0"/>
              <a:t>Aplikace Click-IT (Invitrogen)</a:t>
            </a:r>
            <a:br>
              <a:rPr lang="en-US" altLang="en-US" smtClean="0"/>
            </a:br>
            <a:r>
              <a:rPr lang="en-US" altLang="en-US" smtClean="0"/>
              <a:t/>
            </a:r>
            <a:br>
              <a:rPr lang="en-US" altLang="en-US" smtClean="0"/>
            </a:br>
            <a:r>
              <a:rPr lang="en-US" altLang="en-US" smtClean="0"/>
              <a:t>anal</a:t>
            </a:r>
            <a:r>
              <a:rPr lang="cs-CZ" altLang="en-US" smtClean="0"/>
              <a:t>ýza syntézy DNA (proliferace)</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110628"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30"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1"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2"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3"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110622"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24"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5"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6"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7"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110616"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7"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8"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9"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0"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1"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110610"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1"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2"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4"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5"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110602"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3" name="Group 34"/>
            <p:cNvGrpSpPr>
              <a:grpSpLocks/>
            </p:cNvGrpSpPr>
            <p:nvPr/>
          </p:nvGrpSpPr>
          <p:grpSpPr bwMode="auto">
            <a:xfrm>
              <a:off x="2609" y="1463"/>
              <a:ext cx="289" cy="292"/>
              <a:chOff x="2729" y="636"/>
              <a:chExt cx="289" cy="292"/>
            </a:xfrm>
          </p:grpSpPr>
          <p:sp>
            <p:nvSpPr>
              <p:cNvPr id="110604"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0606"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1" name="Text Box 41"/>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595313" y="2470150"/>
            <a:ext cx="4849812"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111620" name="Group 4"/>
          <p:cNvGrpSpPr>
            <a:grpSpLocks/>
          </p:cNvGrpSpPr>
          <p:nvPr/>
        </p:nvGrpSpPr>
        <p:grpSpPr bwMode="auto">
          <a:xfrm>
            <a:off x="6265863" y="4302125"/>
            <a:ext cx="458787" cy="463550"/>
            <a:chOff x="4972" y="1747"/>
            <a:chExt cx="289" cy="292"/>
          </a:xfrm>
        </p:grpSpPr>
        <p:sp>
          <p:nvSpPr>
            <p:cNvPr id="111643"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44"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45"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6"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7"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8"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1" name="Group 11"/>
          <p:cNvGrpSpPr>
            <a:grpSpLocks/>
          </p:cNvGrpSpPr>
          <p:nvPr/>
        </p:nvGrpSpPr>
        <p:grpSpPr bwMode="auto">
          <a:xfrm>
            <a:off x="6265863" y="2606675"/>
            <a:ext cx="458787" cy="463550"/>
            <a:chOff x="4972" y="1747"/>
            <a:chExt cx="289" cy="292"/>
          </a:xfrm>
        </p:grpSpPr>
        <p:sp>
          <p:nvSpPr>
            <p:cNvPr id="111637"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8"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9"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0"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1"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2"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2" name="Group 18"/>
          <p:cNvGrpSpPr>
            <a:grpSpLocks/>
          </p:cNvGrpSpPr>
          <p:nvPr/>
        </p:nvGrpSpPr>
        <p:grpSpPr bwMode="auto">
          <a:xfrm>
            <a:off x="6284913" y="852488"/>
            <a:ext cx="458787" cy="463550"/>
            <a:chOff x="4972" y="1747"/>
            <a:chExt cx="289" cy="292"/>
          </a:xfrm>
        </p:grpSpPr>
        <p:sp>
          <p:nvSpPr>
            <p:cNvPr id="111631"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2"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3"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3" name="Group 25"/>
          <p:cNvGrpSpPr>
            <a:grpSpLocks/>
          </p:cNvGrpSpPr>
          <p:nvPr/>
        </p:nvGrpSpPr>
        <p:grpSpPr bwMode="auto">
          <a:xfrm>
            <a:off x="6248400" y="6048375"/>
            <a:ext cx="458788" cy="463550"/>
            <a:chOff x="4972" y="1747"/>
            <a:chExt cx="289" cy="292"/>
          </a:xfrm>
        </p:grpSpPr>
        <p:sp>
          <p:nvSpPr>
            <p:cNvPr id="111625"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6"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27"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1624" name="Text Box 32"/>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112645" name="Text Box 5"/>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112656"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7"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11265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11265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11265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3"/>
          <p:cNvGrpSpPr>
            <a:grpSpLocks/>
          </p:cNvGrpSpPr>
          <p:nvPr/>
        </p:nvGrpSpPr>
        <p:grpSpPr bwMode="auto">
          <a:xfrm>
            <a:off x="6280150" y="4346575"/>
            <a:ext cx="411163" cy="427038"/>
            <a:chOff x="4909" y="2594"/>
            <a:chExt cx="259" cy="269"/>
          </a:xfrm>
        </p:grpSpPr>
        <p:sp>
          <p:nvSpPr>
            <p:cNvPr id="113701"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702"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113697"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99"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0"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113692"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3"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113687"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9"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0"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1"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113682"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72" name="Group 29"/>
          <p:cNvGrpSpPr>
            <a:grpSpLocks/>
          </p:cNvGrpSpPr>
          <p:nvPr/>
        </p:nvGrpSpPr>
        <p:grpSpPr bwMode="auto">
          <a:xfrm>
            <a:off x="6283325" y="2625725"/>
            <a:ext cx="411163" cy="427038"/>
            <a:chOff x="4909" y="2594"/>
            <a:chExt cx="259" cy="269"/>
          </a:xfrm>
        </p:grpSpPr>
        <p:sp>
          <p:nvSpPr>
            <p:cNvPr id="113680"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81"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3" name="Group 32"/>
          <p:cNvGrpSpPr>
            <a:grpSpLocks/>
          </p:cNvGrpSpPr>
          <p:nvPr/>
        </p:nvGrpSpPr>
        <p:grpSpPr bwMode="auto">
          <a:xfrm>
            <a:off x="6291263" y="6067425"/>
            <a:ext cx="411162" cy="427038"/>
            <a:chOff x="4909" y="2594"/>
            <a:chExt cx="259" cy="269"/>
          </a:xfrm>
        </p:grpSpPr>
        <p:sp>
          <p:nvSpPr>
            <p:cNvPr id="113678"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9"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4" name="Group 35"/>
          <p:cNvGrpSpPr>
            <a:grpSpLocks/>
          </p:cNvGrpSpPr>
          <p:nvPr/>
        </p:nvGrpSpPr>
        <p:grpSpPr bwMode="auto">
          <a:xfrm>
            <a:off x="6294438" y="858838"/>
            <a:ext cx="411162" cy="427037"/>
            <a:chOff x="4909" y="2594"/>
            <a:chExt cx="259" cy="269"/>
          </a:xfrm>
        </p:grpSpPr>
        <p:sp>
          <p:nvSpPr>
            <p:cNvPr id="113676"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7"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3675" name="Text Box 38"/>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114763"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114764"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114693"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4694" name="Group 8"/>
          <p:cNvGrpSpPr>
            <a:grpSpLocks/>
          </p:cNvGrpSpPr>
          <p:nvPr/>
        </p:nvGrpSpPr>
        <p:grpSpPr bwMode="auto">
          <a:xfrm>
            <a:off x="6283325" y="2625725"/>
            <a:ext cx="411163" cy="427038"/>
            <a:chOff x="4909" y="2594"/>
            <a:chExt cx="259" cy="269"/>
          </a:xfrm>
        </p:grpSpPr>
        <p:sp>
          <p:nvSpPr>
            <p:cNvPr id="114761"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2"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5" name="Group 11"/>
          <p:cNvGrpSpPr>
            <a:grpSpLocks/>
          </p:cNvGrpSpPr>
          <p:nvPr/>
        </p:nvGrpSpPr>
        <p:grpSpPr bwMode="auto">
          <a:xfrm>
            <a:off x="6291263" y="6067425"/>
            <a:ext cx="411162" cy="427038"/>
            <a:chOff x="4909" y="2594"/>
            <a:chExt cx="259" cy="269"/>
          </a:xfrm>
        </p:grpSpPr>
        <p:sp>
          <p:nvSpPr>
            <p:cNvPr id="114759"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0"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6" name="Group 14"/>
          <p:cNvGrpSpPr>
            <a:grpSpLocks/>
          </p:cNvGrpSpPr>
          <p:nvPr/>
        </p:nvGrpSpPr>
        <p:grpSpPr bwMode="auto">
          <a:xfrm>
            <a:off x="6294438" y="858838"/>
            <a:ext cx="411162" cy="427037"/>
            <a:chOff x="4909" y="2594"/>
            <a:chExt cx="259" cy="269"/>
          </a:xfrm>
        </p:grpSpPr>
        <p:sp>
          <p:nvSpPr>
            <p:cNvPr id="114757"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8"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7" name="Group 17"/>
          <p:cNvGrpSpPr>
            <a:grpSpLocks/>
          </p:cNvGrpSpPr>
          <p:nvPr/>
        </p:nvGrpSpPr>
        <p:grpSpPr bwMode="auto">
          <a:xfrm>
            <a:off x="6280150" y="4346575"/>
            <a:ext cx="411163" cy="427038"/>
            <a:chOff x="4909" y="2594"/>
            <a:chExt cx="259" cy="269"/>
          </a:xfrm>
        </p:grpSpPr>
        <p:sp>
          <p:nvSpPr>
            <p:cNvPr id="114755"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6"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114742"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43"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4" name="Freeform 23"/>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5" name="Freeform 24"/>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6" name="Freeform 25"/>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7" name="Freeform 26"/>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8" name="Freeform 27"/>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9" name="Freeform 28"/>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0"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1" name="Freeform 30"/>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2" name="Freeform 31"/>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3" name="Freeform 32"/>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4" name="Freeform 33"/>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114729"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30"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1" name="Freeform 37"/>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2" name="Freeform 38"/>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3" name="Freeform 39"/>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4" name="Freeform 40"/>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5" name="Freeform 41"/>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6" name="Freeform 42"/>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7"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8" name="Freeform 44"/>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9" name="Freeform 45"/>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0" name="Freeform 46"/>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1" name="Freeform 47"/>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114716"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17"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8" name="Freeform 51"/>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9" name="Freeform 52"/>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0" name="Freeform 53"/>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1" name="Freeform 54"/>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55"/>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3" name="Freeform 56"/>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4"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5" name="Freeform 58"/>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59"/>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7" name="Freeform 60"/>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61"/>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114703"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04"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5" name="Freeform 65"/>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6" name="Freeform 66"/>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7" name="Freeform 67"/>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8" name="Freeform 68"/>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9" name="Freeform 69"/>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0" name="Freeform 70"/>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1"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2" name="Freeform 72"/>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3" name="Freeform 73"/>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4" name="Freeform 74"/>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5" name="Freeform 75"/>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2" name="Text Box 76"/>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115729"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6" name="Group 9"/>
          <p:cNvGrpSpPr>
            <a:grpSpLocks/>
          </p:cNvGrpSpPr>
          <p:nvPr/>
        </p:nvGrpSpPr>
        <p:grpSpPr bwMode="auto">
          <a:xfrm>
            <a:off x="6280150" y="4346575"/>
            <a:ext cx="411163" cy="427038"/>
            <a:chOff x="4909" y="2594"/>
            <a:chExt cx="259" cy="269"/>
          </a:xfrm>
        </p:grpSpPr>
        <p:sp>
          <p:nvSpPr>
            <p:cNvPr id="115727"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8"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7" name="Group 12"/>
          <p:cNvGrpSpPr>
            <a:grpSpLocks/>
          </p:cNvGrpSpPr>
          <p:nvPr/>
        </p:nvGrpSpPr>
        <p:grpSpPr bwMode="auto">
          <a:xfrm>
            <a:off x="6283325" y="2625725"/>
            <a:ext cx="411163" cy="427038"/>
            <a:chOff x="4909" y="2594"/>
            <a:chExt cx="259" cy="269"/>
          </a:xfrm>
        </p:grpSpPr>
        <p:sp>
          <p:nvSpPr>
            <p:cNvPr id="115725"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6"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8" name="Group 15"/>
          <p:cNvGrpSpPr>
            <a:grpSpLocks/>
          </p:cNvGrpSpPr>
          <p:nvPr/>
        </p:nvGrpSpPr>
        <p:grpSpPr bwMode="auto">
          <a:xfrm>
            <a:off x="6291263" y="6067425"/>
            <a:ext cx="411162" cy="427038"/>
            <a:chOff x="4909" y="2594"/>
            <a:chExt cx="259" cy="269"/>
          </a:xfrm>
        </p:grpSpPr>
        <p:sp>
          <p:nvSpPr>
            <p:cNvPr id="115723"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4"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9" name="Group 18"/>
          <p:cNvGrpSpPr>
            <a:grpSpLocks/>
          </p:cNvGrpSpPr>
          <p:nvPr/>
        </p:nvGrpSpPr>
        <p:grpSpPr bwMode="auto">
          <a:xfrm>
            <a:off x="6294438" y="858838"/>
            <a:ext cx="411162" cy="427037"/>
            <a:chOff x="4909" y="2594"/>
            <a:chExt cx="259" cy="269"/>
          </a:xfrm>
        </p:grpSpPr>
        <p:sp>
          <p:nvSpPr>
            <p:cNvPr id="115721"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2"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5720"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39" name="Group 3"/>
          <p:cNvGrpSpPr>
            <a:grpSpLocks noChangeAspect="1"/>
          </p:cNvGrpSpPr>
          <p:nvPr/>
        </p:nvGrpSpPr>
        <p:grpSpPr bwMode="auto">
          <a:xfrm>
            <a:off x="3532188" y="692150"/>
            <a:ext cx="3154362" cy="3940175"/>
            <a:chOff x="1488" y="432"/>
            <a:chExt cx="1825" cy="2280"/>
          </a:xfrm>
        </p:grpSpPr>
        <p:pic>
          <p:nvPicPr>
            <p:cNvPr id="116754"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6"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8"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0" name="Group 9"/>
          <p:cNvGrpSpPr>
            <a:grpSpLocks/>
          </p:cNvGrpSpPr>
          <p:nvPr/>
        </p:nvGrpSpPr>
        <p:grpSpPr bwMode="auto">
          <a:xfrm>
            <a:off x="6280150" y="4346575"/>
            <a:ext cx="411163" cy="427038"/>
            <a:chOff x="4909" y="2594"/>
            <a:chExt cx="259" cy="269"/>
          </a:xfrm>
        </p:grpSpPr>
        <p:sp>
          <p:nvSpPr>
            <p:cNvPr id="116752"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3"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1" name="Group 12"/>
          <p:cNvGrpSpPr>
            <a:grpSpLocks/>
          </p:cNvGrpSpPr>
          <p:nvPr/>
        </p:nvGrpSpPr>
        <p:grpSpPr bwMode="auto">
          <a:xfrm>
            <a:off x="6283325" y="2625725"/>
            <a:ext cx="411163" cy="427038"/>
            <a:chOff x="4909" y="2594"/>
            <a:chExt cx="259" cy="269"/>
          </a:xfrm>
        </p:grpSpPr>
        <p:sp>
          <p:nvSpPr>
            <p:cNvPr id="116750"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1"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2" name="Group 15"/>
          <p:cNvGrpSpPr>
            <a:grpSpLocks/>
          </p:cNvGrpSpPr>
          <p:nvPr/>
        </p:nvGrpSpPr>
        <p:grpSpPr bwMode="auto">
          <a:xfrm>
            <a:off x="6291263" y="6067425"/>
            <a:ext cx="411162" cy="427038"/>
            <a:chOff x="4909" y="2594"/>
            <a:chExt cx="259" cy="269"/>
          </a:xfrm>
        </p:grpSpPr>
        <p:sp>
          <p:nvSpPr>
            <p:cNvPr id="116748"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9"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3" name="Group 18"/>
          <p:cNvGrpSpPr>
            <a:grpSpLocks/>
          </p:cNvGrpSpPr>
          <p:nvPr/>
        </p:nvGrpSpPr>
        <p:grpSpPr bwMode="auto">
          <a:xfrm>
            <a:off x="6294438" y="858838"/>
            <a:ext cx="411162" cy="427037"/>
            <a:chOff x="4909" y="2594"/>
            <a:chExt cx="259" cy="269"/>
          </a:xfrm>
        </p:grpSpPr>
        <p:sp>
          <p:nvSpPr>
            <p:cNvPr id="116746"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7"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6744"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116745" name="Text Box 22"/>
          <p:cNvSpPr txBox="1">
            <a:spLocks noChangeArrowheads="1"/>
          </p:cNvSpPr>
          <p:nvPr/>
        </p:nvSpPr>
        <p:spPr bwMode="auto">
          <a:xfrm>
            <a:off x="334963" y="3903663"/>
            <a:ext cx="5167312"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39" name="Rectangle 19"/>
          <p:cNvSpPr>
            <a:spLocks noGrp="1" noChangeArrowheads="1"/>
          </p:cNvSpPr>
          <p:nvPr>
            <p:ph type="title"/>
          </p:nvPr>
        </p:nvSpPr>
        <p:spPr>
          <a:xfrm>
            <a:off x="1042988" y="333375"/>
            <a:ext cx="7772400" cy="1143000"/>
          </a:xfrm>
          <a:noFill/>
        </p:spPr>
        <p:txBody>
          <a:bodyPr/>
          <a:lstStyle/>
          <a:p>
            <a:pPr eaLnBrk="1" hangingPunct="1"/>
            <a:r>
              <a:rPr lang="cs-CZ" altLang="en-US" smtClean="0"/>
              <a:t>Co je problém při vícebarevné detekci?</a:t>
            </a:r>
            <a:endParaRPr lang="en-US" altLang="en-US" smtClean="0"/>
          </a:p>
        </p:txBody>
      </p:sp>
      <p:sp>
        <p:nvSpPr>
          <p:cNvPr id="142340" name="Rectangle 2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20129764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117765" name="Text Box 5"/>
          <p:cNvSpPr txBox="1">
            <a:spLocks noChangeArrowheads="1"/>
          </p:cNvSpPr>
          <p:nvPr/>
        </p:nvSpPr>
        <p:spPr bwMode="auto">
          <a:xfrm>
            <a:off x="228600" y="228600"/>
            <a:ext cx="180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117785"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6" name="Group 8"/>
            <p:cNvGrpSpPr>
              <a:grpSpLocks/>
            </p:cNvGrpSpPr>
            <p:nvPr/>
          </p:nvGrpSpPr>
          <p:grpSpPr bwMode="auto">
            <a:xfrm>
              <a:off x="4973" y="3074"/>
              <a:ext cx="163" cy="82"/>
              <a:chOff x="4973" y="3074"/>
              <a:chExt cx="163" cy="82"/>
            </a:xfrm>
          </p:grpSpPr>
          <p:sp>
            <p:nvSpPr>
              <p:cNvPr id="117787"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8"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9"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117780"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1" name="Group 14"/>
            <p:cNvGrpSpPr>
              <a:grpSpLocks/>
            </p:cNvGrpSpPr>
            <p:nvPr/>
          </p:nvGrpSpPr>
          <p:grpSpPr bwMode="auto">
            <a:xfrm>
              <a:off x="4973" y="3074"/>
              <a:ext cx="163" cy="82"/>
              <a:chOff x="4973" y="3074"/>
              <a:chExt cx="163" cy="82"/>
            </a:xfrm>
          </p:grpSpPr>
          <p:sp>
            <p:nvSpPr>
              <p:cNvPr id="117782"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3"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117775"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6" name="Group 20"/>
            <p:cNvGrpSpPr>
              <a:grpSpLocks/>
            </p:cNvGrpSpPr>
            <p:nvPr/>
          </p:nvGrpSpPr>
          <p:grpSpPr bwMode="auto">
            <a:xfrm>
              <a:off x="4973" y="3074"/>
              <a:ext cx="163" cy="82"/>
              <a:chOff x="4973" y="3074"/>
              <a:chExt cx="163" cy="82"/>
            </a:xfrm>
          </p:grpSpPr>
          <p:sp>
            <p:nvSpPr>
              <p:cNvPr id="117777"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8"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9"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117770"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1" name="Group 26"/>
            <p:cNvGrpSpPr>
              <a:grpSpLocks/>
            </p:cNvGrpSpPr>
            <p:nvPr/>
          </p:nvGrpSpPr>
          <p:grpSpPr bwMode="auto">
            <a:xfrm>
              <a:off x="4973" y="3074"/>
              <a:ext cx="163" cy="82"/>
              <a:chOff x="4973" y="3074"/>
              <a:chExt cx="163" cy="82"/>
            </a:xfrm>
          </p:grpSpPr>
          <p:sp>
            <p:nvSpPr>
              <p:cNvPr id="117772"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28600"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118820"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21" name="Group 6"/>
            <p:cNvGrpSpPr>
              <a:grpSpLocks/>
            </p:cNvGrpSpPr>
            <p:nvPr/>
          </p:nvGrpSpPr>
          <p:grpSpPr bwMode="auto">
            <a:xfrm>
              <a:off x="4973" y="3074"/>
              <a:ext cx="163" cy="82"/>
              <a:chOff x="4973" y="3074"/>
              <a:chExt cx="163" cy="82"/>
            </a:xfrm>
          </p:grpSpPr>
          <p:sp>
            <p:nvSpPr>
              <p:cNvPr id="118822"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118815"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6" name="Group 12"/>
            <p:cNvGrpSpPr>
              <a:grpSpLocks/>
            </p:cNvGrpSpPr>
            <p:nvPr/>
          </p:nvGrpSpPr>
          <p:grpSpPr bwMode="auto">
            <a:xfrm>
              <a:off x="4973" y="3074"/>
              <a:ext cx="163" cy="82"/>
              <a:chOff x="4973" y="3074"/>
              <a:chExt cx="163" cy="82"/>
            </a:xfrm>
          </p:grpSpPr>
          <p:sp>
            <p:nvSpPr>
              <p:cNvPr id="118817"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118810"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1" name="Group 18"/>
            <p:cNvGrpSpPr>
              <a:grpSpLocks/>
            </p:cNvGrpSpPr>
            <p:nvPr/>
          </p:nvGrpSpPr>
          <p:grpSpPr bwMode="auto">
            <a:xfrm>
              <a:off x="4973" y="3074"/>
              <a:ext cx="163" cy="82"/>
              <a:chOff x="4973" y="3074"/>
              <a:chExt cx="163" cy="82"/>
            </a:xfrm>
          </p:grpSpPr>
          <p:sp>
            <p:nvSpPr>
              <p:cNvPr id="118812"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118805"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06" name="Group 24"/>
            <p:cNvGrpSpPr>
              <a:grpSpLocks/>
            </p:cNvGrpSpPr>
            <p:nvPr/>
          </p:nvGrpSpPr>
          <p:grpSpPr bwMode="auto">
            <a:xfrm>
              <a:off x="4973" y="3074"/>
              <a:ext cx="163" cy="82"/>
              <a:chOff x="4973" y="3074"/>
              <a:chExt cx="163" cy="82"/>
            </a:xfrm>
          </p:grpSpPr>
          <p:sp>
            <p:nvSpPr>
              <p:cNvPr id="118807"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118801"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8802"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04"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28600"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119812" name="Group 4"/>
          <p:cNvGrpSpPr>
            <a:grpSpLocks/>
          </p:cNvGrpSpPr>
          <p:nvPr/>
        </p:nvGrpSpPr>
        <p:grpSpPr bwMode="auto">
          <a:xfrm rot="1800000">
            <a:off x="6276975" y="4340225"/>
            <a:ext cx="427038" cy="427038"/>
            <a:chOff x="4920" y="2977"/>
            <a:chExt cx="269" cy="269"/>
          </a:xfrm>
        </p:grpSpPr>
        <p:sp>
          <p:nvSpPr>
            <p:cNvPr id="119836"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7" name="Group 6"/>
            <p:cNvGrpSpPr>
              <a:grpSpLocks/>
            </p:cNvGrpSpPr>
            <p:nvPr/>
          </p:nvGrpSpPr>
          <p:grpSpPr bwMode="auto">
            <a:xfrm>
              <a:off x="4973" y="3074"/>
              <a:ext cx="163" cy="82"/>
              <a:chOff x="4973" y="3074"/>
              <a:chExt cx="163" cy="82"/>
            </a:xfrm>
          </p:grpSpPr>
          <p:sp>
            <p:nvSpPr>
              <p:cNvPr id="119838"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3" name="Group 10"/>
          <p:cNvGrpSpPr>
            <a:grpSpLocks/>
          </p:cNvGrpSpPr>
          <p:nvPr/>
        </p:nvGrpSpPr>
        <p:grpSpPr bwMode="auto">
          <a:xfrm rot="-2400000">
            <a:off x="6249988" y="6086475"/>
            <a:ext cx="427037" cy="427038"/>
            <a:chOff x="4920" y="2977"/>
            <a:chExt cx="269" cy="269"/>
          </a:xfrm>
        </p:grpSpPr>
        <p:sp>
          <p:nvSpPr>
            <p:cNvPr id="119831"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2" name="Group 12"/>
            <p:cNvGrpSpPr>
              <a:grpSpLocks/>
            </p:cNvGrpSpPr>
            <p:nvPr/>
          </p:nvGrpSpPr>
          <p:grpSpPr bwMode="auto">
            <a:xfrm>
              <a:off x="4973" y="3074"/>
              <a:ext cx="163" cy="82"/>
              <a:chOff x="4973" y="3074"/>
              <a:chExt cx="163" cy="82"/>
            </a:xfrm>
          </p:grpSpPr>
          <p:sp>
            <p:nvSpPr>
              <p:cNvPr id="119833"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4" name="Group 16"/>
          <p:cNvGrpSpPr>
            <a:grpSpLocks/>
          </p:cNvGrpSpPr>
          <p:nvPr/>
        </p:nvGrpSpPr>
        <p:grpSpPr bwMode="auto">
          <a:xfrm rot="-2400000">
            <a:off x="6248400" y="2611438"/>
            <a:ext cx="427038" cy="427037"/>
            <a:chOff x="4920" y="2977"/>
            <a:chExt cx="269" cy="269"/>
          </a:xfrm>
        </p:grpSpPr>
        <p:sp>
          <p:nvSpPr>
            <p:cNvPr id="119826"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7" name="Group 18"/>
            <p:cNvGrpSpPr>
              <a:grpSpLocks/>
            </p:cNvGrpSpPr>
            <p:nvPr/>
          </p:nvGrpSpPr>
          <p:grpSpPr bwMode="auto">
            <a:xfrm>
              <a:off x="4973" y="3074"/>
              <a:ext cx="163" cy="82"/>
              <a:chOff x="4973" y="3074"/>
              <a:chExt cx="163" cy="82"/>
            </a:xfrm>
          </p:grpSpPr>
          <p:sp>
            <p:nvSpPr>
              <p:cNvPr id="119828"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5" name="Group 22"/>
          <p:cNvGrpSpPr>
            <a:grpSpLocks/>
          </p:cNvGrpSpPr>
          <p:nvPr/>
        </p:nvGrpSpPr>
        <p:grpSpPr bwMode="auto">
          <a:xfrm rot="1800000">
            <a:off x="6276975" y="846138"/>
            <a:ext cx="427038" cy="427037"/>
            <a:chOff x="4920" y="2977"/>
            <a:chExt cx="269" cy="269"/>
          </a:xfrm>
        </p:grpSpPr>
        <p:sp>
          <p:nvSpPr>
            <p:cNvPr id="119821"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2" name="Group 24"/>
            <p:cNvGrpSpPr>
              <a:grpSpLocks/>
            </p:cNvGrpSpPr>
            <p:nvPr/>
          </p:nvGrpSpPr>
          <p:grpSpPr bwMode="auto">
            <a:xfrm>
              <a:off x="4973" y="3074"/>
              <a:ext cx="163" cy="82"/>
              <a:chOff x="4973" y="3074"/>
              <a:chExt cx="163" cy="82"/>
            </a:xfrm>
          </p:grpSpPr>
          <p:sp>
            <p:nvSpPr>
              <p:cNvPr id="119823"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19816"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32"/>
          <p:cNvSpPr txBox="1">
            <a:spLocks noChangeArrowheads="1"/>
          </p:cNvSpPr>
          <p:nvPr/>
        </p:nvSpPr>
        <p:spPr bwMode="auto">
          <a:xfrm>
            <a:off x="488950" y="1922463"/>
            <a:ext cx="51673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479550" y="87313"/>
            <a:ext cx="7772400" cy="1143000"/>
          </a:xfrm>
        </p:spPr>
        <p:txBody>
          <a:bodyPr/>
          <a:lstStyle/>
          <a:p>
            <a:pPr eaLnBrk="1" hangingPunct="1"/>
            <a:r>
              <a:rPr lang="en-US" altLang="en-US" dirty="0" err="1" smtClean="0"/>
              <a:t>Shrnut</a:t>
            </a:r>
            <a:r>
              <a:rPr lang="cs-CZ" altLang="en-US" smtClean="0"/>
              <a:t>í přednášky</a:t>
            </a:r>
            <a:endParaRPr lang="en-US" altLang="en-US" smtClean="0"/>
          </a:p>
        </p:txBody>
      </p:sp>
      <p:sp>
        <p:nvSpPr>
          <p:cNvPr id="120835" name="Rectangle 3"/>
          <p:cNvSpPr>
            <a:spLocks noGrp="1" noChangeArrowheads="1"/>
          </p:cNvSpPr>
          <p:nvPr>
            <p:ph type="body" idx="1"/>
          </p:nvPr>
        </p:nvSpPr>
        <p:spPr>
          <a:xfrm>
            <a:off x="1371600" y="1198563"/>
            <a:ext cx="7772400" cy="2590800"/>
          </a:xfrm>
        </p:spPr>
        <p:txBody>
          <a:bodyPr/>
          <a:lstStyle/>
          <a:p>
            <a:pPr eaLnBrk="1" hangingPunct="1">
              <a:lnSpc>
                <a:spcPct val="80000"/>
              </a:lnSpc>
            </a:pPr>
            <a:r>
              <a:rPr lang="cs-CZ" altLang="en-US" sz="1600" dirty="0" smtClean="0">
                <a:latin typeface="Tahoma" pitchFamily="34" charset="0"/>
                <a:cs typeface="Times New Roman" pitchFamily="18" charset="0"/>
              </a:rPr>
              <a:t>kompenzace</a:t>
            </a:r>
          </a:p>
          <a:p>
            <a:pPr eaLnBrk="1" hangingPunct="1">
              <a:lnSpc>
                <a:spcPct val="80000"/>
              </a:lnSpc>
            </a:pPr>
            <a:r>
              <a:rPr lang="cs-CZ" altLang="en-US" sz="1600" dirty="0" smtClean="0">
                <a:latin typeface="Tahoma" pitchFamily="34" charset="0"/>
                <a:cs typeface="Times New Roman" pitchFamily="18" charset="0"/>
              </a:rPr>
              <a:t>analýza </a:t>
            </a:r>
            <a:r>
              <a:rPr lang="cs-CZ" altLang="en-US" sz="1600" dirty="0" smtClean="0">
                <a:latin typeface="Tahoma" pitchFamily="34" charset="0"/>
                <a:cs typeface="Times New Roman" pitchFamily="18" charset="0"/>
              </a:rPr>
              <a:t>DNA</a:t>
            </a:r>
            <a:endParaRPr lang="cs-CZ" altLang="en-US" sz="900" dirty="0" smtClean="0">
              <a:latin typeface="Tahoma" pitchFamily="34" charset="0"/>
              <a:cs typeface="Times New Roman" pitchFamily="18" charset="0"/>
            </a:endParaRPr>
          </a:p>
          <a:p>
            <a:pPr eaLnBrk="1" hangingPunct="1">
              <a:lnSpc>
                <a:spcPct val="80000"/>
              </a:lnSpc>
            </a:pPr>
            <a:r>
              <a:rPr lang="cs-CZ" altLang="en-US" sz="1600" dirty="0" smtClean="0">
                <a:latin typeface="Tahoma" pitchFamily="34" charset="0"/>
                <a:cs typeface="Times New Roman" pitchFamily="18" charset="0"/>
              </a:rPr>
              <a:t>analýza buněčných funkcí</a:t>
            </a:r>
          </a:p>
          <a:p>
            <a:pPr eaLnBrk="1" hangingPunct="1">
              <a:lnSpc>
                <a:spcPct val="80000"/>
              </a:lnSpc>
            </a:pPr>
            <a:r>
              <a:rPr lang="cs-CZ" altLang="en-US" sz="1600" dirty="0" smtClean="0">
                <a:latin typeface="Tahoma" pitchFamily="34" charset="0"/>
                <a:cs typeface="Times New Roman" pitchFamily="18" charset="0"/>
              </a:rPr>
              <a:t>fluorescenční proteiny</a:t>
            </a:r>
            <a:r>
              <a:rPr lang="en-US" altLang="en-US" sz="1600" dirty="0" smtClean="0"/>
              <a:t> </a:t>
            </a:r>
          </a:p>
          <a:p>
            <a:pPr eaLnBrk="1" hangingPunct="1">
              <a:lnSpc>
                <a:spcPct val="80000"/>
              </a:lnSpc>
            </a:pPr>
            <a:endParaRPr lang="en-US" altLang="en-US" sz="1600" dirty="0" smtClean="0"/>
          </a:p>
        </p:txBody>
      </p:sp>
      <p:sp>
        <p:nvSpPr>
          <p:cNvPr id="120836" name="Text Box 4"/>
          <p:cNvSpPr txBox="1">
            <a:spLocks noChangeArrowheads="1"/>
          </p:cNvSpPr>
          <p:nvPr/>
        </p:nvSpPr>
        <p:spPr bwMode="auto">
          <a:xfrm>
            <a:off x="1476375" y="2924175"/>
            <a:ext cx="6913563" cy="2546350"/>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600" b="1">
                <a:latin typeface="Times New Roman" pitchFamily="18" charset="0"/>
              </a:rPr>
              <a:t>Na konci dnešní přednášky byste měli</a:t>
            </a:r>
            <a:r>
              <a:rPr lang="en-US" altLang="en-US" sz="1600" b="1">
                <a:latin typeface="Times New Roman" pitchFamily="18" charset="0"/>
              </a:rPr>
              <a:t>:</a:t>
            </a:r>
            <a:endParaRPr lang="cs-CZ" altLang="en-US" sz="1600">
              <a:latin typeface="Times New Roman" pitchFamily="18" charset="0"/>
            </a:endParaRPr>
          </a:p>
          <a:p>
            <a:pPr>
              <a:spcBef>
                <a:spcPct val="0"/>
              </a:spcBef>
              <a:buClrTx/>
              <a:buSzTx/>
              <a:buFontTx/>
              <a:buAutoNum type="arabicPeriod"/>
            </a:pPr>
            <a:endParaRPr lang="cs-CZ" altLang="en-US" sz="1600">
              <a:latin typeface="Times New Roman" pitchFamily="18" charset="0"/>
            </a:endParaRPr>
          </a:p>
          <a:p>
            <a:pPr>
              <a:spcBef>
                <a:spcPct val="0"/>
              </a:spcBef>
              <a:buClrTx/>
              <a:buSzTx/>
              <a:buFontTx/>
              <a:buAutoNum type="arabicPeriod"/>
            </a:pPr>
            <a:r>
              <a:rPr lang="en-US" altLang="en-US" sz="1600">
                <a:latin typeface="Times New Roman" pitchFamily="18" charset="0"/>
              </a:rPr>
              <a:t> </a:t>
            </a:r>
            <a:r>
              <a:rPr lang="cs-CZ" altLang="en-US" sz="1600">
                <a:latin typeface="Times New Roman" pitchFamily="18" charset="0"/>
              </a:rPr>
              <a:t>vědět jakým způsoben je možné analyzovat buněčný cyklus.</a:t>
            </a:r>
          </a:p>
          <a:p>
            <a:pPr>
              <a:spcBef>
                <a:spcPct val="0"/>
              </a:spcBef>
              <a:buClrTx/>
              <a:buSzTx/>
              <a:buFontTx/>
              <a:buAutoNum type="arabicPeriod"/>
            </a:pPr>
            <a:r>
              <a:rPr lang="en-US" altLang="en-US" sz="1600">
                <a:latin typeface="Times" pitchFamily="18" charset="0"/>
              </a:rPr>
              <a:t> </a:t>
            </a:r>
            <a:r>
              <a:rPr lang="cs-CZ" altLang="en-US" sz="1600">
                <a:latin typeface="Times" pitchFamily="18" charset="0"/>
              </a:rPr>
              <a:t>umět navrhnout další parametr kombinovatelný s DNA analýzou.</a:t>
            </a:r>
          </a:p>
          <a:p>
            <a:pPr>
              <a:spcBef>
                <a:spcPct val="0"/>
              </a:spcBef>
              <a:buClrTx/>
              <a:buSzTx/>
              <a:buFontTx/>
              <a:buAutoNum type="arabicPeriod"/>
            </a:pPr>
            <a:r>
              <a:rPr lang="en-US" altLang="en-US" sz="1600">
                <a:latin typeface="Times" pitchFamily="18" charset="0"/>
              </a:rPr>
              <a:t> </a:t>
            </a:r>
            <a:r>
              <a:rPr lang="cs-CZ" altLang="en-US" sz="1600">
                <a:latin typeface="Times" pitchFamily="18" charset="0"/>
              </a:rPr>
              <a:t>znát příklady buněčných funkcí které je možné analyzovat na průtokovém cytometru.</a:t>
            </a:r>
            <a:endParaRPr lang="en-US" altLang="en-US" sz="1600">
              <a:latin typeface="Times New Roman" pitchFamily="18" charset="0"/>
            </a:endParaRPr>
          </a:p>
          <a:p>
            <a:pPr>
              <a:spcBef>
                <a:spcPct val="0"/>
              </a:spcBef>
              <a:buClrTx/>
              <a:buSzTx/>
              <a:buFontTx/>
              <a:buAutoNum type="arabicPeriod"/>
            </a:pPr>
            <a:r>
              <a:rPr lang="cs-CZ" altLang="en-US" sz="1600">
                <a:latin typeface="Times New Roman" pitchFamily="18" charset="0"/>
              </a:rPr>
              <a:t>vědět co jsou to fluorescenční proteiny a jaké jsou výhody jejich využití v buněčné biologii.</a:t>
            </a:r>
          </a:p>
          <a:p>
            <a:pPr>
              <a:spcBef>
                <a:spcPct val="0"/>
              </a:spcBef>
              <a:buClrTx/>
              <a:buSzTx/>
              <a:buFontTx/>
              <a:buAutoNum type="arabicPeriod"/>
            </a:pPr>
            <a:r>
              <a:rPr lang="cs-CZ" altLang="en-US" sz="1600">
                <a:latin typeface="Times New Roman" pitchFamily="18" charset="0"/>
              </a:rPr>
              <a:t>co je to click-IT.</a:t>
            </a:r>
            <a:endParaRPr lang="en-US" altLang="en-US" sz="1600">
              <a:latin typeface="Times New Roman" pitchFamily="18" charset="0"/>
            </a:endParaRPr>
          </a:p>
          <a:p>
            <a:pPr>
              <a:spcBef>
                <a:spcPct val="0"/>
              </a:spcBef>
              <a:buClrTx/>
              <a:buSzTx/>
              <a:buFontTx/>
              <a:buNone/>
            </a:pPr>
            <a:endParaRPr lang="en-US" altLang="en-US" sz="1600">
              <a:latin typeface="Times New Roman" pitchFamily="18" charset="0"/>
            </a:endParaRPr>
          </a:p>
        </p:txBody>
      </p:sp>
      <p:sp>
        <p:nvSpPr>
          <p:cNvPr id="120837"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ChangeArrowheads="1"/>
          </p:cNvSpPr>
          <p:nvPr/>
        </p:nvSpPr>
        <p:spPr bwMode="auto">
          <a:xfrm>
            <a:off x="960438" y="476250"/>
            <a:ext cx="80041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400">
                <a:solidFill>
                  <a:schemeClr val="tx2"/>
                </a:solidFill>
                <a:latin typeface="Times New Roman" pitchFamily="18" charset="0"/>
              </a:rPr>
              <a:t>Emission Spectra–Spectral Overlap</a:t>
            </a:r>
          </a:p>
        </p:txBody>
      </p:sp>
      <p:pic>
        <p:nvPicPr>
          <p:cNvPr id="143363" name="Picture 5" descr="Emission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60550"/>
            <a:ext cx="851376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917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 při vícebarevné detekci</a:t>
            </a:r>
            <a:endParaRPr lang="en-US" altLang="en-US" sz="4000" smtClean="0"/>
          </a:p>
        </p:txBody>
      </p:sp>
      <p:sp>
        <p:nvSpPr>
          <p:cNvPr id="144387"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sp>
        <p:nvSpPr>
          <p:cNvPr id="144388" name="Rectangle 4"/>
          <p:cNvSpPr>
            <a:spLocks noChangeArrowheads="1"/>
          </p:cNvSpPr>
          <p:nvPr/>
        </p:nvSpPr>
        <p:spPr bwMode="auto">
          <a:xfrm>
            <a:off x="1389063" y="21971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a:cs typeface="Times New Roman" pitchFamily="18" charset="0"/>
              </a:rPr>
              <a:t>Proces při kterém dochází k eliminaci všech fluorescenčních signálů kromě signálu z fluorochromu který má být na příslušném detektoru detekován</a:t>
            </a:r>
          </a:p>
          <a:p>
            <a:pPr eaLnBrk="1" hangingPunct="1"/>
            <a:r>
              <a:rPr lang="cs-CZ" altLang="en-US">
                <a:cs typeface="Times New Roman" pitchFamily="18" charset="0"/>
              </a:rPr>
              <a:t>Nastavení pomocí mixu  mikročástic či buněk označených/neoznačených příslušnými fluorochromy.</a:t>
            </a:r>
            <a:endParaRPr lang="cs-CZ" altLang="en-US" sz="1800">
              <a:cs typeface="Times New Roman" pitchFamily="18" charset="0"/>
            </a:endParaRPr>
          </a:p>
          <a:p>
            <a:pPr eaLnBrk="1" hangingPunct="1">
              <a:buFont typeface="Wingdings" pitchFamily="2" charset="2"/>
              <a:buNone/>
            </a:pPr>
            <a:endParaRPr lang="cs-CZ" altLang="en-US">
              <a:cs typeface="Times New Roman" pitchFamily="18" charset="0"/>
            </a:endParaRPr>
          </a:p>
        </p:txBody>
      </p:sp>
      <p:sp>
        <p:nvSpPr>
          <p:cNvPr id="144389" name="Rectangle 5"/>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386670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cs-CZ" altLang="en-US" sz="4000" smtClean="0"/>
              <a:t>Kompenzace f</a:t>
            </a:r>
            <a:r>
              <a:rPr lang="en-US" altLang="en-US" sz="4000" smtClean="0"/>
              <a:t>luorescen</a:t>
            </a:r>
            <a:r>
              <a:rPr lang="cs-CZ" altLang="en-US" sz="4000" smtClean="0"/>
              <a:t>čního  signálu při vícebarevné detekci</a:t>
            </a:r>
            <a:endParaRPr lang="en-US" altLang="en-US" sz="4000" smtClean="0"/>
          </a:p>
        </p:txBody>
      </p:sp>
      <p:sp>
        <p:nvSpPr>
          <p:cNvPr id="146435" name="Rectangle 3"/>
          <p:cNvSpPr>
            <a:spLocks noGrp="1" noChangeArrowheads="1"/>
          </p:cNvSpPr>
          <p:nvPr>
            <p:ph type="body" sz="half" idx="1"/>
          </p:nvPr>
        </p:nvSpPr>
        <p:spPr/>
        <p:txBody>
          <a:bodyPr/>
          <a:lstStyle/>
          <a:p>
            <a:pPr eaLnBrk="1" hangingPunct="1">
              <a:buFont typeface="Wingdings" pitchFamily="2" charset="2"/>
              <a:buNone/>
            </a:pPr>
            <a:endParaRPr lang="en-US" altLang="en-US" sz="2800" smtClean="0"/>
          </a:p>
          <a:p>
            <a:pPr eaLnBrk="1" hangingPunct="1"/>
            <a:endParaRPr lang="en-US" altLang="en-US" sz="2800" smtClean="0"/>
          </a:p>
          <a:p>
            <a:pPr eaLnBrk="1" hangingPunct="1"/>
            <a:endParaRPr lang="en-US" altLang="en-US" sz="2800" smtClean="0"/>
          </a:p>
          <a:p>
            <a:pPr eaLnBrk="1" hangingPunct="1">
              <a:buFont typeface="Wingdings" pitchFamily="2" charset="2"/>
              <a:buNone/>
            </a:pPr>
            <a:endParaRPr lang="en-US" altLang="en-US" sz="2800" smtClean="0"/>
          </a:p>
          <a:p>
            <a:pPr eaLnBrk="1" hangingPunct="1">
              <a:buFont typeface="Wingdings" pitchFamily="2" charset="2"/>
              <a:buNone/>
            </a:pPr>
            <a:endParaRPr lang="en-US" altLang="en-US" sz="2800" smtClean="0"/>
          </a:p>
          <a:p>
            <a:pPr eaLnBrk="1" hangingPunct="1">
              <a:buFont typeface="Wingdings" pitchFamily="2" charset="2"/>
              <a:buNone/>
            </a:pPr>
            <a:r>
              <a:rPr lang="en-US" altLang="en-US" smtClean="0"/>
              <a:t/>
            </a:r>
            <a:br>
              <a:rPr lang="en-US" altLang="en-US" smtClean="0"/>
            </a:br>
            <a:endParaRPr lang="en-US" altLang="en-US" sz="2800" smtClean="0"/>
          </a:p>
        </p:txBody>
      </p:sp>
      <p:pic>
        <p:nvPicPr>
          <p:cNvPr id="1464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349500"/>
            <a:ext cx="4741863"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7"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27763" y="4941888"/>
            <a:ext cx="1971675" cy="3127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38"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1406319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1395413" y="598488"/>
            <a:ext cx="7116762"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Spillover</a:t>
            </a:r>
          </a:p>
        </p:txBody>
      </p:sp>
      <p:grpSp>
        <p:nvGrpSpPr>
          <p:cNvPr id="151555" name="Group 37"/>
          <p:cNvGrpSpPr>
            <a:grpSpLocks/>
          </p:cNvGrpSpPr>
          <p:nvPr/>
        </p:nvGrpSpPr>
        <p:grpSpPr bwMode="auto">
          <a:xfrm>
            <a:off x="1158875" y="1412875"/>
            <a:ext cx="7439025" cy="4986338"/>
            <a:chOff x="821" y="890"/>
            <a:chExt cx="5272" cy="3141"/>
          </a:xfrm>
        </p:grpSpPr>
        <p:sp>
          <p:nvSpPr>
            <p:cNvPr id="151556" name="Rectangle 3" descr="80%"/>
            <p:cNvSpPr>
              <a:spLocks noChangeArrowheads="1"/>
            </p:cNvSpPr>
            <p:nvPr/>
          </p:nvSpPr>
          <p:spPr bwMode="auto">
            <a:xfrm>
              <a:off x="3066" y="1550"/>
              <a:ext cx="355" cy="2077"/>
            </a:xfrm>
            <a:prstGeom prst="rect">
              <a:avLst/>
            </a:prstGeom>
            <a:pattFill prst="pct80">
              <a:fgClr>
                <a:srgbClr val="FF2727"/>
              </a:fgClr>
              <a:bgClr>
                <a:srgbClr val="FFFFFF"/>
              </a:bgClr>
            </a:pattFill>
            <a:ln w="12700">
              <a:solidFill>
                <a:schemeClr val="tx1"/>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1557" name="Line 4"/>
            <p:cNvSpPr>
              <a:spLocks noChangeShapeType="1"/>
            </p:cNvSpPr>
            <p:nvPr/>
          </p:nvSpPr>
          <p:spPr bwMode="auto">
            <a:xfrm>
              <a:off x="1196" y="3634"/>
              <a:ext cx="33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8" name="Line 5"/>
            <p:cNvSpPr>
              <a:spLocks noChangeShapeType="1"/>
            </p:cNvSpPr>
            <p:nvPr/>
          </p:nvSpPr>
          <p:spPr bwMode="auto">
            <a:xfrm>
              <a:off x="3229"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9" name="Line 6"/>
            <p:cNvSpPr>
              <a:spLocks noChangeShapeType="1"/>
            </p:cNvSpPr>
            <p:nvPr/>
          </p:nvSpPr>
          <p:spPr bwMode="auto">
            <a:xfrm>
              <a:off x="2722"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0" name="Rectangle 7"/>
            <p:cNvSpPr>
              <a:spLocks noChangeArrowheads="1"/>
            </p:cNvSpPr>
            <p:nvPr/>
          </p:nvSpPr>
          <p:spPr bwMode="auto">
            <a:xfrm>
              <a:off x="2590"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51561" name="Rectangle 8"/>
            <p:cNvSpPr>
              <a:spLocks noChangeArrowheads="1"/>
            </p:cNvSpPr>
            <p:nvPr/>
          </p:nvSpPr>
          <p:spPr bwMode="auto">
            <a:xfrm>
              <a:off x="3097"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51562" name="Group 9"/>
            <p:cNvGrpSpPr>
              <a:grpSpLocks/>
            </p:cNvGrpSpPr>
            <p:nvPr/>
          </p:nvGrpSpPr>
          <p:grpSpPr bwMode="auto">
            <a:xfrm>
              <a:off x="3019" y="1220"/>
              <a:ext cx="482" cy="291"/>
              <a:chOff x="3422" y="1227"/>
              <a:chExt cx="558" cy="252"/>
            </a:xfrm>
          </p:grpSpPr>
          <p:sp>
            <p:nvSpPr>
              <p:cNvPr id="151588" name="Rectangle 10"/>
              <p:cNvSpPr>
                <a:spLocks noChangeArrowheads="1"/>
              </p:cNvSpPr>
              <p:nvPr/>
            </p:nvSpPr>
            <p:spPr bwMode="auto">
              <a:xfrm>
                <a:off x="3906" y="1227"/>
                <a:ext cx="0"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1589" name="Rectangle 11"/>
              <p:cNvSpPr>
                <a:spLocks noChangeArrowheads="1"/>
              </p:cNvSpPr>
              <p:nvPr/>
            </p:nvSpPr>
            <p:spPr bwMode="auto">
              <a:xfrm>
                <a:off x="3422" y="1328"/>
                <a:ext cx="55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51563" name="Rectangle 12" descr="20%"/>
            <p:cNvSpPr>
              <a:spLocks noChangeArrowheads="1"/>
            </p:cNvSpPr>
            <p:nvPr/>
          </p:nvSpPr>
          <p:spPr bwMode="auto">
            <a:xfrm>
              <a:off x="1784" y="1530"/>
              <a:ext cx="364" cy="2093"/>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1564" name="Rectangle 13" descr="20%"/>
            <p:cNvSpPr>
              <a:spLocks noChangeArrowheads="1"/>
            </p:cNvSpPr>
            <p:nvPr/>
          </p:nvSpPr>
          <p:spPr bwMode="auto">
            <a:xfrm>
              <a:off x="1282" y="1530"/>
              <a:ext cx="361" cy="2093"/>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1565" name="Rectangle 14"/>
            <p:cNvSpPr>
              <a:spLocks noChangeArrowheads="1"/>
            </p:cNvSpPr>
            <p:nvPr/>
          </p:nvSpPr>
          <p:spPr bwMode="auto">
            <a:xfrm>
              <a:off x="1056"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1566" name="Rectangle 15"/>
            <p:cNvSpPr>
              <a:spLocks noChangeArrowheads="1"/>
            </p:cNvSpPr>
            <p:nvPr/>
          </p:nvSpPr>
          <p:spPr bwMode="auto">
            <a:xfrm>
              <a:off x="2076"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1567" name="Line 16"/>
            <p:cNvSpPr>
              <a:spLocks noChangeShapeType="1"/>
            </p:cNvSpPr>
            <p:nvPr/>
          </p:nvSpPr>
          <p:spPr bwMode="auto">
            <a:xfrm>
              <a:off x="2215" y="3623"/>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8" name="Line 17"/>
            <p:cNvSpPr>
              <a:spLocks noChangeShapeType="1"/>
            </p:cNvSpPr>
            <p:nvPr/>
          </p:nvSpPr>
          <p:spPr bwMode="auto">
            <a:xfrm>
              <a:off x="1702"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9" name="Line 18"/>
            <p:cNvSpPr>
              <a:spLocks noChangeShapeType="1"/>
            </p:cNvSpPr>
            <p:nvPr/>
          </p:nvSpPr>
          <p:spPr bwMode="auto">
            <a:xfrm>
              <a:off x="1195" y="3623"/>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0" name="Line 19"/>
            <p:cNvSpPr>
              <a:spLocks noChangeShapeType="1"/>
            </p:cNvSpPr>
            <p:nvPr/>
          </p:nvSpPr>
          <p:spPr bwMode="auto">
            <a:xfrm flipV="1">
              <a:off x="942" y="1547"/>
              <a:ext cx="0" cy="20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1" name="Freeform 20"/>
            <p:cNvSpPr>
              <a:spLocks/>
            </p:cNvSpPr>
            <p:nvPr/>
          </p:nvSpPr>
          <p:spPr bwMode="auto">
            <a:xfrm>
              <a:off x="1195" y="1546"/>
              <a:ext cx="2164" cy="2078"/>
            </a:xfrm>
            <a:custGeom>
              <a:avLst/>
              <a:gdLst>
                <a:gd name="T0" fmla="*/ 20 w 2708"/>
                <a:gd name="T1" fmla="*/ 835 h 2014"/>
                <a:gd name="T2" fmla="*/ 45 w 2708"/>
                <a:gd name="T3" fmla="*/ 567 h 2014"/>
                <a:gd name="T4" fmla="*/ 60 w 2708"/>
                <a:gd name="T5" fmla="*/ 370 h 2014"/>
                <a:gd name="T6" fmla="*/ 69 w 2708"/>
                <a:gd name="T7" fmla="*/ 293 h 2014"/>
                <a:gd name="T8" fmla="*/ 72 w 2708"/>
                <a:gd name="T9" fmla="*/ 215 h 2014"/>
                <a:gd name="T10" fmla="*/ 76 w 2708"/>
                <a:gd name="T11" fmla="*/ 172 h 2014"/>
                <a:gd name="T12" fmla="*/ 80 w 2708"/>
                <a:gd name="T13" fmla="*/ 138 h 2014"/>
                <a:gd name="T14" fmla="*/ 84 w 2708"/>
                <a:gd name="T15" fmla="*/ 121 h 2014"/>
                <a:gd name="T16" fmla="*/ 93 w 2708"/>
                <a:gd name="T17" fmla="*/ 69 h 2014"/>
                <a:gd name="T18" fmla="*/ 108 w 2708"/>
                <a:gd name="T19" fmla="*/ 19 h 2014"/>
                <a:gd name="T20" fmla="*/ 121 w 2708"/>
                <a:gd name="T21" fmla="*/ 0 h 2014"/>
                <a:gd name="T22" fmla="*/ 132 w 2708"/>
                <a:gd name="T23" fmla="*/ 19 h 2014"/>
                <a:gd name="T24" fmla="*/ 149 w 2708"/>
                <a:gd name="T25" fmla="*/ 77 h 2014"/>
                <a:gd name="T26" fmla="*/ 193 w 2708"/>
                <a:gd name="T27" fmla="*/ 440 h 2014"/>
                <a:gd name="T28" fmla="*/ 240 w 2708"/>
                <a:gd name="T29" fmla="*/ 912 h 2014"/>
                <a:gd name="T30" fmla="*/ 276 w 2708"/>
                <a:gd name="T31" fmla="*/ 1222 h 2014"/>
                <a:gd name="T32" fmla="*/ 312 w 2708"/>
                <a:gd name="T33" fmla="*/ 1420 h 2014"/>
                <a:gd name="T34" fmla="*/ 336 w 2708"/>
                <a:gd name="T35" fmla="*/ 1549 h 2014"/>
                <a:gd name="T36" fmla="*/ 372 w 2708"/>
                <a:gd name="T37" fmla="*/ 1687 h 2014"/>
                <a:gd name="T38" fmla="*/ 412 w 2708"/>
                <a:gd name="T39" fmla="*/ 1799 h 2014"/>
                <a:gd name="T40" fmla="*/ 469 w 2708"/>
                <a:gd name="T41" fmla="*/ 1885 h 2014"/>
                <a:gd name="T42" fmla="*/ 524 w 2708"/>
                <a:gd name="T43" fmla="*/ 1971 h 2014"/>
                <a:gd name="T44" fmla="*/ 585 w 2708"/>
                <a:gd name="T45" fmla="*/ 2013 h 2014"/>
                <a:gd name="T46" fmla="*/ 622 w 2708"/>
                <a:gd name="T47" fmla="*/ 2040 h 2014"/>
                <a:gd name="T48" fmla="*/ 653 w 2708"/>
                <a:gd name="T49" fmla="*/ 2057 h 2014"/>
                <a:gd name="T50" fmla="*/ 689 w 2708"/>
                <a:gd name="T51" fmla="*/ 2074 h 2014"/>
                <a:gd name="T52" fmla="*/ 793 w 2708"/>
                <a:gd name="T53" fmla="*/ 2116 h 2014"/>
                <a:gd name="T54" fmla="*/ 965 w 2708"/>
                <a:gd name="T55" fmla="*/ 2162 h 2014"/>
                <a:gd name="T56" fmla="*/ 1078 w 2708"/>
                <a:gd name="T57" fmla="*/ 2177 h 2014"/>
                <a:gd name="T58" fmla="*/ 1121 w 2708"/>
                <a:gd name="T59" fmla="*/ 2185 h 2014"/>
                <a:gd name="T60" fmla="*/ 1158 w 2708"/>
                <a:gd name="T61" fmla="*/ 2194 h 2014"/>
                <a:gd name="T62" fmla="*/ 1202 w 2708"/>
                <a:gd name="T63" fmla="*/ 2194 h 2014"/>
                <a:gd name="T64" fmla="*/ 1242 w 2708"/>
                <a:gd name="T65" fmla="*/ 2204 h 2014"/>
                <a:gd name="T66" fmla="*/ 1246 w 2708"/>
                <a:gd name="T67" fmla="*/ 2204 h 2014"/>
                <a:gd name="T68" fmla="*/ 1267 w 2708"/>
                <a:gd name="T69" fmla="*/ 2204 h 2014"/>
                <a:gd name="T70" fmla="*/ 1278 w 2708"/>
                <a:gd name="T71" fmla="*/ 2212 h 2014"/>
                <a:gd name="T72" fmla="*/ 1290 w 2708"/>
                <a:gd name="T73" fmla="*/ 2212 h 2014"/>
                <a:gd name="T74" fmla="*/ 1323 w 2708"/>
                <a:gd name="T75" fmla="*/ 2212 h 2014"/>
                <a:gd name="T76" fmla="*/ 1382 w 2708"/>
                <a:gd name="T77" fmla="*/ 2212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1572" name="Group 21"/>
            <p:cNvGrpSpPr>
              <a:grpSpLocks/>
            </p:cNvGrpSpPr>
            <p:nvPr/>
          </p:nvGrpSpPr>
          <p:grpSpPr bwMode="auto">
            <a:xfrm>
              <a:off x="1207" y="1334"/>
              <a:ext cx="386" cy="185"/>
              <a:chOff x="1586" y="1227"/>
              <a:chExt cx="513" cy="180"/>
            </a:xfrm>
          </p:grpSpPr>
          <p:sp>
            <p:nvSpPr>
              <p:cNvPr id="151586" name="Rectangle 22"/>
              <p:cNvSpPr>
                <a:spLocks noChangeArrowheads="1"/>
              </p:cNvSpPr>
              <p:nvPr/>
            </p:nvSpPr>
            <p:spPr bwMode="auto">
              <a:xfrm>
                <a:off x="1830" y="1227"/>
                <a:ext cx="24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900">
                    <a:solidFill>
                      <a:srgbClr val="000000"/>
                    </a:solidFill>
                  </a:rPr>
                  <a:t>FITC</a:t>
                </a:r>
                <a:endParaRPr kumimoji="0" lang="en-US" altLang="en-US" sz="2400">
                  <a:solidFill>
                    <a:srgbClr val="000000"/>
                  </a:solidFill>
                </a:endParaRPr>
              </a:p>
            </p:txBody>
          </p:sp>
          <p:sp>
            <p:nvSpPr>
              <p:cNvPr id="151587" name="Rectangle 23"/>
              <p:cNvSpPr>
                <a:spLocks noChangeArrowheads="1"/>
              </p:cNvSpPr>
              <p:nvPr/>
            </p:nvSpPr>
            <p:spPr bwMode="auto">
              <a:xfrm>
                <a:off x="1586" y="1322"/>
                <a:ext cx="5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      530/30</a:t>
                </a:r>
                <a:endParaRPr kumimoji="0" lang="en-US" altLang="en-US" sz="2400">
                  <a:solidFill>
                    <a:srgbClr val="000000"/>
                  </a:solidFill>
                </a:endParaRPr>
              </a:p>
            </p:txBody>
          </p:sp>
        </p:grpSp>
        <p:sp>
          <p:nvSpPr>
            <p:cNvPr id="151573" name="Rectangle 24"/>
            <p:cNvSpPr>
              <a:spLocks noChangeArrowheads="1"/>
            </p:cNvSpPr>
            <p:nvPr/>
          </p:nvSpPr>
          <p:spPr bwMode="auto">
            <a:xfrm rot="-5400000">
              <a:off x="488" y="2514"/>
              <a:ext cx="79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51574" name="Rectangle 25"/>
            <p:cNvSpPr>
              <a:spLocks noChangeArrowheads="1"/>
            </p:cNvSpPr>
            <p:nvPr/>
          </p:nvSpPr>
          <p:spPr bwMode="auto">
            <a:xfrm>
              <a:off x="2076" y="3915"/>
              <a:ext cx="8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51575" name="Rectangle 26"/>
            <p:cNvSpPr>
              <a:spLocks noChangeArrowheads="1"/>
            </p:cNvSpPr>
            <p:nvPr/>
          </p:nvSpPr>
          <p:spPr bwMode="auto">
            <a:xfrm>
              <a:off x="1570" y="3699"/>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grpSp>
          <p:nvGrpSpPr>
            <p:cNvPr id="151576" name="Group 27"/>
            <p:cNvGrpSpPr>
              <a:grpSpLocks/>
            </p:cNvGrpSpPr>
            <p:nvPr/>
          </p:nvGrpSpPr>
          <p:grpSpPr bwMode="auto">
            <a:xfrm>
              <a:off x="1836" y="1244"/>
              <a:ext cx="410" cy="269"/>
              <a:chOff x="2543" y="1219"/>
              <a:chExt cx="90" cy="288"/>
            </a:xfrm>
          </p:grpSpPr>
          <p:sp>
            <p:nvSpPr>
              <p:cNvPr id="151584" name="Rectangle 28"/>
              <p:cNvSpPr>
                <a:spLocks noChangeArrowheads="1"/>
              </p:cNvSpPr>
              <p:nvPr/>
            </p:nvSpPr>
            <p:spPr bwMode="auto">
              <a:xfrm>
                <a:off x="2633" y="1219"/>
                <a:ext cx="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1585" name="Rectangle 29"/>
              <p:cNvSpPr>
                <a:spLocks noChangeArrowheads="1"/>
              </p:cNvSpPr>
              <p:nvPr/>
            </p:nvSpPr>
            <p:spPr bwMode="auto">
              <a:xfrm>
                <a:off x="2543" y="1320"/>
                <a:ext cx="5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grpSp>
        <p:sp>
          <p:nvSpPr>
            <p:cNvPr id="151577" name="Line 30"/>
            <p:cNvSpPr>
              <a:spLocks noChangeShapeType="1"/>
            </p:cNvSpPr>
            <p:nvPr/>
          </p:nvSpPr>
          <p:spPr bwMode="auto">
            <a:xfrm>
              <a:off x="3723" y="362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8" name="Line 31"/>
            <p:cNvSpPr>
              <a:spLocks noChangeShapeType="1"/>
            </p:cNvSpPr>
            <p:nvPr/>
          </p:nvSpPr>
          <p:spPr bwMode="auto">
            <a:xfrm>
              <a:off x="3302" y="372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9" name="Rectangle 32"/>
            <p:cNvSpPr>
              <a:spLocks noChangeArrowheads="1"/>
            </p:cNvSpPr>
            <p:nvPr/>
          </p:nvSpPr>
          <p:spPr bwMode="auto">
            <a:xfrm>
              <a:off x="3594" y="3702"/>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750nm</a:t>
              </a:r>
              <a:endParaRPr kumimoji="0" lang="en-US" altLang="en-US" sz="2400">
                <a:solidFill>
                  <a:srgbClr val="000000"/>
                </a:solidFill>
              </a:endParaRPr>
            </a:p>
          </p:txBody>
        </p:sp>
        <p:sp>
          <p:nvSpPr>
            <p:cNvPr id="151580" name="Rectangle 33"/>
            <p:cNvSpPr>
              <a:spLocks noChangeArrowheads="1"/>
            </p:cNvSpPr>
            <p:nvPr/>
          </p:nvSpPr>
          <p:spPr bwMode="auto">
            <a:xfrm>
              <a:off x="4074" y="3702"/>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800nm</a:t>
              </a:r>
              <a:endParaRPr kumimoji="0" lang="en-US" altLang="en-US" sz="2400">
                <a:solidFill>
                  <a:srgbClr val="000000"/>
                </a:solidFill>
              </a:endParaRPr>
            </a:p>
          </p:txBody>
        </p:sp>
        <p:sp>
          <p:nvSpPr>
            <p:cNvPr id="151581" name="Line 34"/>
            <p:cNvSpPr>
              <a:spLocks noChangeShapeType="1"/>
            </p:cNvSpPr>
            <p:nvPr/>
          </p:nvSpPr>
          <p:spPr bwMode="auto">
            <a:xfrm>
              <a:off x="4217" y="3617"/>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2" name="Line 35"/>
            <p:cNvSpPr>
              <a:spLocks noChangeShapeType="1"/>
            </p:cNvSpPr>
            <p:nvPr/>
          </p:nvSpPr>
          <p:spPr bwMode="auto">
            <a:xfrm flipH="1">
              <a:off x="951" y="3627"/>
              <a:ext cx="25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1583" name="Picture 36" descr="Slide 4 FITCspill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 y="890"/>
              <a:ext cx="1674" cy="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431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1204913" y="342900"/>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 FITC Compensation</a:t>
            </a:r>
          </a:p>
        </p:txBody>
      </p:sp>
      <p:grpSp>
        <p:nvGrpSpPr>
          <p:cNvPr id="152579" name="Group 32"/>
          <p:cNvGrpSpPr>
            <a:grpSpLocks/>
          </p:cNvGrpSpPr>
          <p:nvPr/>
        </p:nvGrpSpPr>
        <p:grpSpPr bwMode="auto">
          <a:xfrm>
            <a:off x="1292225" y="1425575"/>
            <a:ext cx="7519988" cy="4697413"/>
            <a:chOff x="916" y="1136"/>
            <a:chExt cx="5329" cy="2959"/>
          </a:xfrm>
        </p:grpSpPr>
        <p:grpSp>
          <p:nvGrpSpPr>
            <p:cNvPr id="152580" name="Group 3"/>
            <p:cNvGrpSpPr>
              <a:grpSpLocks/>
            </p:cNvGrpSpPr>
            <p:nvPr/>
          </p:nvGrpSpPr>
          <p:grpSpPr bwMode="auto">
            <a:xfrm>
              <a:off x="4056" y="1136"/>
              <a:ext cx="2189" cy="1990"/>
              <a:chOff x="3656" y="1040"/>
              <a:chExt cx="2021" cy="1990"/>
            </a:xfrm>
          </p:grpSpPr>
          <p:sp>
            <p:nvSpPr>
              <p:cNvPr id="152584" name="Line 4"/>
              <p:cNvSpPr>
                <a:spLocks noChangeShapeType="1"/>
              </p:cNvSpPr>
              <p:nvPr/>
            </p:nvSpPr>
            <p:spPr bwMode="auto">
              <a:xfrm>
                <a:off x="3975" y="2723"/>
                <a:ext cx="16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5" name="Rectangle 5" descr="80%"/>
              <p:cNvSpPr>
                <a:spLocks noChangeArrowheads="1"/>
              </p:cNvSpPr>
              <p:nvPr/>
            </p:nvSpPr>
            <p:spPr bwMode="auto">
              <a:xfrm>
                <a:off x="5312" y="1291"/>
                <a:ext cx="259" cy="1419"/>
              </a:xfrm>
              <a:prstGeom prst="rect">
                <a:avLst/>
              </a:prstGeom>
              <a:pattFill prst="pct80">
                <a:fgClr>
                  <a:srgbClr val="FF2727"/>
                </a:fgClr>
                <a:bgClr>
                  <a:srgbClr val="CC0000"/>
                </a:bgClr>
              </a:pattFill>
              <a:ln w="12700">
                <a:solidFill>
                  <a:srgbClr val="00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2586" name="Line 6"/>
              <p:cNvSpPr>
                <a:spLocks noChangeShapeType="1"/>
              </p:cNvSpPr>
              <p:nvPr/>
            </p:nvSpPr>
            <p:spPr bwMode="auto">
              <a:xfrm>
                <a:off x="5434"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7" name="Line 7"/>
              <p:cNvSpPr>
                <a:spLocks noChangeShapeType="1"/>
              </p:cNvSpPr>
              <p:nvPr/>
            </p:nvSpPr>
            <p:spPr bwMode="auto">
              <a:xfrm>
                <a:off x="5070"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8" name="Rectangle 8"/>
              <p:cNvSpPr>
                <a:spLocks noChangeArrowheads="1"/>
              </p:cNvSpPr>
              <p:nvPr/>
            </p:nvSpPr>
            <p:spPr bwMode="auto">
              <a:xfrm>
                <a:off x="4946"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52589" name="Rectangle 9"/>
              <p:cNvSpPr>
                <a:spLocks noChangeArrowheads="1"/>
              </p:cNvSpPr>
              <p:nvPr/>
            </p:nvSpPr>
            <p:spPr bwMode="auto">
              <a:xfrm>
                <a:off x="5310"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52590" name="Group 10"/>
              <p:cNvGrpSpPr>
                <a:grpSpLocks/>
              </p:cNvGrpSpPr>
              <p:nvPr/>
            </p:nvGrpSpPr>
            <p:grpSpPr bwMode="auto">
              <a:xfrm>
                <a:off x="5232" y="1040"/>
                <a:ext cx="445" cy="254"/>
                <a:chOff x="3338" y="1227"/>
                <a:chExt cx="725" cy="324"/>
              </a:xfrm>
            </p:grpSpPr>
            <p:sp>
              <p:nvSpPr>
                <p:cNvPr id="152607" name="Rectangle 11"/>
                <p:cNvSpPr>
                  <a:spLocks noChangeArrowheads="1"/>
                </p:cNvSpPr>
                <p:nvPr/>
              </p:nvSpPr>
              <p:spPr bwMode="auto">
                <a:xfrm>
                  <a:off x="3905" y="1227"/>
                  <a:ext cx="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2608" name="Rectangle 12"/>
                <p:cNvSpPr>
                  <a:spLocks noChangeArrowheads="1"/>
                </p:cNvSpPr>
                <p:nvPr/>
              </p:nvSpPr>
              <p:spPr bwMode="auto">
                <a:xfrm>
                  <a:off x="3338" y="1328"/>
                  <a:ext cx="72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52591" name="Rectangle 13" descr="20%"/>
              <p:cNvSpPr>
                <a:spLocks noChangeArrowheads="1"/>
              </p:cNvSpPr>
              <p:nvPr/>
            </p:nvSpPr>
            <p:spPr bwMode="auto">
              <a:xfrm>
                <a:off x="4397" y="1297"/>
                <a:ext cx="261" cy="1418"/>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2592" name="Rectangle 14" descr="20%"/>
              <p:cNvSpPr>
                <a:spLocks noChangeArrowheads="1"/>
              </p:cNvSpPr>
              <p:nvPr/>
            </p:nvSpPr>
            <p:spPr bwMode="auto">
              <a:xfrm>
                <a:off x="4036" y="1297"/>
                <a:ext cx="259" cy="1418"/>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2593" name="Rectangle 15"/>
              <p:cNvSpPr>
                <a:spLocks noChangeArrowheads="1"/>
              </p:cNvSpPr>
              <p:nvPr/>
            </p:nvSpPr>
            <p:spPr bwMode="auto">
              <a:xfrm>
                <a:off x="3844"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2594" name="Rectangle 16"/>
              <p:cNvSpPr>
                <a:spLocks noChangeArrowheads="1"/>
              </p:cNvSpPr>
              <p:nvPr/>
            </p:nvSpPr>
            <p:spPr bwMode="auto">
              <a:xfrm>
                <a:off x="4577"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2595" name="Line 17"/>
              <p:cNvSpPr>
                <a:spLocks noChangeShapeType="1"/>
              </p:cNvSpPr>
              <p:nvPr/>
            </p:nvSpPr>
            <p:spPr bwMode="auto">
              <a:xfrm>
                <a:off x="4707"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6" name="Line 18"/>
              <p:cNvSpPr>
                <a:spLocks noChangeShapeType="1"/>
              </p:cNvSpPr>
              <p:nvPr/>
            </p:nvSpPr>
            <p:spPr bwMode="auto">
              <a:xfrm>
                <a:off x="4338"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7" name="Line 19"/>
              <p:cNvSpPr>
                <a:spLocks noChangeShapeType="1"/>
              </p:cNvSpPr>
              <p:nvPr/>
            </p:nvSpPr>
            <p:spPr bwMode="auto">
              <a:xfrm>
                <a:off x="3974"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8" name="Line 20"/>
              <p:cNvSpPr>
                <a:spLocks noChangeShapeType="1"/>
              </p:cNvSpPr>
              <p:nvPr/>
            </p:nvSpPr>
            <p:spPr bwMode="auto">
              <a:xfrm flipV="1">
                <a:off x="3792" y="1311"/>
                <a:ext cx="0" cy="14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9" name="Freeform 21"/>
              <p:cNvSpPr>
                <a:spLocks/>
              </p:cNvSpPr>
              <p:nvPr/>
            </p:nvSpPr>
            <p:spPr bwMode="auto">
              <a:xfrm>
                <a:off x="3974" y="1308"/>
                <a:ext cx="1516" cy="1395"/>
              </a:xfrm>
              <a:custGeom>
                <a:avLst/>
                <a:gdLst>
                  <a:gd name="T0" fmla="*/ 7 w 2708"/>
                  <a:gd name="T1" fmla="*/ 252 h 2014"/>
                  <a:gd name="T2" fmla="*/ 15 w 2708"/>
                  <a:gd name="T3" fmla="*/ 172 h 2014"/>
                  <a:gd name="T4" fmla="*/ 21 w 2708"/>
                  <a:gd name="T5" fmla="*/ 112 h 2014"/>
                  <a:gd name="T6" fmla="*/ 24 w 2708"/>
                  <a:gd name="T7" fmla="*/ 89 h 2014"/>
                  <a:gd name="T8" fmla="*/ 25 w 2708"/>
                  <a:gd name="T9" fmla="*/ 65 h 2014"/>
                  <a:gd name="T10" fmla="*/ 26 w 2708"/>
                  <a:gd name="T11" fmla="*/ 52 h 2014"/>
                  <a:gd name="T12" fmla="*/ 27 w 2708"/>
                  <a:gd name="T13" fmla="*/ 42 h 2014"/>
                  <a:gd name="T14" fmla="*/ 29 w 2708"/>
                  <a:gd name="T15" fmla="*/ 37 h 2014"/>
                  <a:gd name="T16" fmla="*/ 32 w 2708"/>
                  <a:gd name="T17" fmla="*/ 21 h 2014"/>
                  <a:gd name="T18" fmla="*/ 38 w 2708"/>
                  <a:gd name="T19" fmla="*/ 6 h 2014"/>
                  <a:gd name="T20" fmla="*/ 41 w 2708"/>
                  <a:gd name="T21" fmla="*/ 0 h 2014"/>
                  <a:gd name="T22" fmla="*/ 45 w 2708"/>
                  <a:gd name="T23" fmla="*/ 6 h 2014"/>
                  <a:gd name="T24" fmla="*/ 51 w 2708"/>
                  <a:gd name="T25" fmla="*/ 24 h 2014"/>
                  <a:gd name="T26" fmla="*/ 66 w 2708"/>
                  <a:gd name="T27" fmla="*/ 133 h 2014"/>
                  <a:gd name="T28" fmla="*/ 83 w 2708"/>
                  <a:gd name="T29" fmla="*/ 276 h 2014"/>
                  <a:gd name="T30" fmla="*/ 95 w 2708"/>
                  <a:gd name="T31" fmla="*/ 370 h 2014"/>
                  <a:gd name="T32" fmla="*/ 107 w 2708"/>
                  <a:gd name="T33" fmla="*/ 430 h 2014"/>
                  <a:gd name="T34" fmla="*/ 116 w 2708"/>
                  <a:gd name="T35" fmla="*/ 469 h 2014"/>
                  <a:gd name="T36" fmla="*/ 128 w 2708"/>
                  <a:gd name="T37" fmla="*/ 510 h 2014"/>
                  <a:gd name="T38" fmla="*/ 142 w 2708"/>
                  <a:gd name="T39" fmla="*/ 544 h 2014"/>
                  <a:gd name="T40" fmla="*/ 161 w 2708"/>
                  <a:gd name="T41" fmla="*/ 571 h 2014"/>
                  <a:gd name="T42" fmla="*/ 180 w 2708"/>
                  <a:gd name="T43" fmla="*/ 596 h 2014"/>
                  <a:gd name="T44" fmla="*/ 201 w 2708"/>
                  <a:gd name="T45" fmla="*/ 610 h 2014"/>
                  <a:gd name="T46" fmla="*/ 213 w 2708"/>
                  <a:gd name="T47" fmla="*/ 617 h 2014"/>
                  <a:gd name="T48" fmla="*/ 224 w 2708"/>
                  <a:gd name="T49" fmla="*/ 622 h 2014"/>
                  <a:gd name="T50" fmla="*/ 237 w 2708"/>
                  <a:gd name="T51" fmla="*/ 628 h 2014"/>
                  <a:gd name="T52" fmla="*/ 273 w 2708"/>
                  <a:gd name="T53" fmla="*/ 641 h 2014"/>
                  <a:gd name="T54" fmla="*/ 332 w 2708"/>
                  <a:gd name="T55" fmla="*/ 653 h 2014"/>
                  <a:gd name="T56" fmla="*/ 371 w 2708"/>
                  <a:gd name="T57" fmla="*/ 659 h 2014"/>
                  <a:gd name="T58" fmla="*/ 386 w 2708"/>
                  <a:gd name="T59" fmla="*/ 661 h 2014"/>
                  <a:gd name="T60" fmla="*/ 398 w 2708"/>
                  <a:gd name="T61" fmla="*/ 664 h 2014"/>
                  <a:gd name="T62" fmla="*/ 413 w 2708"/>
                  <a:gd name="T63" fmla="*/ 664 h 2014"/>
                  <a:gd name="T64" fmla="*/ 427 w 2708"/>
                  <a:gd name="T65" fmla="*/ 666 h 2014"/>
                  <a:gd name="T66" fmla="*/ 428 w 2708"/>
                  <a:gd name="T67" fmla="*/ 666 h 2014"/>
                  <a:gd name="T68" fmla="*/ 436 w 2708"/>
                  <a:gd name="T69" fmla="*/ 666 h 2014"/>
                  <a:gd name="T70" fmla="*/ 439 w 2708"/>
                  <a:gd name="T71" fmla="*/ 669 h 2014"/>
                  <a:gd name="T72" fmla="*/ 443 w 2708"/>
                  <a:gd name="T73" fmla="*/ 669 h 2014"/>
                  <a:gd name="T74" fmla="*/ 455 w 2708"/>
                  <a:gd name="T75" fmla="*/ 669 h 2014"/>
                  <a:gd name="T76" fmla="*/ 475 w 2708"/>
                  <a:gd name="T77" fmla="*/ 669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600" name="Rectangle 22"/>
              <p:cNvSpPr>
                <a:spLocks noChangeArrowheads="1"/>
              </p:cNvSpPr>
              <p:nvPr/>
            </p:nvSpPr>
            <p:spPr bwMode="auto">
              <a:xfrm>
                <a:off x="4043"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FITC</a:t>
                </a:r>
              </a:p>
              <a:p>
                <a:pPr algn="ctr">
                  <a:spcBef>
                    <a:spcPct val="0"/>
                  </a:spcBef>
                  <a:buClrTx/>
                  <a:buFontTx/>
                  <a:buNone/>
                </a:pPr>
                <a:r>
                  <a:rPr kumimoji="0" lang="en-US" altLang="en-US" sz="900">
                    <a:solidFill>
                      <a:srgbClr val="000000"/>
                    </a:solidFill>
                  </a:rPr>
                  <a:t>530/30</a:t>
                </a:r>
                <a:endParaRPr kumimoji="0" lang="en-US" altLang="en-US" sz="2400">
                  <a:solidFill>
                    <a:srgbClr val="000000"/>
                  </a:solidFill>
                </a:endParaRPr>
              </a:p>
            </p:txBody>
          </p:sp>
          <p:sp>
            <p:nvSpPr>
              <p:cNvPr id="152601" name="Rectangle 23"/>
              <p:cNvSpPr>
                <a:spLocks noChangeArrowheads="1"/>
              </p:cNvSpPr>
              <p:nvPr/>
            </p:nvSpPr>
            <p:spPr bwMode="auto">
              <a:xfrm rot="-5400000">
                <a:off x="3318" y="1946"/>
                <a:ext cx="7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52602" name="Rectangle 24"/>
              <p:cNvSpPr>
                <a:spLocks noChangeArrowheads="1"/>
              </p:cNvSpPr>
              <p:nvPr/>
            </p:nvSpPr>
            <p:spPr bwMode="auto">
              <a:xfrm>
                <a:off x="4517" y="2914"/>
                <a:ext cx="8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52603" name="Rectangle 25"/>
              <p:cNvSpPr>
                <a:spLocks noChangeArrowheads="1"/>
              </p:cNvSpPr>
              <p:nvPr/>
            </p:nvSpPr>
            <p:spPr bwMode="auto">
              <a:xfrm>
                <a:off x="4213"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52604" name="Rectangle 26"/>
              <p:cNvSpPr>
                <a:spLocks noChangeArrowheads="1"/>
              </p:cNvSpPr>
              <p:nvPr/>
            </p:nvSpPr>
            <p:spPr bwMode="auto">
              <a:xfrm>
                <a:off x="4427"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sp>
            <p:nvSpPr>
              <p:cNvPr id="152605" name="Line 27"/>
              <p:cNvSpPr>
                <a:spLocks noChangeShapeType="1"/>
              </p:cNvSpPr>
              <p:nvPr/>
            </p:nvSpPr>
            <p:spPr bwMode="auto">
              <a:xfrm>
                <a:off x="5486" y="2783"/>
                <a:ext cx="1"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06" name="Line 28"/>
              <p:cNvSpPr>
                <a:spLocks noChangeShapeType="1"/>
              </p:cNvSpPr>
              <p:nvPr/>
            </p:nvSpPr>
            <p:spPr bwMode="auto">
              <a:xfrm flipH="1">
                <a:off x="3798" y="2724"/>
                <a:ext cx="18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2581" name="Picture 29" descr="Slide 5 FITC comp t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 y="3415"/>
              <a:ext cx="283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30" descr="slide 5 Fitc uncomp w st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 y="1305"/>
              <a:ext cx="3112" cy="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Line 31"/>
            <p:cNvSpPr>
              <a:spLocks noChangeShapeType="1"/>
            </p:cNvSpPr>
            <p:nvPr/>
          </p:nvSpPr>
          <p:spPr bwMode="auto">
            <a:xfrm>
              <a:off x="1924" y="2040"/>
              <a:ext cx="0" cy="228"/>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4012396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346200" y="719138"/>
            <a:ext cx="711517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Compensation</a:t>
            </a:r>
          </a:p>
        </p:txBody>
      </p:sp>
      <p:grpSp>
        <p:nvGrpSpPr>
          <p:cNvPr id="153603" name="Group 3"/>
          <p:cNvGrpSpPr>
            <a:grpSpLocks/>
          </p:cNvGrpSpPr>
          <p:nvPr/>
        </p:nvGrpSpPr>
        <p:grpSpPr bwMode="auto">
          <a:xfrm>
            <a:off x="5576888" y="1458913"/>
            <a:ext cx="3054350" cy="3159125"/>
            <a:chOff x="3660" y="1040"/>
            <a:chExt cx="1999" cy="1990"/>
          </a:xfrm>
        </p:grpSpPr>
        <p:sp>
          <p:nvSpPr>
            <p:cNvPr id="153607" name="Line 4"/>
            <p:cNvSpPr>
              <a:spLocks noChangeShapeType="1"/>
            </p:cNvSpPr>
            <p:nvPr/>
          </p:nvSpPr>
          <p:spPr bwMode="auto">
            <a:xfrm>
              <a:off x="3975" y="2723"/>
              <a:ext cx="16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08" name="Rectangle 5" descr="80%"/>
            <p:cNvSpPr>
              <a:spLocks noChangeArrowheads="1"/>
            </p:cNvSpPr>
            <p:nvPr/>
          </p:nvSpPr>
          <p:spPr bwMode="auto">
            <a:xfrm>
              <a:off x="5312" y="1291"/>
              <a:ext cx="259" cy="1419"/>
            </a:xfrm>
            <a:prstGeom prst="rect">
              <a:avLst/>
            </a:prstGeom>
            <a:pattFill prst="pct80">
              <a:fgClr>
                <a:srgbClr val="FF2727"/>
              </a:fgClr>
              <a:bgClr>
                <a:srgbClr val="CC0000"/>
              </a:bgClr>
            </a:pattFill>
            <a:ln w="12700">
              <a:solidFill>
                <a:srgbClr val="00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3609" name="Line 6"/>
            <p:cNvSpPr>
              <a:spLocks noChangeShapeType="1"/>
            </p:cNvSpPr>
            <p:nvPr/>
          </p:nvSpPr>
          <p:spPr bwMode="auto">
            <a:xfrm>
              <a:off x="5434"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10" name="Line 7"/>
            <p:cNvSpPr>
              <a:spLocks noChangeShapeType="1"/>
            </p:cNvSpPr>
            <p:nvPr/>
          </p:nvSpPr>
          <p:spPr bwMode="auto">
            <a:xfrm>
              <a:off x="5070"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11" name="Rectangle 8"/>
            <p:cNvSpPr>
              <a:spLocks noChangeArrowheads="1"/>
            </p:cNvSpPr>
            <p:nvPr/>
          </p:nvSpPr>
          <p:spPr bwMode="auto">
            <a:xfrm>
              <a:off x="4927"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53612" name="Rectangle 9"/>
            <p:cNvSpPr>
              <a:spLocks noChangeArrowheads="1"/>
            </p:cNvSpPr>
            <p:nvPr/>
          </p:nvSpPr>
          <p:spPr bwMode="auto">
            <a:xfrm>
              <a:off x="5291"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53613" name="Group 10"/>
            <p:cNvGrpSpPr>
              <a:grpSpLocks/>
            </p:cNvGrpSpPr>
            <p:nvPr/>
          </p:nvGrpSpPr>
          <p:grpSpPr bwMode="auto">
            <a:xfrm>
              <a:off x="5214" y="1040"/>
              <a:ext cx="445" cy="254"/>
              <a:chOff x="3320" y="1227"/>
              <a:chExt cx="724" cy="324"/>
            </a:xfrm>
          </p:grpSpPr>
          <p:sp>
            <p:nvSpPr>
              <p:cNvPr id="153630" name="Rectangle 11"/>
              <p:cNvSpPr>
                <a:spLocks noChangeArrowheads="1"/>
              </p:cNvSpPr>
              <p:nvPr/>
            </p:nvSpPr>
            <p:spPr bwMode="auto">
              <a:xfrm>
                <a:off x="3905" y="1227"/>
                <a:ext cx="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3631" name="Rectangle 12"/>
              <p:cNvSpPr>
                <a:spLocks noChangeArrowheads="1"/>
              </p:cNvSpPr>
              <p:nvPr/>
            </p:nvSpPr>
            <p:spPr bwMode="auto">
              <a:xfrm>
                <a:off x="3320" y="1328"/>
                <a:ext cx="72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53614" name="Rectangle 13" descr="20%"/>
            <p:cNvSpPr>
              <a:spLocks noChangeArrowheads="1"/>
            </p:cNvSpPr>
            <p:nvPr/>
          </p:nvSpPr>
          <p:spPr bwMode="auto">
            <a:xfrm>
              <a:off x="4397" y="1297"/>
              <a:ext cx="261" cy="1418"/>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3615" name="Rectangle 14" descr="20%"/>
            <p:cNvSpPr>
              <a:spLocks noChangeArrowheads="1"/>
            </p:cNvSpPr>
            <p:nvPr/>
          </p:nvSpPr>
          <p:spPr bwMode="auto">
            <a:xfrm>
              <a:off x="4036" y="1297"/>
              <a:ext cx="259" cy="1418"/>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3616" name="Rectangle 15"/>
            <p:cNvSpPr>
              <a:spLocks noChangeArrowheads="1"/>
            </p:cNvSpPr>
            <p:nvPr/>
          </p:nvSpPr>
          <p:spPr bwMode="auto">
            <a:xfrm>
              <a:off x="3825"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3617" name="Rectangle 16"/>
            <p:cNvSpPr>
              <a:spLocks noChangeArrowheads="1"/>
            </p:cNvSpPr>
            <p:nvPr/>
          </p:nvSpPr>
          <p:spPr bwMode="auto">
            <a:xfrm>
              <a:off x="4558"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3618" name="Line 17"/>
            <p:cNvSpPr>
              <a:spLocks noChangeShapeType="1"/>
            </p:cNvSpPr>
            <p:nvPr/>
          </p:nvSpPr>
          <p:spPr bwMode="auto">
            <a:xfrm>
              <a:off x="4707"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19" name="Line 18"/>
            <p:cNvSpPr>
              <a:spLocks noChangeShapeType="1"/>
            </p:cNvSpPr>
            <p:nvPr/>
          </p:nvSpPr>
          <p:spPr bwMode="auto">
            <a:xfrm>
              <a:off x="4338"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0" name="Line 19"/>
            <p:cNvSpPr>
              <a:spLocks noChangeShapeType="1"/>
            </p:cNvSpPr>
            <p:nvPr/>
          </p:nvSpPr>
          <p:spPr bwMode="auto">
            <a:xfrm>
              <a:off x="3974"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1" name="Line 20"/>
            <p:cNvSpPr>
              <a:spLocks noChangeShapeType="1"/>
            </p:cNvSpPr>
            <p:nvPr/>
          </p:nvSpPr>
          <p:spPr bwMode="auto">
            <a:xfrm flipV="1">
              <a:off x="3792" y="1311"/>
              <a:ext cx="0" cy="14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2" name="Freeform 21"/>
            <p:cNvSpPr>
              <a:spLocks/>
            </p:cNvSpPr>
            <p:nvPr/>
          </p:nvSpPr>
          <p:spPr bwMode="auto">
            <a:xfrm>
              <a:off x="3974" y="1308"/>
              <a:ext cx="1516" cy="1395"/>
            </a:xfrm>
            <a:custGeom>
              <a:avLst/>
              <a:gdLst>
                <a:gd name="T0" fmla="*/ 7 w 2708"/>
                <a:gd name="T1" fmla="*/ 252 h 2014"/>
                <a:gd name="T2" fmla="*/ 15 w 2708"/>
                <a:gd name="T3" fmla="*/ 172 h 2014"/>
                <a:gd name="T4" fmla="*/ 21 w 2708"/>
                <a:gd name="T5" fmla="*/ 112 h 2014"/>
                <a:gd name="T6" fmla="*/ 24 w 2708"/>
                <a:gd name="T7" fmla="*/ 89 h 2014"/>
                <a:gd name="T8" fmla="*/ 25 w 2708"/>
                <a:gd name="T9" fmla="*/ 65 h 2014"/>
                <a:gd name="T10" fmla="*/ 26 w 2708"/>
                <a:gd name="T11" fmla="*/ 52 h 2014"/>
                <a:gd name="T12" fmla="*/ 27 w 2708"/>
                <a:gd name="T13" fmla="*/ 42 h 2014"/>
                <a:gd name="T14" fmla="*/ 29 w 2708"/>
                <a:gd name="T15" fmla="*/ 37 h 2014"/>
                <a:gd name="T16" fmla="*/ 32 w 2708"/>
                <a:gd name="T17" fmla="*/ 21 h 2014"/>
                <a:gd name="T18" fmla="*/ 38 w 2708"/>
                <a:gd name="T19" fmla="*/ 6 h 2014"/>
                <a:gd name="T20" fmla="*/ 41 w 2708"/>
                <a:gd name="T21" fmla="*/ 0 h 2014"/>
                <a:gd name="T22" fmla="*/ 45 w 2708"/>
                <a:gd name="T23" fmla="*/ 6 h 2014"/>
                <a:gd name="T24" fmla="*/ 51 w 2708"/>
                <a:gd name="T25" fmla="*/ 24 h 2014"/>
                <a:gd name="T26" fmla="*/ 66 w 2708"/>
                <a:gd name="T27" fmla="*/ 133 h 2014"/>
                <a:gd name="T28" fmla="*/ 83 w 2708"/>
                <a:gd name="T29" fmla="*/ 276 h 2014"/>
                <a:gd name="T30" fmla="*/ 95 w 2708"/>
                <a:gd name="T31" fmla="*/ 370 h 2014"/>
                <a:gd name="T32" fmla="*/ 107 w 2708"/>
                <a:gd name="T33" fmla="*/ 430 h 2014"/>
                <a:gd name="T34" fmla="*/ 116 w 2708"/>
                <a:gd name="T35" fmla="*/ 469 h 2014"/>
                <a:gd name="T36" fmla="*/ 128 w 2708"/>
                <a:gd name="T37" fmla="*/ 510 h 2014"/>
                <a:gd name="T38" fmla="*/ 142 w 2708"/>
                <a:gd name="T39" fmla="*/ 544 h 2014"/>
                <a:gd name="T40" fmla="*/ 161 w 2708"/>
                <a:gd name="T41" fmla="*/ 571 h 2014"/>
                <a:gd name="T42" fmla="*/ 180 w 2708"/>
                <a:gd name="T43" fmla="*/ 596 h 2014"/>
                <a:gd name="T44" fmla="*/ 201 w 2708"/>
                <a:gd name="T45" fmla="*/ 610 h 2014"/>
                <a:gd name="T46" fmla="*/ 213 w 2708"/>
                <a:gd name="T47" fmla="*/ 617 h 2014"/>
                <a:gd name="T48" fmla="*/ 224 w 2708"/>
                <a:gd name="T49" fmla="*/ 622 h 2014"/>
                <a:gd name="T50" fmla="*/ 237 w 2708"/>
                <a:gd name="T51" fmla="*/ 628 h 2014"/>
                <a:gd name="T52" fmla="*/ 273 w 2708"/>
                <a:gd name="T53" fmla="*/ 641 h 2014"/>
                <a:gd name="T54" fmla="*/ 332 w 2708"/>
                <a:gd name="T55" fmla="*/ 653 h 2014"/>
                <a:gd name="T56" fmla="*/ 371 w 2708"/>
                <a:gd name="T57" fmla="*/ 659 h 2014"/>
                <a:gd name="T58" fmla="*/ 386 w 2708"/>
                <a:gd name="T59" fmla="*/ 661 h 2014"/>
                <a:gd name="T60" fmla="*/ 398 w 2708"/>
                <a:gd name="T61" fmla="*/ 664 h 2014"/>
                <a:gd name="T62" fmla="*/ 413 w 2708"/>
                <a:gd name="T63" fmla="*/ 664 h 2014"/>
                <a:gd name="T64" fmla="*/ 427 w 2708"/>
                <a:gd name="T65" fmla="*/ 666 h 2014"/>
                <a:gd name="T66" fmla="*/ 428 w 2708"/>
                <a:gd name="T67" fmla="*/ 666 h 2014"/>
                <a:gd name="T68" fmla="*/ 436 w 2708"/>
                <a:gd name="T69" fmla="*/ 666 h 2014"/>
                <a:gd name="T70" fmla="*/ 439 w 2708"/>
                <a:gd name="T71" fmla="*/ 669 h 2014"/>
                <a:gd name="T72" fmla="*/ 443 w 2708"/>
                <a:gd name="T73" fmla="*/ 669 h 2014"/>
                <a:gd name="T74" fmla="*/ 455 w 2708"/>
                <a:gd name="T75" fmla="*/ 669 h 2014"/>
                <a:gd name="T76" fmla="*/ 475 w 2708"/>
                <a:gd name="T77" fmla="*/ 669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23" name="Rectangle 22"/>
            <p:cNvSpPr>
              <a:spLocks noChangeArrowheads="1"/>
            </p:cNvSpPr>
            <p:nvPr/>
          </p:nvSpPr>
          <p:spPr bwMode="auto">
            <a:xfrm>
              <a:off x="4043"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FITC</a:t>
              </a:r>
            </a:p>
            <a:p>
              <a:pPr algn="ctr">
                <a:spcBef>
                  <a:spcPct val="0"/>
                </a:spcBef>
                <a:buClrTx/>
                <a:buFontTx/>
                <a:buNone/>
              </a:pPr>
              <a:r>
                <a:rPr kumimoji="0" lang="en-US" altLang="en-US" sz="900">
                  <a:solidFill>
                    <a:srgbClr val="000000"/>
                  </a:solidFill>
                </a:rPr>
                <a:t>530/30</a:t>
              </a:r>
              <a:endParaRPr kumimoji="0" lang="en-US" altLang="en-US" sz="2400">
                <a:solidFill>
                  <a:srgbClr val="000000"/>
                </a:solidFill>
              </a:endParaRPr>
            </a:p>
          </p:txBody>
        </p:sp>
        <p:sp>
          <p:nvSpPr>
            <p:cNvPr id="153624" name="Rectangle 23"/>
            <p:cNvSpPr>
              <a:spLocks noChangeArrowheads="1"/>
            </p:cNvSpPr>
            <p:nvPr/>
          </p:nvSpPr>
          <p:spPr bwMode="auto">
            <a:xfrm rot="-5400000">
              <a:off x="3322" y="1946"/>
              <a:ext cx="7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53625" name="Rectangle 24"/>
            <p:cNvSpPr>
              <a:spLocks noChangeArrowheads="1"/>
            </p:cNvSpPr>
            <p:nvPr/>
          </p:nvSpPr>
          <p:spPr bwMode="auto">
            <a:xfrm>
              <a:off x="4518" y="2914"/>
              <a:ext cx="8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53626" name="Rectangle 25"/>
            <p:cNvSpPr>
              <a:spLocks noChangeArrowheads="1"/>
            </p:cNvSpPr>
            <p:nvPr/>
          </p:nvSpPr>
          <p:spPr bwMode="auto">
            <a:xfrm>
              <a:off x="4194"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53627" name="Rectangle 26"/>
            <p:cNvSpPr>
              <a:spLocks noChangeArrowheads="1"/>
            </p:cNvSpPr>
            <p:nvPr/>
          </p:nvSpPr>
          <p:spPr bwMode="auto">
            <a:xfrm>
              <a:off x="4427"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sp>
          <p:nvSpPr>
            <p:cNvPr id="153628" name="Line 27"/>
            <p:cNvSpPr>
              <a:spLocks noChangeShapeType="1"/>
            </p:cNvSpPr>
            <p:nvPr/>
          </p:nvSpPr>
          <p:spPr bwMode="auto">
            <a:xfrm>
              <a:off x="5486" y="2783"/>
              <a:ext cx="1"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9" name="Line 28"/>
            <p:cNvSpPr>
              <a:spLocks noChangeShapeType="1"/>
            </p:cNvSpPr>
            <p:nvPr/>
          </p:nvSpPr>
          <p:spPr bwMode="auto">
            <a:xfrm flipH="1">
              <a:off x="3798" y="2724"/>
              <a:ext cx="18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3604" name="Picture 30" descr="Slide 6 FITC 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688" y="1690688"/>
            <a:ext cx="43910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31" descr="FITC comp tab with val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4859338"/>
            <a:ext cx="436403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Rectangle 32"/>
          <p:cNvSpPr>
            <a:spLocks noChangeArrowheads="1"/>
          </p:cNvSpPr>
          <p:nvPr/>
        </p:nvSpPr>
        <p:spPr bwMode="auto">
          <a:xfrm>
            <a:off x="4138613" y="4121150"/>
            <a:ext cx="185737" cy="5842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lang="en-US" altLang="en-US" sz="3200" b="1">
              <a:solidFill>
                <a:srgbClr val="000000"/>
              </a:solidFill>
              <a:latin typeface="Times New Roman" pitchFamily="18" charset="0"/>
            </a:endParaRPr>
          </a:p>
        </p:txBody>
      </p:sp>
    </p:spTree>
    <p:extLst>
      <p:ext uri="{BB962C8B-B14F-4D97-AF65-F5344CB8AC3E}">
        <p14:creationId xmlns:p14="http://schemas.microsoft.com/office/powerpoint/2010/main" val="4121777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781300"/>
            <a:ext cx="5832475" cy="385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1588"/>
            <a:ext cx="5557837"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722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152525" y="661988"/>
            <a:ext cx="711517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Compensation</a:t>
            </a:r>
          </a:p>
        </p:txBody>
      </p:sp>
      <p:sp>
        <p:nvSpPr>
          <p:cNvPr id="154627" name="Rectangle 3"/>
          <p:cNvSpPr>
            <a:spLocks noChangeArrowheads="1"/>
          </p:cNvSpPr>
          <p:nvPr/>
        </p:nvSpPr>
        <p:spPr bwMode="auto">
          <a:xfrm>
            <a:off x="4087813" y="5154613"/>
            <a:ext cx="43354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lvl1pPr marL="342900" indent="-342900">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buClrTx/>
              <a:buFontTx/>
              <a:buNone/>
            </a:pPr>
            <a:r>
              <a:rPr kumimoji="0" lang="en-US" altLang="en-US" sz="1400" b="1">
                <a:solidFill>
                  <a:srgbClr val="000000"/>
                </a:solidFill>
                <a:latin typeface="Helvetica" pitchFamily="34" charset="0"/>
              </a:rPr>
              <a:t>       </a:t>
            </a:r>
          </a:p>
        </p:txBody>
      </p:sp>
      <p:sp>
        <p:nvSpPr>
          <p:cNvPr id="154628" name="Rectangle 4"/>
          <p:cNvSpPr>
            <a:spLocks noChangeArrowheads="1"/>
          </p:cNvSpPr>
          <p:nvPr/>
        </p:nvSpPr>
        <p:spPr bwMode="auto">
          <a:xfrm>
            <a:off x="8509000" y="2647950"/>
            <a:ext cx="201613" cy="101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pic>
        <p:nvPicPr>
          <p:cNvPr id="154629" name="Picture 5" descr="2Fitc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3059113"/>
            <a:ext cx="34798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6" descr="1Fitc no 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350963"/>
            <a:ext cx="34337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7" descr="3Fitc biex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4791075"/>
            <a:ext cx="3503613"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Text Box 8"/>
          <p:cNvSpPr txBox="1">
            <a:spLocks noChangeArrowheads="1"/>
          </p:cNvSpPr>
          <p:nvPr/>
        </p:nvSpPr>
        <p:spPr bwMode="auto">
          <a:xfrm>
            <a:off x="4918075" y="1390650"/>
            <a:ext cx="38846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Dot plot showing uncompensated FITC data</a:t>
            </a:r>
          </a:p>
        </p:txBody>
      </p:sp>
      <p:sp>
        <p:nvSpPr>
          <p:cNvPr id="154633" name="Text Box 9"/>
          <p:cNvSpPr txBox="1">
            <a:spLocks noChangeArrowheads="1"/>
          </p:cNvSpPr>
          <p:nvPr/>
        </p:nvSpPr>
        <p:spPr bwMode="auto">
          <a:xfrm>
            <a:off x="4881563" y="3051175"/>
            <a:ext cx="369728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Dot plot showing compensated FITC data</a:t>
            </a:r>
          </a:p>
          <a:p>
            <a:pPr>
              <a:spcBef>
                <a:spcPct val="0"/>
              </a:spcBef>
              <a:buClrTx/>
              <a:buFontTx/>
              <a:buNone/>
            </a:pPr>
            <a:endParaRPr lang="en-US" altLang="en-US" sz="3200" b="1">
              <a:solidFill>
                <a:srgbClr val="000000"/>
              </a:solidFill>
              <a:latin typeface="Times New Roman" pitchFamily="18" charset="0"/>
            </a:endParaRPr>
          </a:p>
        </p:txBody>
      </p:sp>
      <p:sp>
        <p:nvSpPr>
          <p:cNvPr id="154634" name="Text Box 10"/>
          <p:cNvSpPr txBox="1">
            <a:spLocks noChangeArrowheads="1"/>
          </p:cNvSpPr>
          <p:nvPr/>
        </p:nvSpPr>
        <p:spPr bwMode="auto">
          <a:xfrm>
            <a:off x="4895850" y="4938713"/>
            <a:ext cx="344805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Biexponential dot plot showing compensated FITC data</a:t>
            </a:r>
            <a:endParaRPr lang="en-US" altLang="en-US" sz="2400" b="1">
              <a:solidFill>
                <a:srgbClr val="000000"/>
              </a:solidFill>
            </a:endParaRPr>
          </a:p>
        </p:txBody>
      </p:sp>
    </p:spTree>
    <p:extLst>
      <p:ext uri="{BB962C8B-B14F-4D97-AF65-F5344CB8AC3E}">
        <p14:creationId xmlns:p14="http://schemas.microsoft.com/office/powerpoint/2010/main" val="3958228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1368425" y="628650"/>
            <a:ext cx="711676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Spillover</a:t>
            </a:r>
          </a:p>
        </p:txBody>
      </p:sp>
      <p:grpSp>
        <p:nvGrpSpPr>
          <p:cNvPr id="155651" name="Group 30"/>
          <p:cNvGrpSpPr>
            <a:grpSpLocks/>
          </p:cNvGrpSpPr>
          <p:nvPr/>
        </p:nvGrpSpPr>
        <p:grpSpPr bwMode="auto">
          <a:xfrm>
            <a:off x="1223963" y="1631950"/>
            <a:ext cx="7199312" cy="4564063"/>
            <a:chOff x="739" y="808"/>
            <a:chExt cx="5102" cy="2875"/>
          </a:xfrm>
        </p:grpSpPr>
        <p:sp>
          <p:nvSpPr>
            <p:cNvPr id="155652" name="Line 3"/>
            <p:cNvSpPr>
              <a:spLocks noChangeShapeType="1"/>
            </p:cNvSpPr>
            <p:nvPr/>
          </p:nvSpPr>
          <p:spPr bwMode="auto">
            <a:xfrm flipV="1">
              <a:off x="1114" y="3277"/>
              <a:ext cx="2055" cy="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3" name="Line 4"/>
            <p:cNvSpPr>
              <a:spLocks noChangeShapeType="1"/>
            </p:cNvSpPr>
            <p:nvPr/>
          </p:nvSpPr>
          <p:spPr bwMode="auto">
            <a:xfrm>
              <a:off x="3147" y="327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4" name="Line 5"/>
            <p:cNvSpPr>
              <a:spLocks noChangeShapeType="1"/>
            </p:cNvSpPr>
            <p:nvPr/>
          </p:nvSpPr>
          <p:spPr bwMode="auto">
            <a:xfrm>
              <a:off x="2640" y="327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5" name="Rectangle 6"/>
            <p:cNvSpPr>
              <a:spLocks noChangeArrowheads="1"/>
            </p:cNvSpPr>
            <p:nvPr/>
          </p:nvSpPr>
          <p:spPr bwMode="auto">
            <a:xfrm>
              <a:off x="3015" y="3343"/>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5656" name="Rectangle 7" descr="20%"/>
            <p:cNvSpPr>
              <a:spLocks noChangeArrowheads="1"/>
            </p:cNvSpPr>
            <p:nvPr/>
          </p:nvSpPr>
          <p:spPr bwMode="auto">
            <a:xfrm>
              <a:off x="2167" y="1182"/>
              <a:ext cx="364" cy="2093"/>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5657" name="Rectangle 8" descr="20%"/>
            <p:cNvSpPr>
              <a:spLocks noChangeArrowheads="1"/>
            </p:cNvSpPr>
            <p:nvPr/>
          </p:nvSpPr>
          <p:spPr bwMode="auto">
            <a:xfrm>
              <a:off x="1200" y="1182"/>
              <a:ext cx="361" cy="2093"/>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5658" name="Rectangle 9"/>
            <p:cNvSpPr>
              <a:spLocks noChangeArrowheads="1"/>
            </p:cNvSpPr>
            <p:nvPr/>
          </p:nvSpPr>
          <p:spPr bwMode="auto">
            <a:xfrm>
              <a:off x="974" y="3343"/>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5659" name="Rectangle 10"/>
            <p:cNvSpPr>
              <a:spLocks noChangeArrowheads="1"/>
            </p:cNvSpPr>
            <p:nvPr/>
          </p:nvSpPr>
          <p:spPr bwMode="auto">
            <a:xfrm>
              <a:off x="1994" y="3343"/>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55660" name="Line 11"/>
            <p:cNvSpPr>
              <a:spLocks noChangeShapeType="1"/>
            </p:cNvSpPr>
            <p:nvPr/>
          </p:nvSpPr>
          <p:spPr bwMode="auto">
            <a:xfrm>
              <a:off x="2133" y="3275"/>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1" name="Line 12"/>
            <p:cNvSpPr>
              <a:spLocks noChangeShapeType="1"/>
            </p:cNvSpPr>
            <p:nvPr/>
          </p:nvSpPr>
          <p:spPr bwMode="auto">
            <a:xfrm>
              <a:off x="1620" y="327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2" name="Line 13"/>
            <p:cNvSpPr>
              <a:spLocks noChangeShapeType="1"/>
            </p:cNvSpPr>
            <p:nvPr/>
          </p:nvSpPr>
          <p:spPr bwMode="auto">
            <a:xfrm>
              <a:off x="1113" y="3275"/>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3" name="Line 14"/>
            <p:cNvSpPr>
              <a:spLocks noChangeShapeType="1"/>
            </p:cNvSpPr>
            <p:nvPr/>
          </p:nvSpPr>
          <p:spPr bwMode="auto">
            <a:xfrm flipV="1">
              <a:off x="860" y="1199"/>
              <a:ext cx="0" cy="20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4" name="Freeform 15"/>
            <p:cNvSpPr>
              <a:spLocks/>
            </p:cNvSpPr>
            <p:nvPr/>
          </p:nvSpPr>
          <p:spPr bwMode="auto">
            <a:xfrm>
              <a:off x="1163" y="1180"/>
              <a:ext cx="2303" cy="1831"/>
            </a:xfrm>
            <a:custGeom>
              <a:avLst/>
              <a:gdLst>
                <a:gd name="T0" fmla="*/ 24 w 2708"/>
                <a:gd name="T1" fmla="*/ 571 h 2014"/>
                <a:gd name="T2" fmla="*/ 54 w 2708"/>
                <a:gd name="T3" fmla="*/ 388 h 2014"/>
                <a:gd name="T4" fmla="*/ 72 w 2708"/>
                <a:gd name="T5" fmla="*/ 253 h 2014"/>
                <a:gd name="T6" fmla="*/ 82 w 2708"/>
                <a:gd name="T7" fmla="*/ 201 h 2014"/>
                <a:gd name="T8" fmla="*/ 88 w 2708"/>
                <a:gd name="T9" fmla="*/ 147 h 2014"/>
                <a:gd name="T10" fmla="*/ 92 w 2708"/>
                <a:gd name="T11" fmla="*/ 118 h 2014"/>
                <a:gd name="T12" fmla="*/ 97 w 2708"/>
                <a:gd name="T13" fmla="*/ 95 h 2014"/>
                <a:gd name="T14" fmla="*/ 101 w 2708"/>
                <a:gd name="T15" fmla="*/ 83 h 2014"/>
                <a:gd name="T16" fmla="*/ 111 w 2708"/>
                <a:gd name="T17" fmla="*/ 47 h 2014"/>
                <a:gd name="T18" fmla="*/ 130 w 2708"/>
                <a:gd name="T19" fmla="*/ 13 h 2014"/>
                <a:gd name="T20" fmla="*/ 145 w 2708"/>
                <a:gd name="T21" fmla="*/ 0 h 2014"/>
                <a:gd name="T22" fmla="*/ 159 w 2708"/>
                <a:gd name="T23" fmla="*/ 13 h 2014"/>
                <a:gd name="T24" fmla="*/ 179 w 2708"/>
                <a:gd name="T25" fmla="*/ 54 h 2014"/>
                <a:gd name="T26" fmla="*/ 232 w 2708"/>
                <a:gd name="T27" fmla="*/ 301 h 2014"/>
                <a:gd name="T28" fmla="*/ 290 w 2708"/>
                <a:gd name="T29" fmla="*/ 624 h 2014"/>
                <a:gd name="T30" fmla="*/ 333 w 2708"/>
                <a:gd name="T31" fmla="*/ 836 h 2014"/>
                <a:gd name="T32" fmla="*/ 376 w 2708"/>
                <a:gd name="T33" fmla="*/ 972 h 2014"/>
                <a:gd name="T34" fmla="*/ 406 w 2708"/>
                <a:gd name="T35" fmla="*/ 1060 h 2014"/>
                <a:gd name="T36" fmla="*/ 449 w 2708"/>
                <a:gd name="T37" fmla="*/ 1154 h 2014"/>
                <a:gd name="T38" fmla="*/ 498 w 2708"/>
                <a:gd name="T39" fmla="*/ 1231 h 2014"/>
                <a:gd name="T40" fmla="*/ 566 w 2708"/>
                <a:gd name="T41" fmla="*/ 1289 h 2014"/>
                <a:gd name="T42" fmla="*/ 632 w 2708"/>
                <a:gd name="T43" fmla="*/ 1348 h 2014"/>
                <a:gd name="T44" fmla="*/ 705 w 2708"/>
                <a:gd name="T45" fmla="*/ 1377 h 2014"/>
                <a:gd name="T46" fmla="*/ 748 w 2708"/>
                <a:gd name="T47" fmla="*/ 1396 h 2014"/>
                <a:gd name="T48" fmla="*/ 788 w 2708"/>
                <a:gd name="T49" fmla="*/ 1407 h 2014"/>
                <a:gd name="T50" fmla="*/ 830 w 2708"/>
                <a:gd name="T51" fmla="*/ 1418 h 2014"/>
                <a:gd name="T52" fmla="*/ 956 w 2708"/>
                <a:gd name="T53" fmla="*/ 1448 h 2014"/>
                <a:gd name="T54" fmla="*/ 1163 w 2708"/>
                <a:gd name="T55" fmla="*/ 1478 h 2014"/>
                <a:gd name="T56" fmla="*/ 1299 w 2708"/>
                <a:gd name="T57" fmla="*/ 1489 h 2014"/>
                <a:gd name="T58" fmla="*/ 1351 w 2708"/>
                <a:gd name="T59" fmla="*/ 1496 h 2014"/>
                <a:gd name="T60" fmla="*/ 1396 w 2708"/>
                <a:gd name="T61" fmla="*/ 1501 h 2014"/>
                <a:gd name="T62" fmla="*/ 1448 w 2708"/>
                <a:gd name="T63" fmla="*/ 1501 h 2014"/>
                <a:gd name="T64" fmla="*/ 1497 w 2708"/>
                <a:gd name="T65" fmla="*/ 1507 h 2014"/>
                <a:gd name="T66" fmla="*/ 1502 w 2708"/>
                <a:gd name="T67" fmla="*/ 1507 h 2014"/>
                <a:gd name="T68" fmla="*/ 1526 w 2708"/>
                <a:gd name="T69" fmla="*/ 1507 h 2014"/>
                <a:gd name="T70" fmla="*/ 1540 w 2708"/>
                <a:gd name="T71" fmla="*/ 1514 h 2014"/>
                <a:gd name="T72" fmla="*/ 1555 w 2708"/>
                <a:gd name="T73" fmla="*/ 1514 h 2014"/>
                <a:gd name="T74" fmla="*/ 1594 w 2708"/>
                <a:gd name="T75" fmla="*/ 1514 h 2014"/>
                <a:gd name="T76" fmla="*/ 1666 w 2708"/>
                <a:gd name="T77" fmla="*/ 1514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5665" name="Group 16"/>
            <p:cNvGrpSpPr>
              <a:grpSpLocks/>
            </p:cNvGrpSpPr>
            <p:nvPr/>
          </p:nvGrpSpPr>
          <p:grpSpPr bwMode="auto">
            <a:xfrm>
              <a:off x="1121" y="986"/>
              <a:ext cx="386" cy="185"/>
              <a:chOff x="1586" y="1227"/>
              <a:chExt cx="513" cy="180"/>
            </a:xfrm>
          </p:grpSpPr>
          <p:sp>
            <p:nvSpPr>
              <p:cNvPr id="155676" name="Rectangle 17"/>
              <p:cNvSpPr>
                <a:spLocks noChangeArrowheads="1"/>
              </p:cNvSpPr>
              <p:nvPr/>
            </p:nvSpPr>
            <p:spPr bwMode="auto">
              <a:xfrm>
                <a:off x="1830" y="1227"/>
                <a:ext cx="24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900">
                    <a:solidFill>
                      <a:srgbClr val="000000"/>
                    </a:solidFill>
                  </a:rPr>
                  <a:t>FITC</a:t>
                </a:r>
                <a:endParaRPr kumimoji="0" lang="en-US" altLang="en-US" sz="2400">
                  <a:solidFill>
                    <a:srgbClr val="000000"/>
                  </a:solidFill>
                </a:endParaRPr>
              </a:p>
            </p:txBody>
          </p:sp>
          <p:sp>
            <p:nvSpPr>
              <p:cNvPr id="155677" name="Rectangle 18"/>
              <p:cNvSpPr>
                <a:spLocks noChangeArrowheads="1"/>
              </p:cNvSpPr>
              <p:nvPr/>
            </p:nvSpPr>
            <p:spPr bwMode="auto">
              <a:xfrm>
                <a:off x="1586" y="1322"/>
                <a:ext cx="5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      530/30</a:t>
                </a:r>
                <a:endParaRPr kumimoji="0" lang="en-US" altLang="en-US" sz="2400">
                  <a:solidFill>
                    <a:srgbClr val="000000"/>
                  </a:solidFill>
                </a:endParaRPr>
              </a:p>
            </p:txBody>
          </p:sp>
        </p:grpSp>
        <p:sp>
          <p:nvSpPr>
            <p:cNvPr id="155666" name="Rectangle 19"/>
            <p:cNvSpPr>
              <a:spLocks noChangeArrowheads="1"/>
            </p:cNvSpPr>
            <p:nvPr/>
          </p:nvSpPr>
          <p:spPr bwMode="auto">
            <a:xfrm rot="-5400000">
              <a:off x="406" y="2166"/>
              <a:ext cx="79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t>Relative Intensity</a:t>
              </a:r>
              <a:endParaRPr kumimoji="0" lang="en-US" altLang="en-US" sz="2400"/>
            </a:p>
          </p:txBody>
        </p:sp>
        <p:sp>
          <p:nvSpPr>
            <p:cNvPr id="155667" name="Rectangle 20"/>
            <p:cNvSpPr>
              <a:spLocks noChangeArrowheads="1"/>
            </p:cNvSpPr>
            <p:nvPr/>
          </p:nvSpPr>
          <p:spPr bwMode="auto">
            <a:xfrm>
              <a:off x="1994" y="3567"/>
              <a:ext cx="8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t>Wavelength (nm</a:t>
              </a:r>
              <a:r>
                <a:rPr kumimoji="0" lang="en-US" altLang="en-US" sz="1200" b="1">
                  <a:solidFill>
                    <a:srgbClr val="000000"/>
                  </a:solidFill>
                </a:rPr>
                <a:t>)</a:t>
              </a:r>
              <a:endParaRPr kumimoji="0" lang="en-US" altLang="en-US" sz="2400">
                <a:solidFill>
                  <a:srgbClr val="000000"/>
                </a:solidFill>
              </a:endParaRPr>
            </a:p>
          </p:txBody>
        </p:sp>
        <p:grpSp>
          <p:nvGrpSpPr>
            <p:cNvPr id="155668" name="Group 21"/>
            <p:cNvGrpSpPr>
              <a:grpSpLocks/>
            </p:cNvGrpSpPr>
            <p:nvPr/>
          </p:nvGrpSpPr>
          <p:grpSpPr bwMode="auto">
            <a:xfrm>
              <a:off x="2251" y="896"/>
              <a:ext cx="410" cy="269"/>
              <a:chOff x="2543" y="1219"/>
              <a:chExt cx="90" cy="288"/>
            </a:xfrm>
          </p:grpSpPr>
          <p:sp>
            <p:nvSpPr>
              <p:cNvPr id="155674" name="Rectangle 22"/>
              <p:cNvSpPr>
                <a:spLocks noChangeArrowheads="1"/>
              </p:cNvSpPr>
              <p:nvPr/>
            </p:nvSpPr>
            <p:spPr bwMode="auto">
              <a:xfrm>
                <a:off x="2633" y="1219"/>
                <a:ext cx="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5675" name="Rectangle 23"/>
              <p:cNvSpPr>
                <a:spLocks noChangeArrowheads="1"/>
              </p:cNvSpPr>
              <p:nvPr/>
            </p:nvSpPr>
            <p:spPr bwMode="auto">
              <a:xfrm>
                <a:off x="2543" y="1320"/>
                <a:ext cx="5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grpSp>
        <p:sp>
          <p:nvSpPr>
            <p:cNvPr id="155669" name="Line 24"/>
            <p:cNvSpPr>
              <a:spLocks noChangeShapeType="1"/>
            </p:cNvSpPr>
            <p:nvPr/>
          </p:nvSpPr>
          <p:spPr bwMode="auto">
            <a:xfrm>
              <a:off x="3220" y="337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70" name="Line 25"/>
            <p:cNvSpPr>
              <a:spLocks noChangeShapeType="1"/>
            </p:cNvSpPr>
            <p:nvPr/>
          </p:nvSpPr>
          <p:spPr bwMode="auto">
            <a:xfrm flipH="1">
              <a:off x="869" y="3279"/>
              <a:ext cx="25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71" name="Freeform 26"/>
            <p:cNvSpPr>
              <a:spLocks/>
            </p:cNvSpPr>
            <p:nvPr/>
          </p:nvSpPr>
          <p:spPr bwMode="auto">
            <a:xfrm>
              <a:off x="1167" y="1467"/>
              <a:ext cx="2253" cy="1711"/>
            </a:xfrm>
            <a:custGeom>
              <a:avLst/>
              <a:gdLst>
                <a:gd name="T0" fmla="*/ 22 w 2708"/>
                <a:gd name="T1" fmla="*/ 466 h 2014"/>
                <a:gd name="T2" fmla="*/ 50 w 2708"/>
                <a:gd name="T3" fmla="*/ 317 h 2014"/>
                <a:gd name="T4" fmla="*/ 68 w 2708"/>
                <a:gd name="T5" fmla="*/ 206 h 2014"/>
                <a:gd name="T6" fmla="*/ 77 w 2708"/>
                <a:gd name="T7" fmla="*/ 164 h 2014"/>
                <a:gd name="T8" fmla="*/ 82 w 2708"/>
                <a:gd name="T9" fmla="*/ 121 h 2014"/>
                <a:gd name="T10" fmla="*/ 86 w 2708"/>
                <a:gd name="T11" fmla="*/ 96 h 2014"/>
                <a:gd name="T12" fmla="*/ 91 w 2708"/>
                <a:gd name="T13" fmla="*/ 77 h 2014"/>
                <a:gd name="T14" fmla="*/ 95 w 2708"/>
                <a:gd name="T15" fmla="*/ 67 h 2014"/>
                <a:gd name="T16" fmla="*/ 105 w 2708"/>
                <a:gd name="T17" fmla="*/ 39 h 2014"/>
                <a:gd name="T18" fmla="*/ 121 w 2708"/>
                <a:gd name="T19" fmla="*/ 10 h 2014"/>
                <a:gd name="T20" fmla="*/ 136 w 2708"/>
                <a:gd name="T21" fmla="*/ 0 h 2014"/>
                <a:gd name="T22" fmla="*/ 149 w 2708"/>
                <a:gd name="T23" fmla="*/ 10 h 2014"/>
                <a:gd name="T24" fmla="*/ 167 w 2708"/>
                <a:gd name="T25" fmla="*/ 43 h 2014"/>
                <a:gd name="T26" fmla="*/ 217 w 2708"/>
                <a:gd name="T27" fmla="*/ 246 h 2014"/>
                <a:gd name="T28" fmla="*/ 271 w 2708"/>
                <a:gd name="T29" fmla="*/ 510 h 2014"/>
                <a:gd name="T30" fmla="*/ 312 w 2708"/>
                <a:gd name="T31" fmla="*/ 683 h 2014"/>
                <a:gd name="T32" fmla="*/ 352 w 2708"/>
                <a:gd name="T33" fmla="*/ 793 h 2014"/>
                <a:gd name="T34" fmla="*/ 380 w 2708"/>
                <a:gd name="T35" fmla="*/ 865 h 2014"/>
                <a:gd name="T36" fmla="*/ 420 w 2708"/>
                <a:gd name="T37" fmla="*/ 942 h 2014"/>
                <a:gd name="T38" fmla="*/ 466 w 2708"/>
                <a:gd name="T39" fmla="*/ 1005 h 2014"/>
                <a:gd name="T40" fmla="*/ 529 w 2708"/>
                <a:gd name="T41" fmla="*/ 1053 h 2014"/>
                <a:gd name="T42" fmla="*/ 592 w 2708"/>
                <a:gd name="T43" fmla="*/ 1100 h 2014"/>
                <a:gd name="T44" fmla="*/ 660 w 2708"/>
                <a:gd name="T45" fmla="*/ 1124 h 2014"/>
                <a:gd name="T46" fmla="*/ 701 w 2708"/>
                <a:gd name="T47" fmla="*/ 1139 h 2014"/>
                <a:gd name="T48" fmla="*/ 737 w 2708"/>
                <a:gd name="T49" fmla="*/ 1149 h 2014"/>
                <a:gd name="T50" fmla="*/ 777 w 2708"/>
                <a:gd name="T51" fmla="*/ 1158 h 2014"/>
                <a:gd name="T52" fmla="*/ 895 w 2708"/>
                <a:gd name="T53" fmla="*/ 1182 h 2014"/>
                <a:gd name="T54" fmla="*/ 1090 w 2708"/>
                <a:gd name="T55" fmla="*/ 1206 h 2014"/>
                <a:gd name="T56" fmla="*/ 1216 w 2708"/>
                <a:gd name="T57" fmla="*/ 1216 h 2014"/>
                <a:gd name="T58" fmla="*/ 1266 w 2708"/>
                <a:gd name="T59" fmla="*/ 1221 h 2014"/>
                <a:gd name="T60" fmla="*/ 1307 w 2708"/>
                <a:gd name="T61" fmla="*/ 1225 h 2014"/>
                <a:gd name="T62" fmla="*/ 1356 w 2708"/>
                <a:gd name="T63" fmla="*/ 1225 h 2014"/>
                <a:gd name="T64" fmla="*/ 1402 w 2708"/>
                <a:gd name="T65" fmla="*/ 1230 h 2014"/>
                <a:gd name="T66" fmla="*/ 1406 w 2708"/>
                <a:gd name="T67" fmla="*/ 1230 h 2014"/>
                <a:gd name="T68" fmla="*/ 1429 w 2708"/>
                <a:gd name="T69" fmla="*/ 1230 h 2014"/>
                <a:gd name="T70" fmla="*/ 1442 w 2708"/>
                <a:gd name="T71" fmla="*/ 1235 h 2014"/>
                <a:gd name="T72" fmla="*/ 1456 w 2708"/>
                <a:gd name="T73" fmla="*/ 1235 h 2014"/>
                <a:gd name="T74" fmla="*/ 1493 w 2708"/>
                <a:gd name="T75" fmla="*/ 1235 h 2014"/>
                <a:gd name="T76" fmla="*/ 1559 w 2708"/>
                <a:gd name="T77" fmla="*/ 1235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5672" name="Picture 27" descr="Fitc higher vol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 y="808"/>
              <a:ext cx="154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3" name="Picture 28" descr="Fitc lower vol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242"/>
              <a:ext cx="1521"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64066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692150"/>
            <a:ext cx="7935913" cy="540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137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709613"/>
            <a:ext cx="82105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72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58775"/>
            <a:ext cx="81343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346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endParaRPr lang="en-US" altLang="en-US" sz="4000" smtClean="0"/>
          </a:p>
        </p:txBody>
      </p:sp>
      <p:sp>
        <p:nvSpPr>
          <p:cNvPr id="159747"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pic>
        <p:nvPicPr>
          <p:cNvPr id="1597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989138"/>
            <a:ext cx="7299325" cy="402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50" name="Rectangle 8"/>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59751" name="Text Box 9"/>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37610" name="Rectangle 10"/>
          <p:cNvSpPr>
            <a:spLocks noChangeArrowheads="1"/>
          </p:cNvSpPr>
          <p:nvPr/>
        </p:nvSpPr>
        <p:spPr bwMode="auto">
          <a:xfrm>
            <a:off x="1187450" y="1916113"/>
            <a:ext cx="4897438" cy="4537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37612" name="Text Box 12"/>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#2</a:t>
            </a:r>
            <a:endParaRPr lang="cs-CZ" altLang="en-US" sz="1800" b="1">
              <a:solidFill>
                <a:srgbClr val="FF0000"/>
              </a:solidFill>
              <a:latin typeface="Comic Sans MS" pitchFamily="66" charset="0"/>
            </a:endParaRPr>
          </a:p>
        </p:txBody>
      </p:sp>
    </p:spTree>
    <p:extLst>
      <p:ext uri="{BB962C8B-B14F-4D97-AF65-F5344CB8AC3E}">
        <p14:creationId xmlns:p14="http://schemas.microsoft.com/office/powerpoint/2010/main" val="3381963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761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7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10" grpId="0" animBg="1"/>
      <p:bldP spid="5376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endParaRPr lang="en-US" altLang="en-US" sz="4000" smtClean="0"/>
          </a:p>
        </p:txBody>
      </p:sp>
      <p:sp>
        <p:nvSpPr>
          <p:cNvPr id="160771"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pic>
        <p:nvPicPr>
          <p:cNvPr id="1607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05038"/>
            <a:ext cx="7262812" cy="40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3" name="Rectangle 8"/>
          <p:cNvSpPr>
            <a:spLocks noChangeArrowheads="1"/>
          </p:cNvSpPr>
          <p:nvPr/>
        </p:nvSpPr>
        <p:spPr bwMode="auto">
          <a:xfrm>
            <a:off x="1403350" y="2060575"/>
            <a:ext cx="288925"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607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5"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60776" name="Text Box 11"/>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40685" name="Text Box 13"/>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NONE!</a:t>
            </a:r>
            <a:endParaRPr lang="cs-CZ" altLang="en-US" sz="1800" b="1">
              <a:solidFill>
                <a:srgbClr val="FF0000"/>
              </a:solidFill>
              <a:latin typeface="Comic Sans MS" pitchFamily="66" charset="0"/>
            </a:endParaRPr>
          </a:p>
        </p:txBody>
      </p:sp>
    </p:spTree>
    <p:extLst>
      <p:ext uri="{BB962C8B-B14F-4D97-AF65-F5344CB8AC3E}">
        <p14:creationId xmlns:p14="http://schemas.microsoft.com/office/powerpoint/2010/main" val="1714642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173163" y="188913"/>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p>
        </p:txBody>
      </p:sp>
      <p:sp>
        <p:nvSpPr>
          <p:cNvPr id="161795" name="Rectangle 3"/>
          <p:cNvSpPr>
            <a:spLocks noGrp="1" noChangeArrowheads="1"/>
          </p:cNvSpPr>
          <p:nvPr>
            <p:ph type="body" idx="1"/>
          </p:nvPr>
        </p:nvSpPr>
        <p:spPr/>
        <p:txBody>
          <a:bodyPr/>
          <a:lstStyle/>
          <a:p>
            <a:pPr eaLnBrk="1" hangingPunct="1"/>
            <a:endParaRPr lang="en-US" altLang="en-US" smtClean="0"/>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49388"/>
            <a:ext cx="5462588"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431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187450" y="-26988"/>
            <a:ext cx="7772400" cy="1143001"/>
          </a:xfrm>
        </p:spPr>
        <p:txBody>
          <a:bodyPr/>
          <a:lstStyle/>
          <a:p>
            <a:pPr eaLnBrk="1" hangingPunct="1"/>
            <a:r>
              <a:rPr lang="cs-CZ" altLang="en-US" smtClean="0"/>
              <a:t>Nastavení kompenzací</a:t>
            </a:r>
          </a:p>
        </p:txBody>
      </p:sp>
      <p:grpSp>
        <p:nvGrpSpPr>
          <p:cNvPr id="582659" name="Group 3"/>
          <p:cNvGrpSpPr>
            <a:grpSpLocks/>
          </p:cNvGrpSpPr>
          <p:nvPr/>
        </p:nvGrpSpPr>
        <p:grpSpPr bwMode="auto">
          <a:xfrm>
            <a:off x="1187450" y="4005263"/>
            <a:ext cx="4495800" cy="2438400"/>
            <a:chOff x="1479" y="2304"/>
            <a:chExt cx="2832" cy="1536"/>
          </a:xfrm>
        </p:grpSpPr>
        <p:sp>
          <p:nvSpPr>
            <p:cNvPr id="162824" name="Rectangle 4"/>
            <p:cNvSpPr>
              <a:spLocks noChangeArrowheads="1"/>
            </p:cNvSpPr>
            <p:nvPr/>
          </p:nvSpPr>
          <p:spPr bwMode="auto">
            <a:xfrm>
              <a:off x="1479" y="2304"/>
              <a:ext cx="2832" cy="1536"/>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628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 y="2380"/>
              <a:ext cx="1378" cy="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6" name="Rectangle 6"/>
            <p:cNvSpPr>
              <a:spLocks noChangeArrowheads="1"/>
            </p:cNvSpPr>
            <p:nvPr/>
          </p:nvSpPr>
          <p:spPr bwMode="auto">
            <a:xfrm>
              <a:off x="2871" y="2536"/>
              <a:ext cx="1392"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b="1">
                  <a:solidFill>
                    <a:schemeClr val="bg2"/>
                  </a:solidFill>
                  <a:latin typeface="Century Gothic" pitchFamily="34" charset="0"/>
                </a:rPr>
                <a:t>parametr - detektor amp.</a:t>
              </a:r>
            </a:p>
            <a:p>
              <a:pPr>
                <a:spcBef>
                  <a:spcPct val="0"/>
                </a:spcBef>
                <a:buClrTx/>
                <a:buSzTx/>
                <a:buFontTx/>
                <a:buNone/>
              </a:pPr>
              <a:r>
                <a:rPr lang="cs-CZ" altLang="en-US" sz="1200" b="1">
                  <a:solidFill>
                    <a:schemeClr val="bg2"/>
                  </a:solidFill>
                  <a:latin typeface="Century Gothic" pitchFamily="34" charset="0"/>
                </a:rPr>
                <a:t>FL1 - 544</a:t>
              </a:r>
            </a:p>
            <a:p>
              <a:pPr>
                <a:spcBef>
                  <a:spcPct val="0"/>
                </a:spcBef>
                <a:buClrTx/>
                <a:buSzTx/>
                <a:buFontTx/>
                <a:buNone/>
              </a:pPr>
              <a:r>
                <a:rPr lang="cs-CZ" altLang="en-US" sz="1200" b="1">
                  <a:solidFill>
                    <a:schemeClr val="bg2"/>
                  </a:solidFill>
                  <a:latin typeface="Century Gothic" pitchFamily="34" charset="0"/>
                </a:rPr>
                <a:t>FL2 - 434</a:t>
              </a:r>
            </a:p>
            <a:p>
              <a:pPr>
                <a:spcBef>
                  <a:spcPct val="0"/>
                </a:spcBef>
                <a:buClrTx/>
                <a:buSzTx/>
                <a:buFontTx/>
                <a:buNone/>
              </a:pPr>
              <a:r>
                <a:rPr lang="cs-CZ" altLang="en-US" sz="1200" b="1">
                  <a:solidFill>
                    <a:schemeClr val="bg2"/>
                  </a:solidFill>
                  <a:latin typeface="Century Gothic" pitchFamily="34" charset="0"/>
                </a:rPr>
                <a:t>kompenzace</a:t>
              </a:r>
            </a:p>
            <a:p>
              <a:pPr>
                <a:spcBef>
                  <a:spcPct val="0"/>
                </a:spcBef>
                <a:buClrTx/>
                <a:buSzTx/>
                <a:buFontTx/>
                <a:buNone/>
              </a:pPr>
              <a:r>
                <a:rPr lang="cs-CZ" altLang="en-US" sz="1200" b="1">
                  <a:solidFill>
                    <a:schemeClr val="bg2"/>
                  </a:solidFill>
                  <a:latin typeface="Century Gothic" pitchFamily="34" charset="0"/>
                </a:rPr>
                <a:t>FL1 - 1.1%FL2 </a:t>
              </a:r>
            </a:p>
            <a:p>
              <a:pPr>
                <a:spcBef>
                  <a:spcPct val="0"/>
                </a:spcBef>
                <a:buClrTx/>
                <a:buSzTx/>
                <a:buFontTx/>
                <a:buNone/>
              </a:pPr>
              <a:r>
                <a:rPr lang="cs-CZ" altLang="en-US" sz="1200" b="1">
                  <a:solidFill>
                    <a:schemeClr val="bg2"/>
                  </a:solidFill>
                  <a:latin typeface="Century Gothic" pitchFamily="34" charset="0"/>
                </a:rPr>
                <a:t>FL2 - 17.5%FL1 </a:t>
              </a:r>
              <a:endParaRPr lang="cs-CZ" altLang="en-US" sz="1200" b="1">
                <a:solidFill>
                  <a:schemeClr val="bg2"/>
                </a:solidFill>
                <a:latin typeface="Century Gothic CE" charset="-18"/>
              </a:endParaRPr>
            </a:p>
          </p:txBody>
        </p:sp>
      </p:grpSp>
      <p:pic>
        <p:nvPicPr>
          <p:cNvPr id="16282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1441450"/>
            <a:ext cx="4105275" cy="177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628775"/>
            <a:ext cx="3995737" cy="166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2" name="Text Box 9"/>
          <p:cNvSpPr txBox="1">
            <a:spLocks noChangeArrowheads="1"/>
          </p:cNvSpPr>
          <p:nvPr/>
        </p:nvSpPr>
        <p:spPr bwMode="auto">
          <a:xfrm>
            <a:off x="1136650" y="979488"/>
            <a:ext cx="6667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mikročástice – pro běžně konjugované fluorochromy</a:t>
            </a:r>
          </a:p>
        </p:txBody>
      </p:sp>
      <p:sp>
        <p:nvSpPr>
          <p:cNvPr id="582666" name="Text Box 10"/>
          <p:cNvSpPr txBox="1">
            <a:spLocks noChangeArrowheads="1"/>
          </p:cNvSpPr>
          <p:nvPr/>
        </p:nvSpPr>
        <p:spPr bwMode="auto">
          <a:xfrm>
            <a:off x="1136650" y="3429000"/>
            <a:ext cx="40767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buňky – pro vitální značení</a:t>
            </a:r>
          </a:p>
        </p:txBody>
      </p:sp>
    </p:spTree>
    <p:extLst>
      <p:ext uri="{BB962C8B-B14F-4D97-AF65-F5344CB8AC3E}">
        <p14:creationId xmlns:p14="http://schemas.microsoft.com/office/powerpoint/2010/main" val="1781420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2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82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1449388" y="687388"/>
            <a:ext cx="7115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3200">
                <a:latin typeface="Arial Black" pitchFamily="34" charset="0"/>
              </a:rPr>
              <a:t>Effects of Changing PMT Values</a:t>
            </a:r>
          </a:p>
        </p:txBody>
      </p:sp>
      <p:grpSp>
        <p:nvGrpSpPr>
          <p:cNvPr id="163843" name="Group 12"/>
          <p:cNvGrpSpPr>
            <a:grpSpLocks/>
          </p:cNvGrpSpPr>
          <p:nvPr/>
        </p:nvGrpSpPr>
        <p:grpSpPr bwMode="auto">
          <a:xfrm>
            <a:off x="1138238" y="1511300"/>
            <a:ext cx="7142162" cy="5129213"/>
            <a:chOff x="670" y="952"/>
            <a:chExt cx="5061" cy="3231"/>
          </a:xfrm>
        </p:grpSpPr>
        <p:sp>
          <p:nvSpPr>
            <p:cNvPr id="163844" name="Text Box 3"/>
            <p:cNvSpPr txBox="1">
              <a:spLocks noChangeArrowheads="1"/>
            </p:cNvSpPr>
            <p:nvPr/>
          </p:nvSpPr>
          <p:spPr bwMode="auto">
            <a:xfrm>
              <a:off x="3150" y="2680"/>
              <a:ext cx="211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Increased by 5 V</a:t>
              </a:r>
            </a:p>
          </p:txBody>
        </p:sp>
        <p:sp>
          <p:nvSpPr>
            <p:cNvPr id="163845" name="Text Box 4"/>
            <p:cNvSpPr txBox="1">
              <a:spLocks noChangeArrowheads="1"/>
            </p:cNvSpPr>
            <p:nvPr/>
          </p:nvSpPr>
          <p:spPr bwMode="auto">
            <a:xfrm>
              <a:off x="3147" y="952"/>
              <a:ext cx="217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Decreased by 5 V</a:t>
              </a:r>
            </a:p>
          </p:txBody>
        </p:sp>
        <p:sp>
          <p:nvSpPr>
            <p:cNvPr id="163846" name="Text Box 5"/>
            <p:cNvSpPr txBox="1">
              <a:spLocks noChangeArrowheads="1"/>
            </p:cNvSpPr>
            <p:nvPr/>
          </p:nvSpPr>
          <p:spPr bwMode="auto">
            <a:xfrm>
              <a:off x="670" y="966"/>
              <a:ext cx="158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Correct Compensation</a:t>
              </a:r>
            </a:p>
          </p:txBody>
        </p:sp>
        <p:pic>
          <p:nvPicPr>
            <p:cNvPr id="163847" name="Picture 6" descr="correct comp slid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 y="1281"/>
              <a:ext cx="1644"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8" name="Picture 7" descr="increase PM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 y="297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8" descr="increase PM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 y="297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0" name="Picture 9" descr="decrease PM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 y="124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1" name="Picture 10" descr="decrease PM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3" y="124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06206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004888"/>
            <a:ext cx="731520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522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4"/>
          <p:cNvSpPr>
            <a:spLocks noChangeArrowheads="1"/>
          </p:cNvSpPr>
          <p:nvPr/>
        </p:nvSpPr>
        <p:spPr bwMode="auto">
          <a:xfrm>
            <a:off x="773113" y="542925"/>
            <a:ext cx="84169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en-US" sz="4400">
                <a:solidFill>
                  <a:schemeClr val="tx2"/>
                </a:solidFill>
                <a:latin typeface="Times New Roman" pitchFamily="18" charset="0"/>
              </a:rPr>
              <a:t>Which marker for compensation?</a:t>
            </a:r>
            <a:endParaRPr lang="en-GB" altLang="en-US" sz="4400">
              <a:solidFill>
                <a:schemeClr val="tx2"/>
              </a:solidFill>
              <a:latin typeface="Times New Roman" pitchFamily="18" charset="0"/>
            </a:endParaRPr>
          </a:p>
        </p:txBody>
      </p:sp>
      <p:pic>
        <p:nvPicPr>
          <p:cNvPr id="16486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1633538"/>
            <a:ext cx="9118600"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8" name="Text Box 6"/>
          <p:cNvSpPr txBox="1">
            <a:spLocks noChangeArrowheads="1"/>
          </p:cNvSpPr>
          <p:nvPr/>
        </p:nvSpPr>
        <p:spPr bwMode="auto">
          <a:xfrm>
            <a:off x="1165225" y="5545138"/>
            <a:ext cx="80899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330066"/>
                </a:solidFill>
              </a:rPr>
              <a:t>Small errors in compensation of a dim control (A) can result in large compensation errors with bright reagents (B &amp; C). </a:t>
            </a:r>
          </a:p>
          <a:p>
            <a:pPr>
              <a:spcBef>
                <a:spcPct val="0"/>
              </a:spcBef>
              <a:buClrTx/>
              <a:buSzTx/>
              <a:buFontTx/>
              <a:buNone/>
            </a:pPr>
            <a:r>
              <a:rPr lang="en-US" altLang="en-US" sz="1800" b="1">
                <a:solidFill>
                  <a:srgbClr val="FF3300"/>
                </a:solidFill>
              </a:rPr>
              <a:t>Use bright markers to setup proper compensation</a:t>
            </a:r>
            <a:r>
              <a:rPr lang="en-US" altLang="en-US" sz="1800" b="1">
                <a:solidFill>
                  <a:schemeClr val="accent2"/>
                </a:solidFill>
              </a:rPr>
              <a:t>.</a:t>
            </a:r>
          </a:p>
        </p:txBody>
      </p:sp>
    </p:spTree>
    <p:extLst>
      <p:ext uri="{BB962C8B-B14F-4D97-AF65-F5344CB8AC3E}">
        <p14:creationId xmlns:p14="http://schemas.microsoft.com/office/powerpoint/2010/main" val="2451988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331913" y="304800"/>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pic>
        <p:nvPicPr>
          <p:cNvPr id="165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33488"/>
            <a:ext cx="389255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2" name="Rectangle 4"/>
          <p:cNvSpPr>
            <a:spLocks noChangeArrowheads="1"/>
          </p:cNvSpPr>
          <p:nvPr/>
        </p:nvSpPr>
        <p:spPr bwMode="auto">
          <a:xfrm>
            <a:off x="4921250" y="2024063"/>
            <a:ext cx="40624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nSpc>
                <a:spcPct val="90000"/>
              </a:lnSpc>
            </a:pPr>
            <a:r>
              <a:rPr lang="fr-FR" altLang="en-US" sz="2400"/>
              <a:t>Always positive</a:t>
            </a:r>
          </a:p>
          <a:p>
            <a:pPr>
              <a:lnSpc>
                <a:spcPct val="90000"/>
              </a:lnSpc>
              <a:buFontTx/>
              <a:buNone/>
            </a:pPr>
            <a:endParaRPr lang="fr-FR" altLang="en-US" sz="2400"/>
          </a:p>
          <a:p>
            <a:pPr>
              <a:lnSpc>
                <a:spcPct val="90000"/>
              </a:lnSpc>
            </a:pPr>
            <a:r>
              <a:rPr lang="fr-FR" altLang="en-US" sz="2400"/>
              <a:t>Bright staining</a:t>
            </a:r>
          </a:p>
          <a:p>
            <a:pPr lvl="1">
              <a:lnSpc>
                <a:spcPct val="90000"/>
              </a:lnSpc>
              <a:buFontTx/>
              <a:buNone/>
            </a:pPr>
            <a:endParaRPr lang="fr-FR" altLang="en-US"/>
          </a:p>
          <a:p>
            <a:pPr>
              <a:lnSpc>
                <a:spcPct val="90000"/>
              </a:lnSpc>
            </a:pPr>
            <a:r>
              <a:rPr lang="fr-FR" altLang="en-US" sz="2400"/>
              <a:t>Save sample (HIV patients) </a:t>
            </a:r>
          </a:p>
          <a:p>
            <a:pPr>
              <a:lnSpc>
                <a:spcPct val="90000"/>
              </a:lnSpc>
              <a:buFontTx/>
              <a:buNone/>
            </a:pPr>
            <a:endParaRPr lang="fr-FR" altLang="en-US" sz="2400"/>
          </a:p>
          <a:p>
            <a:pPr>
              <a:lnSpc>
                <a:spcPct val="90000"/>
              </a:lnSpc>
            </a:pPr>
            <a:r>
              <a:rPr lang="fr-FR" altLang="en-US" sz="2400"/>
              <a:t>Use the same antibody for compensation and the real experiment </a:t>
            </a:r>
            <a:endParaRPr lang="en-US" altLang="en-US" sz="2400"/>
          </a:p>
        </p:txBody>
      </p:sp>
    </p:spTree>
    <p:extLst>
      <p:ext uri="{BB962C8B-B14F-4D97-AF65-F5344CB8AC3E}">
        <p14:creationId xmlns:p14="http://schemas.microsoft.com/office/powerpoint/2010/main" val="254144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609600" y="0"/>
            <a:ext cx="74818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grpSp>
        <p:nvGrpSpPr>
          <p:cNvPr id="166915" name="Group 9"/>
          <p:cNvGrpSpPr>
            <a:grpSpLocks/>
          </p:cNvGrpSpPr>
          <p:nvPr/>
        </p:nvGrpSpPr>
        <p:grpSpPr bwMode="auto">
          <a:xfrm>
            <a:off x="1017588" y="990600"/>
            <a:ext cx="7685087" cy="5867400"/>
            <a:chOff x="300" y="624"/>
            <a:chExt cx="5446" cy="3696"/>
          </a:xfrm>
        </p:grpSpPr>
        <p:pic>
          <p:nvPicPr>
            <p:cNvPr id="166916" name="Picture 4" descr="DOTPLOT_11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DOTPLOT_115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DOTPLOT_11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 y="652"/>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DOTPLOT_115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 y="2496"/>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DOTPLOT_115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 y="2520"/>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9404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7"/>
          <p:cNvSpPr txBox="1">
            <a:spLocks noChangeArrowheads="1"/>
          </p:cNvSpPr>
          <p:nvPr/>
        </p:nvSpPr>
        <p:spPr bwMode="auto">
          <a:xfrm>
            <a:off x="1576388" y="1316038"/>
            <a:ext cx="69818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endParaRPr kumimoji="0" lang="en-US" altLang="en-US" sz="2000" b="1">
              <a:solidFill>
                <a:srgbClr val="000000"/>
              </a:solidFill>
            </a:endParaRPr>
          </a:p>
          <a:p>
            <a:pPr>
              <a:spcBef>
                <a:spcPct val="50000"/>
              </a:spcBef>
              <a:buClrTx/>
              <a:buFontTx/>
              <a:buNone/>
            </a:pPr>
            <a:r>
              <a:rPr kumimoji="0" lang="en-US" altLang="en-US" sz="2000"/>
              <a:t>PBMC were stained as shown in a </a:t>
            </a:r>
            <a:r>
              <a:rPr kumimoji="0" lang="cs-CZ" altLang="en-US" sz="2000"/>
              <a:t>3</a:t>
            </a:r>
            <a:r>
              <a:rPr kumimoji="0" lang="en-US" altLang="en-US" sz="2000"/>
              <a:t>-color experiment.  Compensation was properly set for all spillovers</a:t>
            </a:r>
          </a:p>
        </p:txBody>
      </p:sp>
      <p:sp>
        <p:nvSpPr>
          <p:cNvPr id="167939" name="Text Box 8"/>
          <p:cNvSpPr txBox="1">
            <a:spLocks noChangeArrowheads="1"/>
          </p:cNvSpPr>
          <p:nvPr/>
        </p:nvSpPr>
        <p:spPr bwMode="auto">
          <a:xfrm>
            <a:off x="1009650" y="6583363"/>
            <a:ext cx="1906588"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1200"/>
              <a:t>Courtesy Mario Roederer</a:t>
            </a:r>
          </a:p>
        </p:txBody>
      </p:sp>
      <p:sp>
        <p:nvSpPr>
          <p:cNvPr id="167940" name="Rectangle 9"/>
          <p:cNvSpPr>
            <a:spLocks noChangeArrowheads="1"/>
          </p:cNvSpPr>
          <p:nvPr/>
        </p:nvSpPr>
        <p:spPr bwMode="auto">
          <a:xfrm>
            <a:off x="2332038" y="1000125"/>
            <a:ext cx="5715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eaLnBrk="1" hangingPunct="1">
              <a:spcBef>
                <a:spcPct val="0"/>
              </a:spcBef>
              <a:buClrTx/>
              <a:buFontTx/>
              <a:buNone/>
            </a:pPr>
            <a:r>
              <a:rPr kumimoji="0" lang="en-US" altLang="en-US" sz="3200">
                <a:solidFill>
                  <a:srgbClr val="FF171C"/>
                </a:solidFill>
                <a:latin typeface="Arial Black" pitchFamily="34" charset="0"/>
              </a:rPr>
              <a:t>F</a:t>
            </a:r>
            <a:r>
              <a:rPr kumimoji="0" lang="en-US" altLang="en-US" sz="3200">
                <a:latin typeface="Arial Black" pitchFamily="34" charset="0"/>
              </a:rPr>
              <a:t>luorescence</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M</a:t>
            </a:r>
            <a:r>
              <a:rPr kumimoji="0" lang="en-US" altLang="en-US" sz="3200">
                <a:latin typeface="Arial Black" pitchFamily="34" charset="0"/>
              </a:rPr>
              <a:t>inus</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O</a:t>
            </a:r>
            <a:r>
              <a:rPr kumimoji="0" lang="en-US" altLang="en-US" sz="3200">
                <a:latin typeface="Arial Black" pitchFamily="34" charset="0"/>
              </a:rPr>
              <a:t>ne</a:t>
            </a:r>
          </a:p>
        </p:txBody>
      </p:sp>
      <p:pic>
        <p:nvPicPr>
          <p:cNvPr id="1679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36838"/>
            <a:ext cx="7113587"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769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Nadpis 1"/>
          <p:cNvSpPr>
            <a:spLocks noGrp="1"/>
          </p:cNvSpPr>
          <p:nvPr>
            <p:ph type="title"/>
          </p:nvPr>
        </p:nvSpPr>
        <p:spPr/>
        <p:txBody>
          <a:bodyPr/>
          <a:lstStyle/>
          <a:p>
            <a:r>
              <a:rPr lang="cs-CZ" altLang="en-US" smtClean="0"/>
              <a:t>Tandemové značky</a:t>
            </a:r>
            <a:endParaRPr lang="en-US" altLang="en-US" smtClean="0"/>
          </a:p>
        </p:txBody>
      </p:sp>
      <p:pic>
        <p:nvPicPr>
          <p:cNvPr id="168963" name="Picture 2" descr="http://www.abcam.com/ps/CMS/Images/Tandem-Dyes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581150"/>
            <a:ext cx="64801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198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Nadpis 1"/>
          <p:cNvSpPr>
            <a:spLocks noGrp="1"/>
          </p:cNvSpPr>
          <p:nvPr>
            <p:ph type="title"/>
          </p:nvPr>
        </p:nvSpPr>
        <p:spPr/>
        <p:txBody>
          <a:bodyPr/>
          <a:lstStyle/>
          <a:p>
            <a:r>
              <a:rPr lang="cs-CZ" altLang="en-US" smtClean="0"/>
              <a:t>Tandemové značky - příklad</a:t>
            </a:r>
            <a:endParaRPr lang="en-US" altLang="en-US" smtClean="0"/>
          </a:p>
        </p:txBody>
      </p:sp>
      <p:pic>
        <p:nvPicPr>
          <p:cNvPr id="296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292600"/>
            <a:ext cx="770572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2060575"/>
            <a:ext cx="7666037" cy="236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688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1211263" y="530225"/>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Tandems are light sensitive</a:t>
            </a:r>
          </a:p>
        </p:txBody>
      </p:sp>
      <p:grpSp>
        <p:nvGrpSpPr>
          <p:cNvPr id="171011" name="Group 135"/>
          <p:cNvGrpSpPr>
            <a:grpSpLocks/>
          </p:cNvGrpSpPr>
          <p:nvPr/>
        </p:nvGrpSpPr>
        <p:grpSpPr bwMode="auto">
          <a:xfrm>
            <a:off x="1493838" y="1576388"/>
            <a:ext cx="6264275" cy="5005387"/>
            <a:chOff x="821" y="975"/>
            <a:chExt cx="4439" cy="3153"/>
          </a:xfrm>
        </p:grpSpPr>
        <p:sp>
          <p:nvSpPr>
            <p:cNvPr id="171012" name="Text Box 3"/>
            <p:cNvSpPr txBox="1">
              <a:spLocks noChangeArrowheads="1"/>
            </p:cNvSpPr>
            <p:nvPr/>
          </p:nvSpPr>
          <p:spPr bwMode="auto">
            <a:xfrm>
              <a:off x="4075" y="1727"/>
              <a:ext cx="9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400" b="1"/>
                <a:t>0 hours</a:t>
              </a:r>
            </a:p>
          </p:txBody>
        </p:sp>
        <p:sp>
          <p:nvSpPr>
            <p:cNvPr id="171013" name="Rectangle 4"/>
            <p:cNvSpPr>
              <a:spLocks noChangeArrowheads="1"/>
            </p:cNvSpPr>
            <p:nvPr/>
          </p:nvSpPr>
          <p:spPr bwMode="auto">
            <a:xfrm>
              <a:off x="4044" y="2579"/>
              <a:ext cx="10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 hours</a:t>
              </a:r>
            </a:p>
          </p:txBody>
        </p:sp>
        <p:sp>
          <p:nvSpPr>
            <p:cNvPr id="171014" name="Rectangle 5"/>
            <p:cNvSpPr>
              <a:spLocks noChangeArrowheads="1"/>
            </p:cNvSpPr>
            <p:nvPr/>
          </p:nvSpPr>
          <p:spPr bwMode="auto">
            <a:xfrm>
              <a:off x="3879" y="3567"/>
              <a:ext cx="135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22.5 hours</a:t>
              </a:r>
            </a:p>
          </p:txBody>
        </p:sp>
        <p:sp>
          <p:nvSpPr>
            <p:cNvPr id="171015" name="Text Box 6"/>
            <p:cNvSpPr txBox="1">
              <a:spLocks noChangeArrowheads="1"/>
            </p:cNvSpPr>
            <p:nvPr/>
          </p:nvSpPr>
          <p:spPr bwMode="auto">
            <a:xfrm>
              <a:off x="821" y="2472"/>
              <a:ext cx="65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a:t>
              </a:r>
            </a:p>
            <a:p>
              <a:pPr algn="ctr">
                <a:spcBef>
                  <a:spcPct val="0"/>
                </a:spcBef>
                <a:buClrTx/>
                <a:buFontTx/>
                <a:buNone/>
              </a:pPr>
              <a:r>
                <a:rPr kumimoji="0" lang="en-US" altLang="en-US" sz="2400" b="1">
                  <a:latin typeface="Helvetica" pitchFamily="34" charset="0"/>
                </a:rPr>
                <a:t>(FL2)</a:t>
              </a:r>
            </a:p>
          </p:txBody>
        </p:sp>
        <p:grpSp>
          <p:nvGrpSpPr>
            <p:cNvPr id="171016" name="Group 7"/>
            <p:cNvGrpSpPr>
              <a:grpSpLocks/>
            </p:cNvGrpSpPr>
            <p:nvPr/>
          </p:nvGrpSpPr>
          <p:grpSpPr bwMode="auto">
            <a:xfrm>
              <a:off x="1483" y="1437"/>
              <a:ext cx="2294" cy="2691"/>
              <a:chOff x="1121" y="775"/>
              <a:chExt cx="2595" cy="3499"/>
            </a:xfrm>
          </p:grpSpPr>
          <p:pic>
            <p:nvPicPr>
              <p:cNvPr id="1710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 y="789"/>
                <a:ext cx="1190" cy="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2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 y="1935"/>
                <a:ext cx="1224"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2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 y="3063"/>
                <a:ext cx="1228"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2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 y="776"/>
                <a:ext cx="1233"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1026" name="Group 12"/>
              <p:cNvGrpSpPr>
                <a:grpSpLocks/>
              </p:cNvGrpSpPr>
              <p:nvPr/>
            </p:nvGrpSpPr>
            <p:grpSpPr bwMode="auto">
              <a:xfrm>
                <a:off x="1129" y="786"/>
                <a:ext cx="64" cy="1135"/>
                <a:chOff x="1472" y="452"/>
                <a:chExt cx="69" cy="1282"/>
              </a:xfrm>
            </p:grpSpPr>
            <p:sp>
              <p:nvSpPr>
                <p:cNvPr id="171123" name="Line 13"/>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4" name="Line 14"/>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5" name="Line 15"/>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6" name="Line 16"/>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7" name="Line 17"/>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8" name="Line 18"/>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9" name="Line 19"/>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0" name="Line 20"/>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1" name="Line 21"/>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2" name="Line 22"/>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3" name="Line 23"/>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4" name="Line 24"/>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5" name="Line 25"/>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6" name="Line 26"/>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7" name="Line 27"/>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8" name="Line 28"/>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9" name="Line 29"/>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0" name="Line 30"/>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1" name="Line 31"/>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2" name="Line 32"/>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3" name="Line 33"/>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1027" name="Line 34"/>
              <p:cNvSpPr>
                <a:spLocks noChangeShapeType="1"/>
              </p:cNvSpPr>
              <p:nvPr/>
            </p:nvSpPr>
            <p:spPr bwMode="auto">
              <a:xfrm>
                <a:off x="1200" y="1921"/>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8" name="Line 35"/>
              <p:cNvSpPr>
                <a:spLocks noChangeShapeType="1"/>
              </p:cNvSpPr>
              <p:nvPr/>
            </p:nvSpPr>
            <p:spPr bwMode="auto">
              <a:xfrm rot="-5400000">
                <a:off x="757" y="2472"/>
                <a:ext cx="3393"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1029" name="Group 36"/>
              <p:cNvGrpSpPr>
                <a:grpSpLocks/>
              </p:cNvGrpSpPr>
              <p:nvPr/>
            </p:nvGrpSpPr>
            <p:grpSpPr bwMode="auto">
              <a:xfrm>
                <a:off x="1129" y="1922"/>
                <a:ext cx="64" cy="1135"/>
                <a:chOff x="1472" y="452"/>
                <a:chExt cx="69" cy="1282"/>
              </a:xfrm>
            </p:grpSpPr>
            <p:sp>
              <p:nvSpPr>
                <p:cNvPr id="171102" name="Line 37"/>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3" name="Line 38"/>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4" name="Line 39"/>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5" name="Line 40"/>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6" name="Line 41"/>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7" name="Line 42"/>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8" name="Line 43"/>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9" name="Line 44"/>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0" name="Line 45"/>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1" name="Line 46"/>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2" name="Line 47"/>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3" name="Line 48"/>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4" name="Line 49"/>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5" name="Line 50"/>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6" name="Line 51"/>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7" name="Line 52"/>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8" name="Line 53"/>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9" name="Line 54"/>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0" name="Line 55"/>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1" name="Line 56"/>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2" name="Line 57"/>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1030" name="Group 58"/>
              <p:cNvGrpSpPr>
                <a:grpSpLocks/>
              </p:cNvGrpSpPr>
              <p:nvPr/>
            </p:nvGrpSpPr>
            <p:grpSpPr bwMode="auto">
              <a:xfrm>
                <a:off x="1201" y="4194"/>
                <a:ext cx="2515" cy="80"/>
                <a:chOff x="1201" y="3202"/>
                <a:chExt cx="2515" cy="80"/>
              </a:xfrm>
            </p:grpSpPr>
            <p:sp>
              <p:nvSpPr>
                <p:cNvPr id="171060" name="Line 59"/>
                <p:cNvSpPr>
                  <a:spLocks noChangeShapeType="1"/>
                </p:cNvSpPr>
                <p:nvPr/>
              </p:nvSpPr>
              <p:spPr bwMode="auto">
                <a:xfrm>
                  <a:off x="255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1" name="Line 60"/>
                <p:cNvSpPr>
                  <a:spLocks noChangeShapeType="1"/>
                </p:cNvSpPr>
                <p:nvPr/>
              </p:nvSpPr>
              <p:spPr bwMode="auto">
                <a:xfrm>
                  <a:off x="2637"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2" name="Line 61"/>
                <p:cNvSpPr>
                  <a:spLocks noChangeShapeType="1"/>
                </p:cNvSpPr>
                <p:nvPr/>
              </p:nvSpPr>
              <p:spPr bwMode="auto">
                <a:xfrm>
                  <a:off x="270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3" name="Line 62"/>
                <p:cNvSpPr>
                  <a:spLocks noChangeShapeType="1"/>
                </p:cNvSpPr>
                <p:nvPr/>
              </p:nvSpPr>
              <p:spPr bwMode="auto">
                <a:xfrm>
                  <a:off x="273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4" name="Line 63"/>
                <p:cNvSpPr>
                  <a:spLocks noChangeShapeType="1"/>
                </p:cNvSpPr>
                <p:nvPr/>
              </p:nvSpPr>
              <p:spPr bwMode="auto">
                <a:xfrm>
                  <a:off x="2764"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5" name="Line 64"/>
                <p:cNvSpPr>
                  <a:spLocks noChangeShapeType="1"/>
                </p:cNvSpPr>
                <p:nvPr/>
              </p:nvSpPr>
              <p:spPr bwMode="auto">
                <a:xfrm>
                  <a:off x="286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6" name="Line 65"/>
                <p:cNvSpPr>
                  <a:spLocks noChangeShapeType="1"/>
                </p:cNvSpPr>
                <p:nvPr/>
              </p:nvSpPr>
              <p:spPr bwMode="auto">
                <a:xfrm>
                  <a:off x="294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7" name="Line 66"/>
                <p:cNvSpPr>
                  <a:spLocks noChangeShapeType="1"/>
                </p:cNvSpPr>
                <p:nvPr/>
              </p:nvSpPr>
              <p:spPr bwMode="auto">
                <a:xfrm>
                  <a:off x="300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8" name="Line 67"/>
                <p:cNvSpPr>
                  <a:spLocks noChangeShapeType="1"/>
                </p:cNvSpPr>
                <p:nvPr/>
              </p:nvSpPr>
              <p:spPr bwMode="auto">
                <a:xfrm>
                  <a:off x="304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9" name="Line 68"/>
                <p:cNvSpPr>
                  <a:spLocks noChangeShapeType="1"/>
                </p:cNvSpPr>
                <p:nvPr/>
              </p:nvSpPr>
              <p:spPr bwMode="auto">
                <a:xfrm>
                  <a:off x="3077"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0" name="Line 69"/>
                <p:cNvSpPr>
                  <a:spLocks noChangeShapeType="1"/>
                </p:cNvSpPr>
                <p:nvPr/>
              </p:nvSpPr>
              <p:spPr bwMode="auto">
                <a:xfrm>
                  <a:off x="317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1" name="Line 70"/>
                <p:cNvSpPr>
                  <a:spLocks noChangeShapeType="1"/>
                </p:cNvSpPr>
                <p:nvPr/>
              </p:nvSpPr>
              <p:spPr bwMode="auto">
                <a:xfrm>
                  <a:off x="32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2" name="Line 71"/>
                <p:cNvSpPr>
                  <a:spLocks noChangeShapeType="1"/>
                </p:cNvSpPr>
                <p:nvPr/>
              </p:nvSpPr>
              <p:spPr bwMode="auto">
                <a:xfrm>
                  <a:off x="331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3" name="Line 72"/>
                <p:cNvSpPr>
                  <a:spLocks noChangeShapeType="1"/>
                </p:cNvSpPr>
                <p:nvPr/>
              </p:nvSpPr>
              <p:spPr bwMode="auto">
                <a:xfrm>
                  <a:off x="33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4" name="Line 73"/>
                <p:cNvSpPr>
                  <a:spLocks noChangeShapeType="1"/>
                </p:cNvSpPr>
                <p:nvPr/>
              </p:nvSpPr>
              <p:spPr bwMode="auto">
                <a:xfrm>
                  <a:off x="3389"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5" name="Line 74"/>
                <p:cNvSpPr>
                  <a:spLocks noChangeShapeType="1"/>
                </p:cNvSpPr>
                <p:nvPr/>
              </p:nvSpPr>
              <p:spPr bwMode="auto">
                <a:xfrm>
                  <a:off x="348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6" name="Line 75"/>
                <p:cNvSpPr>
                  <a:spLocks noChangeShapeType="1"/>
                </p:cNvSpPr>
                <p:nvPr/>
              </p:nvSpPr>
              <p:spPr bwMode="auto">
                <a:xfrm>
                  <a:off x="357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7" name="Line 76"/>
                <p:cNvSpPr>
                  <a:spLocks noChangeShapeType="1"/>
                </p:cNvSpPr>
                <p:nvPr/>
              </p:nvSpPr>
              <p:spPr bwMode="auto">
                <a:xfrm>
                  <a:off x="363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8" name="Line 77"/>
                <p:cNvSpPr>
                  <a:spLocks noChangeShapeType="1"/>
                </p:cNvSpPr>
                <p:nvPr/>
              </p:nvSpPr>
              <p:spPr bwMode="auto">
                <a:xfrm>
                  <a:off x="3673"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9" name="Line 78"/>
                <p:cNvSpPr>
                  <a:spLocks noChangeShapeType="1"/>
                </p:cNvSpPr>
                <p:nvPr/>
              </p:nvSpPr>
              <p:spPr bwMode="auto">
                <a:xfrm>
                  <a:off x="3716" y="3215"/>
                  <a:ext cx="0" cy="54"/>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1080" name="Group 79"/>
                <p:cNvGrpSpPr>
                  <a:grpSpLocks/>
                </p:cNvGrpSpPr>
                <p:nvPr/>
              </p:nvGrpSpPr>
              <p:grpSpPr bwMode="auto">
                <a:xfrm>
                  <a:off x="1201" y="3202"/>
                  <a:ext cx="1271" cy="80"/>
                  <a:chOff x="1545" y="1734"/>
                  <a:chExt cx="1366" cy="90"/>
                </a:xfrm>
              </p:grpSpPr>
              <p:sp>
                <p:nvSpPr>
                  <p:cNvPr id="171081" name="Line 80"/>
                  <p:cNvSpPr>
                    <a:spLocks noChangeShapeType="1"/>
                  </p:cNvSpPr>
                  <p:nvPr/>
                </p:nvSpPr>
                <p:spPr bwMode="auto">
                  <a:xfrm>
                    <a:off x="1545" y="1734"/>
                    <a:ext cx="0" cy="9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2" name="Line 81"/>
                  <p:cNvSpPr>
                    <a:spLocks noChangeShapeType="1"/>
                  </p:cNvSpPr>
                  <p:nvPr/>
                </p:nvSpPr>
                <p:spPr bwMode="auto">
                  <a:xfrm>
                    <a:off x="165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3" name="Line 82"/>
                  <p:cNvSpPr>
                    <a:spLocks noChangeShapeType="1"/>
                  </p:cNvSpPr>
                  <p:nvPr/>
                </p:nvSpPr>
                <p:spPr bwMode="auto">
                  <a:xfrm>
                    <a:off x="175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4" name="Line 83"/>
                  <p:cNvSpPr>
                    <a:spLocks noChangeShapeType="1"/>
                  </p:cNvSpPr>
                  <p:nvPr/>
                </p:nvSpPr>
                <p:spPr bwMode="auto">
                  <a:xfrm>
                    <a:off x="1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5" name="Line 84"/>
                  <p:cNvSpPr>
                    <a:spLocks noChangeShapeType="1"/>
                  </p:cNvSpPr>
                  <p:nvPr/>
                </p:nvSpPr>
                <p:spPr bwMode="auto">
                  <a:xfrm>
                    <a:off x="18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6" name="Line 85"/>
                  <p:cNvSpPr>
                    <a:spLocks noChangeShapeType="1"/>
                  </p:cNvSpPr>
                  <p:nvPr/>
                </p:nvSpPr>
                <p:spPr bwMode="auto">
                  <a:xfrm>
                    <a:off x="1888"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7" name="Line 86"/>
                  <p:cNvSpPr>
                    <a:spLocks noChangeShapeType="1"/>
                  </p:cNvSpPr>
                  <p:nvPr/>
                </p:nvSpPr>
                <p:spPr bwMode="auto">
                  <a:xfrm>
                    <a:off x="199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8" name="Line 87"/>
                  <p:cNvSpPr>
                    <a:spLocks noChangeShapeType="1"/>
                  </p:cNvSpPr>
                  <p:nvPr/>
                </p:nvSpPr>
                <p:spPr bwMode="auto">
                  <a:xfrm>
                    <a:off x="208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9" name="Line 88"/>
                  <p:cNvSpPr>
                    <a:spLocks noChangeShapeType="1"/>
                  </p:cNvSpPr>
                  <p:nvPr/>
                </p:nvSpPr>
                <p:spPr bwMode="auto">
                  <a:xfrm>
                    <a:off x="214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0" name="Line 89"/>
                  <p:cNvSpPr>
                    <a:spLocks noChangeShapeType="1"/>
                  </p:cNvSpPr>
                  <p:nvPr/>
                </p:nvSpPr>
                <p:spPr bwMode="auto">
                  <a:xfrm>
                    <a:off x="219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1" name="Line 90"/>
                  <p:cNvSpPr>
                    <a:spLocks noChangeShapeType="1"/>
                  </p:cNvSpPr>
                  <p:nvPr/>
                </p:nvSpPr>
                <p:spPr bwMode="auto">
                  <a:xfrm>
                    <a:off x="2224"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2" name="Line 91"/>
                  <p:cNvSpPr>
                    <a:spLocks noChangeShapeType="1"/>
                  </p:cNvSpPr>
                  <p:nvPr/>
                </p:nvSpPr>
                <p:spPr bwMode="auto">
                  <a:xfrm>
                    <a:off x="233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3" name="Line 92"/>
                  <p:cNvSpPr>
                    <a:spLocks noChangeShapeType="1"/>
                  </p:cNvSpPr>
                  <p:nvPr/>
                </p:nvSpPr>
                <p:spPr bwMode="auto">
                  <a:xfrm>
                    <a:off x="2422"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4" name="Line 93"/>
                  <p:cNvSpPr>
                    <a:spLocks noChangeShapeType="1"/>
                  </p:cNvSpPr>
                  <p:nvPr/>
                </p:nvSpPr>
                <p:spPr bwMode="auto">
                  <a:xfrm>
                    <a:off x="248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5" name="Line 94"/>
                  <p:cNvSpPr>
                    <a:spLocks noChangeShapeType="1"/>
                  </p:cNvSpPr>
                  <p:nvPr/>
                </p:nvSpPr>
                <p:spPr bwMode="auto">
                  <a:xfrm>
                    <a:off x="252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6" name="Line 95"/>
                  <p:cNvSpPr>
                    <a:spLocks noChangeShapeType="1"/>
                  </p:cNvSpPr>
                  <p:nvPr/>
                </p:nvSpPr>
                <p:spPr bwMode="auto">
                  <a:xfrm>
                    <a:off x="2560"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7" name="Line 96"/>
                  <p:cNvSpPr>
                    <a:spLocks noChangeShapeType="1"/>
                  </p:cNvSpPr>
                  <p:nvPr/>
                </p:nvSpPr>
                <p:spPr bwMode="auto">
                  <a:xfrm>
                    <a:off x="266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8" name="Line 97"/>
                  <p:cNvSpPr>
                    <a:spLocks noChangeShapeType="1"/>
                  </p:cNvSpPr>
                  <p:nvPr/>
                </p:nvSpPr>
                <p:spPr bwMode="auto">
                  <a:xfrm>
                    <a:off x="27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9" name="Line 98"/>
                  <p:cNvSpPr>
                    <a:spLocks noChangeShapeType="1"/>
                  </p:cNvSpPr>
                  <p:nvPr/>
                </p:nvSpPr>
                <p:spPr bwMode="auto">
                  <a:xfrm>
                    <a:off x="2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0" name="Line 99"/>
                  <p:cNvSpPr>
                    <a:spLocks noChangeShapeType="1"/>
                  </p:cNvSpPr>
                  <p:nvPr/>
                </p:nvSpPr>
                <p:spPr bwMode="auto">
                  <a:xfrm>
                    <a:off x="286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1" name="Line 100"/>
                  <p:cNvSpPr>
                    <a:spLocks noChangeShapeType="1"/>
                  </p:cNvSpPr>
                  <p:nvPr/>
                </p:nvSpPr>
                <p:spPr bwMode="auto">
                  <a:xfrm>
                    <a:off x="2911" y="1749"/>
                    <a:ext cx="0" cy="6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71031" name="Picture 101"/>
              <p:cNvPicPr>
                <a:picLocks noChangeAspect="1" noChangeArrowheads="1"/>
              </p:cNvPicPr>
              <p:nvPr/>
            </p:nvPicPr>
            <p:blipFill>
              <a:blip r:embed="rId6">
                <a:extLst>
                  <a:ext uri="{28A0092B-C50C-407E-A947-70E740481C1C}">
                    <a14:useLocalDpi xmlns:a14="http://schemas.microsoft.com/office/drawing/2010/main" val="0"/>
                  </a:ext>
                </a:extLst>
              </a:blip>
              <a:srcRect t="1416"/>
              <a:stretch>
                <a:fillRect/>
              </a:stretch>
            </p:blipFill>
            <p:spPr bwMode="auto">
              <a:xfrm>
                <a:off x="2472" y="1932"/>
                <a:ext cx="1224" cy="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32" name="Picture 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 y="3079"/>
                <a:ext cx="1240"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33" name="Line 103"/>
              <p:cNvSpPr>
                <a:spLocks noChangeShapeType="1"/>
              </p:cNvSpPr>
              <p:nvPr/>
            </p:nvSpPr>
            <p:spPr bwMode="auto">
              <a:xfrm>
                <a:off x="1192" y="3057"/>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34" name="Rectangle 104"/>
              <p:cNvSpPr>
                <a:spLocks noChangeArrowheads="1"/>
              </p:cNvSpPr>
              <p:nvPr/>
            </p:nvSpPr>
            <p:spPr bwMode="auto">
              <a:xfrm>
                <a:off x="1199" y="777"/>
                <a:ext cx="2495" cy="3407"/>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grpSp>
            <p:nvGrpSpPr>
              <p:cNvPr id="171035" name="Group 105"/>
              <p:cNvGrpSpPr>
                <a:grpSpLocks/>
              </p:cNvGrpSpPr>
              <p:nvPr/>
            </p:nvGrpSpPr>
            <p:grpSpPr bwMode="auto">
              <a:xfrm>
                <a:off x="1121" y="3050"/>
                <a:ext cx="64" cy="1135"/>
                <a:chOff x="1472" y="452"/>
                <a:chExt cx="69" cy="1282"/>
              </a:xfrm>
            </p:grpSpPr>
            <p:sp>
              <p:nvSpPr>
                <p:cNvPr id="171039" name="Line 106"/>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0" name="Line 107"/>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1" name="Line 108"/>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2" name="Line 109"/>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3" name="Line 110"/>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4" name="Line 111"/>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5" name="Line 112"/>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6" name="Line 113"/>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7" name="Line 114"/>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8" name="Line 115"/>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9" name="Line 116"/>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0" name="Line 117"/>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1" name="Line 118"/>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2" name="Line 119"/>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3" name="Line 120"/>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4" name="Line 121"/>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5" name="Line 122"/>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6" name="Line 123"/>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7" name="Line 124"/>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8" name="Line 125"/>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9" name="Line 126"/>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1036" name="Line 127"/>
              <p:cNvSpPr>
                <a:spLocks noChangeShapeType="1"/>
              </p:cNvSpPr>
              <p:nvPr/>
            </p:nvSpPr>
            <p:spPr bwMode="auto">
              <a:xfrm>
                <a:off x="1215" y="2717"/>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037" name="Line 128"/>
              <p:cNvSpPr>
                <a:spLocks noChangeShapeType="1"/>
              </p:cNvSpPr>
              <p:nvPr/>
            </p:nvSpPr>
            <p:spPr bwMode="auto">
              <a:xfrm>
                <a:off x="1199" y="3853"/>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038" name="Line 129"/>
              <p:cNvSpPr>
                <a:spLocks noChangeShapeType="1"/>
              </p:cNvSpPr>
              <p:nvPr/>
            </p:nvSpPr>
            <p:spPr bwMode="auto">
              <a:xfrm>
                <a:off x="1211" y="1591"/>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1017" name="Text Box 130"/>
            <p:cNvSpPr txBox="1">
              <a:spLocks noChangeArrowheads="1"/>
            </p:cNvSpPr>
            <p:nvPr/>
          </p:nvSpPr>
          <p:spPr bwMode="auto">
            <a:xfrm>
              <a:off x="1848" y="975"/>
              <a:ext cx="6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CD8</a:t>
              </a:r>
            </a:p>
          </p:txBody>
        </p:sp>
        <p:sp>
          <p:nvSpPr>
            <p:cNvPr id="171018" name="Text Box 131"/>
            <p:cNvSpPr txBox="1">
              <a:spLocks noChangeArrowheads="1"/>
            </p:cNvSpPr>
            <p:nvPr/>
          </p:nvSpPr>
          <p:spPr bwMode="auto">
            <a:xfrm>
              <a:off x="2896" y="983"/>
              <a:ext cx="6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CD3</a:t>
              </a:r>
            </a:p>
          </p:txBody>
        </p:sp>
        <p:sp>
          <p:nvSpPr>
            <p:cNvPr id="171019" name="Text Box 132"/>
            <p:cNvSpPr txBox="1">
              <a:spLocks noChangeArrowheads="1"/>
            </p:cNvSpPr>
            <p:nvPr/>
          </p:nvSpPr>
          <p:spPr bwMode="auto">
            <a:xfrm>
              <a:off x="2779" y="1175"/>
              <a:ext cx="87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PE-Cy5</a:t>
              </a:r>
            </a:p>
          </p:txBody>
        </p:sp>
        <p:sp>
          <p:nvSpPr>
            <p:cNvPr id="171020" name="Text Box 133"/>
            <p:cNvSpPr txBox="1">
              <a:spLocks noChangeArrowheads="1"/>
            </p:cNvSpPr>
            <p:nvPr/>
          </p:nvSpPr>
          <p:spPr bwMode="auto">
            <a:xfrm>
              <a:off x="1722" y="1175"/>
              <a:ext cx="8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PE-Cy7</a:t>
              </a:r>
            </a:p>
          </p:txBody>
        </p:sp>
        <p:sp>
          <p:nvSpPr>
            <p:cNvPr id="171021" name="Text Box 134"/>
            <p:cNvSpPr txBox="1">
              <a:spLocks noChangeArrowheads="1"/>
            </p:cNvSpPr>
            <p:nvPr/>
          </p:nvSpPr>
          <p:spPr bwMode="auto">
            <a:xfrm>
              <a:off x="3793" y="1279"/>
              <a:ext cx="146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000" b="1"/>
                <a:t>Time Sample Left in Light</a:t>
              </a:r>
              <a:endParaRPr kumimoji="0" lang="en-US" altLang="en-US" sz="3200" b="1"/>
            </a:p>
          </p:txBody>
        </p:sp>
      </p:grpSp>
    </p:spTree>
    <p:extLst>
      <p:ext uri="{BB962C8B-B14F-4D97-AF65-F5344CB8AC3E}">
        <p14:creationId xmlns:p14="http://schemas.microsoft.com/office/powerpoint/2010/main" val="2717663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cs-CZ" altLang="en-US" b="1" smtClean="0"/>
              <a:t>Kompenzace - literatura</a:t>
            </a:r>
          </a:p>
        </p:txBody>
      </p:sp>
      <p:sp>
        <p:nvSpPr>
          <p:cNvPr id="172035" name="Rectangle 3"/>
          <p:cNvSpPr>
            <a:spLocks noGrp="1" noChangeArrowheads="1"/>
          </p:cNvSpPr>
          <p:nvPr>
            <p:ph type="body" idx="1"/>
          </p:nvPr>
        </p:nvSpPr>
        <p:spPr>
          <a:xfrm>
            <a:off x="1042988" y="1989138"/>
            <a:ext cx="7772400" cy="4114800"/>
          </a:xfrm>
        </p:spPr>
        <p:txBody>
          <a:bodyPr/>
          <a:lstStyle/>
          <a:p>
            <a:pPr eaLnBrk="1" hangingPunct="1">
              <a:lnSpc>
                <a:spcPct val="80000"/>
              </a:lnSpc>
              <a:buFont typeface="Wingdings" pitchFamily="2" charset="2"/>
              <a:buNone/>
            </a:pPr>
            <a:r>
              <a:rPr lang="cs-CZ" altLang="en-US" sz="1600" smtClean="0"/>
              <a:t>	</a:t>
            </a:r>
            <a:r>
              <a:rPr lang="en-US" altLang="en-US" sz="1600" smtClean="0"/>
              <a:t>Mario Roederer</a:t>
            </a:r>
            <a:r>
              <a:rPr lang="cs-CZ" altLang="en-US" sz="1600" smtClean="0"/>
              <a:t> - </a:t>
            </a:r>
            <a:r>
              <a:rPr lang="en-US" altLang="en-US" sz="1600" smtClean="0">
                <a:latin typeface="Times-Bold" charset="-18"/>
              </a:rPr>
              <a:t>Compensation in Flow Cytometry</a:t>
            </a:r>
          </a:p>
          <a:p>
            <a:pPr eaLnBrk="1" hangingPunct="1">
              <a:lnSpc>
                <a:spcPct val="80000"/>
              </a:lnSpc>
              <a:buFont typeface="Wingdings" pitchFamily="2" charset="2"/>
              <a:buNone/>
            </a:pPr>
            <a:r>
              <a:rPr lang="cs-CZ" altLang="en-US" sz="1600" smtClean="0"/>
              <a:t>	</a:t>
            </a:r>
            <a:r>
              <a:rPr lang="en-US" altLang="en-US" sz="1600" b="1" smtClean="0"/>
              <a:t>Current Protocols in Cytometry</a:t>
            </a:r>
            <a:r>
              <a:rPr lang="en-US" altLang="en-US" sz="1600" smtClean="0"/>
              <a:t> (2002) 1.14.1-1.14.20</a:t>
            </a:r>
            <a:r>
              <a:rPr lang="cs-CZ" altLang="en-US" sz="1600" smtClean="0"/>
              <a:t> </a:t>
            </a:r>
            <a:r>
              <a:rPr lang="en-US" altLang="en-US" sz="1600" smtClean="0"/>
              <a:t>John Wiley &amp; Sons, Inc.</a:t>
            </a:r>
            <a:endParaRPr lang="cs-CZ" altLang="en-US" sz="1600" smtClean="0"/>
          </a:p>
          <a:p>
            <a:pPr eaLnBrk="1" hangingPunct="1">
              <a:lnSpc>
                <a:spcPct val="80000"/>
              </a:lnSpc>
              <a:buFont typeface="Wingdings" pitchFamily="2" charset="2"/>
              <a:buNone/>
            </a:pPr>
            <a:endParaRPr lang="cs-CZ" altLang="en-US" sz="1600" smtClean="0"/>
          </a:p>
          <a:p>
            <a:pPr eaLnBrk="1" hangingPunct="1">
              <a:lnSpc>
                <a:spcPct val="80000"/>
              </a:lnSpc>
              <a:buFont typeface="Wingdings" pitchFamily="2" charset="2"/>
              <a:buNone/>
            </a:pPr>
            <a:r>
              <a:rPr lang="cs-CZ" altLang="en-US" sz="1600" smtClean="0"/>
              <a:t>	M. Loken, D. R. Parks, &amp; L. A. Herzenberg (1977). Two-color immunofluorescence using a fluorescence-activated cell sorter. </a:t>
            </a:r>
            <a:r>
              <a:rPr lang="cs-CZ" altLang="en-US" sz="1600" i="1" smtClean="0"/>
              <a:t>J. Histochem. Cytochem.</a:t>
            </a:r>
            <a:r>
              <a:rPr lang="cs-CZ" altLang="en-US" sz="1600" smtClean="0"/>
              <a:t> </a:t>
            </a:r>
            <a:r>
              <a:rPr lang="cs-CZ" altLang="en-US" sz="1600" b="1" smtClean="0"/>
              <a:t>25</a:t>
            </a:r>
            <a:r>
              <a:rPr lang="cs-CZ" altLang="en-US" sz="1600" smtClean="0"/>
              <a:t>:899-907.</a:t>
            </a:r>
            <a:br>
              <a:rPr lang="cs-CZ" altLang="en-US" sz="1600" smtClean="0"/>
            </a:br>
            <a:r>
              <a:rPr lang="cs-CZ" altLang="en-US" sz="1600" smtClean="0"/>
              <a:t/>
            </a:r>
            <a:br>
              <a:rPr lang="cs-CZ" altLang="en-US" sz="1600" smtClean="0"/>
            </a:br>
            <a:r>
              <a:rPr lang="cs-CZ" altLang="en-US" sz="1600" smtClean="0"/>
              <a:t>M. Roederer &amp; R. F. Murphy (1986). Cell-by-cell autofluorescence correction for low signal-to-noise systems: application to EGF endocytosis by 3T3 fibroblasts. </a:t>
            </a:r>
            <a:r>
              <a:rPr lang="cs-CZ" altLang="en-US" sz="1600" i="1" smtClean="0"/>
              <a:t>Cytometry</a:t>
            </a:r>
            <a:r>
              <a:rPr lang="cs-CZ" altLang="en-US" sz="1600" smtClean="0"/>
              <a:t> </a:t>
            </a:r>
            <a:r>
              <a:rPr lang="cs-CZ" altLang="en-US" sz="1600" b="1" smtClean="0"/>
              <a:t>7</a:t>
            </a:r>
            <a:r>
              <a:rPr lang="cs-CZ" altLang="en-US" sz="1600" smtClean="0"/>
              <a:t>:558-565.</a:t>
            </a:r>
            <a:br>
              <a:rPr lang="cs-CZ" altLang="en-US" sz="1600" smtClean="0"/>
            </a:br>
            <a:r>
              <a:rPr lang="cs-CZ" altLang="en-US" sz="1600" smtClean="0"/>
              <a:t/>
            </a:r>
            <a:br>
              <a:rPr lang="cs-CZ" altLang="en-US" sz="1600" smtClean="0"/>
            </a:br>
            <a:r>
              <a:rPr lang="cs-CZ" altLang="en-US" sz="1600" smtClean="0"/>
              <a:t>S. Alberti, D. R. Parks, &amp; L. A. Herzenberg (1987). A single laser method for subtraction of cell autofluorescence in flow cytometry. </a:t>
            </a:r>
            <a:r>
              <a:rPr lang="cs-CZ" altLang="en-US" sz="1600" i="1" smtClean="0"/>
              <a:t>Cytometry</a:t>
            </a:r>
            <a:r>
              <a:rPr lang="cs-CZ" altLang="en-US" sz="1600" smtClean="0"/>
              <a:t> </a:t>
            </a:r>
            <a:r>
              <a:rPr lang="cs-CZ" altLang="en-US" sz="1600" b="1" smtClean="0"/>
              <a:t>8</a:t>
            </a:r>
            <a:r>
              <a:rPr lang="cs-CZ" altLang="en-US" sz="1600" smtClean="0"/>
              <a:t>:114-119.</a:t>
            </a:r>
            <a:br>
              <a:rPr lang="cs-CZ" altLang="en-US" sz="1600" smtClean="0"/>
            </a:br>
            <a:r>
              <a:rPr lang="cs-CZ" altLang="en-US" sz="1600" smtClean="0"/>
              <a:t/>
            </a:r>
            <a:br>
              <a:rPr lang="cs-CZ" altLang="en-US" sz="1600" smtClean="0"/>
            </a:br>
            <a:r>
              <a:rPr lang="cs-CZ" altLang="en-US" sz="1600" smtClean="0"/>
              <a:t>C. B. Bagwell &amp; E. G. Adams (1993). Fluorescence spectral overlap compensation for any number of flow cytometry parameters. </a:t>
            </a:r>
            <a:r>
              <a:rPr lang="cs-CZ" altLang="en-US" sz="1600" i="1" smtClean="0"/>
              <a:t>in: </a:t>
            </a:r>
            <a:r>
              <a:rPr lang="cs-CZ" altLang="en-US" sz="1600" b="1" smtClean="0"/>
              <a:t>Annals of the New York Academy of Sciences</a:t>
            </a:r>
            <a:r>
              <a:rPr lang="cs-CZ" altLang="en-US" sz="1600" smtClean="0"/>
              <a:t>, </a:t>
            </a:r>
            <a:r>
              <a:rPr lang="cs-CZ" altLang="en-US" sz="1600" b="1" smtClean="0"/>
              <a:t>677</a:t>
            </a:r>
            <a:r>
              <a:rPr lang="cs-CZ" altLang="en-US" sz="1600" smtClean="0"/>
              <a:t>:167-184. </a:t>
            </a:r>
          </a:p>
        </p:txBody>
      </p:sp>
      <p:sp>
        <p:nvSpPr>
          <p:cNvPr id="172036"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720003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cs-CZ" altLang="en-US" dirty="0" smtClean="0"/>
              <a:t>Kompenzace - </a:t>
            </a:r>
            <a:r>
              <a:rPr lang="cs-CZ" altLang="en-US" dirty="0"/>
              <a:t>s</a:t>
            </a:r>
            <a:r>
              <a:rPr lang="cs-CZ" altLang="en-US" dirty="0" smtClean="0"/>
              <a:t>hrnutí</a:t>
            </a:r>
            <a:endParaRPr lang="cs-CZ" altLang="en-US"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5400" y="1684338"/>
            <a:ext cx="4540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2800">
                <a:solidFill>
                  <a:schemeClr val="tx1"/>
                </a:solidFill>
                <a:latin typeface="Arial" pitchFamily="34" charset="0"/>
              </a:defRPr>
            </a:lvl1pPr>
            <a:lvl2pPr marL="742950" indent="-285750">
              <a:lnSpc>
                <a:spcPct val="90000"/>
              </a:lnSpc>
              <a:spcBef>
                <a:spcPct val="40000"/>
              </a:spcBef>
              <a:buChar char="–"/>
              <a:defRPr sz="2400">
                <a:solidFill>
                  <a:schemeClr val="tx1"/>
                </a:solidFill>
                <a:latin typeface="Arial" pitchFamily="34" charset="0"/>
              </a:defRPr>
            </a:lvl2pPr>
            <a:lvl3pPr marL="1143000" indent="-228600">
              <a:lnSpc>
                <a:spcPct val="90000"/>
              </a:lnSpc>
              <a:spcBef>
                <a:spcPct val="30000"/>
              </a:spcBef>
              <a:buChar char="•"/>
              <a:defRPr sz="2000">
                <a:solidFill>
                  <a:schemeClr val="tx1"/>
                </a:solidFill>
                <a:latin typeface="Arial" pitchFamily="34" charset="0"/>
              </a:defRPr>
            </a:lvl3pPr>
            <a:lvl4pPr marL="1600200" indent="-228600">
              <a:spcBef>
                <a:spcPct val="20000"/>
              </a:spcBef>
              <a:buChar char="–"/>
              <a:defRPr>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00000"/>
              </a:lnSpc>
              <a:spcBef>
                <a:spcPct val="0"/>
              </a:spcBef>
              <a:buFontTx/>
              <a:buNone/>
            </a:pPr>
            <a:r>
              <a:rPr lang="en-US" altLang="en-US" sz="1400">
                <a:solidFill>
                  <a:srgbClr val="000000"/>
                </a:solidFill>
                <a:cs typeface="Arial" pitchFamily="34" charset="0"/>
              </a:rPr>
              <a:t>100%</a:t>
            </a:r>
            <a:endParaRPr lang="en-US" altLang="en-US" sz="2400">
              <a:solidFill>
                <a:srgbClr val="000000"/>
              </a:solidFill>
              <a:latin typeface="Helvetica" pitchFamily="34" charset="0"/>
              <a:cs typeface="Arial" pitchFamily="34" charset="0"/>
            </a:endParaRPr>
          </a:p>
        </p:txBody>
      </p:sp>
      <p:sp>
        <p:nvSpPr>
          <p:cNvPr id="24579" name="Rectangle 3"/>
          <p:cNvSpPr>
            <a:spLocks noChangeArrowheads="1"/>
          </p:cNvSpPr>
          <p:nvPr/>
        </p:nvSpPr>
        <p:spPr bwMode="auto">
          <a:xfrm>
            <a:off x="174625" y="4497388"/>
            <a:ext cx="2571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2800">
                <a:solidFill>
                  <a:schemeClr val="tx1"/>
                </a:solidFill>
                <a:latin typeface="Arial" pitchFamily="34" charset="0"/>
              </a:defRPr>
            </a:lvl1pPr>
            <a:lvl2pPr marL="742950" indent="-285750">
              <a:lnSpc>
                <a:spcPct val="90000"/>
              </a:lnSpc>
              <a:spcBef>
                <a:spcPct val="40000"/>
              </a:spcBef>
              <a:buChar char="–"/>
              <a:defRPr sz="2400">
                <a:solidFill>
                  <a:schemeClr val="tx1"/>
                </a:solidFill>
                <a:latin typeface="Arial" pitchFamily="34" charset="0"/>
              </a:defRPr>
            </a:lvl2pPr>
            <a:lvl3pPr marL="1143000" indent="-228600">
              <a:lnSpc>
                <a:spcPct val="90000"/>
              </a:lnSpc>
              <a:spcBef>
                <a:spcPct val="30000"/>
              </a:spcBef>
              <a:buChar char="•"/>
              <a:defRPr sz="2000">
                <a:solidFill>
                  <a:schemeClr val="tx1"/>
                </a:solidFill>
                <a:latin typeface="Arial" pitchFamily="34" charset="0"/>
              </a:defRPr>
            </a:lvl3pPr>
            <a:lvl4pPr marL="1600200" indent="-228600">
              <a:spcBef>
                <a:spcPct val="20000"/>
              </a:spcBef>
              <a:buChar char="–"/>
              <a:defRPr>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00000"/>
              </a:lnSpc>
              <a:spcBef>
                <a:spcPct val="0"/>
              </a:spcBef>
              <a:buFontTx/>
              <a:buNone/>
            </a:pPr>
            <a:r>
              <a:rPr lang="en-US" altLang="en-US" sz="1400">
                <a:solidFill>
                  <a:srgbClr val="000000"/>
                </a:solidFill>
                <a:cs typeface="Arial" pitchFamily="34" charset="0"/>
              </a:rPr>
              <a:t>0%</a:t>
            </a:r>
            <a:endParaRPr lang="en-US" altLang="en-US" sz="2400">
              <a:solidFill>
                <a:srgbClr val="000000"/>
              </a:solidFill>
              <a:latin typeface="Helvetica" pitchFamily="34" charset="0"/>
              <a:cs typeface="Arial" pitchFamily="34" charset="0"/>
            </a:endParaRPr>
          </a:p>
        </p:txBody>
      </p:sp>
      <p:sp>
        <p:nvSpPr>
          <p:cNvPr id="24580" name="Rectangle 4"/>
          <p:cNvSpPr>
            <a:spLocks noChangeArrowheads="1"/>
          </p:cNvSpPr>
          <p:nvPr/>
        </p:nvSpPr>
        <p:spPr bwMode="auto">
          <a:xfrm rot="-5400000">
            <a:off x="-634999" y="3046412"/>
            <a:ext cx="1606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2800">
                <a:solidFill>
                  <a:schemeClr val="tx1"/>
                </a:solidFill>
                <a:latin typeface="Arial" pitchFamily="34" charset="0"/>
              </a:defRPr>
            </a:lvl1pPr>
            <a:lvl2pPr marL="742950" indent="-285750">
              <a:lnSpc>
                <a:spcPct val="90000"/>
              </a:lnSpc>
              <a:spcBef>
                <a:spcPct val="40000"/>
              </a:spcBef>
              <a:buChar char="–"/>
              <a:defRPr sz="2400">
                <a:solidFill>
                  <a:schemeClr val="tx1"/>
                </a:solidFill>
                <a:latin typeface="Arial" pitchFamily="34" charset="0"/>
              </a:defRPr>
            </a:lvl2pPr>
            <a:lvl3pPr marL="1143000" indent="-228600">
              <a:lnSpc>
                <a:spcPct val="90000"/>
              </a:lnSpc>
              <a:spcBef>
                <a:spcPct val="30000"/>
              </a:spcBef>
              <a:buChar char="•"/>
              <a:defRPr sz="2000">
                <a:solidFill>
                  <a:schemeClr val="tx1"/>
                </a:solidFill>
                <a:latin typeface="Arial" pitchFamily="34" charset="0"/>
              </a:defRPr>
            </a:lvl3pPr>
            <a:lvl4pPr marL="1600200" indent="-228600">
              <a:spcBef>
                <a:spcPct val="20000"/>
              </a:spcBef>
              <a:buChar char="–"/>
              <a:defRPr>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00000"/>
              </a:lnSpc>
              <a:spcBef>
                <a:spcPct val="0"/>
              </a:spcBef>
              <a:buFontTx/>
              <a:buNone/>
            </a:pPr>
            <a:r>
              <a:rPr lang="en-US" altLang="en-US" sz="1400">
                <a:solidFill>
                  <a:srgbClr val="000000"/>
                </a:solidFill>
                <a:cs typeface="Arial" pitchFamily="34" charset="0"/>
              </a:rPr>
              <a:t>Normalized Intensity</a:t>
            </a:r>
            <a:endParaRPr lang="en-US" altLang="en-US" sz="2400">
              <a:solidFill>
                <a:srgbClr val="000000"/>
              </a:solidFill>
              <a:latin typeface="Helvetica" pitchFamily="34" charset="0"/>
              <a:cs typeface="Arial" pitchFamily="34" charset="0"/>
            </a:endParaRPr>
          </a:p>
        </p:txBody>
      </p:sp>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1781175"/>
            <a:ext cx="8448675"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Rectangle 6"/>
          <p:cNvSpPr>
            <a:spLocks noChangeArrowheads="1"/>
          </p:cNvSpPr>
          <p:nvPr/>
        </p:nvSpPr>
        <p:spPr bwMode="auto">
          <a:xfrm>
            <a:off x="4002088" y="5072063"/>
            <a:ext cx="13493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ct val="50000"/>
              </a:spcBef>
              <a:buChar char="•"/>
              <a:defRPr sz="2800">
                <a:solidFill>
                  <a:schemeClr val="tx1"/>
                </a:solidFill>
                <a:latin typeface="Arial" pitchFamily="34" charset="0"/>
              </a:defRPr>
            </a:lvl1pPr>
            <a:lvl2pPr marL="742950" indent="-285750">
              <a:lnSpc>
                <a:spcPct val="90000"/>
              </a:lnSpc>
              <a:spcBef>
                <a:spcPct val="40000"/>
              </a:spcBef>
              <a:buChar char="–"/>
              <a:defRPr sz="2400">
                <a:solidFill>
                  <a:schemeClr val="tx1"/>
                </a:solidFill>
                <a:latin typeface="Arial" pitchFamily="34" charset="0"/>
              </a:defRPr>
            </a:lvl2pPr>
            <a:lvl3pPr marL="1143000" indent="-228600">
              <a:lnSpc>
                <a:spcPct val="90000"/>
              </a:lnSpc>
              <a:spcBef>
                <a:spcPct val="30000"/>
              </a:spcBef>
              <a:buChar char="•"/>
              <a:defRPr sz="2000">
                <a:solidFill>
                  <a:schemeClr val="tx1"/>
                </a:solidFill>
                <a:latin typeface="Arial" pitchFamily="34" charset="0"/>
              </a:defRPr>
            </a:lvl3pPr>
            <a:lvl4pPr marL="1600200" indent="-228600">
              <a:spcBef>
                <a:spcPct val="20000"/>
              </a:spcBef>
              <a:buChar char="–"/>
              <a:defRPr>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00000"/>
              </a:lnSpc>
              <a:spcBef>
                <a:spcPct val="0"/>
              </a:spcBef>
              <a:buFontTx/>
              <a:buNone/>
            </a:pPr>
            <a:r>
              <a:rPr lang="en-US" altLang="en-US" sz="1400">
                <a:solidFill>
                  <a:srgbClr val="000000"/>
                </a:solidFill>
                <a:cs typeface="Arial" pitchFamily="34" charset="0"/>
              </a:rPr>
              <a:t>Wavelength (nm)</a:t>
            </a:r>
            <a:endParaRPr lang="en-US" altLang="en-US" sz="2400">
              <a:solidFill>
                <a:srgbClr val="000000"/>
              </a:solidFill>
              <a:latin typeface="Helvetica" pitchFamily="34" charset="0"/>
              <a:cs typeface="Arial" pitchFamily="34" charset="0"/>
            </a:endParaRPr>
          </a:p>
        </p:txBody>
      </p:sp>
      <p:sp>
        <p:nvSpPr>
          <p:cNvPr id="24583" name="Rectangle 7"/>
          <p:cNvSpPr>
            <a:spLocks noGrp="1" noChangeArrowheads="1"/>
          </p:cNvSpPr>
          <p:nvPr>
            <p:ph type="title"/>
          </p:nvPr>
        </p:nvSpPr>
        <p:spPr/>
        <p:txBody>
          <a:bodyPr/>
          <a:lstStyle/>
          <a:p>
            <a:pPr eaLnBrk="1" hangingPunct="1"/>
            <a:r>
              <a:rPr lang="en-US" altLang="en-US" smtClean="0"/>
              <a:t>Spillover</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smtClean="0"/>
              <a:t>Data Analysis</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005263"/>
            <a:ext cx="5976938" cy="24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341438"/>
            <a:ext cx="57054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262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mtClean="0"/>
              <a:t>Spillover Decreases Sensitivity</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l="10080" t="8640" r="2016" b="8640"/>
          <a:stretch>
            <a:fillRect/>
          </a:stretch>
        </p:blipFill>
        <p:spPr bwMode="auto">
          <a:xfrm>
            <a:off x="1524000" y="2157413"/>
            <a:ext cx="289083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l="10080" t="8640" r="2016" b="8640"/>
          <a:stretch>
            <a:fillRect/>
          </a:stretch>
        </p:blipFill>
        <p:spPr bwMode="auto">
          <a:xfrm>
            <a:off x="4621213" y="2157413"/>
            <a:ext cx="2890837"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1600200" y="1524000"/>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50000"/>
              </a:spcBef>
              <a:buChar char="•"/>
              <a:defRPr sz="2800">
                <a:solidFill>
                  <a:schemeClr val="tx1"/>
                </a:solidFill>
                <a:latin typeface="Arial" pitchFamily="34" charset="0"/>
              </a:defRPr>
            </a:lvl1pPr>
            <a:lvl2pPr marL="742950" indent="-285750">
              <a:lnSpc>
                <a:spcPct val="90000"/>
              </a:lnSpc>
              <a:spcBef>
                <a:spcPct val="40000"/>
              </a:spcBef>
              <a:buChar char="–"/>
              <a:defRPr sz="2400">
                <a:solidFill>
                  <a:schemeClr val="tx1"/>
                </a:solidFill>
                <a:latin typeface="Arial" pitchFamily="34" charset="0"/>
              </a:defRPr>
            </a:lvl2pPr>
            <a:lvl3pPr marL="1143000" indent="-228600">
              <a:lnSpc>
                <a:spcPct val="90000"/>
              </a:lnSpc>
              <a:spcBef>
                <a:spcPct val="30000"/>
              </a:spcBef>
              <a:buChar char="•"/>
              <a:defRPr sz="2000">
                <a:solidFill>
                  <a:schemeClr val="tx1"/>
                </a:solidFill>
                <a:latin typeface="Arial" pitchFamily="34" charset="0"/>
              </a:defRPr>
            </a:lvl3pPr>
            <a:lvl4pPr marL="1600200" indent="-228600">
              <a:spcBef>
                <a:spcPct val="20000"/>
              </a:spcBef>
              <a:buChar char="–"/>
              <a:defRPr>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00000"/>
              </a:lnSpc>
              <a:spcBef>
                <a:spcPct val="0"/>
              </a:spcBef>
              <a:buFontTx/>
              <a:buNone/>
            </a:pPr>
            <a:r>
              <a:rPr lang="en-US" altLang="en-US" sz="1800" b="1">
                <a:solidFill>
                  <a:srgbClr val="000000"/>
                </a:solidFill>
                <a:cs typeface="Arial" pitchFamily="34" charset="0"/>
              </a:rPr>
              <a:t>Without CD45 FITC, No Compensation</a:t>
            </a:r>
          </a:p>
        </p:txBody>
      </p:sp>
      <p:sp>
        <p:nvSpPr>
          <p:cNvPr id="25606" name="Text Box 7"/>
          <p:cNvSpPr txBox="1">
            <a:spLocks noChangeArrowheads="1"/>
          </p:cNvSpPr>
          <p:nvPr/>
        </p:nvSpPr>
        <p:spPr bwMode="auto">
          <a:xfrm>
            <a:off x="3835400" y="4953000"/>
            <a:ext cx="1455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50000"/>
              </a:spcBef>
              <a:buChar char="•"/>
              <a:defRPr sz="2800">
                <a:solidFill>
                  <a:schemeClr val="tx1"/>
                </a:solidFill>
                <a:latin typeface="Arial" pitchFamily="34" charset="0"/>
              </a:defRPr>
            </a:lvl1pPr>
            <a:lvl2pPr marL="742950" indent="-285750">
              <a:lnSpc>
                <a:spcPct val="90000"/>
              </a:lnSpc>
              <a:spcBef>
                <a:spcPct val="40000"/>
              </a:spcBef>
              <a:buChar char="–"/>
              <a:defRPr sz="2400">
                <a:solidFill>
                  <a:schemeClr val="tx1"/>
                </a:solidFill>
                <a:latin typeface="Arial" pitchFamily="34" charset="0"/>
              </a:defRPr>
            </a:lvl2pPr>
            <a:lvl3pPr marL="1143000" indent="-228600">
              <a:lnSpc>
                <a:spcPct val="90000"/>
              </a:lnSpc>
              <a:spcBef>
                <a:spcPct val="30000"/>
              </a:spcBef>
              <a:buChar char="•"/>
              <a:defRPr sz="2000">
                <a:solidFill>
                  <a:schemeClr val="tx1"/>
                </a:solidFill>
                <a:latin typeface="Arial" pitchFamily="34" charset="0"/>
              </a:defRPr>
            </a:lvl3pPr>
            <a:lvl4pPr marL="1600200" indent="-228600">
              <a:spcBef>
                <a:spcPct val="20000"/>
              </a:spcBef>
              <a:buChar char="–"/>
              <a:defRPr>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00000"/>
              </a:lnSpc>
              <a:spcBef>
                <a:spcPct val="0"/>
              </a:spcBef>
              <a:buFontTx/>
              <a:buNone/>
            </a:pPr>
            <a:r>
              <a:rPr lang="en-US" altLang="en-US" sz="2400" b="1">
                <a:solidFill>
                  <a:srgbClr val="000000"/>
                </a:solidFill>
                <a:cs typeface="Arial" pitchFamily="34" charset="0"/>
              </a:rPr>
              <a:t>CD19 PE</a:t>
            </a:r>
          </a:p>
        </p:txBody>
      </p:sp>
      <p:sp>
        <p:nvSpPr>
          <p:cNvPr id="25607" name="Text Box 8"/>
          <p:cNvSpPr txBox="1">
            <a:spLocks noChangeArrowheads="1"/>
          </p:cNvSpPr>
          <p:nvPr/>
        </p:nvSpPr>
        <p:spPr bwMode="auto">
          <a:xfrm>
            <a:off x="4876800" y="1524000"/>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50000"/>
              </a:spcBef>
              <a:buChar char="•"/>
              <a:defRPr sz="2800">
                <a:solidFill>
                  <a:schemeClr val="tx1"/>
                </a:solidFill>
                <a:latin typeface="Arial" pitchFamily="34" charset="0"/>
              </a:defRPr>
            </a:lvl1pPr>
            <a:lvl2pPr marL="742950" indent="-285750">
              <a:lnSpc>
                <a:spcPct val="90000"/>
              </a:lnSpc>
              <a:spcBef>
                <a:spcPct val="40000"/>
              </a:spcBef>
              <a:buChar char="–"/>
              <a:defRPr sz="2400">
                <a:solidFill>
                  <a:schemeClr val="tx1"/>
                </a:solidFill>
                <a:latin typeface="Arial" pitchFamily="34" charset="0"/>
              </a:defRPr>
            </a:lvl2pPr>
            <a:lvl3pPr marL="1143000" indent="-228600">
              <a:lnSpc>
                <a:spcPct val="90000"/>
              </a:lnSpc>
              <a:spcBef>
                <a:spcPct val="30000"/>
              </a:spcBef>
              <a:buChar char="•"/>
              <a:defRPr sz="2000">
                <a:solidFill>
                  <a:schemeClr val="tx1"/>
                </a:solidFill>
                <a:latin typeface="Arial" pitchFamily="34" charset="0"/>
              </a:defRPr>
            </a:lvl3pPr>
            <a:lvl4pPr marL="1600200" indent="-228600">
              <a:spcBef>
                <a:spcPct val="20000"/>
              </a:spcBef>
              <a:buChar char="–"/>
              <a:defRPr>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00000"/>
              </a:lnSpc>
              <a:spcBef>
                <a:spcPct val="0"/>
              </a:spcBef>
              <a:buFontTx/>
              <a:buNone/>
            </a:pPr>
            <a:r>
              <a:rPr lang="en-US" altLang="en-US" sz="1800" b="1">
                <a:solidFill>
                  <a:srgbClr val="000000"/>
                </a:solidFill>
                <a:cs typeface="Arial" pitchFamily="34" charset="0"/>
              </a:rPr>
              <a:t>With CD45 FITC, No Compensation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4875213" cy="176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5"/>
          <p:cNvSpPr>
            <a:spLocks noGrp="1" noChangeArrowheads="1"/>
          </p:cNvSpPr>
          <p:nvPr>
            <p:ph type="title"/>
          </p:nvPr>
        </p:nvSpPr>
        <p:spPr/>
        <p:txBody>
          <a:bodyPr/>
          <a:lstStyle/>
          <a:p>
            <a:pPr eaLnBrk="1" hangingPunct="1"/>
            <a:r>
              <a:rPr lang="en-US" altLang="en-US" smtClean="0"/>
              <a:t>FITC Spillover</a:t>
            </a:r>
          </a:p>
        </p:txBody>
      </p:sp>
      <p:pic>
        <p:nvPicPr>
          <p:cNvPr id="2662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429000"/>
            <a:ext cx="2514600" cy="250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114800"/>
            <a:ext cx="26066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pPr eaLnBrk="1" hangingPunct="1"/>
            <a:r>
              <a:rPr lang="en-US" altLang="en-US" smtClean="0"/>
              <a:t>Correct Compensation</a:t>
            </a:r>
          </a:p>
        </p:txBody>
      </p:sp>
      <p:pic>
        <p:nvPicPr>
          <p:cNvPr id="276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26066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676400"/>
            <a:ext cx="2784475" cy="2779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t>Factors that Effect Compensation</a:t>
            </a:r>
          </a:p>
        </p:txBody>
      </p:sp>
      <p:sp>
        <p:nvSpPr>
          <p:cNvPr id="28675" name="Rectangle 3"/>
          <p:cNvSpPr>
            <a:spLocks noGrp="1" noChangeArrowheads="1"/>
          </p:cNvSpPr>
          <p:nvPr>
            <p:ph type="body" idx="1"/>
          </p:nvPr>
        </p:nvSpPr>
        <p:spPr/>
        <p:txBody>
          <a:bodyPr/>
          <a:lstStyle/>
          <a:p>
            <a:pPr eaLnBrk="1" hangingPunct="1"/>
            <a:r>
              <a:rPr lang="en-US" altLang="en-US" smtClean="0"/>
              <a:t>Reagent Lot-to-Lot Variation</a:t>
            </a:r>
          </a:p>
          <a:p>
            <a:pPr eaLnBrk="1" hangingPunct="1"/>
            <a:r>
              <a:rPr lang="en-US" altLang="en-US" smtClean="0"/>
              <a:t>Fluorochrome Stability</a:t>
            </a:r>
          </a:p>
          <a:p>
            <a:pPr eaLnBrk="1" hangingPunct="1"/>
            <a:r>
              <a:rPr lang="en-US" altLang="en-US" smtClean="0"/>
              <a:t>Sample-to-Sample Variation</a:t>
            </a:r>
          </a:p>
          <a:p>
            <a:pPr eaLnBrk="1" hangingPunct="1"/>
            <a:r>
              <a:rPr lang="en-US" altLang="en-US" smtClean="0"/>
              <a:t>Assay Staining Conditions</a:t>
            </a:r>
          </a:p>
          <a:p>
            <a:pPr eaLnBrk="1" hangingPunct="1">
              <a:buFontTx/>
              <a:buNone/>
            </a:pPr>
            <a:endParaRPr lang="en-US" altLang="en-US"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smtClean="0"/>
              <a:t>Řešení</a:t>
            </a:r>
            <a:r>
              <a:rPr lang="en-US" altLang="en-US" smtClean="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59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8101013"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9459"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9460"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9461" name="Rectangle 5"/>
          <p:cNvSpPr>
            <a:spLocks noGrp="1" noChangeArrowheads="1"/>
          </p:cNvSpPr>
          <p:nvPr>
            <p:ph type="ctrTitle"/>
          </p:nvPr>
        </p:nvSpPr>
        <p:spPr>
          <a:xfrm>
            <a:off x="1624013" y="300038"/>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smtClean="0"/>
              <a:t>Vícebarevné analýzy generují mnoho dat…</a:t>
            </a:r>
            <a:endParaRPr lang="en-US" altLang="en-US" sz="4000" smtClean="0"/>
          </a:p>
        </p:txBody>
      </p:sp>
      <p:sp>
        <p:nvSpPr>
          <p:cNvPr id="19462" name="Rectangle 6"/>
          <p:cNvSpPr>
            <a:spLocks noChangeArrowheads="1"/>
          </p:cNvSpPr>
          <p:nvPr/>
        </p:nvSpPr>
        <p:spPr bwMode="auto">
          <a:xfrm>
            <a:off x="982663" y="2957513"/>
            <a:ext cx="78771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9463" name="Rectangle 7"/>
          <p:cNvSpPr>
            <a:spLocks noChangeArrowheads="1"/>
          </p:cNvSpPr>
          <p:nvPr/>
        </p:nvSpPr>
        <p:spPr bwMode="auto">
          <a:xfrm>
            <a:off x="2122488" y="2492375"/>
            <a:ext cx="10350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9464" name="Rectangle 8"/>
          <p:cNvSpPr>
            <a:spLocks noChangeArrowheads="1"/>
          </p:cNvSpPr>
          <p:nvPr/>
        </p:nvSpPr>
        <p:spPr bwMode="auto">
          <a:xfrm>
            <a:off x="4498975" y="2203450"/>
            <a:ext cx="10350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9465" name="Rectangle 9"/>
          <p:cNvSpPr>
            <a:spLocks noChangeArrowheads="1"/>
          </p:cNvSpPr>
          <p:nvPr/>
        </p:nvSpPr>
        <p:spPr bwMode="auto">
          <a:xfrm>
            <a:off x="7883525" y="2060575"/>
            <a:ext cx="10350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9466" name="Group 10"/>
          <p:cNvGrpSpPr>
            <a:grpSpLocks/>
          </p:cNvGrpSpPr>
          <p:nvPr/>
        </p:nvGrpSpPr>
        <p:grpSpPr bwMode="auto">
          <a:xfrm>
            <a:off x="919163" y="3478213"/>
            <a:ext cx="8027987" cy="2398712"/>
            <a:chOff x="398" y="2235"/>
            <a:chExt cx="5057" cy="1511"/>
          </a:xfrm>
        </p:grpSpPr>
        <p:sp>
          <p:nvSpPr>
            <p:cNvPr id="19469" name="Freeform 11"/>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Line 12"/>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1" name="Line 13"/>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 name="Rectangle 14"/>
            <p:cNvSpPr>
              <a:spLocks noChangeArrowheads="1"/>
            </p:cNvSpPr>
            <p:nvPr/>
          </p:nvSpPr>
          <p:spPr bwMode="auto">
            <a:xfrm>
              <a:off x="469"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473" name="Line 15"/>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 name="Line 16"/>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5" name="Rectangle 17"/>
            <p:cNvSpPr>
              <a:spLocks noChangeArrowheads="1"/>
            </p:cNvSpPr>
            <p:nvPr/>
          </p:nvSpPr>
          <p:spPr bwMode="auto">
            <a:xfrm>
              <a:off x="423"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476" name="Rectangle 18"/>
            <p:cNvSpPr>
              <a:spLocks noChangeArrowheads="1"/>
            </p:cNvSpPr>
            <p:nvPr/>
          </p:nvSpPr>
          <p:spPr bwMode="auto">
            <a:xfrm rot="-5400000">
              <a:off x="328"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477" name="Freeform 19"/>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8" name="Freeform 20"/>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9" name="Freeform 21"/>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0" name="Freeform 22"/>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1" name="Rectangle 23"/>
            <p:cNvSpPr>
              <a:spLocks noChangeArrowheads="1"/>
            </p:cNvSpPr>
            <p:nvPr/>
          </p:nvSpPr>
          <p:spPr bwMode="auto">
            <a:xfrm>
              <a:off x="615"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482" name="Rectangle 24"/>
            <p:cNvSpPr>
              <a:spLocks noChangeArrowheads="1"/>
            </p:cNvSpPr>
            <p:nvPr/>
          </p:nvSpPr>
          <p:spPr bwMode="auto">
            <a:xfrm>
              <a:off x="457"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483" name="Rectangle 25"/>
            <p:cNvSpPr>
              <a:spLocks noChangeArrowheads="1"/>
            </p:cNvSpPr>
            <p:nvPr/>
          </p:nvSpPr>
          <p:spPr bwMode="auto">
            <a:xfrm>
              <a:off x="618"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484" name="Rectangle 26"/>
            <p:cNvSpPr>
              <a:spLocks noChangeArrowheads="1"/>
            </p:cNvSpPr>
            <p:nvPr/>
          </p:nvSpPr>
          <p:spPr bwMode="auto">
            <a:xfrm>
              <a:off x="457"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485" name="Freeform 27"/>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6" name="Freeform 28"/>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7" name="Line 29"/>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8" name="Line 30"/>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9" name="Rectangle 31"/>
            <p:cNvSpPr>
              <a:spLocks noChangeArrowheads="1"/>
            </p:cNvSpPr>
            <p:nvPr/>
          </p:nvSpPr>
          <p:spPr bwMode="auto">
            <a:xfrm>
              <a:off x="984"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490" name="Line 32"/>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1" name="Line 33"/>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2" name="Rectangle 34"/>
            <p:cNvSpPr>
              <a:spLocks noChangeArrowheads="1"/>
            </p:cNvSpPr>
            <p:nvPr/>
          </p:nvSpPr>
          <p:spPr bwMode="auto">
            <a:xfrm>
              <a:off x="938"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493" name="Rectangle 35"/>
            <p:cNvSpPr>
              <a:spLocks noChangeArrowheads="1"/>
            </p:cNvSpPr>
            <p:nvPr/>
          </p:nvSpPr>
          <p:spPr bwMode="auto">
            <a:xfrm rot="-5400000">
              <a:off x="843"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494" name="Freeform 36"/>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5" name="Freeform 37"/>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6" name="Freeform 38"/>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7" name="Freeform 39"/>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8" name="Rectangle 40"/>
            <p:cNvSpPr>
              <a:spLocks noChangeArrowheads="1"/>
            </p:cNvSpPr>
            <p:nvPr/>
          </p:nvSpPr>
          <p:spPr bwMode="auto">
            <a:xfrm>
              <a:off x="1131"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499" name="Rectangle 41"/>
            <p:cNvSpPr>
              <a:spLocks noChangeArrowheads="1"/>
            </p:cNvSpPr>
            <p:nvPr/>
          </p:nvSpPr>
          <p:spPr bwMode="auto">
            <a:xfrm>
              <a:off x="972"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00" name="Rectangle 42"/>
            <p:cNvSpPr>
              <a:spLocks noChangeArrowheads="1"/>
            </p:cNvSpPr>
            <p:nvPr/>
          </p:nvSpPr>
          <p:spPr bwMode="auto">
            <a:xfrm>
              <a:off x="1134"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01" name="Rectangle 43"/>
            <p:cNvSpPr>
              <a:spLocks noChangeArrowheads="1"/>
            </p:cNvSpPr>
            <p:nvPr/>
          </p:nvSpPr>
          <p:spPr bwMode="auto">
            <a:xfrm>
              <a:off x="973"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02" name="Freeform 44"/>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3" name="Freeform 45"/>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4" name="Line 46"/>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5" name="Line 47"/>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6" name="Rectangle 48"/>
            <p:cNvSpPr>
              <a:spLocks noChangeArrowheads="1"/>
            </p:cNvSpPr>
            <p:nvPr/>
          </p:nvSpPr>
          <p:spPr bwMode="auto">
            <a:xfrm>
              <a:off x="1499"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507" name="Line 49"/>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8" name="Line 50"/>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09" name="Rectangle 51"/>
            <p:cNvSpPr>
              <a:spLocks noChangeArrowheads="1"/>
            </p:cNvSpPr>
            <p:nvPr/>
          </p:nvSpPr>
          <p:spPr bwMode="auto">
            <a:xfrm>
              <a:off x="1454"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510" name="Rectangle 52"/>
            <p:cNvSpPr>
              <a:spLocks noChangeArrowheads="1"/>
            </p:cNvSpPr>
            <p:nvPr/>
          </p:nvSpPr>
          <p:spPr bwMode="auto">
            <a:xfrm rot="-5400000">
              <a:off x="1359"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511" name="Freeform 53"/>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2" name="Freeform 54"/>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3" name="Freeform 55"/>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4" name="Freeform 56"/>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5" name="Rectangle 57"/>
            <p:cNvSpPr>
              <a:spLocks noChangeArrowheads="1"/>
            </p:cNvSpPr>
            <p:nvPr/>
          </p:nvSpPr>
          <p:spPr bwMode="auto">
            <a:xfrm>
              <a:off x="1646"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16" name="Rectangle 58"/>
            <p:cNvSpPr>
              <a:spLocks noChangeArrowheads="1"/>
            </p:cNvSpPr>
            <p:nvPr/>
          </p:nvSpPr>
          <p:spPr bwMode="auto">
            <a:xfrm>
              <a:off x="1487"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17" name="Rectangle 59"/>
            <p:cNvSpPr>
              <a:spLocks noChangeArrowheads="1"/>
            </p:cNvSpPr>
            <p:nvPr/>
          </p:nvSpPr>
          <p:spPr bwMode="auto">
            <a:xfrm>
              <a:off x="1649"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18" name="Rectangle 60"/>
            <p:cNvSpPr>
              <a:spLocks noChangeArrowheads="1"/>
            </p:cNvSpPr>
            <p:nvPr/>
          </p:nvSpPr>
          <p:spPr bwMode="auto">
            <a:xfrm>
              <a:off x="1488"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19" name="Freeform 61"/>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0" name="Freeform 62"/>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1" name="Line 63"/>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 name="Line 64"/>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3" name="Rectangle 65"/>
            <p:cNvSpPr>
              <a:spLocks noChangeArrowheads="1"/>
            </p:cNvSpPr>
            <p:nvPr/>
          </p:nvSpPr>
          <p:spPr bwMode="auto">
            <a:xfrm>
              <a:off x="2015"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524" name="Line 66"/>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5" name="Line 67"/>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6" name="Rectangle 68"/>
            <p:cNvSpPr>
              <a:spLocks noChangeArrowheads="1"/>
            </p:cNvSpPr>
            <p:nvPr/>
          </p:nvSpPr>
          <p:spPr bwMode="auto">
            <a:xfrm>
              <a:off x="1969"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527" name="Rectangle 69"/>
            <p:cNvSpPr>
              <a:spLocks noChangeArrowheads="1"/>
            </p:cNvSpPr>
            <p:nvPr/>
          </p:nvSpPr>
          <p:spPr bwMode="auto">
            <a:xfrm rot="-5400000">
              <a:off x="1874"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528" name="Freeform 70"/>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9" name="Freeform 71"/>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30" name="Freeform 72"/>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31" name="Freeform 73"/>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32" name="Rectangle 74"/>
            <p:cNvSpPr>
              <a:spLocks noChangeArrowheads="1"/>
            </p:cNvSpPr>
            <p:nvPr/>
          </p:nvSpPr>
          <p:spPr bwMode="auto">
            <a:xfrm>
              <a:off x="2161"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33" name="Rectangle 75"/>
            <p:cNvSpPr>
              <a:spLocks noChangeArrowheads="1"/>
            </p:cNvSpPr>
            <p:nvPr/>
          </p:nvSpPr>
          <p:spPr bwMode="auto">
            <a:xfrm>
              <a:off x="2002"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34" name="Rectangle 76"/>
            <p:cNvSpPr>
              <a:spLocks noChangeArrowheads="1"/>
            </p:cNvSpPr>
            <p:nvPr/>
          </p:nvSpPr>
          <p:spPr bwMode="auto">
            <a:xfrm>
              <a:off x="2164"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35" name="Rectangle 77"/>
            <p:cNvSpPr>
              <a:spLocks noChangeArrowheads="1"/>
            </p:cNvSpPr>
            <p:nvPr/>
          </p:nvSpPr>
          <p:spPr bwMode="auto">
            <a:xfrm>
              <a:off x="2003"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36" name="Freeform 78"/>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37" name="Freeform 79"/>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38" name="Line 80"/>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39" name="Line 81"/>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40" name="Rectangle 82"/>
            <p:cNvSpPr>
              <a:spLocks noChangeArrowheads="1"/>
            </p:cNvSpPr>
            <p:nvPr/>
          </p:nvSpPr>
          <p:spPr bwMode="auto">
            <a:xfrm>
              <a:off x="2530"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541" name="Line 83"/>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42" name="Line 84"/>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43" name="Rectangle 85"/>
            <p:cNvSpPr>
              <a:spLocks noChangeArrowheads="1"/>
            </p:cNvSpPr>
            <p:nvPr/>
          </p:nvSpPr>
          <p:spPr bwMode="auto">
            <a:xfrm>
              <a:off x="2484"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544" name="Rectangle 86"/>
            <p:cNvSpPr>
              <a:spLocks noChangeArrowheads="1"/>
            </p:cNvSpPr>
            <p:nvPr/>
          </p:nvSpPr>
          <p:spPr bwMode="auto">
            <a:xfrm rot="-5400000">
              <a:off x="2389"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545" name="Freeform 87"/>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46" name="Freeform 88"/>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47" name="Freeform 89"/>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48" name="Freeform 90"/>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49" name="Rectangle 91"/>
            <p:cNvSpPr>
              <a:spLocks noChangeArrowheads="1"/>
            </p:cNvSpPr>
            <p:nvPr/>
          </p:nvSpPr>
          <p:spPr bwMode="auto">
            <a:xfrm>
              <a:off x="2676"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50" name="Rectangle 92"/>
            <p:cNvSpPr>
              <a:spLocks noChangeArrowheads="1"/>
            </p:cNvSpPr>
            <p:nvPr/>
          </p:nvSpPr>
          <p:spPr bwMode="auto">
            <a:xfrm>
              <a:off x="2517"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51" name="Rectangle 93"/>
            <p:cNvSpPr>
              <a:spLocks noChangeArrowheads="1"/>
            </p:cNvSpPr>
            <p:nvPr/>
          </p:nvSpPr>
          <p:spPr bwMode="auto">
            <a:xfrm>
              <a:off x="2679"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52" name="Rectangle 94"/>
            <p:cNvSpPr>
              <a:spLocks noChangeArrowheads="1"/>
            </p:cNvSpPr>
            <p:nvPr/>
          </p:nvSpPr>
          <p:spPr bwMode="auto">
            <a:xfrm>
              <a:off x="2519"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53" name="Freeform 95"/>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54" name="Freeform 96"/>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55" name="Line 97"/>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56" name="Line 98"/>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57" name="Rectangle 99"/>
            <p:cNvSpPr>
              <a:spLocks noChangeArrowheads="1"/>
            </p:cNvSpPr>
            <p:nvPr/>
          </p:nvSpPr>
          <p:spPr bwMode="auto">
            <a:xfrm>
              <a:off x="3046"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558" name="Line 100"/>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59" name="Line 101"/>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0" name="Rectangle 102"/>
            <p:cNvSpPr>
              <a:spLocks noChangeArrowheads="1"/>
            </p:cNvSpPr>
            <p:nvPr/>
          </p:nvSpPr>
          <p:spPr bwMode="auto">
            <a:xfrm>
              <a:off x="2999"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561" name="Rectangle 103"/>
            <p:cNvSpPr>
              <a:spLocks noChangeArrowheads="1"/>
            </p:cNvSpPr>
            <p:nvPr/>
          </p:nvSpPr>
          <p:spPr bwMode="auto">
            <a:xfrm rot="-5400000">
              <a:off x="2904"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562" name="Freeform 104"/>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3" name="Freeform 105"/>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4" name="Freeform 106"/>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 name="Freeform 107"/>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6" name="Rectangle 108"/>
            <p:cNvSpPr>
              <a:spLocks noChangeArrowheads="1"/>
            </p:cNvSpPr>
            <p:nvPr/>
          </p:nvSpPr>
          <p:spPr bwMode="auto">
            <a:xfrm>
              <a:off x="3192"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67" name="Rectangle 109"/>
            <p:cNvSpPr>
              <a:spLocks noChangeArrowheads="1"/>
            </p:cNvSpPr>
            <p:nvPr/>
          </p:nvSpPr>
          <p:spPr bwMode="auto">
            <a:xfrm>
              <a:off x="3033"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68" name="Rectangle 110"/>
            <p:cNvSpPr>
              <a:spLocks noChangeArrowheads="1"/>
            </p:cNvSpPr>
            <p:nvPr/>
          </p:nvSpPr>
          <p:spPr bwMode="auto">
            <a:xfrm>
              <a:off x="3195"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69" name="Rectangle 111"/>
            <p:cNvSpPr>
              <a:spLocks noChangeArrowheads="1"/>
            </p:cNvSpPr>
            <p:nvPr/>
          </p:nvSpPr>
          <p:spPr bwMode="auto">
            <a:xfrm>
              <a:off x="3034"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70" name="Freeform 112"/>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71" name="Freeform 113"/>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72" name="Line 114"/>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73" name="Line 115"/>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74" name="Rectangle 116"/>
            <p:cNvSpPr>
              <a:spLocks noChangeArrowheads="1"/>
            </p:cNvSpPr>
            <p:nvPr/>
          </p:nvSpPr>
          <p:spPr bwMode="auto">
            <a:xfrm>
              <a:off x="3561"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575" name="Line 117"/>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76" name="Line 118"/>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77" name="Rectangle 119"/>
            <p:cNvSpPr>
              <a:spLocks noChangeArrowheads="1"/>
            </p:cNvSpPr>
            <p:nvPr/>
          </p:nvSpPr>
          <p:spPr bwMode="auto">
            <a:xfrm>
              <a:off x="3514"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578" name="Rectangle 120"/>
            <p:cNvSpPr>
              <a:spLocks noChangeArrowheads="1"/>
            </p:cNvSpPr>
            <p:nvPr/>
          </p:nvSpPr>
          <p:spPr bwMode="auto">
            <a:xfrm rot="-5400000">
              <a:off x="3420"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579" name="Freeform 121"/>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80" name="Freeform 122"/>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81" name="Freeform 123"/>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82" name="Freeform 124"/>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83" name="Rectangle 125"/>
            <p:cNvSpPr>
              <a:spLocks noChangeArrowheads="1"/>
            </p:cNvSpPr>
            <p:nvPr/>
          </p:nvSpPr>
          <p:spPr bwMode="auto">
            <a:xfrm>
              <a:off x="3707"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84" name="Rectangle 126"/>
            <p:cNvSpPr>
              <a:spLocks noChangeArrowheads="1"/>
            </p:cNvSpPr>
            <p:nvPr/>
          </p:nvSpPr>
          <p:spPr bwMode="auto">
            <a:xfrm>
              <a:off x="3548"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85" name="Rectangle 127"/>
            <p:cNvSpPr>
              <a:spLocks noChangeArrowheads="1"/>
            </p:cNvSpPr>
            <p:nvPr/>
          </p:nvSpPr>
          <p:spPr bwMode="auto">
            <a:xfrm>
              <a:off x="3710"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86" name="Rectangle 128"/>
            <p:cNvSpPr>
              <a:spLocks noChangeArrowheads="1"/>
            </p:cNvSpPr>
            <p:nvPr/>
          </p:nvSpPr>
          <p:spPr bwMode="auto">
            <a:xfrm>
              <a:off x="3549"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587" name="Freeform 129"/>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88" name="Freeform 130"/>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89" name="Line 131"/>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90" name="Line 132"/>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91" name="Rectangle 133"/>
            <p:cNvSpPr>
              <a:spLocks noChangeArrowheads="1"/>
            </p:cNvSpPr>
            <p:nvPr/>
          </p:nvSpPr>
          <p:spPr bwMode="auto">
            <a:xfrm>
              <a:off x="4076"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592" name="Line 134"/>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93" name="Line 135"/>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94" name="Rectangle 136"/>
            <p:cNvSpPr>
              <a:spLocks noChangeArrowheads="1"/>
            </p:cNvSpPr>
            <p:nvPr/>
          </p:nvSpPr>
          <p:spPr bwMode="auto">
            <a:xfrm>
              <a:off x="4029"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595" name="Rectangle 137"/>
            <p:cNvSpPr>
              <a:spLocks noChangeArrowheads="1"/>
            </p:cNvSpPr>
            <p:nvPr/>
          </p:nvSpPr>
          <p:spPr bwMode="auto">
            <a:xfrm rot="-5400000">
              <a:off x="3935"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596" name="Freeform 138"/>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97" name="Freeform 139"/>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98" name="Freeform 140"/>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99" name="Freeform 141"/>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0" name="Rectangle 142"/>
            <p:cNvSpPr>
              <a:spLocks noChangeArrowheads="1"/>
            </p:cNvSpPr>
            <p:nvPr/>
          </p:nvSpPr>
          <p:spPr bwMode="auto">
            <a:xfrm>
              <a:off x="4222"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01" name="Rectangle 143"/>
            <p:cNvSpPr>
              <a:spLocks noChangeArrowheads="1"/>
            </p:cNvSpPr>
            <p:nvPr/>
          </p:nvSpPr>
          <p:spPr bwMode="auto">
            <a:xfrm>
              <a:off x="4063"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02" name="Rectangle 144"/>
            <p:cNvSpPr>
              <a:spLocks noChangeArrowheads="1"/>
            </p:cNvSpPr>
            <p:nvPr/>
          </p:nvSpPr>
          <p:spPr bwMode="auto">
            <a:xfrm>
              <a:off x="4225"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03" name="Rectangle 145"/>
            <p:cNvSpPr>
              <a:spLocks noChangeArrowheads="1"/>
            </p:cNvSpPr>
            <p:nvPr/>
          </p:nvSpPr>
          <p:spPr bwMode="auto">
            <a:xfrm>
              <a:off x="4065"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04" name="Freeform 146"/>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605" name="Group 147"/>
            <p:cNvGrpSpPr>
              <a:grpSpLocks/>
            </p:cNvGrpSpPr>
            <p:nvPr/>
          </p:nvGrpSpPr>
          <p:grpSpPr bwMode="auto">
            <a:xfrm>
              <a:off x="404" y="2780"/>
              <a:ext cx="5051" cy="441"/>
              <a:chOff x="404" y="2780"/>
              <a:chExt cx="5051" cy="441"/>
            </a:xfrm>
          </p:grpSpPr>
          <p:sp>
            <p:nvSpPr>
              <p:cNvPr id="19811" name="Freeform 148"/>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12" name="Line 149"/>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13" name="Line 150"/>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14" name="Rectangle 151"/>
              <p:cNvSpPr>
                <a:spLocks noChangeArrowheads="1"/>
              </p:cNvSpPr>
              <p:nvPr/>
            </p:nvSpPr>
            <p:spPr bwMode="auto">
              <a:xfrm>
                <a:off x="469"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815" name="Line 152"/>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16" name="Line 153"/>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17" name="Rectangle 154"/>
              <p:cNvSpPr>
                <a:spLocks noChangeArrowheads="1"/>
              </p:cNvSpPr>
              <p:nvPr/>
            </p:nvSpPr>
            <p:spPr bwMode="auto">
              <a:xfrm>
                <a:off x="423"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818" name="Rectangle 155"/>
              <p:cNvSpPr>
                <a:spLocks noChangeArrowheads="1"/>
              </p:cNvSpPr>
              <p:nvPr/>
            </p:nvSpPr>
            <p:spPr bwMode="auto">
              <a:xfrm rot="-5400000">
                <a:off x="328"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819" name="Freeform 156"/>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20" name="Freeform 157"/>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21" name="Freeform 158"/>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22" name="Freeform 159"/>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23" name="Rectangle 160"/>
              <p:cNvSpPr>
                <a:spLocks noChangeArrowheads="1"/>
              </p:cNvSpPr>
              <p:nvPr/>
            </p:nvSpPr>
            <p:spPr bwMode="auto">
              <a:xfrm>
                <a:off x="615"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24" name="Rectangle 161"/>
              <p:cNvSpPr>
                <a:spLocks noChangeArrowheads="1"/>
              </p:cNvSpPr>
              <p:nvPr/>
            </p:nvSpPr>
            <p:spPr bwMode="auto">
              <a:xfrm>
                <a:off x="457"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25" name="Rectangle 162"/>
              <p:cNvSpPr>
                <a:spLocks noChangeArrowheads="1"/>
              </p:cNvSpPr>
              <p:nvPr/>
            </p:nvSpPr>
            <p:spPr bwMode="auto">
              <a:xfrm>
                <a:off x="618"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26" name="Rectangle 163"/>
              <p:cNvSpPr>
                <a:spLocks noChangeArrowheads="1"/>
              </p:cNvSpPr>
              <p:nvPr/>
            </p:nvSpPr>
            <p:spPr bwMode="auto">
              <a:xfrm>
                <a:off x="457"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27" name="Freeform 164"/>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28" name="Freeform 165"/>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29" name="Line 166"/>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30" name="Line 167"/>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31" name="Rectangle 168"/>
              <p:cNvSpPr>
                <a:spLocks noChangeArrowheads="1"/>
              </p:cNvSpPr>
              <p:nvPr/>
            </p:nvSpPr>
            <p:spPr bwMode="auto">
              <a:xfrm>
                <a:off x="984"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832" name="Line 169"/>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33" name="Line 170"/>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34" name="Rectangle 171"/>
              <p:cNvSpPr>
                <a:spLocks noChangeArrowheads="1"/>
              </p:cNvSpPr>
              <p:nvPr/>
            </p:nvSpPr>
            <p:spPr bwMode="auto">
              <a:xfrm>
                <a:off x="938"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835" name="Rectangle 172"/>
              <p:cNvSpPr>
                <a:spLocks noChangeArrowheads="1"/>
              </p:cNvSpPr>
              <p:nvPr/>
            </p:nvSpPr>
            <p:spPr bwMode="auto">
              <a:xfrm rot="-5400000">
                <a:off x="843"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836" name="Freeform 173"/>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37" name="Freeform 174"/>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38" name="Freeform 175"/>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39" name="Freeform 176"/>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40" name="Rectangle 177"/>
              <p:cNvSpPr>
                <a:spLocks noChangeArrowheads="1"/>
              </p:cNvSpPr>
              <p:nvPr/>
            </p:nvSpPr>
            <p:spPr bwMode="auto">
              <a:xfrm>
                <a:off x="1131"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41" name="Rectangle 178"/>
              <p:cNvSpPr>
                <a:spLocks noChangeArrowheads="1"/>
              </p:cNvSpPr>
              <p:nvPr/>
            </p:nvSpPr>
            <p:spPr bwMode="auto">
              <a:xfrm>
                <a:off x="972"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42" name="Rectangle 179"/>
              <p:cNvSpPr>
                <a:spLocks noChangeArrowheads="1"/>
              </p:cNvSpPr>
              <p:nvPr/>
            </p:nvSpPr>
            <p:spPr bwMode="auto">
              <a:xfrm>
                <a:off x="1134"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43" name="Rectangle 180"/>
              <p:cNvSpPr>
                <a:spLocks noChangeArrowheads="1"/>
              </p:cNvSpPr>
              <p:nvPr/>
            </p:nvSpPr>
            <p:spPr bwMode="auto">
              <a:xfrm>
                <a:off x="973"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44" name="Freeform 181"/>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45" name="Freeform 182"/>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46" name="Line 183"/>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47" name="Line 184"/>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48" name="Rectangle 185"/>
              <p:cNvSpPr>
                <a:spLocks noChangeArrowheads="1"/>
              </p:cNvSpPr>
              <p:nvPr/>
            </p:nvSpPr>
            <p:spPr bwMode="auto">
              <a:xfrm>
                <a:off x="1499"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849" name="Line 186"/>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50" name="Line 187"/>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51" name="Rectangle 188"/>
              <p:cNvSpPr>
                <a:spLocks noChangeArrowheads="1"/>
              </p:cNvSpPr>
              <p:nvPr/>
            </p:nvSpPr>
            <p:spPr bwMode="auto">
              <a:xfrm>
                <a:off x="1454"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852" name="Rectangle 189"/>
              <p:cNvSpPr>
                <a:spLocks noChangeArrowheads="1"/>
              </p:cNvSpPr>
              <p:nvPr/>
            </p:nvSpPr>
            <p:spPr bwMode="auto">
              <a:xfrm rot="-5400000">
                <a:off x="1359"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853" name="Freeform 190"/>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54" name="Freeform 191"/>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55" name="Freeform 192"/>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56" name="Freeform 193"/>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57" name="Rectangle 194"/>
              <p:cNvSpPr>
                <a:spLocks noChangeArrowheads="1"/>
              </p:cNvSpPr>
              <p:nvPr/>
            </p:nvSpPr>
            <p:spPr bwMode="auto">
              <a:xfrm>
                <a:off x="1646"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58" name="Rectangle 195"/>
              <p:cNvSpPr>
                <a:spLocks noChangeArrowheads="1"/>
              </p:cNvSpPr>
              <p:nvPr/>
            </p:nvSpPr>
            <p:spPr bwMode="auto">
              <a:xfrm>
                <a:off x="1487"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59" name="Rectangle 196"/>
              <p:cNvSpPr>
                <a:spLocks noChangeArrowheads="1"/>
              </p:cNvSpPr>
              <p:nvPr/>
            </p:nvSpPr>
            <p:spPr bwMode="auto">
              <a:xfrm>
                <a:off x="1649"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60" name="Rectangle 197"/>
              <p:cNvSpPr>
                <a:spLocks noChangeArrowheads="1"/>
              </p:cNvSpPr>
              <p:nvPr/>
            </p:nvSpPr>
            <p:spPr bwMode="auto">
              <a:xfrm>
                <a:off x="1488"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61" name="Freeform 198"/>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2" name="Freeform 199"/>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3" name="Line 200"/>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4" name="Line 201"/>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5" name="Rectangle 202"/>
              <p:cNvSpPr>
                <a:spLocks noChangeArrowheads="1"/>
              </p:cNvSpPr>
              <p:nvPr/>
            </p:nvSpPr>
            <p:spPr bwMode="auto">
              <a:xfrm>
                <a:off x="2015"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866" name="Line 203"/>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7" name="Line 204"/>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 name="Rectangle 205"/>
              <p:cNvSpPr>
                <a:spLocks noChangeArrowheads="1"/>
              </p:cNvSpPr>
              <p:nvPr/>
            </p:nvSpPr>
            <p:spPr bwMode="auto">
              <a:xfrm>
                <a:off x="1969"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869" name="Rectangle 206"/>
              <p:cNvSpPr>
                <a:spLocks noChangeArrowheads="1"/>
              </p:cNvSpPr>
              <p:nvPr/>
            </p:nvSpPr>
            <p:spPr bwMode="auto">
              <a:xfrm rot="-5400000">
                <a:off x="1874"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870" name="Freeform 207"/>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71" name="Freeform 208"/>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72" name="Freeform 209"/>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73" name="Freeform 210"/>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74" name="Rectangle 211"/>
              <p:cNvSpPr>
                <a:spLocks noChangeArrowheads="1"/>
              </p:cNvSpPr>
              <p:nvPr/>
            </p:nvSpPr>
            <p:spPr bwMode="auto">
              <a:xfrm>
                <a:off x="2161"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75" name="Rectangle 212"/>
              <p:cNvSpPr>
                <a:spLocks noChangeArrowheads="1"/>
              </p:cNvSpPr>
              <p:nvPr/>
            </p:nvSpPr>
            <p:spPr bwMode="auto">
              <a:xfrm>
                <a:off x="2002"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76" name="Rectangle 213"/>
              <p:cNvSpPr>
                <a:spLocks noChangeArrowheads="1"/>
              </p:cNvSpPr>
              <p:nvPr/>
            </p:nvSpPr>
            <p:spPr bwMode="auto">
              <a:xfrm>
                <a:off x="2164"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77" name="Rectangle 214"/>
              <p:cNvSpPr>
                <a:spLocks noChangeArrowheads="1"/>
              </p:cNvSpPr>
              <p:nvPr/>
            </p:nvSpPr>
            <p:spPr bwMode="auto">
              <a:xfrm>
                <a:off x="2003"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78" name="Freeform 215"/>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79" name="Freeform 216"/>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80" name="Line 217"/>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81" name="Line 218"/>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82" name="Rectangle 219"/>
              <p:cNvSpPr>
                <a:spLocks noChangeArrowheads="1"/>
              </p:cNvSpPr>
              <p:nvPr/>
            </p:nvSpPr>
            <p:spPr bwMode="auto">
              <a:xfrm>
                <a:off x="2530"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883" name="Line 220"/>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84" name="Line 221"/>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85" name="Rectangle 222"/>
              <p:cNvSpPr>
                <a:spLocks noChangeArrowheads="1"/>
              </p:cNvSpPr>
              <p:nvPr/>
            </p:nvSpPr>
            <p:spPr bwMode="auto">
              <a:xfrm>
                <a:off x="2484"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886" name="Rectangle 223"/>
              <p:cNvSpPr>
                <a:spLocks noChangeArrowheads="1"/>
              </p:cNvSpPr>
              <p:nvPr/>
            </p:nvSpPr>
            <p:spPr bwMode="auto">
              <a:xfrm rot="-5400000">
                <a:off x="2389"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887" name="Freeform 224"/>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88" name="Freeform 225"/>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89" name="Freeform 226"/>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90" name="Freeform 227"/>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91" name="Rectangle 228"/>
              <p:cNvSpPr>
                <a:spLocks noChangeArrowheads="1"/>
              </p:cNvSpPr>
              <p:nvPr/>
            </p:nvSpPr>
            <p:spPr bwMode="auto">
              <a:xfrm>
                <a:off x="2676"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92" name="Rectangle 229"/>
              <p:cNvSpPr>
                <a:spLocks noChangeArrowheads="1"/>
              </p:cNvSpPr>
              <p:nvPr/>
            </p:nvSpPr>
            <p:spPr bwMode="auto">
              <a:xfrm>
                <a:off x="2517"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93" name="Rectangle 230"/>
              <p:cNvSpPr>
                <a:spLocks noChangeArrowheads="1"/>
              </p:cNvSpPr>
              <p:nvPr/>
            </p:nvSpPr>
            <p:spPr bwMode="auto">
              <a:xfrm>
                <a:off x="2679"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94" name="Rectangle 231"/>
              <p:cNvSpPr>
                <a:spLocks noChangeArrowheads="1"/>
              </p:cNvSpPr>
              <p:nvPr/>
            </p:nvSpPr>
            <p:spPr bwMode="auto">
              <a:xfrm>
                <a:off x="2519"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95" name="Freeform 232"/>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96" name="Freeform 233"/>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97" name="Line 234"/>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98" name="Line 235"/>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99" name="Rectangle 236"/>
              <p:cNvSpPr>
                <a:spLocks noChangeArrowheads="1"/>
              </p:cNvSpPr>
              <p:nvPr/>
            </p:nvSpPr>
            <p:spPr bwMode="auto">
              <a:xfrm>
                <a:off x="3046"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900" name="Line 237"/>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01" name="Line 238"/>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02" name="Rectangle 239"/>
              <p:cNvSpPr>
                <a:spLocks noChangeArrowheads="1"/>
              </p:cNvSpPr>
              <p:nvPr/>
            </p:nvSpPr>
            <p:spPr bwMode="auto">
              <a:xfrm>
                <a:off x="2999"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903" name="Rectangle 240"/>
              <p:cNvSpPr>
                <a:spLocks noChangeArrowheads="1"/>
              </p:cNvSpPr>
              <p:nvPr/>
            </p:nvSpPr>
            <p:spPr bwMode="auto">
              <a:xfrm rot="-5400000">
                <a:off x="2904"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904" name="Freeform 241"/>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05" name="Freeform 242"/>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06" name="Freeform 243"/>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07" name="Freeform 244"/>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08" name="Rectangle 245"/>
              <p:cNvSpPr>
                <a:spLocks noChangeArrowheads="1"/>
              </p:cNvSpPr>
              <p:nvPr/>
            </p:nvSpPr>
            <p:spPr bwMode="auto">
              <a:xfrm>
                <a:off x="3192"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09" name="Rectangle 246"/>
              <p:cNvSpPr>
                <a:spLocks noChangeArrowheads="1"/>
              </p:cNvSpPr>
              <p:nvPr/>
            </p:nvSpPr>
            <p:spPr bwMode="auto">
              <a:xfrm>
                <a:off x="3033"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10" name="Rectangle 247"/>
              <p:cNvSpPr>
                <a:spLocks noChangeArrowheads="1"/>
              </p:cNvSpPr>
              <p:nvPr/>
            </p:nvSpPr>
            <p:spPr bwMode="auto">
              <a:xfrm>
                <a:off x="3195"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11" name="Rectangle 248"/>
              <p:cNvSpPr>
                <a:spLocks noChangeArrowheads="1"/>
              </p:cNvSpPr>
              <p:nvPr/>
            </p:nvSpPr>
            <p:spPr bwMode="auto">
              <a:xfrm>
                <a:off x="3034"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12" name="Freeform 249"/>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13" name="Freeform 250"/>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14" name="Line 251"/>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15" name="Line 252"/>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16" name="Rectangle 253"/>
              <p:cNvSpPr>
                <a:spLocks noChangeArrowheads="1"/>
              </p:cNvSpPr>
              <p:nvPr/>
            </p:nvSpPr>
            <p:spPr bwMode="auto">
              <a:xfrm>
                <a:off x="3561"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917" name="Line 254"/>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18" name="Line 255"/>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19" name="Rectangle 256"/>
              <p:cNvSpPr>
                <a:spLocks noChangeArrowheads="1"/>
              </p:cNvSpPr>
              <p:nvPr/>
            </p:nvSpPr>
            <p:spPr bwMode="auto">
              <a:xfrm>
                <a:off x="3514"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920" name="Rectangle 257"/>
              <p:cNvSpPr>
                <a:spLocks noChangeArrowheads="1"/>
              </p:cNvSpPr>
              <p:nvPr/>
            </p:nvSpPr>
            <p:spPr bwMode="auto">
              <a:xfrm rot="-5400000">
                <a:off x="3420"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921" name="Freeform 258"/>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22" name="Freeform 259"/>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23" name="Freeform 260"/>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24" name="Freeform 261"/>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25" name="Rectangle 262"/>
              <p:cNvSpPr>
                <a:spLocks noChangeArrowheads="1"/>
              </p:cNvSpPr>
              <p:nvPr/>
            </p:nvSpPr>
            <p:spPr bwMode="auto">
              <a:xfrm>
                <a:off x="3707"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26" name="Rectangle 263"/>
              <p:cNvSpPr>
                <a:spLocks noChangeArrowheads="1"/>
              </p:cNvSpPr>
              <p:nvPr/>
            </p:nvSpPr>
            <p:spPr bwMode="auto">
              <a:xfrm>
                <a:off x="3548"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27" name="Rectangle 264"/>
              <p:cNvSpPr>
                <a:spLocks noChangeArrowheads="1"/>
              </p:cNvSpPr>
              <p:nvPr/>
            </p:nvSpPr>
            <p:spPr bwMode="auto">
              <a:xfrm>
                <a:off x="3710"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28" name="Rectangle 265"/>
              <p:cNvSpPr>
                <a:spLocks noChangeArrowheads="1"/>
              </p:cNvSpPr>
              <p:nvPr/>
            </p:nvSpPr>
            <p:spPr bwMode="auto">
              <a:xfrm>
                <a:off x="3549"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29" name="Freeform 266"/>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30" name="Freeform 267"/>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31" name="Line 268"/>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32" name="Line 269"/>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33" name="Rectangle 270"/>
              <p:cNvSpPr>
                <a:spLocks noChangeArrowheads="1"/>
              </p:cNvSpPr>
              <p:nvPr/>
            </p:nvSpPr>
            <p:spPr bwMode="auto">
              <a:xfrm>
                <a:off x="4076"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934" name="Line 271"/>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35" name="Line 272"/>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36" name="Rectangle 273"/>
              <p:cNvSpPr>
                <a:spLocks noChangeArrowheads="1"/>
              </p:cNvSpPr>
              <p:nvPr/>
            </p:nvSpPr>
            <p:spPr bwMode="auto">
              <a:xfrm>
                <a:off x="4029"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937" name="Rectangle 274"/>
              <p:cNvSpPr>
                <a:spLocks noChangeArrowheads="1"/>
              </p:cNvSpPr>
              <p:nvPr/>
            </p:nvSpPr>
            <p:spPr bwMode="auto">
              <a:xfrm rot="-5400000">
                <a:off x="3935"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938" name="Freeform 275"/>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39" name="Freeform 276"/>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40" name="Freeform 277"/>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41" name="Freeform 278"/>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42" name="Rectangle 279"/>
              <p:cNvSpPr>
                <a:spLocks noChangeArrowheads="1"/>
              </p:cNvSpPr>
              <p:nvPr/>
            </p:nvSpPr>
            <p:spPr bwMode="auto">
              <a:xfrm>
                <a:off x="4222"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43" name="Rectangle 280"/>
              <p:cNvSpPr>
                <a:spLocks noChangeArrowheads="1"/>
              </p:cNvSpPr>
              <p:nvPr/>
            </p:nvSpPr>
            <p:spPr bwMode="auto">
              <a:xfrm>
                <a:off x="4063"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44" name="Rectangle 281"/>
              <p:cNvSpPr>
                <a:spLocks noChangeArrowheads="1"/>
              </p:cNvSpPr>
              <p:nvPr/>
            </p:nvSpPr>
            <p:spPr bwMode="auto">
              <a:xfrm>
                <a:off x="4225"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45" name="Rectangle 282"/>
              <p:cNvSpPr>
                <a:spLocks noChangeArrowheads="1"/>
              </p:cNvSpPr>
              <p:nvPr/>
            </p:nvSpPr>
            <p:spPr bwMode="auto">
              <a:xfrm>
                <a:off x="4065"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46" name="Freeform 283"/>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47" name="Freeform 284"/>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48" name="Line 285"/>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49" name="Line 286"/>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50" name="Rectangle 287"/>
              <p:cNvSpPr>
                <a:spLocks noChangeArrowheads="1"/>
              </p:cNvSpPr>
              <p:nvPr/>
            </p:nvSpPr>
            <p:spPr bwMode="auto">
              <a:xfrm>
                <a:off x="4603"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951" name="Line 288"/>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52" name="Line 289"/>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53" name="Rectangle 290"/>
              <p:cNvSpPr>
                <a:spLocks noChangeArrowheads="1"/>
              </p:cNvSpPr>
              <p:nvPr/>
            </p:nvSpPr>
            <p:spPr bwMode="auto">
              <a:xfrm>
                <a:off x="4557"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954" name="Rectangle 291"/>
              <p:cNvSpPr>
                <a:spLocks noChangeArrowheads="1"/>
              </p:cNvSpPr>
              <p:nvPr/>
            </p:nvSpPr>
            <p:spPr bwMode="auto">
              <a:xfrm rot="-5400000">
                <a:off x="4462"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955" name="Freeform 292"/>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56" name="Freeform 293"/>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57" name="Freeform 294"/>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58" name="Freeform 295"/>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59" name="Rectangle 296"/>
              <p:cNvSpPr>
                <a:spLocks noChangeArrowheads="1"/>
              </p:cNvSpPr>
              <p:nvPr/>
            </p:nvSpPr>
            <p:spPr bwMode="auto">
              <a:xfrm>
                <a:off x="4749"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60" name="Rectangle 297"/>
              <p:cNvSpPr>
                <a:spLocks noChangeArrowheads="1"/>
              </p:cNvSpPr>
              <p:nvPr/>
            </p:nvSpPr>
            <p:spPr bwMode="auto">
              <a:xfrm>
                <a:off x="4590"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61" name="Rectangle 298"/>
              <p:cNvSpPr>
                <a:spLocks noChangeArrowheads="1"/>
              </p:cNvSpPr>
              <p:nvPr/>
            </p:nvSpPr>
            <p:spPr bwMode="auto">
              <a:xfrm>
                <a:off x="4752"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62" name="Rectangle 299"/>
              <p:cNvSpPr>
                <a:spLocks noChangeArrowheads="1"/>
              </p:cNvSpPr>
              <p:nvPr/>
            </p:nvSpPr>
            <p:spPr bwMode="auto">
              <a:xfrm>
                <a:off x="4591"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63" name="Freeform 300"/>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4" name="Freeform 301"/>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5" name="Line 302"/>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66" name="Line 303"/>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67" name="Rectangle 304"/>
              <p:cNvSpPr>
                <a:spLocks noChangeArrowheads="1"/>
              </p:cNvSpPr>
              <p:nvPr/>
            </p:nvSpPr>
            <p:spPr bwMode="auto">
              <a:xfrm>
                <a:off x="5118" y="3131"/>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968" name="Line 305"/>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69" name="Line 306"/>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0" name="Rectangle 307"/>
              <p:cNvSpPr>
                <a:spLocks noChangeArrowheads="1"/>
              </p:cNvSpPr>
              <p:nvPr/>
            </p:nvSpPr>
            <p:spPr bwMode="auto">
              <a:xfrm>
                <a:off x="5072" y="2780"/>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971" name="Rectangle 308"/>
              <p:cNvSpPr>
                <a:spLocks noChangeArrowheads="1"/>
              </p:cNvSpPr>
              <p:nvPr/>
            </p:nvSpPr>
            <p:spPr bwMode="auto">
              <a:xfrm rot="-5400000">
                <a:off x="4977" y="2977"/>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972" name="Freeform 309"/>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3" name="Freeform 310"/>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4" name="Freeform 311"/>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5" name="Freeform 312"/>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 name="Rectangle 313"/>
              <p:cNvSpPr>
                <a:spLocks noChangeArrowheads="1"/>
              </p:cNvSpPr>
              <p:nvPr/>
            </p:nvSpPr>
            <p:spPr bwMode="auto">
              <a:xfrm>
                <a:off x="5264" y="2869"/>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77" name="Rectangle 314"/>
              <p:cNvSpPr>
                <a:spLocks noChangeArrowheads="1"/>
              </p:cNvSpPr>
              <p:nvPr/>
            </p:nvSpPr>
            <p:spPr bwMode="auto">
              <a:xfrm>
                <a:off x="5106" y="3025"/>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78" name="Rectangle 315"/>
              <p:cNvSpPr>
                <a:spLocks noChangeArrowheads="1"/>
              </p:cNvSpPr>
              <p:nvPr/>
            </p:nvSpPr>
            <p:spPr bwMode="auto">
              <a:xfrm>
                <a:off x="5267" y="3025"/>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79" name="Rectangle 316"/>
              <p:cNvSpPr>
                <a:spLocks noChangeArrowheads="1"/>
              </p:cNvSpPr>
              <p:nvPr/>
            </p:nvSpPr>
            <p:spPr bwMode="auto">
              <a:xfrm>
                <a:off x="5106" y="287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980" name="Freeform 317"/>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06" name="Freeform 318"/>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7" name="Line 319"/>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08" name="Line 320"/>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09" name="Rectangle 321"/>
            <p:cNvSpPr>
              <a:spLocks noChangeArrowheads="1"/>
            </p:cNvSpPr>
            <p:nvPr/>
          </p:nvSpPr>
          <p:spPr bwMode="auto">
            <a:xfrm>
              <a:off x="4603"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610" name="Line 322"/>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11" name="Line 323"/>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12" name="Rectangle 324"/>
            <p:cNvSpPr>
              <a:spLocks noChangeArrowheads="1"/>
            </p:cNvSpPr>
            <p:nvPr/>
          </p:nvSpPr>
          <p:spPr bwMode="auto">
            <a:xfrm>
              <a:off x="4557"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613" name="Rectangle 325"/>
            <p:cNvSpPr>
              <a:spLocks noChangeArrowheads="1"/>
            </p:cNvSpPr>
            <p:nvPr/>
          </p:nvSpPr>
          <p:spPr bwMode="auto">
            <a:xfrm rot="-5400000">
              <a:off x="4462"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614" name="Freeform 326"/>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15" name="Freeform 327"/>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16" name="Freeform 328"/>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17" name="Freeform 329"/>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18" name="Rectangle 330"/>
            <p:cNvSpPr>
              <a:spLocks noChangeArrowheads="1"/>
            </p:cNvSpPr>
            <p:nvPr/>
          </p:nvSpPr>
          <p:spPr bwMode="auto">
            <a:xfrm>
              <a:off x="4749"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19" name="Rectangle 331"/>
            <p:cNvSpPr>
              <a:spLocks noChangeArrowheads="1"/>
            </p:cNvSpPr>
            <p:nvPr/>
          </p:nvSpPr>
          <p:spPr bwMode="auto">
            <a:xfrm>
              <a:off x="4590"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20" name="Rectangle 332"/>
            <p:cNvSpPr>
              <a:spLocks noChangeArrowheads="1"/>
            </p:cNvSpPr>
            <p:nvPr/>
          </p:nvSpPr>
          <p:spPr bwMode="auto">
            <a:xfrm>
              <a:off x="4752"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21" name="Rectangle 333"/>
            <p:cNvSpPr>
              <a:spLocks noChangeArrowheads="1"/>
            </p:cNvSpPr>
            <p:nvPr/>
          </p:nvSpPr>
          <p:spPr bwMode="auto">
            <a:xfrm>
              <a:off x="4591"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22" name="Freeform 334"/>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3" name="Freeform 335"/>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4" name="Line 336"/>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25" name="Line 337"/>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26" name="Rectangle 338"/>
            <p:cNvSpPr>
              <a:spLocks noChangeArrowheads="1"/>
            </p:cNvSpPr>
            <p:nvPr/>
          </p:nvSpPr>
          <p:spPr bwMode="auto">
            <a:xfrm>
              <a:off x="5118" y="258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627" name="Line 339"/>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28" name="Line 340"/>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29" name="Rectangle 341"/>
            <p:cNvSpPr>
              <a:spLocks noChangeArrowheads="1"/>
            </p:cNvSpPr>
            <p:nvPr/>
          </p:nvSpPr>
          <p:spPr bwMode="auto">
            <a:xfrm>
              <a:off x="5072" y="223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630" name="Rectangle 342"/>
            <p:cNvSpPr>
              <a:spLocks noChangeArrowheads="1"/>
            </p:cNvSpPr>
            <p:nvPr/>
          </p:nvSpPr>
          <p:spPr bwMode="auto">
            <a:xfrm rot="-5400000">
              <a:off x="4977" y="2433"/>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631" name="Freeform 343"/>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32" name="Freeform 344"/>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33" name="Freeform 345"/>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34" name="Freeform 346"/>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35" name="Rectangle 347"/>
            <p:cNvSpPr>
              <a:spLocks noChangeArrowheads="1"/>
            </p:cNvSpPr>
            <p:nvPr/>
          </p:nvSpPr>
          <p:spPr bwMode="auto">
            <a:xfrm>
              <a:off x="5264" y="232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36" name="Rectangle 348"/>
            <p:cNvSpPr>
              <a:spLocks noChangeArrowheads="1"/>
            </p:cNvSpPr>
            <p:nvPr/>
          </p:nvSpPr>
          <p:spPr bwMode="auto">
            <a:xfrm>
              <a:off x="5106" y="2481"/>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37" name="Rectangle 349"/>
            <p:cNvSpPr>
              <a:spLocks noChangeArrowheads="1"/>
            </p:cNvSpPr>
            <p:nvPr/>
          </p:nvSpPr>
          <p:spPr bwMode="auto">
            <a:xfrm>
              <a:off x="5267" y="2481"/>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38" name="Rectangle 350"/>
            <p:cNvSpPr>
              <a:spLocks noChangeArrowheads="1"/>
            </p:cNvSpPr>
            <p:nvPr/>
          </p:nvSpPr>
          <p:spPr bwMode="auto">
            <a:xfrm>
              <a:off x="5106" y="2327"/>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39" name="Freeform 351"/>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640" name="Group 352"/>
            <p:cNvGrpSpPr>
              <a:grpSpLocks/>
            </p:cNvGrpSpPr>
            <p:nvPr/>
          </p:nvGrpSpPr>
          <p:grpSpPr bwMode="auto">
            <a:xfrm>
              <a:off x="398" y="3305"/>
              <a:ext cx="5051" cy="441"/>
              <a:chOff x="398" y="3305"/>
              <a:chExt cx="5051" cy="441"/>
            </a:xfrm>
          </p:grpSpPr>
          <p:sp>
            <p:nvSpPr>
              <p:cNvPr id="19641" name="Freeform 353"/>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42" name="Line 354"/>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43" name="Line 355"/>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44" name="Rectangle 356"/>
              <p:cNvSpPr>
                <a:spLocks noChangeArrowheads="1"/>
              </p:cNvSpPr>
              <p:nvPr/>
            </p:nvSpPr>
            <p:spPr bwMode="auto">
              <a:xfrm>
                <a:off x="463"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645" name="Line 357"/>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46" name="Line 358"/>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47" name="Rectangle 359"/>
              <p:cNvSpPr>
                <a:spLocks noChangeArrowheads="1"/>
              </p:cNvSpPr>
              <p:nvPr/>
            </p:nvSpPr>
            <p:spPr bwMode="auto">
              <a:xfrm>
                <a:off x="417"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648" name="Rectangle 360"/>
              <p:cNvSpPr>
                <a:spLocks noChangeArrowheads="1"/>
              </p:cNvSpPr>
              <p:nvPr/>
            </p:nvSpPr>
            <p:spPr bwMode="auto">
              <a:xfrm rot="-5400000">
                <a:off x="322"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649" name="Freeform 361"/>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50" name="Freeform 362"/>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51" name="Freeform 363"/>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52" name="Freeform 364"/>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53" name="Rectangle 365"/>
              <p:cNvSpPr>
                <a:spLocks noChangeArrowheads="1"/>
              </p:cNvSpPr>
              <p:nvPr/>
            </p:nvSpPr>
            <p:spPr bwMode="auto">
              <a:xfrm>
                <a:off x="609"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54" name="Rectangle 366"/>
              <p:cNvSpPr>
                <a:spLocks noChangeArrowheads="1"/>
              </p:cNvSpPr>
              <p:nvPr/>
            </p:nvSpPr>
            <p:spPr bwMode="auto">
              <a:xfrm>
                <a:off x="451"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55" name="Rectangle 367"/>
              <p:cNvSpPr>
                <a:spLocks noChangeArrowheads="1"/>
              </p:cNvSpPr>
              <p:nvPr/>
            </p:nvSpPr>
            <p:spPr bwMode="auto">
              <a:xfrm>
                <a:off x="612"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56" name="Rectangle 368"/>
              <p:cNvSpPr>
                <a:spLocks noChangeArrowheads="1"/>
              </p:cNvSpPr>
              <p:nvPr/>
            </p:nvSpPr>
            <p:spPr bwMode="auto">
              <a:xfrm>
                <a:off x="451"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57" name="Freeform 369"/>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58" name="Freeform 370"/>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59" name="Line 371"/>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0" name="Line 372"/>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 name="Rectangle 373"/>
              <p:cNvSpPr>
                <a:spLocks noChangeArrowheads="1"/>
              </p:cNvSpPr>
              <p:nvPr/>
            </p:nvSpPr>
            <p:spPr bwMode="auto">
              <a:xfrm>
                <a:off x="978"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662" name="Line 374"/>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3" name="Line 375"/>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4" name="Rectangle 376"/>
              <p:cNvSpPr>
                <a:spLocks noChangeArrowheads="1"/>
              </p:cNvSpPr>
              <p:nvPr/>
            </p:nvSpPr>
            <p:spPr bwMode="auto">
              <a:xfrm>
                <a:off x="932"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665" name="Rectangle 377"/>
              <p:cNvSpPr>
                <a:spLocks noChangeArrowheads="1"/>
              </p:cNvSpPr>
              <p:nvPr/>
            </p:nvSpPr>
            <p:spPr bwMode="auto">
              <a:xfrm rot="-5400000">
                <a:off x="837"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666" name="Freeform 378"/>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7" name="Freeform 379"/>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8" name="Freeform 380"/>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9" name="Freeform 381"/>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0" name="Rectangle 382"/>
              <p:cNvSpPr>
                <a:spLocks noChangeArrowheads="1"/>
              </p:cNvSpPr>
              <p:nvPr/>
            </p:nvSpPr>
            <p:spPr bwMode="auto">
              <a:xfrm>
                <a:off x="1125"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71" name="Rectangle 383"/>
              <p:cNvSpPr>
                <a:spLocks noChangeArrowheads="1"/>
              </p:cNvSpPr>
              <p:nvPr/>
            </p:nvSpPr>
            <p:spPr bwMode="auto">
              <a:xfrm>
                <a:off x="966"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72" name="Rectangle 384"/>
              <p:cNvSpPr>
                <a:spLocks noChangeArrowheads="1"/>
              </p:cNvSpPr>
              <p:nvPr/>
            </p:nvSpPr>
            <p:spPr bwMode="auto">
              <a:xfrm>
                <a:off x="1128"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73" name="Rectangle 385"/>
              <p:cNvSpPr>
                <a:spLocks noChangeArrowheads="1"/>
              </p:cNvSpPr>
              <p:nvPr/>
            </p:nvSpPr>
            <p:spPr bwMode="auto">
              <a:xfrm>
                <a:off x="967"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74" name="Freeform 386"/>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5" name="Freeform 387"/>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6" name="Line 388"/>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 name="Line 389"/>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8" name="Rectangle 390"/>
              <p:cNvSpPr>
                <a:spLocks noChangeArrowheads="1"/>
              </p:cNvSpPr>
              <p:nvPr/>
            </p:nvSpPr>
            <p:spPr bwMode="auto">
              <a:xfrm>
                <a:off x="1493"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679" name="Line 391"/>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0" name="Line 392"/>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1" name="Rectangle 393"/>
              <p:cNvSpPr>
                <a:spLocks noChangeArrowheads="1"/>
              </p:cNvSpPr>
              <p:nvPr/>
            </p:nvSpPr>
            <p:spPr bwMode="auto">
              <a:xfrm>
                <a:off x="1448"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682" name="Rectangle 394"/>
              <p:cNvSpPr>
                <a:spLocks noChangeArrowheads="1"/>
              </p:cNvSpPr>
              <p:nvPr/>
            </p:nvSpPr>
            <p:spPr bwMode="auto">
              <a:xfrm rot="-5400000">
                <a:off x="1353"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683" name="Freeform 395"/>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84" name="Freeform 396"/>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85" name="Freeform 397"/>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86" name="Freeform 398"/>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87" name="Rectangle 399"/>
              <p:cNvSpPr>
                <a:spLocks noChangeArrowheads="1"/>
              </p:cNvSpPr>
              <p:nvPr/>
            </p:nvSpPr>
            <p:spPr bwMode="auto">
              <a:xfrm>
                <a:off x="1640"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88" name="Rectangle 400"/>
              <p:cNvSpPr>
                <a:spLocks noChangeArrowheads="1"/>
              </p:cNvSpPr>
              <p:nvPr/>
            </p:nvSpPr>
            <p:spPr bwMode="auto">
              <a:xfrm>
                <a:off x="1481"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89" name="Rectangle 401"/>
              <p:cNvSpPr>
                <a:spLocks noChangeArrowheads="1"/>
              </p:cNvSpPr>
              <p:nvPr/>
            </p:nvSpPr>
            <p:spPr bwMode="auto">
              <a:xfrm>
                <a:off x="1643"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90" name="Rectangle 402"/>
              <p:cNvSpPr>
                <a:spLocks noChangeArrowheads="1"/>
              </p:cNvSpPr>
              <p:nvPr/>
            </p:nvSpPr>
            <p:spPr bwMode="auto">
              <a:xfrm>
                <a:off x="1482"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691" name="Freeform 403"/>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92" name="Freeform 404"/>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93" name="Line 405"/>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94" name="Line 406"/>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95" name="Rectangle 407"/>
              <p:cNvSpPr>
                <a:spLocks noChangeArrowheads="1"/>
              </p:cNvSpPr>
              <p:nvPr/>
            </p:nvSpPr>
            <p:spPr bwMode="auto">
              <a:xfrm>
                <a:off x="2009"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696" name="Line 408"/>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97" name="Line 409"/>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98" name="Rectangle 410"/>
              <p:cNvSpPr>
                <a:spLocks noChangeArrowheads="1"/>
              </p:cNvSpPr>
              <p:nvPr/>
            </p:nvSpPr>
            <p:spPr bwMode="auto">
              <a:xfrm>
                <a:off x="1963"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699" name="Rectangle 411"/>
              <p:cNvSpPr>
                <a:spLocks noChangeArrowheads="1"/>
              </p:cNvSpPr>
              <p:nvPr/>
            </p:nvSpPr>
            <p:spPr bwMode="auto">
              <a:xfrm rot="-5400000">
                <a:off x="1868"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700" name="Freeform 412"/>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01" name="Freeform 413"/>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02" name="Freeform 414"/>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03" name="Freeform 415"/>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04" name="Rectangle 416"/>
              <p:cNvSpPr>
                <a:spLocks noChangeArrowheads="1"/>
              </p:cNvSpPr>
              <p:nvPr/>
            </p:nvSpPr>
            <p:spPr bwMode="auto">
              <a:xfrm>
                <a:off x="2155"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05" name="Rectangle 417"/>
              <p:cNvSpPr>
                <a:spLocks noChangeArrowheads="1"/>
              </p:cNvSpPr>
              <p:nvPr/>
            </p:nvSpPr>
            <p:spPr bwMode="auto">
              <a:xfrm>
                <a:off x="1996"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06" name="Rectangle 418"/>
              <p:cNvSpPr>
                <a:spLocks noChangeArrowheads="1"/>
              </p:cNvSpPr>
              <p:nvPr/>
            </p:nvSpPr>
            <p:spPr bwMode="auto">
              <a:xfrm>
                <a:off x="2158"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07" name="Rectangle 419"/>
              <p:cNvSpPr>
                <a:spLocks noChangeArrowheads="1"/>
              </p:cNvSpPr>
              <p:nvPr/>
            </p:nvSpPr>
            <p:spPr bwMode="auto">
              <a:xfrm>
                <a:off x="1997"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08" name="Freeform 420"/>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09" name="Freeform 421"/>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0" name="Line 422"/>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11" name="Line 423"/>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12" name="Rectangle 424"/>
              <p:cNvSpPr>
                <a:spLocks noChangeArrowheads="1"/>
              </p:cNvSpPr>
              <p:nvPr/>
            </p:nvSpPr>
            <p:spPr bwMode="auto">
              <a:xfrm>
                <a:off x="2524"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713" name="Line 425"/>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14" name="Line 426"/>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15" name="Rectangle 427"/>
              <p:cNvSpPr>
                <a:spLocks noChangeArrowheads="1"/>
              </p:cNvSpPr>
              <p:nvPr/>
            </p:nvSpPr>
            <p:spPr bwMode="auto">
              <a:xfrm>
                <a:off x="2478"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716" name="Rectangle 428"/>
              <p:cNvSpPr>
                <a:spLocks noChangeArrowheads="1"/>
              </p:cNvSpPr>
              <p:nvPr/>
            </p:nvSpPr>
            <p:spPr bwMode="auto">
              <a:xfrm rot="-5400000">
                <a:off x="2383"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717" name="Freeform 429"/>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8" name="Freeform 430"/>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9" name="Freeform 431"/>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 name="Freeform 432"/>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1" name="Rectangle 433"/>
              <p:cNvSpPr>
                <a:spLocks noChangeArrowheads="1"/>
              </p:cNvSpPr>
              <p:nvPr/>
            </p:nvSpPr>
            <p:spPr bwMode="auto">
              <a:xfrm>
                <a:off x="2670"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22" name="Rectangle 434"/>
              <p:cNvSpPr>
                <a:spLocks noChangeArrowheads="1"/>
              </p:cNvSpPr>
              <p:nvPr/>
            </p:nvSpPr>
            <p:spPr bwMode="auto">
              <a:xfrm>
                <a:off x="2511"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23" name="Rectangle 435"/>
              <p:cNvSpPr>
                <a:spLocks noChangeArrowheads="1"/>
              </p:cNvSpPr>
              <p:nvPr/>
            </p:nvSpPr>
            <p:spPr bwMode="auto">
              <a:xfrm>
                <a:off x="2673"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24" name="Rectangle 436"/>
              <p:cNvSpPr>
                <a:spLocks noChangeArrowheads="1"/>
              </p:cNvSpPr>
              <p:nvPr/>
            </p:nvSpPr>
            <p:spPr bwMode="auto">
              <a:xfrm>
                <a:off x="2513"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25" name="Freeform 437"/>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6" name="Freeform 438"/>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7" name="Line 439"/>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 name="Line 440"/>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 name="Rectangle 441"/>
              <p:cNvSpPr>
                <a:spLocks noChangeArrowheads="1"/>
              </p:cNvSpPr>
              <p:nvPr/>
            </p:nvSpPr>
            <p:spPr bwMode="auto">
              <a:xfrm>
                <a:off x="3040"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730" name="Line 442"/>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 name="Line 443"/>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 name="Rectangle 444"/>
              <p:cNvSpPr>
                <a:spLocks noChangeArrowheads="1"/>
              </p:cNvSpPr>
              <p:nvPr/>
            </p:nvSpPr>
            <p:spPr bwMode="auto">
              <a:xfrm>
                <a:off x="2993"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733" name="Rectangle 445"/>
              <p:cNvSpPr>
                <a:spLocks noChangeArrowheads="1"/>
              </p:cNvSpPr>
              <p:nvPr/>
            </p:nvSpPr>
            <p:spPr bwMode="auto">
              <a:xfrm rot="-5400000">
                <a:off x="2898"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734" name="Freeform 446"/>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35" name="Freeform 447"/>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36" name="Freeform 448"/>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37" name="Freeform 449"/>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38" name="Rectangle 450"/>
              <p:cNvSpPr>
                <a:spLocks noChangeArrowheads="1"/>
              </p:cNvSpPr>
              <p:nvPr/>
            </p:nvSpPr>
            <p:spPr bwMode="auto">
              <a:xfrm>
                <a:off x="3186"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39" name="Rectangle 451"/>
              <p:cNvSpPr>
                <a:spLocks noChangeArrowheads="1"/>
              </p:cNvSpPr>
              <p:nvPr/>
            </p:nvSpPr>
            <p:spPr bwMode="auto">
              <a:xfrm>
                <a:off x="3027"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40" name="Rectangle 452"/>
              <p:cNvSpPr>
                <a:spLocks noChangeArrowheads="1"/>
              </p:cNvSpPr>
              <p:nvPr/>
            </p:nvSpPr>
            <p:spPr bwMode="auto">
              <a:xfrm>
                <a:off x="3189"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41" name="Rectangle 453"/>
              <p:cNvSpPr>
                <a:spLocks noChangeArrowheads="1"/>
              </p:cNvSpPr>
              <p:nvPr/>
            </p:nvSpPr>
            <p:spPr bwMode="auto">
              <a:xfrm>
                <a:off x="3028"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42" name="Freeform 454"/>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43" name="Freeform 455"/>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44" name="Line 456"/>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45" name="Line 457"/>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46" name="Rectangle 458"/>
              <p:cNvSpPr>
                <a:spLocks noChangeArrowheads="1"/>
              </p:cNvSpPr>
              <p:nvPr/>
            </p:nvSpPr>
            <p:spPr bwMode="auto">
              <a:xfrm>
                <a:off x="3555"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747" name="Line 459"/>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48" name="Line 460"/>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49" name="Rectangle 461"/>
              <p:cNvSpPr>
                <a:spLocks noChangeArrowheads="1"/>
              </p:cNvSpPr>
              <p:nvPr/>
            </p:nvSpPr>
            <p:spPr bwMode="auto">
              <a:xfrm>
                <a:off x="3508"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750" name="Rectangle 462"/>
              <p:cNvSpPr>
                <a:spLocks noChangeArrowheads="1"/>
              </p:cNvSpPr>
              <p:nvPr/>
            </p:nvSpPr>
            <p:spPr bwMode="auto">
              <a:xfrm rot="-5400000">
                <a:off x="3414"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751" name="Freeform 463"/>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52" name="Freeform 464"/>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53" name="Freeform 465"/>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54" name="Freeform 466"/>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55" name="Rectangle 467"/>
              <p:cNvSpPr>
                <a:spLocks noChangeArrowheads="1"/>
              </p:cNvSpPr>
              <p:nvPr/>
            </p:nvSpPr>
            <p:spPr bwMode="auto">
              <a:xfrm>
                <a:off x="3701"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56" name="Rectangle 468"/>
              <p:cNvSpPr>
                <a:spLocks noChangeArrowheads="1"/>
              </p:cNvSpPr>
              <p:nvPr/>
            </p:nvSpPr>
            <p:spPr bwMode="auto">
              <a:xfrm>
                <a:off x="3542"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57" name="Rectangle 469"/>
              <p:cNvSpPr>
                <a:spLocks noChangeArrowheads="1"/>
              </p:cNvSpPr>
              <p:nvPr/>
            </p:nvSpPr>
            <p:spPr bwMode="auto">
              <a:xfrm>
                <a:off x="3704"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58" name="Rectangle 470"/>
              <p:cNvSpPr>
                <a:spLocks noChangeArrowheads="1"/>
              </p:cNvSpPr>
              <p:nvPr/>
            </p:nvSpPr>
            <p:spPr bwMode="auto">
              <a:xfrm>
                <a:off x="3543"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59" name="Freeform 471"/>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0" name="Freeform 472"/>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1" name="Line 473"/>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2" name="Line 474"/>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3" name="Rectangle 475"/>
              <p:cNvSpPr>
                <a:spLocks noChangeArrowheads="1"/>
              </p:cNvSpPr>
              <p:nvPr/>
            </p:nvSpPr>
            <p:spPr bwMode="auto">
              <a:xfrm>
                <a:off x="4070"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764" name="Line 476"/>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5" name="Line 477"/>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6" name="Rectangle 478"/>
              <p:cNvSpPr>
                <a:spLocks noChangeArrowheads="1"/>
              </p:cNvSpPr>
              <p:nvPr/>
            </p:nvSpPr>
            <p:spPr bwMode="auto">
              <a:xfrm>
                <a:off x="4023"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767" name="Rectangle 479"/>
              <p:cNvSpPr>
                <a:spLocks noChangeArrowheads="1"/>
              </p:cNvSpPr>
              <p:nvPr/>
            </p:nvSpPr>
            <p:spPr bwMode="auto">
              <a:xfrm rot="-5400000">
                <a:off x="3929"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768" name="Freeform 480"/>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9" name="Freeform 481"/>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70" name="Freeform 482"/>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71" name="Freeform 483"/>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72" name="Rectangle 484"/>
              <p:cNvSpPr>
                <a:spLocks noChangeArrowheads="1"/>
              </p:cNvSpPr>
              <p:nvPr/>
            </p:nvSpPr>
            <p:spPr bwMode="auto">
              <a:xfrm>
                <a:off x="4216"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73" name="Rectangle 485"/>
              <p:cNvSpPr>
                <a:spLocks noChangeArrowheads="1"/>
              </p:cNvSpPr>
              <p:nvPr/>
            </p:nvSpPr>
            <p:spPr bwMode="auto">
              <a:xfrm>
                <a:off x="4057"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74" name="Rectangle 486"/>
              <p:cNvSpPr>
                <a:spLocks noChangeArrowheads="1"/>
              </p:cNvSpPr>
              <p:nvPr/>
            </p:nvSpPr>
            <p:spPr bwMode="auto">
              <a:xfrm>
                <a:off x="4219"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75" name="Rectangle 487"/>
              <p:cNvSpPr>
                <a:spLocks noChangeArrowheads="1"/>
              </p:cNvSpPr>
              <p:nvPr/>
            </p:nvSpPr>
            <p:spPr bwMode="auto">
              <a:xfrm>
                <a:off x="4059"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76" name="Freeform 488"/>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77" name="Freeform 489"/>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78" name="Line 490"/>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79" name="Line 491"/>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80" name="Rectangle 492"/>
              <p:cNvSpPr>
                <a:spLocks noChangeArrowheads="1"/>
              </p:cNvSpPr>
              <p:nvPr/>
            </p:nvSpPr>
            <p:spPr bwMode="auto">
              <a:xfrm>
                <a:off x="4597"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781" name="Line 493"/>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82" name="Line 494"/>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83" name="Rectangle 495"/>
              <p:cNvSpPr>
                <a:spLocks noChangeArrowheads="1"/>
              </p:cNvSpPr>
              <p:nvPr/>
            </p:nvSpPr>
            <p:spPr bwMode="auto">
              <a:xfrm>
                <a:off x="4551"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784" name="Rectangle 496"/>
              <p:cNvSpPr>
                <a:spLocks noChangeArrowheads="1"/>
              </p:cNvSpPr>
              <p:nvPr/>
            </p:nvSpPr>
            <p:spPr bwMode="auto">
              <a:xfrm rot="-5400000">
                <a:off x="4456"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785" name="Freeform 497"/>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86" name="Freeform 498"/>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87" name="Freeform 499"/>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88" name="Freeform 500"/>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89" name="Rectangle 501"/>
              <p:cNvSpPr>
                <a:spLocks noChangeArrowheads="1"/>
              </p:cNvSpPr>
              <p:nvPr/>
            </p:nvSpPr>
            <p:spPr bwMode="auto">
              <a:xfrm>
                <a:off x="4743"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90" name="Rectangle 502"/>
              <p:cNvSpPr>
                <a:spLocks noChangeArrowheads="1"/>
              </p:cNvSpPr>
              <p:nvPr/>
            </p:nvSpPr>
            <p:spPr bwMode="auto">
              <a:xfrm>
                <a:off x="4584"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91" name="Rectangle 503"/>
              <p:cNvSpPr>
                <a:spLocks noChangeArrowheads="1"/>
              </p:cNvSpPr>
              <p:nvPr/>
            </p:nvSpPr>
            <p:spPr bwMode="auto">
              <a:xfrm>
                <a:off x="4746"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92" name="Rectangle 504"/>
              <p:cNvSpPr>
                <a:spLocks noChangeArrowheads="1"/>
              </p:cNvSpPr>
              <p:nvPr/>
            </p:nvSpPr>
            <p:spPr bwMode="auto">
              <a:xfrm>
                <a:off x="4585"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793" name="Freeform 505"/>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94" name="Freeform 506"/>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95" name="Line 507"/>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96" name="Line 508"/>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97" name="Rectangle 509"/>
              <p:cNvSpPr>
                <a:spLocks noChangeArrowheads="1"/>
              </p:cNvSpPr>
              <p:nvPr/>
            </p:nvSpPr>
            <p:spPr bwMode="auto">
              <a:xfrm>
                <a:off x="5112" y="3656"/>
                <a:ext cx="302" cy="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9798" name="Line 510"/>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99" name="Line 511"/>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00" name="Rectangle 512"/>
              <p:cNvSpPr>
                <a:spLocks noChangeArrowheads="1"/>
              </p:cNvSpPr>
              <p:nvPr/>
            </p:nvSpPr>
            <p:spPr bwMode="auto">
              <a:xfrm>
                <a:off x="5066" y="3305"/>
                <a:ext cx="359"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9801" name="Rectangle 513"/>
              <p:cNvSpPr>
                <a:spLocks noChangeArrowheads="1"/>
              </p:cNvSpPr>
              <p:nvPr/>
            </p:nvSpPr>
            <p:spPr bwMode="auto">
              <a:xfrm rot="-5400000">
                <a:off x="4971" y="3502"/>
                <a:ext cx="242" cy="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9802" name="Freeform 514"/>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03" name="Freeform 515"/>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04" name="Freeform 516"/>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05" name="Freeform 517"/>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06" name="Rectangle 518"/>
              <p:cNvSpPr>
                <a:spLocks noChangeArrowheads="1"/>
              </p:cNvSpPr>
              <p:nvPr/>
            </p:nvSpPr>
            <p:spPr bwMode="auto">
              <a:xfrm>
                <a:off x="5258" y="3394"/>
                <a:ext cx="16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07" name="Rectangle 519"/>
              <p:cNvSpPr>
                <a:spLocks noChangeArrowheads="1"/>
              </p:cNvSpPr>
              <p:nvPr/>
            </p:nvSpPr>
            <p:spPr bwMode="auto">
              <a:xfrm>
                <a:off x="5100" y="3550"/>
                <a:ext cx="14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08" name="Rectangle 520"/>
              <p:cNvSpPr>
                <a:spLocks noChangeArrowheads="1"/>
              </p:cNvSpPr>
              <p:nvPr/>
            </p:nvSpPr>
            <p:spPr bwMode="auto">
              <a:xfrm>
                <a:off x="5261" y="3550"/>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09" name="Rectangle 521"/>
              <p:cNvSpPr>
                <a:spLocks noChangeArrowheads="1"/>
              </p:cNvSpPr>
              <p:nvPr/>
            </p:nvSpPr>
            <p:spPr bwMode="auto">
              <a:xfrm>
                <a:off x="5100" y="3396"/>
                <a:ext cx="15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9810" name="Freeform 522"/>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9467" name="Picture 523"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Rectangle 524"/>
          <p:cNvSpPr>
            <a:spLocks noChangeArrowheads="1"/>
          </p:cNvSpPr>
          <p:nvPr/>
        </p:nvSpPr>
        <p:spPr bwMode="auto">
          <a:xfrm>
            <a:off x="7308850" y="6629400"/>
            <a:ext cx="24495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10835989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476250"/>
            <a:ext cx="7772400" cy="1143000"/>
          </a:xfrm>
        </p:spPr>
        <p:txBody>
          <a:bodyPr/>
          <a:lstStyle/>
          <a:p>
            <a:pPr eaLnBrk="1" hangingPunct="1"/>
            <a:r>
              <a:rPr lang="en-US" altLang="en-US" smtClean="0"/>
              <a:t>Single Cell Mass Cytometry</a:t>
            </a:r>
            <a:endParaRPr lang="cs-CZ" altLang="en-US" smtClean="0"/>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5734050"/>
            <a:ext cx="6399212"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14350"/>
            <a:ext cx="7967662" cy="604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9275" cy="69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037637" cy="682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4763"/>
            <a:ext cx="9145588" cy="689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altLang="en-US" sz="4000" smtClean="0"/>
              <a:t>flow cytometry data sharing and analyzing over the web </a:t>
            </a:r>
          </a:p>
        </p:txBody>
      </p:sp>
      <p:pic>
        <p:nvPicPr>
          <p:cNvPr id="40963" name="Picture 6" descr="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35290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8">
            <a:hlinkClick r:id="rId5"/>
          </p:cNvPr>
          <p:cNvSpPr>
            <a:spLocks noChangeArrowheads="1"/>
          </p:cNvSpPr>
          <p:nvPr/>
        </p:nvSpPr>
        <p:spPr bwMode="auto">
          <a:xfrm>
            <a:off x="1258888" y="3503613"/>
            <a:ext cx="23320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a:t>
            </a:r>
            <a:r>
              <a:rPr lang="cs-CZ" altLang="en-US" sz="1200">
                <a:latin typeface="Times" pitchFamily="18" charset="0"/>
                <a:hlinkClick r:id="rId5"/>
              </a:rPr>
              <a:t>www.cytobank.org/nolanlab</a:t>
            </a:r>
            <a:r>
              <a:rPr lang="cs-CZ" altLang="en-US" sz="1200">
                <a:latin typeface="Times" pitchFamily="18" charset="0"/>
              </a:rPr>
              <a:t>/</a:t>
            </a:r>
          </a:p>
        </p:txBody>
      </p:sp>
      <p:sp>
        <p:nvSpPr>
          <p:cNvPr id="40965" name="Obdélník 1"/>
          <p:cNvSpPr>
            <a:spLocks noChangeArrowheads="1"/>
          </p:cNvSpPr>
          <p:nvPr/>
        </p:nvSpPr>
        <p:spPr bwMode="auto">
          <a:xfrm>
            <a:off x="1325563" y="4292600"/>
            <a:ext cx="2497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800">
                <a:solidFill>
                  <a:srgbClr val="FF0000"/>
                </a:solidFill>
                <a:latin typeface="Times" pitchFamily="18" charset="0"/>
                <a:hlinkClick r:id="rId6"/>
              </a:rPr>
              <a:t>FlowRepository</a:t>
            </a:r>
            <a:endParaRPr lang="cs-CZ" altLang="en-US" sz="2800">
              <a:solidFill>
                <a:srgbClr val="FF0000"/>
              </a:solidFill>
              <a:latin typeface="Times"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371600" y="2349500"/>
            <a:ext cx="7772400" cy="1143000"/>
          </a:xfrm>
        </p:spPr>
        <p:txBody>
          <a:bodyPr/>
          <a:lstStyle/>
          <a:p>
            <a:pPr eaLnBrk="1" hangingPunct="1"/>
            <a:r>
              <a:rPr lang="en-US" altLang="en-US" smtClean="0"/>
              <a:t>Aplikace pr</a:t>
            </a:r>
            <a:r>
              <a:rPr lang="cs-CZ" altLang="en-US" smtClean="0"/>
              <a:t>ůtokové cytometrie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166813" y="379413"/>
            <a:ext cx="6799262"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600" b="1">
                <a:latin typeface="Century Gothic" pitchFamily="34" charset="0"/>
              </a:rPr>
              <a:t>ANALÝZA NUKLEOVÝCH KYSELIN</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buněčný cyklus</a:t>
            </a:r>
            <a:r>
              <a:rPr lang="cs-CZ" altLang="en-US" sz="1600">
                <a:latin typeface="Century Gothic" pitchFamily="34" charset="0"/>
              </a:rPr>
              <a:t> a ploidyta</a:t>
            </a:r>
          </a:p>
          <a:p>
            <a:pPr>
              <a:spcBef>
                <a:spcPct val="0"/>
              </a:spcBef>
              <a:buClrTx/>
              <a:buSzTx/>
              <a:buFontTx/>
              <a:buNone/>
            </a:pPr>
            <a:r>
              <a:rPr lang="cs-CZ" altLang="en-US" sz="1600">
                <a:latin typeface="Century Gothic" pitchFamily="34" charset="0"/>
              </a:rPr>
              <a:t>analýza zlomů DNA</a:t>
            </a:r>
          </a:p>
          <a:p>
            <a:pPr>
              <a:spcBef>
                <a:spcPct val="0"/>
              </a:spcBef>
              <a:buClrTx/>
              <a:buSzTx/>
              <a:buFontTx/>
              <a:buNone/>
            </a:pPr>
            <a:r>
              <a:rPr lang="cs-CZ" altLang="en-US" sz="1600" b="1">
                <a:latin typeface="Century Gothic" pitchFamily="34" charset="0"/>
              </a:rPr>
              <a:t>inkorporace BrDU</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exprese cyklinů</a:t>
            </a:r>
          </a:p>
          <a:p>
            <a:pPr>
              <a:spcBef>
                <a:spcPct val="0"/>
              </a:spcBef>
              <a:buClrTx/>
              <a:buSzTx/>
              <a:buFontTx/>
              <a:buNone/>
            </a:pPr>
            <a:r>
              <a:rPr lang="cs-CZ" altLang="en-US" sz="1600">
                <a:latin typeface="Century Gothic" pitchFamily="34" charset="0"/>
              </a:rPr>
              <a:t>analýza denaturace DNA</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ANALÝZA BUNĚČNÉHO FENOTYPU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imunofenotypizace pomocí CD antigenů</a:t>
            </a:r>
          </a:p>
          <a:p>
            <a:pPr>
              <a:spcBef>
                <a:spcPct val="0"/>
              </a:spcBef>
              <a:buClrTx/>
              <a:buSzTx/>
              <a:buFontTx/>
              <a:buNone/>
            </a:pPr>
            <a:r>
              <a:rPr lang="cs-CZ" altLang="en-US" sz="1600">
                <a:latin typeface="Century Gothic" pitchFamily="34" charset="0"/>
              </a:rPr>
              <a:t>(detekce diferenciačních a nádorových markerů)</a:t>
            </a:r>
            <a:endParaRPr lang="cs-CZ" altLang="en-US" sz="1600" b="1">
              <a:latin typeface="Century Gothic" pitchFamily="34" charset="0"/>
            </a:endParaRPr>
          </a:p>
          <a:p>
            <a:pPr>
              <a:spcBef>
                <a:spcPct val="0"/>
              </a:spcBef>
              <a:buClrTx/>
              <a:buSzTx/>
              <a:buFontTx/>
              <a:buNone/>
            </a:pPr>
            <a:r>
              <a:rPr lang="cs-CZ" altLang="en-US" sz="1600">
                <a:latin typeface="Century Gothic" pitchFamily="34" charset="0"/>
              </a:rPr>
              <a:t>detekce cytokinových receptorů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CYTOGENETIKA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analýza chromozómů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STUDIUM BUNĚČNÝCH FUNKCÍ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viabilita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stanovení intracelulárního pH</a:t>
            </a:r>
          </a:p>
          <a:p>
            <a:pPr>
              <a:spcBef>
                <a:spcPct val="0"/>
              </a:spcBef>
              <a:buClrTx/>
              <a:buSzTx/>
              <a:buFontTx/>
              <a:buNone/>
            </a:pPr>
            <a:r>
              <a:rPr lang="cs-CZ" altLang="en-US" sz="1600" b="1">
                <a:latin typeface="Century Gothic" pitchFamily="34" charset="0"/>
              </a:rPr>
              <a:t>analýza organel a cytoskeletu</a:t>
            </a:r>
          </a:p>
          <a:p>
            <a:pPr>
              <a:spcBef>
                <a:spcPct val="0"/>
              </a:spcBef>
              <a:buClrTx/>
              <a:buSzTx/>
              <a:buFontTx/>
              <a:buNone/>
            </a:pPr>
            <a:r>
              <a:rPr lang="cs-CZ" altLang="en-US" sz="1600" b="1">
                <a:latin typeface="Century Gothic" pitchFamily="34" charset="0"/>
              </a:rPr>
              <a:t>stanovení membránového potenciálu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oxidativní vzplanutí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stanovení intracelulárního Ca2+</a:t>
            </a:r>
            <a:r>
              <a:rPr lang="cs-CZ" altLang="en-US" sz="1600">
                <a:latin typeface="Century Gothic" pitchFamily="34" charset="0"/>
              </a:rPr>
              <a:t> </a:t>
            </a:r>
          </a:p>
          <a:p>
            <a:pPr>
              <a:spcBef>
                <a:spcPct val="0"/>
              </a:spcBef>
              <a:buClrTx/>
              <a:buSzTx/>
              <a:buFontTx/>
              <a:buNone/>
            </a:pPr>
            <a:r>
              <a:rPr lang="cs-CZ" altLang="en-US" sz="1600">
                <a:latin typeface="Century Gothic" pitchFamily="34" charset="0"/>
              </a:rPr>
              <a:t>stanovení intracelulárních cytokinů</a:t>
            </a:r>
          </a:p>
          <a:p>
            <a:pPr>
              <a:spcBef>
                <a:spcPct val="0"/>
              </a:spcBef>
              <a:buClrTx/>
              <a:buSzTx/>
              <a:buFontTx/>
              <a:buNone/>
            </a:pPr>
            <a:r>
              <a:rPr lang="cs-CZ" altLang="en-US" sz="1600">
                <a:latin typeface="Century Gothic" pitchFamily="34" charset="0"/>
              </a:rPr>
              <a:t>Natural Killer ligace značených buněk</a:t>
            </a:r>
          </a:p>
          <a:p>
            <a:pPr>
              <a:spcBef>
                <a:spcPct val="0"/>
              </a:spcBef>
              <a:buClrTx/>
              <a:buSzTx/>
              <a:buFontTx/>
              <a:buNone/>
            </a:pPr>
            <a:r>
              <a:rPr lang="cs-CZ" altLang="en-US" sz="1600">
                <a:latin typeface="Century Gothic" pitchFamily="34" charset="0"/>
              </a:rPr>
              <a:t>analýza reportérových genů</a:t>
            </a:r>
            <a:endParaRPr lang="cs-CZ" altLang="en-US" sz="1600">
              <a:latin typeface="Century Gothic CE" charset="-18"/>
            </a:endParaRPr>
          </a:p>
        </p:txBody>
      </p:sp>
      <p:sp>
        <p:nvSpPr>
          <p:cNvPr id="43011"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16013" y="188913"/>
            <a:ext cx="7829550" cy="1727200"/>
          </a:xfrm>
        </p:spPr>
        <p:txBody>
          <a:bodyPr/>
          <a:lstStyle/>
          <a:p>
            <a:pPr eaLnBrk="1" hangingPunct="1"/>
            <a:r>
              <a:rPr lang="en-US" altLang="en-US" sz="4000" smtClean="0">
                <a:cs typeface="Times New Roman" pitchFamily="18" charset="0"/>
              </a:rPr>
              <a:t>Biologick</a:t>
            </a:r>
            <a:r>
              <a:rPr lang="cs-CZ" altLang="en-US" sz="4000" smtClean="0">
                <a:cs typeface="Times New Roman" pitchFamily="18" charset="0"/>
              </a:rPr>
              <a:t>é aplikace průtokové cytometrie</a:t>
            </a:r>
            <a:endParaRPr lang="cs-CZ" altLang="en-US" sz="2800" smtClean="0"/>
          </a:p>
        </p:txBody>
      </p:sp>
      <p:sp>
        <p:nvSpPr>
          <p:cNvPr id="44035" name="Rectangle 3"/>
          <p:cNvSpPr>
            <a:spLocks noGrp="1" noChangeArrowheads="1"/>
          </p:cNvSpPr>
          <p:nvPr>
            <p:ph type="body" idx="1"/>
          </p:nvPr>
        </p:nvSpPr>
        <p:spPr>
          <a:xfrm>
            <a:off x="1116013" y="2276475"/>
            <a:ext cx="7772400" cy="4114800"/>
          </a:xfrm>
        </p:spPr>
        <p:txBody>
          <a:bodyPr/>
          <a:lstStyle/>
          <a:p>
            <a:pPr eaLnBrk="1" hangingPunct="1"/>
            <a:r>
              <a:rPr lang="cs-CZ" altLang="en-US" smtClean="0">
                <a:latin typeface="Tahoma" pitchFamily="34" charset="0"/>
                <a:cs typeface="Times New Roman" pitchFamily="18" charset="0"/>
              </a:rPr>
              <a:t>analýza DNA</a:t>
            </a:r>
            <a:endParaRPr lang="cs-CZ"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analýza buněčných funkcí</a:t>
            </a:r>
          </a:p>
          <a:p>
            <a:pPr eaLnBrk="1" hangingPunct="1"/>
            <a:r>
              <a:rPr lang="cs-CZ" altLang="en-US" smtClean="0">
                <a:latin typeface="Tahoma" pitchFamily="34" charset="0"/>
                <a:cs typeface="Times New Roman" pitchFamily="18" charset="0"/>
              </a:rPr>
              <a:t>fluorescenční proteiny</a:t>
            </a:r>
          </a:p>
        </p:txBody>
      </p:sp>
      <p:sp>
        <p:nvSpPr>
          <p:cNvPr id="44036"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en-US" sz="4000" smtClean="0"/>
              <a:t>Co je důležité při přípravě vzorku a značení…</a:t>
            </a:r>
          </a:p>
        </p:txBody>
      </p:sp>
      <p:sp>
        <p:nvSpPr>
          <p:cNvPr id="45059" name="Rectangle 3"/>
          <p:cNvSpPr>
            <a:spLocks noGrp="1" noChangeArrowheads="1"/>
          </p:cNvSpPr>
          <p:nvPr>
            <p:ph type="body" idx="1"/>
          </p:nvPr>
        </p:nvSpPr>
        <p:spPr/>
        <p:txBody>
          <a:bodyPr/>
          <a:lstStyle/>
          <a:p>
            <a:pPr eaLnBrk="1" hangingPunct="1"/>
            <a:r>
              <a:rPr lang="cs-CZ" altLang="en-US" sz="2800" smtClean="0"/>
              <a:t>Postup přípravy vzorku a značení nelze zobecnit – závisí na typu buněk a konkrétní analýze</a:t>
            </a:r>
          </a:p>
          <a:p>
            <a:pPr lvl="1" eaLnBrk="1" hangingPunct="1"/>
            <a:r>
              <a:rPr lang="cs-CZ" altLang="en-US" sz="2400" smtClean="0"/>
              <a:t>suspenze jednotlivých buněk</a:t>
            </a:r>
          </a:p>
          <a:p>
            <a:pPr lvl="1" eaLnBrk="1" hangingPunct="1"/>
            <a:r>
              <a:rPr lang="cs-CZ" altLang="en-US" sz="2400" smtClean="0"/>
              <a:t>vitální značení</a:t>
            </a:r>
          </a:p>
          <a:p>
            <a:pPr lvl="1" eaLnBrk="1" hangingPunct="1"/>
            <a:r>
              <a:rPr lang="cs-CZ" altLang="en-US" sz="2400" smtClean="0"/>
              <a:t>fixace (etanol, formaldehyd)</a:t>
            </a:r>
          </a:p>
          <a:p>
            <a:pPr lvl="1" eaLnBrk="1" hangingPunct="1"/>
            <a:r>
              <a:rPr lang="cs-CZ" altLang="en-US" sz="2400" smtClean="0"/>
              <a:t>permeabilizace (detergenty)</a:t>
            </a:r>
          </a:p>
          <a:p>
            <a:pPr lvl="1" eaLnBrk="1" hangingPunct="1"/>
            <a:r>
              <a:rPr lang="cs-CZ" altLang="en-US" sz="2400" smtClean="0"/>
              <a:t>difúze</a:t>
            </a:r>
          </a:p>
          <a:p>
            <a:pPr lvl="1" eaLnBrk="1" hangingPunct="1"/>
            <a:r>
              <a:rPr lang="cs-CZ" altLang="en-US" sz="2400" smtClean="0"/>
              <a:t>aktivní transport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87450" y="0"/>
            <a:ext cx="7772400" cy="1143000"/>
          </a:xfrm>
        </p:spPr>
        <p:txBody>
          <a:bodyPr/>
          <a:lstStyle/>
          <a:p>
            <a:pPr eaLnBrk="1" hangingPunct="1"/>
            <a:r>
              <a:rPr lang="cs-CZ" altLang="en-US" smtClean="0"/>
              <a:t>Data Analysis</a:t>
            </a: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279525"/>
            <a:ext cx="7515225"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60350"/>
            <a:ext cx="2043112"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416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rPr>
              <a:t>Analýza buněčného cyklu</a:t>
            </a: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jedna z nejstarších aplikací flow cytometrie, stanovení fáze buněčného cyklu podle množství DNA</a:t>
            </a:r>
          </a:p>
          <a:p>
            <a:pPr marL="342900" indent="-342900">
              <a:spcBef>
                <a:spcPct val="20000"/>
              </a:spcBef>
              <a:buClr>
                <a:schemeClr val="tx2"/>
              </a:buClr>
              <a:buSzPct val="75000"/>
              <a:buFontTx/>
              <a:buChar char="•"/>
              <a:defRPr/>
            </a:pPr>
            <a:r>
              <a:rPr lang="en-US" sz="2000">
                <a:effectLst>
                  <a:outerShdw blurRad="38100" dist="38100" dir="2700000" algn="tl">
                    <a:srgbClr val="C0C0C0"/>
                  </a:outerShdw>
                </a:effectLst>
                <a:latin typeface="Century Gothic" pitchFamily="34" charset="0"/>
              </a:rPr>
              <a:t>pr</a:t>
            </a:r>
            <a:r>
              <a:rPr lang="cs-CZ" sz="2000">
                <a:effectLst>
                  <a:outerShdw blurRad="38100" dist="38100" dir="2700000" algn="tl">
                    <a:srgbClr val="C0C0C0"/>
                  </a:outerShdw>
                </a:effectLst>
                <a:latin typeface="Century Gothic" pitchFamily="34" charset="0"/>
              </a:rPr>
              <a:t>ůtoková cytometrie je vhodná metoda pro rychlou a přesnou determinaci buněčného cyklu</a:t>
            </a:r>
          </a:p>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jednoduchým způsobem je DNA obarvena fluorescenční barvou specifickou pro DNA.</a:t>
            </a:r>
            <a:endParaRPr lang="cs-CZ"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Propidium iodide</a:t>
            </a:r>
            <a:endParaRPr lang="en-US" sz="2000">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solidFill>
                  <a:srgbClr val="FF0000"/>
                </a:solidFill>
                <a:effectLst>
                  <a:outerShdw blurRad="38100" dist="38100" dir="2700000" algn="tl">
                    <a:srgbClr val="C0C0C0"/>
                  </a:outerShdw>
                </a:effectLst>
                <a:latin typeface="Century Gothic" pitchFamily="34" charset="0"/>
              </a:rPr>
              <a:t>	</a:t>
            </a:r>
            <a:r>
              <a:rPr lang="cs-CZ" sz="2000" u="sng">
                <a:solidFill>
                  <a:srgbClr val="FF0000"/>
                </a:solidFill>
                <a:effectLst>
                  <a:outerShdw blurRad="38100" dist="38100" dir="2700000" algn="tl">
                    <a:srgbClr val="C0C0C0"/>
                  </a:outerShdw>
                </a:effectLst>
                <a:latin typeface="Century Gothic" pitchFamily="34" charset="0"/>
              </a:rPr>
              <a:t>4′,6-diamidino-2-phenylindole (DAPI</a:t>
            </a:r>
            <a:r>
              <a:rPr lang="en-US" sz="2000" u="sng">
                <a:solidFill>
                  <a:srgbClr val="FF0000"/>
                </a:solidFill>
                <a:effectLst>
                  <a:outerShdw blurRad="38100" dist="38100" dir="2700000" algn="tl">
                    <a:srgbClr val="C0C0C0"/>
                  </a:outerShdw>
                </a:effectLst>
                <a:latin typeface="Century Gothic" pitchFamily="34" charset="0"/>
              </a:rPr>
              <a:t>)</a:t>
            </a:r>
            <a:endParaRPr lang="cs-CZ"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effectLst>
                  <a:outerShdw blurRad="38100" dist="38100" dir="2700000" algn="tl">
                    <a:srgbClr val="C0C0C0"/>
                  </a:outerShdw>
                </a:effectLst>
                <a:latin typeface="Century Gothic" pitchFamily="34" charset="0"/>
              </a:rPr>
              <a:t>	</a:t>
            </a:r>
            <a:r>
              <a:rPr lang="cs-CZ" sz="2000">
                <a:effectLst>
                  <a:outerShdw blurRad="38100" dist="38100" dir="2700000" algn="tl">
                    <a:srgbClr val="C0C0C0"/>
                  </a:outerShdw>
                </a:effectLst>
                <a:latin typeface="Century Gothic" pitchFamily="34" charset="0"/>
              </a:rPr>
              <a:t>- dramaticky zvyšují fluorescenci po vazbě na DNA. Je nutná permeabilizace cytoplasmatické membrány .</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Hoechst 33342</a:t>
            </a:r>
            <a:r>
              <a:rPr lang="cs-CZ" sz="2000" b="1">
                <a:solidFill>
                  <a:schemeClr val="accent2"/>
                </a:solidFill>
                <a:effectLst>
                  <a:outerShdw blurRad="38100" dist="38100" dir="2700000" algn="tl">
                    <a:srgbClr val="C0C0C0"/>
                  </a:outerShdw>
                </a:effectLst>
                <a:latin typeface="Century Gothic" pitchFamily="34" charset="0"/>
              </a:rPr>
              <a:t> </a:t>
            </a:r>
            <a:endParaRPr lang="en-US"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Vybrant</a:t>
            </a:r>
            <a:r>
              <a:rPr lang="en-US" sz="2000" u="sng">
                <a:solidFill>
                  <a:srgbClr val="FF0000"/>
                </a:solidFill>
                <a:effectLst>
                  <a:outerShdw blurRad="38100" dist="38100" dir="2700000" algn="tl">
                    <a:srgbClr val="C0C0C0"/>
                  </a:outerShdw>
                </a:effectLst>
                <a:latin typeface="Century Gothic" pitchFamily="34" charset="0"/>
              </a:rPr>
              <a:t>®</a:t>
            </a:r>
            <a:r>
              <a:rPr lang="cs-CZ" sz="2000" u="sng">
                <a:solidFill>
                  <a:srgbClr val="FF0000"/>
                </a:solidFill>
                <a:effectLst>
                  <a:outerShdw blurRad="38100" dist="38100" dir="2700000" algn="tl">
                    <a:srgbClr val="C0C0C0"/>
                  </a:outerShdw>
                </a:effectLst>
                <a:latin typeface="Century Gothic" pitchFamily="34" charset="0"/>
              </a:rPr>
              <a:t> DyeCycle</a:t>
            </a:r>
            <a:r>
              <a:rPr lang="en-US" sz="2000" u="sng">
                <a:solidFill>
                  <a:srgbClr val="FF0000"/>
                </a:solidFill>
                <a:effectLst>
                  <a:outerShdw blurRad="38100" dist="38100" dir="2700000" algn="tl">
                    <a:srgbClr val="C0C0C0"/>
                  </a:outerShdw>
                </a:effectLst>
                <a:latin typeface="Century Gothic" pitchFamily="34" charset="0"/>
              </a:rPr>
              <a:t>™</a:t>
            </a:r>
          </a:p>
          <a:p>
            <a:pPr marL="342900" indent="-342900">
              <a:spcBef>
                <a:spcPct val="20000"/>
              </a:spcBef>
              <a:buClr>
                <a:schemeClr val="tx2"/>
              </a:buClr>
              <a:buSzPct val="75000"/>
              <a:buFontTx/>
              <a:buChar char="•"/>
              <a:defRPr/>
            </a:pPr>
            <a:r>
              <a:rPr lang="en-US" sz="2000" u="sng">
                <a:solidFill>
                  <a:srgbClr val="FF0000"/>
                </a:solidFill>
                <a:effectLst>
                  <a:outerShdw blurRad="38100" dist="38100" dir="2700000" algn="tl">
                    <a:srgbClr val="C0C0C0"/>
                  </a:outerShdw>
                </a:effectLst>
                <a:latin typeface="Century Gothic" pitchFamily="34" charset="0"/>
              </a:rPr>
              <a:t>DRAQ5</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Quaternary benzo[c]phenanthridine alkaloids (QBAs) </a:t>
            </a:r>
            <a:endParaRPr lang="en-US"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a:effectLst>
                  <a:outerShdw blurRad="38100" dist="38100" dir="2700000" algn="tl">
                    <a:srgbClr val="C0C0C0"/>
                  </a:outerShdw>
                </a:effectLst>
              </a:rPr>
              <a:t>I. Slaninova, J. Slanina and E. Taborska, "Quaternary benzo[c]phenanthridine alkaloids--novel cell permeant and red fluorescing DNA probes," </a:t>
            </a:r>
            <a:r>
              <a:rPr lang="cs-CZ" i="1">
                <a:effectLst>
                  <a:outerShdw blurRad="38100" dist="38100" dir="2700000" algn="tl">
                    <a:srgbClr val="C0C0C0"/>
                  </a:outerShdw>
                </a:effectLst>
              </a:rPr>
              <a:t>Cytometry A</a:t>
            </a:r>
            <a:r>
              <a:rPr lang="cs-CZ">
                <a:effectLst>
                  <a:outerShdw blurRad="38100" dist="38100" dir="2700000" algn="tl">
                    <a:srgbClr val="C0C0C0"/>
                  </a:outerShdw>
                </a:effectLst>
              </a:rPr>
              <a:t>, vol. 71, no. 9, pp. 700-708, 2007.</a:t>
            </a:r>
            <a:endParaRPr lang="cs-CZ" sz="2000">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sz="2000">
                <a:effectLst>
                  <a:outerShdw blurRad="38100" dist="38100" dir="2700000" algn="tl">
                    <a:srgbClr val="C0C0C0"/>
                  </a:outerShdw>
                </a:effectLst>
                <a:latin typeface="Century Gothic" pitchFamily="34" charset="0"/>
              </a:rPr>
              <a:t>	- m</a:t>
            </a:r>
            <a:r>
              <a:rPr lang="en-US" sz="2000">
                <a:effectLst>
                  <a:outerShdw blurRad="38100" dist="38100" dir="2700000" algn="tl">
                    <a:srgbClr val="C0C0C0"/>
                  </a:outerShdw>
                </a:effectLst>
                <a:latin typeface="Century Gothic" pitchFamily="34" charset="0"/>
              </a:rPr>
              <a:t>ohou</a:t>
            </a:r>
            <a:r>
              <a:rPr lang="cs-CZ" sz="2000">
                <a:effectLst>
                  <a:outerShdw blurRad="38100" dist="38100" dir="2700000" algn="tl">
                    <a:srgbClr val="C0C0C0"/>
                  </a:outerShdw>
                </a:effectLst>
                <a:latin typeface="Century Gothic" pitchFamily="34" charset="0"/>
              </a:rPr>
              <a:t> být používán</a:t>
            </a:r>
            <a:r>
              <a:rPr lang="en-US" sz="2000">
                <a:effectLst>
                  <a:outerShdw blurRad="38100" dist="38100" dir="2700000" algn="tl">
                    <a:srgbClr val="C0C0C0"/>
                  </a:outerShdw>
                </a:effectLst>
                <a:latin typeface="Century Gothic" pitchFamily="34" charset="0"/>
              </a:rPr>
              <a:t>y</a:t>
            </a:r>
            <a:r>
              <a:rPr lang="cs-CZ" sz="2000">
                <a:effectLst>
                  <a:outerShdw blurRad="38100" dist="38100" dir="2700000" algn="tl">
                    <a:srgbClr val="C0C0C0"/>
                  </a:outerShdw>
                </a:effectLst>
                <a:latin typeface="Century Gothic" pitchFamily="34" charset="0"/>
              </a:rPr>
              <a:t> pro značení viabilních buněk.</a:t>
            </a:r>
          </a:p>
        </p:txBody>
      </p:sp>
      <p:sp>
        <p:nvSpPr>
          <p:cNvPr id="46084"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9"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0"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1"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2"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5"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47122"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47123"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47124"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47125"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47126"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47127"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47128"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9"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0"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1"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2"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3"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4"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5"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6"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7"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8"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9"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0"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1"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2"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3"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4"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5"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6"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7"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8"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7149"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47151"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47153"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47154"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47155"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47161"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2"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6" name="Rectangle 60"/>
          <p:cNvSpPr>
            <a:spLocks noChangeArrowheads="1"/>
          </p:cNvSpPr>
          <p:nvPr/>
        </p:nvSpPr>
        <p:spPr bwMode="auto">
          <a:xfrm>
            <a:off x="2547938" y="149225"/>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a:solidFill>
                  <a:srgbClr val="FAFD00"/>
                </a:solidFill>
                <a:latin typeface="Century Gothic" pitchFamily="34" charset="0"/>
              </a:rPr>
              <a:t>Normal Cell Cycle </a:t>
            </a:r>
            <a:endParaRPr lang="cs-CZ" altLang="en-US" sz="4400" b="1">
              <a:solidFill>
                <a:srgbClr val="FAFD00"/>
              </a:solidFill>
              <a:latin typeface="Century Gothic CE" charset="-18"/>
            </a:endParaRPr>
          </a:p>
        </p:txBody>
      </p:sp>
      <p:sp>
        <p:nvSpPr>
          <p:cNvPr id="47157"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00113" y="404813"/>
            <a:ext cx="7970837" cy="1143000"/>
          </a:xfrm>
        </p:spPr>
        <p:txBody>
          <a:bodyPr/>
          <a:lstStyle/>
          <a:p>
            <a:pPr eaLnBrk="1" hangingPunct="1"/>
            <a:r>
              <a:rPr lang="cs-CZ" altLang="en-US" sz="4000" smtClean="0"/>
              <a:t>Analýza histogramu buněčného cyklu</a:t>
            </a:r>
          </a:p>
        </p:txBody>
      </p:sp>
      <p:sp>
        <p:nvSpPr>
          <p:cNvPr id="48131" name="Rectangle 3"/>
          <p:cNvSpPr>
            <a:spLocks noGrp="1" noChangeArrowheads="1"/>
          </p:cNvSpPr>
          <p:nvPr>
            <p:ph type="body" idx="1"/>
          </p:nvPr>
        </p:nvSpPr>
        <p:spPr/>
        <p:txBody>
          <a:bodyPr/>
          <a:lstStyle/>
          <a:p>
            <a:pPr eaLnBrk="1" hangingPunct="1"/>
            <a:r>
              <a:rPr lang="cs-CZ" altLang="en-US" sz="2000" smtClean="0">
                <a:solidFill>
                  <a:srgbClr val="FF0000"/>
                </a:solidFill>
              </a:rPr>
              <a:t>nepoužívá</a:t>
            </a:r>
            <a:r>
              <a:rPr lang="cs-CZ" altLang="en-US" sz="2000" smtClean="0"/>
              <a:t> se běžná analýza pomocí úseček (regionů) v histogramu</a:t>
            </a:r>
          </a:p>
          <a:p>
            <a:pPr eaLnBrk="1" hangingPunct="1"/>
            <a:r>
              <a:rPr lang="cs-CZ" altLang="en-US" sz="2000" smtClean="0">
                <a:solidFill>
                  <a:srgbClr val="FF0000"/>
                </a:solidFill>
              </a:rPr>
              <a:t>je nutné</a:t>
            </a:r>
            <a:r>
              <a:rPr lang="cs-CZ" altLang="en-US" sz="2000" smtClean="0"/>
              <a:t> používat speciální software pro modelovaní analýzu distribuce jednotlivých fází  </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88913"/>
            <a:ext cx="5926138" cy="644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163" y="4941888"/>
            <a:ext cx="1747837"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49275"/>
            <a:ext cx="7885112"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6224588"/>
            <a:ext cx="7100887"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1543050"/>
            <a:ext cx="654367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404813"/>
            <a:ext cx="25019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6648" name="Group 8"/>
          <p:cNvGrpSpPr>
            <a:grpSpLocks/>
          </p:cNvGrpSpPr>
          <p:nvPr/>
        </p:nvGrpSpPr>
        <p:grpSpPr bwMode="auto">
          <a:xfrm>
            <a:off x="4084638" y="2997200"/>
            <a:ext cx="5167312" cy="3860800"/>
            <a:chOff x="2573" y="1888"/>
            <a:chExt cx="3255" cy="2432"/>
          </a:xfrm>
        </p:grpSpPr>
        <p:pic>
          <p:nvPicPr>
            <p:cNvPr id="522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 y="2016"/>
              <a:ext cx="2592"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5" y="2352"/>
              <a:ext cx="55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41" name="Rectangle 7"/>
            <p:cNvSpPr>
              <a:spLocks noChangeArrowheads="1"/>
            </p:cNvSpPr>
            <p:nvPr/>
          </p:nvSpPr>
          <p:spPr bwMode="auto">
            <a:xfrm>
              <a:off x="4699" y="1888"/>
              <a:ext cx="1129" cy="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pitchFamily="18" charset="0"/>
                </a:rPr>
                <a:t>File analyzed: LNCaP/-</a:t>
              </a:r>
            </a:p>
            <a:p>
              <a:pPr>
                <a:spcBef>
                  <a:spcPct val="0"/>
                </a:spcBef>
                <a:buClrTx/>
                <a:buSzTx/>
                <a:buFontTx/>
                <a:buNone/>
              </a:pPr>
              <a:r>
                <a:rPr lang="en-US" altLang="en-US" sz="1000">
                  <a:latin typeface="Times" pitchFamily="18" charset="0"/>
                </a:rPr>
                <a:t>Date analyzed: 16-Oct-2006</a:t>
              </a:r>
            </a:p>
            <a:p>
              <a:pPr>
                <a:spcBef>
                  <a:spcPct val="0"/>
                </a:spcBef>
                <a:buClrTx/>
                <a:buSzTx/>
                <a:buFontTx/>
                <a:buNone/>
              </a:pPr>
              <a:r>
                <a:rPr lang="en-US" altLang="en-US" sz="1000">
                  <a:latin typeface="Times" pitchFamily="18" charset="0"/>
                </a:rPr>
                <a:t>Model: 1DA0n_DSD</a:t>
              </a:r>
            </a:p>
            <a:p>
              <a:pPr>
                <a:spcBef>
                  <a:spcPct val="0"/>
                </a:spcBef>
                <a:buClrTx/>
                <a:buSzTx/>
                <a:buFontTx/>
                <a:buNone/>
              </a:pPr>
              <a:r>
                <a:rPr lang="en-US" altLang="en-US" sz="1000">
                  <a:latin typeface="Times" pitchFamily="18" charset="0"/>
                </a:rPr>
                <a:t>Analysis type: Manual analysis</a:t>
              </a:r>
            </a:p>
            <a:p>
              <a:pPr>
                <a:spcBef>
                  <a:spcPct val="0"/>
                </a:spcBef>
                <a:buClrTx/>
                <a:buSzTx/>
                <a:buFontTx/>
                <a:buNone/>
              </a:pPr>
              <a:endParaRPr lang="en-US" altLang="en-US" sz="1000">
                <a:latin typeface="Times" pitchFamily="18" charset="0"/>
              </a:endParaRPr>
            </a:p>
            <a:p>
              <a:pPr>
                <a:spcBef>
                  <a:spcPct val="0"/>
                </a:spcBef>
                <a:buClrTx/>
                <a:buSzTx/>
                <a:buFontTx/>
                <a:buNone/>
              </a:pPr>
              <a:r>
                <a:rPr lang="en-US" altLang="en-US" sz="1000">
                  <a:latin typeface="Times" pitchFamily="18" charset="0"/>
                </a:rPr>
                <a:t>Diploid: 100.00 %</a:t>
              </a:r>
            </a:p>
            <a:p>
              <a:pPr>
                <a:spcBef>
                  <a:spcPct val="0"/>
                </a:spcBef>
                <a:buClrTx/>
                <a:buSzTx/>
                <a:buFontTx/>
                <a:buNone/>
              </a:pPr>
              <a:r>
                <a:rPr lang="en-US" altLang="en-US" sz="1000">
                  <a:latin typeface="Times" pitchFamily="18" charset="0"/>
                </a:rPr>
                <a:t>   Dip G1: 79.55 % at 46.94</a:t>
              </a:r>
            </a:p>
            <a:p>
              <a:pPr>
                <a:spcBef>
                  <a:spcPct val="0"/>
                </a:spcBef>
                <a:buClrTx/>
                <a:buSzTx/>
                <a:buFontTx/>
                <a:buNone/>
              </a:pPr>
              <a:r>
                <a:rPr lang="en-US" altLang="en-US" sz="1000">
                  <a:latin typeface="Times" pitchFamily="18" charset="0"/>
                </a:rPr>
                <a:t>   Dip G2: 0.15 % at 93.88</a:t>
              </a:r>
            </a:p>
            <a:p>
              <a:pPr>
                <a:spcBef>
                  <a:spcPct val="0"/>
                </a:spcBef>
                <a:buClrTx/>
                <a:buSzTx/>
                <a:buFontTx/>
                <a:buNone/>
              </a:pPr>
              <a:r>
                <a:rPr lang="en-US" altLang="en-US" sz="1000">
                  <a:latin typeface="Times" pitchFamily="18" charset="0"/>
                </a:rPr>
                <a:t>   Dip S: 20.30 %   G2/G1: 2.00</a:t>
              </a:r>
            </a:p>
            <a:p>
              <a:pPr>
                <a:spcBef>
                  <a:spcPct val="0"/>
                </a:spcBef>
                <a:buClrTx/>
                <a:buSzTx/>
                <a:buFontTx/>
                <a:buNone/>
              </a:pPr>
              <a:r>
                <a:rPr lang="en-US" altLang="en-US" sz="1000">
                  <a:latin typeface="Times" pitchFamily="18" charset="0"/>
                </a:rPr>
                <a:t>   %CV: 4.90</a:t>
              </a:r>
            </a:p>
            <a:p>
              <a:pPr>
                <a:spcBef>
                  <a:spcPct val="0"/>
                </a:spcBef>
                <a:buClrTx/>
                <a:buSzTx/>
                <a:buFontTx/>
                <a:buNone/>
              </a:pPr>
              <a:endParaRPr lang="en-US" altLang="en-US" sz="1000">
                <a:latin typeface="Times" pitchFamily="18" charset="0"/>
              </a:endParaRPr>
            </a:p>
            <a:p>
              <a:pPr>
                <a:spcBef>
                  <a:spcPct val="0"/>
                </a:spcBef>
                <a:buClrTx/>
                <a:buSzTx/>
                <a:buFontTx/>
                <a:buNone/>
              </a:pPr>
              <a:r>
                <a:rPr lang="en-US" altLang="en-US" sz="1000">
                  <a:latin typeface="Times" pitchFamily="18" charset="0"/>
                </a:rPr>
                <a:t>Total S-Phase: 20.30 %</a:t>
              </a:r>
            </a:p>
            <a:p>
              <a:pPr>
                <a:spcBef>
                  <a:spcPct val="0"/>
                </a:spcBef>
                <a:buClrTx/>
                <a:buSzTx/>
                <a:buFontTx/>
                <a:buNone/>
              </a:pPr>
              <a:r>
                <a:rPr lang="en-US" altLang="en-US" sz="1000">
                  <a:latin typeface="Times" pitchFamily="18" charset="0"/>
                </a:rPr>
                <a:t>Total B.A.D.: 3.32 %  </a:t>
              </a:r>
            </a:p>
            <a:p>
              <a:pPr>
                <a:spcBef>
                  <a:spcPct val="0"/>
                </a:spcBef>
                <a:buClrTx/>
                <a:buSzTx/>
                <a:buFontTx/>
                <a:buNone/>
              </a:pPr>
              <a:endParaRPr lang="en-US" altLang="en-US" sz="1000">
                <a:latin typeface="Times" pitchFamily="18" charset="0"/>
              </a:endParaRPr>
            </a:p>
            <a:p>
              <a:pPr>
                <a:spcBef>
                  <a:spcPct val="0"/>
                </a:spcBef>
                <a:buClrTx/>
                <a:buSzTx/>
                <a:buFontTx/>
                <a:buNone/>
              </a:pPr>
              <a:r>
                <a:rPr lang="en-US" altLang="en-US" sz="1000">
                  <a:latin typeface="Times" pitchFamily="18" charset="0"/>
                </a:rPr>
                <a:t>Debris: 11.36 %</a:t>
              </a:r>
            </a:p>
            <a:p>
              <a:pPr>
                <a:spcBef>
                  <a:spcPct val="0"/>
                </a:spcBef>
                <a:buClrTx/>
                <a:buSzTx/>
                <a:buFontTx/>
                <a:buNone/>
              </a:pPr>
              <a:r>
                <a:rPr lang="en-US" altLang="en-US" sz="1000">
                  <a:latin typeface="Times" pitchFamily="18" charset="0"/>
                </a:rPr>
                <a:t>Aggregates: 0.06 %</a:t>
              </a:r>
            </a:p>
            <a:p>
              <a:pPr>
                <a:spcBef>
                  <a:spcPct val="0"/>
                </a:spcBef>
                <a:buClrTx/>
                <a:buSzTx/>
                <a:buFontTx/>
                <a:buNone/>
              </a:pPr>
              <a:r>
                <a:rPr lang="en-US" altLang="en-US" sz="1000">
                  <a:latin typeface="Times" pitchFamily="18" charset="0"/>
                </a:rPr>
                <a:t>Modeled events: 3970</a:t>
              </a:r>
            </a:p>
            <a:p>
              <a:pPr>
                <a:spcBef>
                  <a:spcPct val="0"/>
                </a:spcBef>
                <a:buClrTx/>
                <a:buSzTx/>
                <a:buFontTx/>
                <a:buNone/>
              </a:pPr>
              <a:r>
                <a:rPr lang="en-US" altLang="en-US" sz="1000">
                  <a:latin typeface="Times" pitchFamily="18" charset="0"/>
                </a:rPr>
                <a:t>All cycle events: 3517</a:t>
              </a:r>
            </a:p>
            <a:p>
              <a:pPr>
                <a:spcBef>
                  <a:spcPct val="0"/>
                </a:spcBef>
                <a:buClrTx/>
                <a:buSzTx/>
                <a:buFontTx/>
                <a:buNone/>
              </a:pPr>
              <a:r>
                <a:rPr lang="en-US" altLang="en-US" sz="1000">
                  <a:latin typeface="Times" pitchFamily="18" charset="0"/>
                </a:rPr>
                <a:t>Cycle events per channel: 73</a:t>
              </a:r>
            </a:p>
            <a:p>
              <a:pPr>
                <a:spcBef>
                  <a:spcPct val="0"/>
                </a:spcBef>
                <a:buClrTx/>
                <a:buSzTx/>
                <a:buFontTx/>
                <a:buNone/>
              </a:pPr>
              <a:r>
                <a:rPr lang="en-US" altLang="en-US" sz="1000">
                  <a:latin typeface="Times" pitchFamily="18" charset="0"/>
                </a:rPr>
                <a:t>RCS: 1.038</a:t>
              </a:r>
            </a:p>
          </p:txBody>
        </p:sp>
      </p:grpSp>
      <p:sp>
        <p:nvSpPr>
          <p:cNvPr id="52228" name="Rectangle 9"/>
          <p:cNvSpPr>
            <a:spLocks noChangeArrowheads="1"/>
          </p:cNvSpPr>
          <p:nvPr/>
        </p:nvSpPr>
        <p:spPr bwMode="auto">
          <a:xfrm>
            <a:off x="6300788" y="188913"/>
            <a:ext cx="2843212" cy="187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2800">
                <a:solidFill>
                  <a:schemeClr val="tx2"/>
                </a:solidFill>
                <a:latin typeface="Times New Roman" pitchFamily="18" charset="0"/>
              </a:rPr>
              <a:t>Analýza histogramu buněčného cyklu</a:t>
            </a:r>
          </a:p>
        </p:txBody>
      </p:sp>
      <p:grpSp>
        <p:nvGrpSpPr>
          <p:cNvPr id="496653" name="Group 13"/>
          <p:cNvGrpSpPr>
            <a:grpSpLocks/>
          </p:cNvGrpSpPr>
          <p:nvPr/>
        </p:nvGrpSpPr>
        <p:grpSpPr bwMode="auto">
          <a:xfrm>
            <a:off x="763588" y="2349500"/>
            <a:ext cx="4114800" cy="4449763"/>
            <a:chOff x="481" y="1480"/>
            <a:chExt cx="2592" cy="2803"/>
          </a:xfrm>
        </p:grpSpPr>
        <p:pic>
          <p:nvPicPr>
            <p:cNvPr id="5223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 y="1979"/>
              <a:ext cx="2592"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6" name="Text Box 10"/>
            <p:cNvSpPr txBox="1">
              <a:spLocks noChangeArrowheads="1"/>
            </p:cNvSpPr>
            <p:nvPr/>
          </p:nvSpPr>
          <p:spPr bwMode="auto">
            <a:xfrm>
              <a:off x="1655" y="2205"/>
              <a:ext cx="8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latin typeface="Times" pitchFamily="18" charset="0"/>
                </a:rPr>
                <a:t>R1 AND R2</a:t>
              </a:r>
            </a:p>
          </p:txBody>
        </p:sp>
        <p:sp>
          <p:nvSpPr>
            <p:cNvPr id="52237" name="Line 11"/>
            <p:cNvSpPr>
              <a:spLocks noChangeShapeType="1"/>
            </p:cNvSpPr>
            <p:nvPr/>
          </p:nvSpPr>
          <p:spPr bwMode="auto">
            <a:xfrm>
              <a:off x="1338" y="1480"/>
              <a:ext cx="453"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8" name="Line 12"/>
            <p:cNvSpPr>
              <a:spLocks noChangeShapeType="1"/>
            </p:cNvSpPr>
            <p:nvPr/>
          </p:nvSpPr>
          <p:spPr bwMode="auto">
            <a:xfrm flipH="1">
              <a:off x="2381" y="1570"/>
              <a:ext cx="590" cy="5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6663" name="Group 23"/>
          <p:cNvGrpSpPr>
            <a:grpSpLocks/>
          </p:cNvGrpSpPr>
          <p:nvPr/>
        </p:nvGrpSpPr>
        <p:grpSpPr bwMode="auto">
          <a:xfrm>
            <a:off x="971550" y="223838"/>
            <a:ext cx="3586163" cy="2844800"/>
            <a:chOff x="612" y="141"/>
            <a:chExt cx="2259" cy="1792"/>
          </a:xfrm>
        </p:grpSpPr>
        <p:pic>
          <p:nvPicPr>
            <p:cNvPr id="522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 y="141"/>
              <a:ext cx="2224" cy="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2" name="Line 17"/>
            <p:cNvSpPr>
              <a:spLocks noChangeShapeType="1"/>
            </p:cNvSpPr>
            <p:nvPr/>
          </p:nvSpPr>
          <p:spPr bwMode="auto">
            <a:xfrm flipH="1" flipV="1">
              <a:off x="1474" y="935"/>
              <a:ext cx="226"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3" name="Line 19"/>
            <p:cNvSpPr>
              <a:spLocks noChangeShapeType="1"/>
            </p:cNvSpPr>
            <p:nvPr/>
          </p:nvSpPr>
          <p:spPr bwMode="auto">
            <a:xfrm flipH="1">
              <a:off x="1519" y="1071"/>
              <a:ext cx="182"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4" name="Text Box 20"/>
            <p:cNvSpPr txBox="1">
              <a:spLocks noChangeArrowheads="1"/>
            </p:cNvSpPr>
            <p:nvPr/>
          </p:nvSpPr>
          <p:spPr bwMode="auto">
            <a:xfrm>
              <a:off x="1655" y="277"/>
              <a:ext cx="1216"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latin typeface="Times" pitchFamily="18" charset="0"/>
                </a:rPr>
                <a:t>FL-W vs. FL-A</a:t>
              </a:r>
            </a:p>
            <a:p>
              <a:pPr>
                <a:spcBef>
                  <a:spcPct val="0"/>
                </a:spcBef>
                <a:buClrTx/>
                <a:buSzTx/>
                <a:buFontTx/>
                <a:buNone/>
              </a:pPr>
              <a:r>
                <a:rPr lang="cs-CZ" altLang="en-US" sz="1800" i="1">
                  <a:latin typeface="Times" pitchFamily="18" charset="0"/>
                </a:rPr>
                <a:t>(BD)</a:t>
              </a:r>
            </a:p>
            <a:p>
              <a:pPr>
                <a:spcBef>
                  <a:spcPct val="0"/>
                </a:spcBef>
                <a:buClrTx/>
                <a:buSzTx/>
                <a:buFontTx/>
                <a:buNone/>
              </a:pPr>
              <a:r>
                <a:rPr lang="cs-CZ" altLang="en-US" sz="1800">
                  <a:latin typeface="Times" pitchFamily="18" charset="0"/>
                </a:rPr>
                <a:t>FL vs. AUX</a:t>
              </a:r>
            </a:p>
            <a:p>
              <a:pPr>
                <a:spcBef>
                  <a:spcPct val="0"/>
                </a:spcBef>
                <a:buClrTx/>
                <a:buSzTx/>
                <a:buFontTx/>
                <a:buNone/>
              </a:pPr>
              <a:r>
                <a:rPr lang="cs-CZ" altLang="en-US" sz="1800" i="1">
                  <a:latin typeface="Times" pitchFamily="18" charset="0"/>
                </a:rPr>
                <a:t>(Beckman Coulter)</a:t>
              </a:r>
            </a:p>
            <a:p>
              <a:pPr>
                <a:spcBef>
                  <a:spcPct val="0"/>
                </a:spcBef>
                <a:buClrTx/>
                <a:buSzTx/>
                <a:buFontTx/>
                <a:buNone/>
              </a:pPr>
              <a:r>
                <a:rPr lang="cs-CZ" altLang="en-US" sz="1800">
                  <a:latin typeface="Times" pitchFamily="18" charset="0"/>
                </a:rPr>
                <a:t>„doublets“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66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66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66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96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0163"/>
            <a:ext cx="4856162" cy="651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descr="C:\Users\ksoucek\AppData\Local\Temp\Rar$DRa0.904\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247015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C:\Users\ksoucek\AppData\Local\Temp\Rar$DRa0.877\hig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C:\Users\ksoucek\AppData\Local\Temp\Rar$DRa0.415\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513" y="3916363"/>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C:\Users\ksoucek\AppData\Local\Temp\Rar$DRa0.454\medium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75" y="39258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C:\Users\ksoucek\AppData\Local\Temp\Rar$DRa0.126\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513"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C:\Users\ksoucek\AppData\Local\Temp\Rar$DRa0.282\Low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375"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7" name="Přímá spojnice se šipkou 2"/>
          <p:cNvCxnSpPr>
            <a:cxnSpLocks noChangeShapeType="1"/>
          </p:cNvCxnSpPr>
          <p:nvPr/>
        </p:nvCxnSpPr>
        <p:spPr bwMode="auto">
          <a:xfrm flipV="1">
            <a:off x="3355975" y="3716338"/>
            <a:ext cx="1144588" cy="1441450"/>
          </a:xfrm>
          <a:prstGeom prst="straightConnector1">
            <a:avLst/>
          </a:prstGeom>
          <a:noFill/>
          <a:ln w="25400"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8" name="Přímá spojnice se šipkou 10"/>
          <p:cNvCxnSpPr>
            <a:cxnSpLocks noChangeShapeType="1"/>
          </p:cNvCxnSpPr>
          <p:nvPr/>
        </p:nvCxnSpPr>
        <p:spPr bwMode="auto">
          <a:xfrm flipV="1">
            <a:off x="3355975" y="4797425"/>
            <a:ext cx="1144588" cy="631825"/>
          </a:xfrm>
          <a:prstGeom prst="straightConnector1">
            <a:avLst/>
          </a:prstGeom>
          <a:noFill/>
          <a:ln w="254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9" name="Přímá spojnice se šipkou 11"/>
          <p:cNvCxnSpPr>
            <a:cxnSpLocks noChangeShapeType="1"/>
          </p:cNvCxnSpPr>
          <p:nvPr/>
        </p:nvCxnSpPr>
        <p:spPr bwMode="auto">
          <a:xfrm>
            <a:off x="3355975" y="5583238"/>
            <a:ext cx="1144588" cy="582612"/>
          </a:xfrm>
          <a:prstGeom prst="straightConnector1">
            <a:avLst/>
          </a:prstGeom>
          <a:noFill/>
          <a:ln w="25400" algn="ctr">
            <a:solidFill>
              <a:srgbClr val="66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2"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1600200"/>
            <a:ext cx="4114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Rectangle 3"/>
          <p:cNvSpPr>
            <a:spLocks noChangeArrowheads="1"/>
          </p:cNvSpPr>
          <p:nvPr/>
        </p:nvSpPr>
        <p:spPr bwMode="auto">
          <a:xfrm>
            <a:off x="6307138" y="457200"/>
            <a:ext cx="2657475"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File analyzed: SAMPLE2.FCS</a:t>
            </a:r>
          </a:p>
          <a:p>
            <a:pPr>
              <a:spcBef>
                <a:spcPct val="0"/>
              </a:spcBef>
              <a:buClrTx/>
              <a:buSzTx/>
              <a:buFontTx/>
              <a:buNone/>
            </a:pPr>
            <a:r>
              <a:rPr lang="en-US" altLang="en-US" sz="1400">
                <a:latin typeface="Times" pitchFamily="18" charset="0"/>
              </a:rPr>
              <a:t>Date analyzed: 16-Oct-2006</a:t>
            </a:r>
          </a:p>
          <a:p>
            <a:pPr>
              <a:spcBef>
                <a:spcPct val="0"/>
              </a:spcBef>
              <a:buClrTx/>
              <a:buSzTx/>
              <a:buFontTx/>
              <a:buNone/>
            </a:pPr>
            <a:r>
              <a:rPr lang="en-US" altLang="en-US" sz="1400">
                <a:latin typeface="Times" pitchFamily="18" charset="0"/>
              </a:rPr>
              <a:t>Model: 2DA0n_DSD_ASD</a:t>
            </a:r>
          </a:p>
          <a:p>
            <a:pPr>
              <a:spcBef>
                <a:spcPct val="0"/>
              </a:spcBef>
              <a:buClrTx/>
              <a:buSzTx/>
              <a:buFontTx/>
              <a:buNone/>
            </a:pPr>
            <a:r>
              <a:rPr lang="en-US" altLang="en-US" sz="1400">
                <a:latin typeface="Times" pitchFamily="18" charset="0"/>
              </a:rPr>
              <a:t>Analysis type: Automatic analysis</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Diploid: 57.22 %</a:t>
            </a:r>
          </a:p>
          <a:p>
            <a:pPr>
              <a:spcBef>
                <a:spcPct val="0"/>
              </a:spcBef>
              <a:buClrTx/>
              <a:buSzTx/>
              <a:buFontTx/>
              <a:buNone/>
            </a:pPr>
            <a:r>
              <a:rPr lang="en-US" altLang="en-US" sz="1400">
                <a:latin typeface="Times" pitchFamily="18" charset="0"/>
              </a:rPr>
              <a:t>   Dip G1: 70.35 % at 75.05</a:t>
            </a:r>
          </a:p>
          <a:p>
            <a:pPr>
              <a:spcBef>
                <a:spcPct val="0"/>
              </a:spcBef>
              <a:buClrTx/>
              <a:buSzTx/>
              <a:buFontTx/>
              <a:buNone/>
            </a:pPr>
            <a:r>
              <a:rPr lang="en-US" altLang="en-US" sz="1400">
                <a:latin typeface="Times" pitchFamily="18" charset="0"/>
              </a:rPr>
              <a:t>   Dip G2: 5.60 % at 150.10</a:t>
            </a:r>
          </a:p>
          <a:p>
            <a:pPr>
              <a:spcBef>
                <a:spcPct val="0"/>
              </a:spcBef>
              <a:buClrTx/>
              <a:buSzTx/>
              <a:buFontTx/>
              <a:buNone/>
            </a:pPr>
            <a:r>
              <a:rPr lang="en-US" altLang="en-US" sz="1400">
                <a:latin typeface="Times" pitchFamily="18" charset="0"/>
              </a:rPr>
              <a:t>   Dip S: 24.05 %   G2/G1: 2.00</a:t>
            </a:r>
          </a:p>
          <a:p>
            <a:pPr>
              <a:spcBef>
                <a:spcPct val="0"/>
              </a:spcBef>
              <a:buClrTx/>
              <a:buSzTx/>
              <a:buFontTx/>
              <a:buNone/>
            </a:pPr>
            <a:r>
              <a:rPr lang="en-US" altLang="en-US" sz="1400">
                <a:latin typeface="Times" pitchFamily="18" charset="0"/>
              </a:rPr>
              <a:t>   %CV: 3.02</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Aneuploid 1: 42.78 %</a:t>
            </a:r>
          </a:p>
          <a:p>
            <a:pPr>
              <a:spcBef>
                <a:spcPct val="0"/>
              </a:spcBef>
              <a:buClrTx/>
              <a:buSzTx/>
              <a:buFontTx/>
              <a:buNone/>
            </a:pPr>
            <a:r>
              <a:rPr lang="en-US" altLang="en-US" sz="1400">
                <a:latin typeface="Times" pitchFamily="18" charset="0"/>
              </a:rPr>
              <a:t>   An1 G1: 83.63 % at 100.15</a:t>
            </a:r>
          </a:p>
          <a:p>
            <a:pPr>
              <a:spcBef>
                <a:spcPct val="0"/>
              </a:spcBef>
              <a:buClrTx/>
              <a:buSzTx/>
              <a:buFontTx/>
              <a:buNone/>
            </a:pPr>
            <a:r>
              <a:rPr lang="en-US" altLang="en-US" sz="1400">
                <a:latin typeface="Times" pitchFamily="18" charset="0"/>
              </a:rPr>
              <a:t>   An1 G2: 5.87 % at 200.30</a:t>
            </a:r>
          </a:p>
          <a:p>
            <a:pPr>
              <a:spcBef>
                <a:spcPct val="0"/>
              </a:spcBef>
              <a:buClrTx/>
              <a:buSzTx/>
              <a:buFontTx/>
              <a:buNone/>
            </a:pPr>
            <a:r>
              <a:rPr lang="en-US" altLang="en-US" sz="1400">
                <a:latin typeface="Times" pitchFamily="18" charset="0"/>
              </a:rPr>
              <a:t>   An1 S: 10.50 %   G2/G1: 2.00</a:t>
            </a:r>
          </a:p>
          <a:p>
            <a:pPr>
              <a:spcBef>
                <a:spcPct val="0"/>
              </a:spcBef>
              <a:buClrTx/>
              <a:buSzTx/>
              <a:buFontTx/>
              <a:buNone/>
            </a:pPr>
            <a:r>
              <a:rPr lang="en-US" altLang="en-US" sz="1400">
                <a:latin typeface="Times" pitchFamily="18" charset="0"/>
              </a:rPr>
              <a:t>   %CV: 5.02   DI: 1.33</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Total Aneuploid S-Phase: 10.50 %</a:t>
            </a:r>
          </a:p>
          <a:p>
            <a:pPr>
              <a:spcBef>
                <a:spcPct val="0"/>
              </a:spcBef>
              <a:buClrTx/>
              <a:buSzTx/>
              <a:buFontTx/>
              <a:buNone/>
            </a:pPr>
            <a:r>
              <a:rPr lang="en-US" altLang="en-US" sz="1400">
                <a:latin typeface="Times" pitchFamily="18" charset="0"/>
              </a:rPr>
              <a:t>Total S-Phase: 18.25 %</a:t>
            </a:r>
          </a:p>
          <a:p>
            <a:pPr>
              <a:spcBef>
                <a:spcPct val="0"/>
              </a:spcBef>
              <a:buClrTx/>
              <a:buSzTx/>
              <a:buFontTx/>
              <a:buNone/>
            </a:pPr>
            <a:r>
              <a:rPr lang="en-US" altLang="en-US" sz="1400">
                <a:latin typeface="Times" pitchFamily="18" charset="0"/>
              </a:rPr>
              <a:t>Total B.A.D.: 11.22 %  </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Debris: 19.13 %</a:t>
            </a:r>
          </a:p>
          <a:p>
            <a:pPr>
              <a:spcBef>
                <a:spcPct val="0"/>
              </a:spcBef>
              <a:buClrTx/>
              <a:buSzTx/>
              <a:buFontTx/>
              <a:buNone/>
            </a:pPr>
            <a:r>
              <a:rPr lang="en-US" altLang="en-US" sz="1400">
                <a:latin typeface="Times" pitchFamily="18" charset="0"/>
              </a:rPr>
              <a:t>Aggregates: 3.96 %</a:t>
            </a:r>
          </a:p>
          <a:p>
            <a:pPr>
              <a:spcBef>
                <a:spcPct val="0"/>
              </a:spcBef>
              <a:buClrTx/>
              <a:buSzTx/>
              <a:buFontTx/>
              <a:buNone/>
            </a:pPr>
            <a:r>
              <a:rPr lang="en-US" altLang="en-US" sz="1400">
                <a:latin typeface="Times" pitchFamily="18" charset="0"/>
              </a:rPr>
              <a:t>Modeled events: 31253</a:t>
            </a:r>
          </a:p>
          <a:p>
            <a:pPr>
              <a:spcBef>
                <a:spcPct val="0"/>
              </a:spcBef>
              <a:buClrTx/>
              <a:buSzTx/>
              <a:buFontTx/>
              <a:buNone/>
            </a:pPr>
            <a:r>
              <a:rPr lang="en-US" altLang="en-US" sz="1400">
                <a:latin typeface="Times" pitchFamily="18" charset="0"/>
              </a:rPr>
              <a:t>All cycle events: 24037</a:t>
            </a:r>
          </a:p>
          <a:p>
            <a:pPr>
              <a:spcBef>
                <a:spcPct val="0"/>
              </a:spcBef>
              <a:buClrTx/>
              <a:buSzTx/>
              <a:buFontTx/>
              <a:buNone/>
            </a:pPr>
            <a:r>
              <a:rPr lang="en-US" altLang="en-US" sz="1400">
                <a:latin typeface="Times" pitchFamily="18" charset="0"/>
              </a:rPr>
              <a:t>Cycle events per channel: 190</a:t>
            </a:r>
          </a:p>
          <a:p>
            <a:pPr>
              <a:spcBef>
                <a:spcPct val="0"/>
              </a:spcBef>
              <a:buClrTx/>
              <a:buSzTx/>
              <a:buFontTx/>
              <a:buNone/>
            </a:pPr>
            <a:r>
              <a:rPr lang="en-US" altLang="en-US" sz="1400">
                <a:latin typeface="Times" pitchFamily="18" charset="0"/>
              </a:rPr>
              <a:t>RCS: 0.842</a:t>
            </a:r>
          </a:p>
        </p:txBody>
      </p:sp>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2276475"/>
            <a:ext cx="8763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Rectangle 5"/>
          <p:cNvSpPr>
            <a:spLocks noChangeArrowheads="1"/>
          </p:cNvSpPr>
          <p:nvPr/>
        </p:nvSpPr>
        <p:spPr bwMode="auto">
          <a:xfrm>
            <a:off x="1187450" y="333375"/>
            <a:ext cx="51276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3600">
                <a:solidFill>
                  <a:schemeClr val="tx2"/>
                </a:solidFill>
                <a:latin typeface="Times New Roman" pitchFamily="18" charset="0"/>
              </a:rPr>
              <a:t>Aneuploidie je významný diagnostický marker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altLang="en-US" smtClean="0"/>
              <a:t>Analýza hlavních komponent</a:t>
            </a:r>
          </a:p>
        </p:txBody>
      </p:sp>
      <p:sp>
        <p:nvSpPr>
          <p:cNvPr id="21507" name="Rectangle 3"/>
          <p:cNvSpPr>
            <a:spLocks noGrp="1" noChangeArrowheads="1"/>
          </p:cNvSpPr>
          <p:nvPr>
            <p:ph type="body" idx="1"/>
          </p:nvPr>
        </p:nvSpPr>
        <p:spPr/>
        <p:txBody>
          <a:bodyPr/>
          <a:lstStyle/>
          <a:p>
            <a:pPr eaLnBrk="1" hangingPunct="1">
              <a:lnSpc>
                <a:spcPct val="90000"/>
              </a:lnSpc>
            </a:pPr>
            <a:r>
              <a:rPr lang="cs-CZ" altLang="en-US" sz="2800" smtClean="0"/>
              <a:t>Analýza hlavních komponent (Principal Component Analysis, PCA) je v teorii signálu </a:t>
            </a:r>
            <a:r>
              <a:rPr lang="cs-CZ" altLang="en-US" sz="2800" smtClean="0">
                <a:solidFill>
                  <a:srgbClr val="FF0000"/>
                </a:solidFill>
              </a:rPr>
              <a:t>transformace</a:t>
            </a:r>
            <a:r>
              <a:rPr lang="cs-CZ" altLang="en-US" sz="2800" smtClean="0"/>
              <a:t> sloužící k dekorelaci dat. Často se používá ke </a:t>
            </a:r>
            <a:r>
              <a:rPr lang="cs-CZ" altLang="en-US" sz="2800" smtClean="0">
                <a:solidFill>
                  <a:srgbClr val="FF0000"/>
                </a:solidFill>
              </a:rPr>
              <a:t>snížení dimenze dat</a:t>
            </a:r>
            <a:r>
              <a:rPr lang="cs-CZ" altLang="en-US" sz="2800" smtClean="0"/>
              <a:t> </a:t>
            </a:r>
            <a:r>
              <a:rPr lang="cs-CZ" altLang="en-US" sz="2800" smtClean="0">
                <a:solidFill>
                  <a:srgbClr val="FF0000"/>
                </a:solidFill>
              </a:rPr>
              <a:t>s co nejmenší ztrátou informace</a:t>
            </a:r>
            <a:r>
              <a:rPr lang="cs-CZ" altLang="en-US" sz="2800" smtClean="0"/>
              <a:t>. PCA je možno najít také jako Karhunen-Loèveho transformaci nebo Hotellingovu transformaci.</a:t>
            </a:r>
          </a:p>
        </p:txBody>
      </p:sp>
      <p:sp>
        <p:nvSpPr>
          <p:cNvPr id="21508" name="Rectangle 7"/>
          <p:cNvSpPr>
            <a:spLocks noChangeArrowheads="1"/>
          </p:cNvSpPr>
          <p:nvPr/>
        </p:nvSpPr>
        <p:spPr bwMode="auto">
          <a:xfrm>
            <a:off x="1692275" y="6237288"/>
            <a:ext cx="4968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http://cs.wikipedia.org/wiki/Anal%C3%BDza_hlavn%C3%ADch_komponent</a:t>
            </a:r>
          </a:p>
        </p:txBody>
      </p:sp>
    </p:spTree>
    <p:extLst>
      <p:ext uri="{BB962C8B-B14F-4D97-AF65-F5344CB8AC3E}">
        <p14:creationId xmlns:p14="http://schemas.microsoft.com/office/powerpoint/2010/main" val="35565676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450px-Native_American_tobacco_flow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268413"/>
            <a:ext cx="18637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title"/>
          </p:nvPr>
        </p:nvSpPr>
        <p:spPr>
          <a:xfrm>
            <a:off x="1187450" y="0"/>
            <a:ext cx="7772400" cy="1143000"/>
          </a:xfrm>
        </p:spPr>
        <p:txBody>
          <a:bodyPr/>
          <a:lstStyle/>
          <a:p>
            <a:pPr eaLnBrk="1" hangingPunct="1"/>
            <a:r>
              <a:rPr lang="cs-CZ" altLang="en-US" smtClean="0"/>
              <a:t>Analýza ploidity u vyšších rostlin</a:t>
            </a:r>
          </a:p>
        </p:txBody>
      </p:sp>
      <p:pic>
        <p:nvPicPr>
          <p:cNvPr id="563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649663"/>
            <a:ext cx="4041775"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6" descr="The image “http://florawww.eeb.uconn.edu/images/byspecies/ALSTROEMERIA_CARYOPHYLLACEA01.JPG” cannot be displayed, because it contains err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1268413"/>
            <a:ext cx="17811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9"/>
          <p:cNvSpPr>
            <a:spLocks noChangeArrowheads="1"/>
          </p:cNvSpPr>
          <p:nvPr/>
        </p:nvSpPr>
        <p:spPr bwMode="auto">
          <a:xfrm>
            <a:off x="971550" y="3644900"/>
            <a:ext cx="287338"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56327" name="Rectangle 10"/>
          <p:cNvSpPr>
            <a:spLocks noChangeArrowheads="1"/>
          </p:cNvSpPr>
          <p:nvPr/>
        </p:nvSpPr>
        <p:spPr bwMode="auto">
          <a:xfrm>
            <a:off x="2916238" y="4941888"/>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5632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86080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9" name="Rectangle 12"/>
          <p:cNvSpPr>
            <a:spLocks noChangeArrowheads="1"/>
          </p:cNvSpPr>
          <p:nvPr/>
        </p:nvSpPr>
        <p:spPr bwMode="auto">
          <a:xfrm>
            <a:off x="971550" y="1268413"/>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1"/>
                </a:solidFill>
                <a:latin typeface="Times" pitchFamily="18" charset="0"/>
              </a:rPr>
              <a:t>http://en.wikipedia.org/wiki/Image:Native_American_tobacco_flower.jpg</a:t>
            </a:r>
          </a:p>
        </p:txBody>
      </p:sp>
      <p:sp>
        <p:nvSpPr>
          <p:cNvPr id="56330" name="Rectangle 13"/>
          <p:cNvSpPr>
            <a:spLocks noChangeArrowheads="1"/>
          </p:cNvSpPr>
          <p:nvPr/>
        </p:nvSpPr>
        <p:spPr bwMode="auto">
          <a:xfrm>
            <a:off x="2940050" y="969963"/>
            <a:ext cx="2279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Alstroemeria caryophyllacea </a:t>
            </a:r>
          </a:p>
        </p:txBody>
      </p:sp>
      <p:sp>
        <p:nvSpPr>
          <p:cNvPr id="56331" name="Rectangle 14"/>
          <p:cNvSpPr>
            <a:spLocks noChangeArrowheads="1"/>
          </p:cNvSpPr>
          <p:nvPr/>
        </p:nvSpPr>
        <p:spPr bwMode="auto">
          <a:xfrm>
            <a:off x="900113" y="969963"/>
            <a:ext cx="1568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Nicotiana tabacum </a:t>
            </a:r>
          </a:p>
        </p:txBody>
      </p:sp>
      <p:pic>
        <p:nvPicPr>
          <p:cNvPr id="56332" name="Picture 17" descr="400px-Corntassel_709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1268413"/>
            <a:ext cx="16494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Rectangle 18"/>
          <p:cNvSpPr>
            <a:spLocks noChangeArrowheads="1"/>
          </p:cNvSpPr>
          <p:nvPr/>
        </p:nvSpPr>
        <p:spPr bwMode="auto">
          <a:xfrm>
            <a:off x="7451725" y="3357563"/>
            <a:ext cx="15843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solidFill>
                  <a:schemeClr val="bg1"/>
                </a:solidFill>
                <a:latin typeface="Times" pitchFamily="18" charset="0"/>
              </a:rPr>
              <a:t>http://en.wikipedia.org/wiki/Image:Corntassel_7095.jpg</a:t>
            </a:r>
          </a:p>
        </p:txBody>
      </p:sp>
      <p:sp>
        <p:nvSpPr>
          <p:cNvPr id="56334" name="Rectangle 19"/>
          <p:cNvSpPr>
            <a:spLocks noChangeArrowheads="1"/>
          </p:cNvSpPr>
          <p:nvPr/>
        </p:nvSpPr>
        <p:spPr bwMode="auto">
          <a:xfrm>
            <a:off x="7812088" y="908050"/>
            <a:ext cx="928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Zea mays</a:t>
            </a:r>
            <a:r>
              <a:rPr lang="cs-CZ" altLang="en-US" sz="1800">
                <a:latin typeface="Times" pitchFamily="18" charset="0"/>
              </a:rPr>
              <a:t> </a:t>
            </a:r>
          </a:p>
        </p:txBody>
      </p:sp>
      <p:pic>
        <p:nvPicPr>
          <p:cNvPr id="56335"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0613" y="3725863"/>
            <a:ext cx="4243387" cy="30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6" name="Text Box 21"/>
          <p:cNvSpPr txBox="1">
            <a:spLocks noChangeArrowheads="1"/>
          </p:cNvSpPr>
          <p:nvPr/>
        </p:nvSpPr>
        <p:spPr bwMode="auto">
          <a:xfrm>
            <a:off x="5580063" y="3860800"/>
            <a:ext cx="1666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endosperm 28 dní po opylení</a:t>
            </a:r>
          </a:p>
        </p:txBody>
      </p:sp>
      <p:pic>
        <p:nvPicPr>
          <p:cNvPr id="506903"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1268413"/>
            <a:ext cx="3024188"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6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sp>
        <p:nvSpPr>
          <p:cNvPr id="5734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57348"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 se inkorporuje do DNA namísto tymidinu během S-fáze</a:t>
            </a:r>
            <a:endParaRPr lang="cs-CZ" altLang="en-US" sz="2400">
              <a:cs typeface="Times New Roman" pitchFamily="18" charset="0"/>
            </a:endParaRPr>
          </a:p>
          <a:p>
            <a:pPr eaLnBrk="1" hangingPunct="1"/>
            <a:r>
              <a:rPr lang="en-US" altLang="en-US" sz="2400">
                <a:cs typeface="Times New Roman" pitchFamily="18" charset="0"/>
              </a:rPr>
              <a:t>p</a:t>
            </a:r>
            <a:r>
              <a:rPr lang="cs-CZ" altLang="en-US" sz="2400">
                <a:cs typeface="Times New Roman" pitchFamily="18" charset="0"/>
              </a:rPr>
              <a:t>o fixaci a částečné denaturaci DNA je možné BrdU detekovat pomocí specifické protilátky značené fluorochromem</a:t>
            </a:r>
          </a:p>
          <a:p>
            <a:pPr eaLnBrk="1" hangingPunct="1"/>
            <a:r>
              <a:rPr lang="cs-CZ" altLang="en-US" sz="2400">
                <a:cs typeface="Times New Roman" pitchFamily="18" charset="0"/>
              </a:rPr>
              <a:t>v posledním kroku můžeme obarvit DNA</a:t>
            </a:r>
            <a:r>
              <a:rPr lang="cs-CZ" altLang="en-US" sz="4000">
                <a:cs typeface="Times New Roman" pitchFamily="18" charset="0"/>
              </a:rPr>
              <a:t> </a:t>
            </a:r>
          </a:p>
          <a:p>
            <a:pPr eaLnBrk="1" hangingPunct="1"/>
            <a:endParaRPr lang="cs-CZ" altLang="en-US" sz="400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pic>
        <p:nvPicPr>
          <p:cNvPr id="583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052513"/>
            <a:ext cx="3497262"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052513"/>
            <a:ext cx="324167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73163" y="-26988"/>
            <a:ext cx="7772400" cy="1143001"/>
          </a:xfrm>
        </p:spPr>
        <p:txBody>
          <a:bodyPr/>
          <a:lstStyle/>
          <a:p>
            <a:pPr eaLnBrk="1" hangingPunct="1"/>
            <a:r>
              <a:rPr lang="cs-CZ" altLang="en-US" smtClean="0"/>
              <a:t>Analýza DNA a RNA</a:t>
            </a:r>
          </a:p>
        </p:txBody>
      </p:sp>
      <p:sp>
        <p:nvSpPr>
          <p:cNvPr id="60419" name="Rectangle 3"/>
          <p:cNvSpPr>
            <a:spLocks noGrp="1" noChangeArrowheads="1"/>
          </p:cNvSpPr>
          <p:nvPr>
            <p:ph type="body" idx="1"/>
          </p:nvPr>
        </p:nvSpPr>
        <p:spPr>
          <a:xfrm>
            <a:off x="1116013" y="1052513"/>
            <a:ext cx="7772400" cy="4114800"/>
          </a:xfrm>
        </p:spPr>
        <p:txBody>
          <a:bodyPr/>
          <a:lstStyle/>
          <a:p>
            <a:pPr eaLnBrk="1" hangingPunct="1">
              <a:buFont typeface="Wingdings" pitchFamily="2" charset="2"/>
              <a:buNone/>
            </a:pPr>
            <a:r>
              <a:rPr lang="cs-CZ" altLang="en-US" smtClean="0"/>
              <a:t>Pyronin Y vs. Hoechst 33342</a:t>
            </a:r>
          </a:p>
          <a:p>
            <a:pPr eaLnBrk="1" hangingPunct="1">
              <a:buFont typeface="Wingdings" pitchFamily="2" charset="2"/>
              <a:buNone/>
            </a:pPr>
            <a:r>
              <a:rPr lang="cs-CZ" altLang="en-US" smtClean="0"/>
              <a:t>- Pyronin interaguje s ds RNA a DNA ale jeho vazba na DNA je inhibována přítomností Hoechst 33342</a:t>
            </a:r>
          </a:p>
          <a:p>
            <a:pPr eaLnBrk="1" hangingPunct="1"/>
            <a:r>
              <a:rPr lang="cs-CZ" altLang="en-US" smtClean="0"/>
              <a:t>Acridine orange</a:t>
            </a:r>
          </a:p>
          <a:p>
            <a:pPr eaLnBrk="1" hangingPunct="1">
              <a:buFont typeface="Wingdings" pitchFamily="2" charset="2"/>
              <a:buNone/>
            </a:pPr>
            <a:r>
              <a:rPr lang="cs-CZ" altLang="en-US" smtClean="0"/>
              <a:t>- při interakci s RNA emituje červené světlo a při interakci s DNA zelené</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4900613"/>
            <a:ext cx="50546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868863"/>
            <a:ext cx="1443038"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04813"/>
            <a:ext cx="4649788"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6"/>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084888" y="6021388"/>
            <a:ext cx="1443037" cy="2111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7729538"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75184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5157788"/>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Rectangle 6"/>
          <p:cNvSpPr>
            <a:spLocks noGrp="1" noChangeArrowheads="1"/>
          </p:cNvSpPr>
          <p:nvPr>
            <p:ph type="title"/>
          </p:nvPr>
        </p:nvSpPr>
        <p:spPr>
          <a:noFill/>
        </p:spPr>
        <p:txBody>
          <a:bodyPr/>
          <a:lstStyle/>
          <a:p>
            <a:pPr eaLnBrk="1" hangingPunct="1"/>
            <a:r>
              <a:rPr lang="cs-CZ" altLang="en-US" sz="4000" smtClean="0"/>
              <a:t>Detekce </a:t>
            </a:r>
            <a:r>
              <a:rPr lang="en-US" altLang="en-US" sz="4000" smtClean="0"/>
              <a:t>intracelu</a:t>
            </a:r>
            <a:r>
              <a:rPr lang="cs-CZ" altLang="en-US" sz="4000" smtClean="0"/>
              <a:t>lárních proteinů v kombinaci s detekcí DNA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altLang="en-US" smtClean="0"/>
              <a:t>Detekce mitotických buněk</a:t>
            </a:r>
          </a:p>
        </p:txBody>
      </p:sp>
      <p:sp>
        <p:nvSpPr>
          <p:cNvPr id="64515" name="Rectangle 3"/>
          <p:cNvSpPr>
            <a:spLocks noGrp="1" noChangeArrowheads="1"/>
          </p:cNvSpPr>
          <p:nvPr>
            <p:ph type="body" idx="1"/>
          </p:nvPr>
        </p:nvSpPr>
        <p:spPr>
          <a:xfrm>
            <a:off x="1173163" y="1628775"/>
            <a:ext cx="7772400" cy="4114800"/>
          </a:xfrm>
        </p:spPr>
        <p:txBody>
          <a:bodyPr/>
          <a:lstStyle/>
          <a:p>
            <a:pPr eaLnBrk="1" hangingPunct="1"/>
            <a:r>
              <a:rPr lang="cs-CZ" altLang="en-US" smtClean="0"/>
              <a:t>Histone H3 je specificky fosforylován během mitózy (Ser10, Ser28, Thr11)</a:t>
            </a:r>
          </a:p>
          <a:p>
            <a:pPr eaLnBrk="1" hangingPunct="1"/>
            <a:r>
              <a:rPr lang="cs-CZ" altLang="en-US" smtClean="0"/>
              <a:t>dvojité značení DNA vs. H3-P identifikuje populaci buněk v M-fázi </a:t>
            </a:r>
          </a:p>
        </p:txBody>
      </p:sp>
      <p:pic>
        <p:nvPicPr>
          <p:cNvPr id="645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21138"/>
            <a:ext cx="28321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946525"/>
            <a:ext cx="3100387"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9" descr="http://www.cellsignal.com/products/images/3465_ific_jp_09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9875"/>
            <a:ext cx="113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1" descr="http://www.cellsignal.com/common/cellsignal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275" y="41148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en-US" smtClean="0"/>
              <a:t>Analýza buněčných funkcí </a:t>
            </a:r>
          </a:p>
        </p:txBody>
      </p:sp>
      <p:sp>
        <p:nvSpPr>
          <p:cNvPr id="65539" name="Rectangle 3"/>
          <p:cNvSpPr>
            <a:spLocks noGrp="1" noChangeArrowheads="1"/>
          </p:cNvSpPr>
          <p:nvPr>
            <p:ph type="body" idx="1"/>
          </p:nvPr>
        </p:nvSpPr>
        <p:spPr/>
        <p:txBody>
          <a:bodyPr/>
          <a:lstStyle/>
          <a:p>
            <a:pPr eaLnBrk="1" hangingPunct="1"/>
            <a:r>
              <a:rPr lang="cs-CZ" altLang="en-US" smtClean="0"/>
              <a:t>Průtoková cytometrie umožňuje vícebarevnou analýzu vitálních buněk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5900"/>
            <a:ext cx="8820150" cy="66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437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73163" y="-100013"/>
            <a:ext cx="7772400" cy="1143001"/>
          </a:xfrm>
        </p:spPr>
        <p:txBody>
          <a:bodyPr/>
          <a:lstStyle/>
          <a:p>
            <a:pPr eaLnBrk="1" hangingPunct="1"/>
            <a:r>
              <a:rPr lang="cs-CZ" altLang="en-US" smtClean="0"/>
              <a:t>Detekce viability</a:t>
            </a:r>
          </a:p>
        </p:txBody>
      </p:sp>
      <p:sp>
        <p:nvSpPr>
          <p:cNvPr id="66563" name="Rectangle 3"/>
          <p:cNvSpPr>
            <a:spLocks noGrp="1" noChangeArrowheads="1"/>
          </p:cNvSpPr>
          <p:nvPr>
            <p:ph type="body" idx="1"/>
          </p:nvPr>
        </p:nvSpPr>
        <p:spPr>
          <a:xfrm>
            <a:off x="1187450" y="927100"/>
            <a:ext cx="7772400" cy="4114800"/>
          </a:xfrm>
        </p:spPr>
        <p:txBody>
          <a:bodyPr/>
          <a:lstStyle/>
          <a:p>
            <a:pPr eaLnBrk="1" hangingPunct="1">
              <a:lnSpc>
                <a:spcPct val="80000"/>
              </a:lnSpc>
            </a:pPr>
            <a:r>
              <a:rPr lang="cs-CZ" altLang="en-US" sz="2000" smtClean="0"/>
              <a:t>jedna z nejjednodušších analýz</a:t>
            </a:r>
          </a:p>
          <a:p>
            <a:pPr eaLnBrk="1" hangingPunct="1">
              <a:lnSpc>
                <a:spcPct val="80000"/>
              </a:lnSpc>
            </a:pPr>
            <a:r>
              <a:rPr lang="cs-CZ" altLang="en-US" sz="2000" smtClean="0"/>
              <a:t>funguje na principu:</a:t>
            </a:r>
          </a:p>
          <a:p>
            <a:pPr lvl="1" eaLnBrk="1" hangingPunct="1">
              <a:lnSpc>
                <a:spcPct val="80000"/>
              </a:lnSpc>
            </a:pPr>
            <a:r>
              <a:rPr lang="cs-CZ" altLang="en-US" sz="1800" smtClean="0"/>
              <a:t>detekce membránové integrity - neprůchodnosti některých fluorescenčních značek cytoplazmatickou membránou živých buněk </a:t>
            </a:r>
            <a:r>
              <a:rPr lang="cs-CZ" altLang="en-US" sz="1800" b="1" smtClean="0"/>
              <a:t>– propidium iodide, ethidium bromide, 7-amino actinomycin D</a:t>
            </a:r>
          </a:p>
          <a:p>
            <a:pPr lvl="1" eaLnBrk="1" hangingPunct="1">
              <a:lnSpc>
                <a:spcPct val="80000"/>
              </a:lnSpc>
            </a:pPr>
            <a:endParaRPr lang="cs-CZ" altLang="en-US" sz="1800" smtClean="0"/>
          </a:p>
          <a:p>
            <a:pPr lvl="1" eaLnBrk="1" hangingPunct="1">
              <a:lnSpc>
                <a:spcPct val="80000"/>
              </a:lnSpc>
            </a:pPr>
            <a:r>
              <a:rPr lang="cs-CZ" altLang="en-US" sz="1800" smtClean="0"/>
              <a:t>detekce fyziologického stavu buněk – použití fluorescenčních značek barvících pouze živé buňky </a:t>
            </a:r>
            <a:r>
              <a:rPr lang="cs-CZ" altLang="en-US" sz="1800" b="1" smtClean="0"/>
              <a:t>- Rhodamine-123, Calcein-AM</a:t>
            </a:r>
          </a:p>
          <a:p>
            <a:pPr lvl="1" eaLnBrk="1" hangingPunct="1">
              <a:lnSpc>
                <a:spcPct val="80000"/>
              </a:lnSpc>
            </a:pPr>
            <a:endParaRPr lang="cs-CZ" altLang="en-US" sz="1800" b="1" smtClean="0"/>
          </a:p>
          <a:p>
            <a:pPr eaLnBrk="1" hangingPunct="1">
              <a:lnSpc>
                <a:spcPct val="80000"/>
              </a:lnSpc>
            </a:pPr>
            <a:r>
              <a:rPr lang="cs-CZ" altLang="en-US" sz="2000" b="1" smtClean="0"/>
              <a:t>ethidium monoazide</a:t>
            </a:r>
            <a:r>
              <a:rPr lang="cs-CZ" altLang="en-US" sz="2000" smtClean="0"/>
              <a:t> – lze jím obarvit mrtvé buňky a následně fixovat</a:t>
            </a:r>
          </a:p>
          <a:p>
            <a:pPr eaLnBrk="1" hangingPunct="1">
              <a:lnSpc>
                <a:spcPct val="80000"/>
              </a:lnSpc>
            </a:pPr>
            <a:r>
              <a:rPr lang="cs-CZ" altLang="en-US" sz="2000" smtClean="0"/>
              <a:t>Pomocí </a:t>
            </a:r>
            <a:r>
              <a:rPr lang="cs-CZ" altLang="en-US" sz="2000" b="1" smtClean="0"/>
              <a:t>LDS-751 </a:t>
            </a:r>
            <a:r>
              <a:rPr lang="cs-CZ" altLang="en-US" sz="2000" smtClean="0"/>
              <a:t>(laser dye styryl-751) je možné odlišit mrtvé buňky i po fixaci</a:t>
            </a:r>
            <a:endParaRPr lang="en-US" altLang="en-US" sz="2000" smtClean="0"/>
          </a:p>
          <a:p>
            <a:pPr eaLnBrk="1" hangingPunct="1">
              <a:lnSpc>
                <a:spcPct val="80000"/>
              </a:lnSpc>
            </a:pPr>
            <a:r>
              <a:rPr lang="en-US" altLang="en-US" sz="2000" smtClean="0"/>
              <a:t>LIVE/DEAD® Fixable Dead Cell Stain Kits</a:t>
            </a:r>
            <a:endParaRPr lang="cs-CZ" altLang="en-US" sz="2000" b="1" smtClean="0"/>
          </a:p>
          <a:p>
            <a:pPr eaLnBrk="1" hangingPunct="1">
              <a:lnSpc>
                <a:spcPct val="80000"/>
              </a:lnSpc>
            </a:pPr>
            <a:endParaRPr lang="cs-CZ" altLang="en-US" sz="2000" smtClean="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5013325"/>
            <a:ext cx="45370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724400"/>
            <a:ext cx="19351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en-US" smtClean="0"/>
              <a:t>Detekce viability</a:t>
            </a:r>
          </a:p>
        </p:txBody>
      </p:sp>
      <p:pic>
        <p:nvPicPr>
          <p:cNvPr id="6758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916113"/>
            <a:ext cx="5894388" cy="35687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734050"/>
            <a:ext cx="17557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465923" name="Rectangle 3"/>
          <p:cNvSpPr>
            <a:spLocks noChangeArrowheads="1"/>
          </p:cNvSpPr>
          <p:nvPr/>
        </p:nvSpPr>
        <p:spPr bwMode="auto">
          <a:xfrm>
            <a:off x="1127125" y="838200"/>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Cytosol </a:t>
            </a:r>
            <a:r>
              <a:rPr lang="cs-CZ" sz="1600">
                <a:effectLst>
                  <a:outerShdw blurRad="38100" dist="38100" dir="2700000" algn="tl">
                    <a:srgbClr val="C0C0C0"/>
                  </a:outerShdw>
                </a:effectLst>
                <a:latin typeface="Century Gothic" pitchFamily="34" charset="0"/>
              </a:rPr>
              <a:t>(koncentrace - „klidová“ 100 nM vs. 1-10 </a:t>
            </a:r>
            <a:r>
              <a:rPr lang="cs-CZ" sz="1600">
                <a:effectLst>
                  <a:outerShdw blurRad="38100" dist="38100" dir="2700000" algn="tl">
                    <a:srgbClr val="C0C0C0"/>
                  </a:outerShdw>
                </a:effectLst>
                <a:latin typeface="Symbol" pitchFamily="18" charset="2"/>
              </a:rPr>
              <a:t>m</a:t>
            </a:r>
            <a:r>
              <a:rPr lang="cs-CZ" sz="1600">
                <a:effectLst>
                  <a:outerShdw blurRad="38100" dist="38100" dir="2700000" algn="tl">
                    <a:srgbClr val="C0C0C0"/>
                  </a:outerShdw>
                </a:effectLst>
                <a:latin typeface="Century Gothic" pitchFamily="34" charset="0"/>
              </a:rPr>
              <a:t>M aktivovaná)</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aktivuje proteinkinázu C </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grpSp>
        <p:nvGrpSpPr>
          <p:cNvPr id="68612" name="Group 13"/>
          <p:cNvGrpSpPr>
            <a:grpSpLocks/>
          </p:cNvGrpSpPr>
          <p:nvPr/>
        </p:nvGrpSpPr>
        <p:grpSpPr bwMode="auto">
          <a:xfrm>
            <a:off x="1704975" y="2362200"/>
            <a:ext cx="5746750" cy="3836988"/>
            <a:chOff x="1074" y="1488"/>
            <a:chExt cx="3620" cy="2417"/>
          </a:xfrm>
        </p:grpSpPr>
        <p:pic>
          <p:nvPicPr>
            <p:cNvPr id="68614"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 y="1488"/>
              <a:ext cx="3620" cy="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Rectangle 15"/>
            <p:cNvSpPr>
              <a:spLocks noChangeArrowheads="1"/>
            </p:cNvSpPr>
            <p:nvPr/>
          </p:nvSpPr>
          <p:spPr bwMode="auto">
            <a:xfrm>
              <a:off x="1094" y="3705"/>
              <a:ext cx="137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2"/>
                  </a:solidFill>
                </a:rPr>
                <a:t>Alberts, B. et.al. Essential Cell Biology, 1998</a:t>
              </a:r>
              <a:endParaRPr lang="cs-CZ" altLang="en-US" sz="800">
                <a:solidFill>
                  <a:schemeClr val="bg2"/>
                </a:solidFill>
                <a:latin typeface="Arial CE" charset="-18"/>
              </a:endParaRPr>
            </a:p>
          </p:txBody>
        </p:sp>
      </p:grpSp>
      <p:sp>
        <p:nvSpPr>
          <p:cNvPr id="68613" name="Rectangle 1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4"/>
          <p:cNvGrpSpPr>
            <a:grpSpLocks/>
          </p:cNvGrpSpPr>
          <p:nvPr/>
        </p:nvGrpSpPr>
        <p:grpSpPr bwMode="auto">
          <a:xfrm>
            <a:off x="1835150" y="2420938"/>
            <a:ext cx="5546725" cy="4014787"/>
            <a:chOff x="1128" y="1743"/>
            <a:chExt cx="3494" cy="2529"/>
          </a:xfrm>
        </p:grpSpPr>
        <p:pic>
          <p:nvPicPr>
            <p:cNvPr id="69638"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 y="1743"/>
              <a:ext cx="3494" cy="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9" name="Rectangle 6"/>
            <p:cNvSpPr>
              <a:spLocks noChangeArrowheads="1"/>
            </p:cNvSpPr>
            <p:nvPr/>
          </p:nvSpPr>
          <p:spPr bwMode="auto">
            <a:xfrm>
              <a:off x="1152" y="4147"/>
              <a:ext cx="1200" cy="1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700" b="1">
                  <a:solidFill>
                    <a:schemeClr val="bg2"/>
                  </a:solidFill>
                </a:rPr>
                <a:t>Malviya, A. N. (1998) </a:t>
              </a:r>
              <a:r>
                <a:rPr lang="cs-CZ" altLang="en-US" sz="700" b="1" u="sng">
                  <a:solidFill>
                    <a:schemeClr val="bg2"/>
                  </a:solidFill>
                </a:rPr>
                <a:t>Cell</a:t>
              </a:r>
              <a:r>
                <a:rPr lang="cs-CZ" altLang="en-US" sz="700" b="1">
                  <a:solidFill>
                    <a:schemeClr val="bg2"/>
                  </a:solidFill>
                </a:rPr>
                <a:t> 92: 17-23.</a:t>
              </a:r>
            </a:p>
          </p:txBody>
        </p:sp>
      </p:grpSp>
      <p:sp>
        <p:nvSpPr>
          <p:cNvPr id="473095" name="Rectangle 7"/>
          <p:cNvSpPr>
            <a:spLocks noChangeArrowheads="1"/>
          </p:cNvSpPr>
          <p:nvPr/>
        </p:nvSpPr>
        <p:spPr bwMode="auto">
          <a:xfrm>
            <a:off x="1187450" y="765175"/>
            <a:ext cx="7483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Jádro</a:t>
            </a:r>
            <a:endParaRPr lang="cs-CZ" sz="2400">
              <a:effectLst>
                <a:outerShdw blurRad="38100" dist="38100" dir="2700000" algn="tl">
                  <a:srgbClr val="C0C0C0"/>
                </a:outerShdw>
              </a:effectLst>
              <a:latin typeface="Century Gothic" pitchFamily="34" charset="0"/>
            </a:endParaRP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n</a:t>
            </a:r>
            <a:r>
              <a:rPr lang="cs-CZ" sz="2400">
                <a:effectLst>
                  <a:outerShdw blurRad="38100" dist="38100" dir="2700000" algn="tl">
                    <a:srgbClr val="C0C0C0"/>
                  </a:outerShdw>
                </a:effectLst>
                <a:latin typeface="Century Gothic" pitchFamily="34" charset="0"/>
              </a:rPr>
              <a:t> 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sp>
        <p:nvSpPr>
          <p:cNvPr id="69636" name="Rectangle 9"/>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69637" name="Rectangle 1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4" name="Rectangle 4"/>
          <p:cNvSpPr>
            <a:spLocks noChangeArrowheads="1"/>
          </p:cNvSpPr>
          <p:nvPr/>
        </p:nvSpPr>
        <p:spPr bwMode="auto">
          <a:xfrm>
            <a:off x="1042988" y="981075"/>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Mitochondrie</a:t>
            </a:r>
            <a:endParaRPr lang="cs-CZ" sz="2400">
              <a:effectLst>
                <a:outerShdw blurRad="38100" dist="38100" dir="2700000" algn="tl">
                  <a:srgbClr val="C0C0C0"/>
                </a:outerShdw>
              </a:effectLst>
              <a:latin typeface="Century Gothic" pitchFamily="34" charset="0"/>
            </a:endParaRP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„mitochondriální retikulum“</a:t>
            </a:r>
          </a:p>
          <a:p>
            <a:pPr defTabSz="762000">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=&gt;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m</a:t>
            </a:r>
            <a:r>
              <a:rPr lang="cs-CZ" sz="2400">
                <a:effectLst>
                  <a:outerShdw blurRad="38100" dist="38100" dir="2700000" algn="tl">
                    <a:srgbClr val="C0C0C0"/>
                  </a:outerShdw>
                </a:effectLst>
                <a:latin typeface="Century Gothic" pitchFamily="34" charset="0"/>
              </a:rPr>
              <a:t> &lt;=&gt; </a:t>
            </a:r>
            <a:r>
              <a:rPr lang="cs-CZ" sz="2400">
                <a:effectLst>
                  <a:outerShdw blurRad="38100" dist="38100" dir="2700000" algn="tl">
                    <a:srgbClr val="C0C0C0"/>
                  </a:outerShdw>
                </a:effectLst>
                <a:latin typeface="Symbol" pitchFamily="18" charset="2"/>
              </a:rPr>
              <a:t>DY</a:t>
            </a:r>
            <a:r>
              <a:rPr lang="cs-CZ" sz="2400" baseline="-25000">
                <a:effectLst>
                  <a:outerShdw blurRad="38100" dist="38100" dir="2700000" algn="tl">
                    <a:srgbClr val="C0C0C0"/>
                  </a:outerShdw>
                </a:effectLst>
                <a:latin typeface="Century Gothic" pitchFamily="34" charset="0"/>
              </a:rPr>
              <a:t>m</a:t>
            </a:r>
            <a:r>
              <a:rPr lang="cs-CZ" sz="2400">
                <a:effectLst>
                  <a:outerShdw blurRad="38100" dist="38100" dir="2700000" algn="tl">
                    <a:srgbClr val="C0C0C0"/>
                  </a:outerShdw>
                </a:effectLst>
                <a:latin typeface="Century Gothic" pitchFamily="34" charset="0"/>
              </a:rPr>
              <a:t> =&gt; apoptóza</a:t>
            </a:r>
            <a:endParaRPr lang="cs-CZ" sz="2400">
              <a:effectLst>
                <a:outerShdw blurRad="38100" dist="38100" dir="2700000" algn="tl">
                  <a:srgbClr val="C0C0C0"/>
                </a:outerShdw>
              </a:effectLst>
              <a:latin typeface="Century Gothic CE" charset="-18"/>
            </a:endParaRPr>
          </a:p>
        </p:txBody>
      </p:sp>
      <p:sp>
        <p:nvSpPr>
          <p:cNvPr id="70659" name="Rectangle 5"/>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70660"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6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2606675"/>
            <a:ext cx="2995612"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93663"/>
            <a:ext cx="6156325" cy="276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4"/>
          <p:cNvSpPr>
            <a:spLocks noChangeArrowheads="1"/>
          </p:cNvSpPr>
          <p:nvPr/>
        </p:nvSpPr>
        <p:spPr bwMode="auto">
          <a:xfrm>
            <a:off x="6708775" y="255588"/>
            <a:ext cx="2330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b="1">
                <a:solidFill>
                  <a:schemeClr val="tx2"/>
                </a:solidFill>
                <a:latin typeface="Century Gothic" pitchFamily="34" charset="0"/>
              </a:rPr>
              <a:t>Ca </a:t>
            </a:r>
            <a:r>
              <a:rPr lang="cs-CZ" altLang="en-US" b="1" baseline="30000">
                <a:solidFill>
                  <a:schemeClr val="tx2"/>
                </a:solidFill>
                <a:latin typeface="Century Gothic" pitchFamily="34" charset="0"/>
              </a:rPr>
              <a:t>2+</a:t>
            </a:r>
            <a:r>
              <a:rPr lang="cs-CZ" altLang="en-US" b="1">
                <a:solidFill>
                  <a:schemeClr val="tx2"/>
                </a:solidFill>
                <a:latin typeface="Century Gothic" pitchFamily="34" charset="0"/>
              </a:rPr>
              <a:t> influx</a:t>
            </a:r>
            <a:endParaRPr lang="cs-CZ" altLang="en-US" b="1">
              <a:solidFill>
                <a:schemeClr val="tx2"/>
              </a:solidFill>
              <a:latin typeface="Century Gothic CE" charset="-18"/>
            </a:endParaRPr>
          </a:p>
        </p:txBody>
      </p:sp>
      <p:sp>
        <p:nvSpPr>
          <p:cNvPr id="71685" name="Rectangle 5"/>
          <p:cNvSpPr>
            <a:spLocks noChangeArrowheads="1"/>
          </p:cNvSpPr>
          <p:nvPr/>
        </p:nvSpPr>
        <p:spPr bwMode="auto">
          <a:xfrm>
            <a:off x="7261225" y="1325563"/>
            <a:ext cx="1165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Fura-2</a:t>
            </a:r>
          </a:p>
          <a:p>
            <a:pPr>
              <a:spcBef>
                <a:spcPct val="0"/>
              </a:spcBef>
              <a:buClrTx/>
              <a:buSzTx/>
              <a:buFontTx/>
              <a:buNone/>
            </a:pPr>
            <a:r>
              <a:rPr lang="cs-CZ" altLang="en-US" sz="2000" b="1">
                <a:latin typeface="Century Gothic" pitchFamily="34" charset="0"/>
              </a:rPr>
              <a:t>- Fluo-3</a:t>
            </a:r>
          </a:p>
          <a:p>
            <a:pPr>
              <a:spcBef>
                <a:spcPct val="0"/>
              </a:spcBef>
              <a:buClrTx/>
              <a:buSzTx/>
              <a:buFontTx/>
              <a:buNone/>
            </a:pPr>
            <a:r>
              <a:rPr lang="cs-CZ" altLang="en-US" sz="2000" b="1">
                <a:latin typeface="Century Gothic" pitchFamily="34" charset="0"/>
              </a:rPr>
              <a:t>- Indo-1</a:t>
            </a:r>
            <a:endParaRPr lang="cs-CZ" altLang="en-US" sz="2000" b="1">
              <a:latin typeface="Century Gothic CE" charset="-18"/>
            </a:endParaRPr>
          </a:p>
        </p:txBody>
      </p:sp>
      <p:pic>
        <p:nvPicPr>
          <p:cNvPr id="7168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4405313"/>
            <a:ext cx="33178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Line 7"/>
          <p:cNvSpPr>
            <a:spLocks noChangeShapeType="1"/>
          </p:cNvSpPr>
          <p:nvPr/>
        </p:nvSpPr>
        <p:spPr bwMode="auto">
          <a:xfrm>
            <a:off x="116522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8" name="Line 8"/>
          <p:cNvSpPr>
            <a:spLocks noChangeShapeType="1"/>
          </p:cNvSpPr>
          <p:nvPr/>
        </p:nvSpPr>
        <p:spPr bwMode="auto">
          <a:xfrm>
            <a:off x="425767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2606675"/>
            <a:ext cx="284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0" name="Line 10"/>
          <p:cNvSpPr>
            <a:spLocks noChangeShapeType="1"/>
          </p:cNvSpPr>
          <p:nvPr/>
        </p:nvSpPr>
        <p:spPr bwMode="auto">
          <a:xfrm>
            <a:off x="1165225" y="4221163"/>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1" name="Line 11"/>
          <p:cNvSpPr>
            <a:spLocks noChangeShapeType="1"/>
          </p:cNvSpPr>
          <p:nvPr/>
        </p:nvSpPr>
        <p:spPr bwMode="auto">
          <a:xfrm>
            <a:off x="4257675" y="38862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92"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234113"/>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3" name="Rectangle 14"/>
          <p:cNvSpPr>
            <a:spLocks noChangeArrowheads="1"/>
          </p:cNvSpPr>
          <p:nvPr/>
        </p:nvSpPr>
        <p:spPr bwMode="auto">
          <a:xfrm>
            <a:off x="1042988" y="6524625"/>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71694" name="Line 15"/>
          <p:cNvSpPr>
            <a:spLocks noChangeShapeType="1"/>
          </p:cNvSpPr>
          <p:nvPr/>
        </p:nvSpPr>
        <p:spPr bwMode="auto">
          <a:xfrm>
            <a:off x="1619250" y="69215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Line 16"/>
          <p:cNvSpPr>
            <a:spLocks noChangeShapeType="1"/>
          </p:cNvSpPr>
          <p:nvPr/>
        </p:nvSpPr>
        <p:spPr bwMode="auto">
          <a:xfrm>
            <a:off x="4643438" y="765175"/>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Line 17"/>
          <p:cNvSpPr>
            <a:spLocks noChangeShapeType="1"/>
          </p:cNvSpPr>
          <p:nvPr/>
        </p:nvSpPr>
        <p:spPr bwMode="auto">
          <a:xfrm>
            <a:off x="1692275" y="3357563"/>
            <a:ext cx="0" cy="576262"/>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7" name="Line 18"/>
          <p:cNvSpPr>
            <a:spLocks noChangeShapeType="1"/>
          </p:cNvSpPr>
          <p:nvPr/>
        </p:nvSpPr>
        <p:spPr bwMode="auto">
          <a:xfrm>
            <a:off x="4643438" y="299720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19"/>
          <p:cNvSpPr txBox="1">
            <a:spLocks noChangeArrowheads="1"/>
          </p:cNvSpPr>
          <p:nvPr/>
        </p:nvSpPr>
        <p:spPr bwMode="auto">
          <a:xfrm>
            <a:off x="1476375"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
        <p:nvSpPr>
          <p:cNvPr id="71699" name="Text Box 20"/>
          <p:cNvSpPr txBox="1">
            <a:spLocks noChangeArrowheads="1"/>
          </p:cNvSpPr>
          <p:nvPr/>
        </p:nvSpPr>
        <p:spPr bwMode="auto">
          <a:xfrm>
            <a:off x="4500563"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87450" y="863600"/>
            <a:ext cx="733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400" b="1">
                <a:solidFill>
                  <a:schemeClr val="tx2"/>
                </a:solidFill>
                <a:latin typeface="Century Gothic" pitchFamily="34" charset="0"/>
              </a:rPr>
              <a:t>Zajištění vhodných podmínek pro detekci [Ca</a:t>
            </a:r>
            <a:r>
              <a:rPr lang="cs-CZ" altLang="en-US" sz="2400" b="1" baseline="30000">
                <a:solidFill>
                  <a:schemeClr val="tx2"/>
                </a:solidFill>
                <a:latin typeface="Century Gothic" pitchFamily="34" charset="0"/>
              </a:rPr>
              <a:t>2+</a:t>
            </a:r>
            <a:r>
              <a:rPr lang="cs-CZ" altLang="en-US" sz="2400" b="1">
                <a:solidFill>
                  <a:schemeClr val="tx2"/>
                </a:solidFill>
                <a:latin typeface="Century Gothic" pitchFamily="34" charset="0"/>
              </a:rPr>
              <a:t>]</a:t>
            </a:r>
            <a:r>
              <a:rPr lang="cs-CZ" altLang="en-US" sz="2400" b="1" baseline="-25000">
                <a:solidFill>
                  <a:schemeClr val="tx2"/>
                </a:solidFill>
                <a:latin typeface="Century Gothic" pitchFamily="34" charset="0"/>
              </a:rPr>
              <a:t>i</a:t>
            </a:r>
            <a:endParaRPr lang="cs-CZ" altLang="en-US" sz="2400" b="1" baseline="-25000">
              <a:solidFill>
                <a:schemeClr val="tx2"/>
              </a:solidFill>
              <a:latin typeface="Century Gothic CE" charset="-18"/>
            </a:endParaRPr>
          </a:p>
        </p:txBody>
      </p:sp>
      <p:sp>
        <p:nvSpPr>
          <p:cNvPr id="466947" name="Rectangle 3"/>
          <p:cNvSpPr>
            <a:spLocks noChangeArrowheads="1"/>
          </p:cNvSpPr>
          <p:nvPr/>
        </p:nvSpPr>
        <p:spPr bwMode="auto">
          <a:xfrm>
            <a:off x="1160463" y="1417638"/>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barvení a kalibrace</a:t>
            </a:r>
            <a:endParaRPr lang="cs-CZ" sz="2400">
              <a:effectLst>
                <a:outerShdw blurRad="38100" dist="38100" dir="2700000" algn="tl">
                  <a:srgbClr val="C0C0C0"/>
                </a:outerShdw>
              </a:effectLst>
              <a:latin typeface="Century Gothic CE" charset="-18"/>
            </a:endParaRPr>
          </a:p>
        </p:txBody>
      </p:sp>
      <p:sp useBgFill="1">
        <p:nvSpPr>
          <p:cNvPr id="72708" name="Rectangle 4"/>
          <p:cNvSpPr>
            <a:spLocks noChangeArrowheads="1"/>
          </p:cNvSpPr>
          <p:nvPr/>
        </p:nvSpPr>
        <p:spPr bwMode="auto">
          <a:xfrm>
            <a:off x="1236663" y="2789238"/>
            <a:ext cx="7483475" cy="2282825"/>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a:latin typeface="Century Gothic" pitchFamily="34" charset="0"/>
              </a:rPr>
              <a:t>- zlepšení rozpustnosti AM estery modifikovaných indikátorů (BSA, Pluronic ® -127)</a:t>
            </a:r>
          </a:p>
          <a:p>
            <a:pPr>
              <a:spcBef>
                <a:spcPct val="0"/>
              </a:spcBef>
              <a:buClrTx/>
              <a:buSzTx/>
              <a:buFontTx/>
              <a:buNone/>
            </a:pPr>
            <a:r>
              <a:rPr lang="cs-CZ" altLang="en-US" sz="2400">
                <a:latin typeface="Century Gothic" pitchFamily="34" charset="0"/>
              </a:rPr>
              <a:t>- inhibice aktivního vylučování indikátoru buňkou (Probecid)</a:t>
            </a:r>
          </a:p>
          <a:p>
            <a:pPr>
              <a:spcBef>
                <a:spcPct val="0"/>
              </a:spcBef>
              <a:buClrTx/>
              <a:buSzTx/>
              <a:buFontTx/>
              <a:buNone/>
            </a:pPr>
            <a:r>
              <a:rPr lang="cs-CZ" altLang="en-US" sz="2400">
                <a:latin typeface="Century Gothic" pitchFamily="34" charset="0"/>
              </a:rPr>
              <a:t>- pro kalibraci vhodné AM estery modifikované chelátory (BAPTA-AM)</a:t>
            </a:r>
            <a:endParaRPr lang="cs-CZ" altLang="en-US" sz="2400">
              <a:latin typeface="Century Gothic CE" charset="-18"/>
            </a:endParaRPr>
          </a:p>
        </p:txBody>
      </p:sp>
      <p:sp>
        <p:nvSpPr>
          <p:cNvPr id="466949" name="Rectangle 5"/>
          <p:cNvSpPr>
            <a:spLocks noChangeArrowheads="1"/>
          </p:cNvSpPr>
          <p:nvPr/>
        </p:nvSpPr>
        <p:spPr bwMode="auto">
          <a:xfrm>
            <a:off x="1160463" y="18907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temperace vzorku po celou dobu měření</a:t>
            </a:r>
            <a:endParaRPr lang="cs-CZ" sz="2400">
              <a:effectLst>
                <a:outerShdw blurRad="38100" dist="38100" dir="2700000" algn="tl">
                  <a:srgbClr val="C0C0C0"/>
                </a:outerShdw>
              </a:effectLst>
              <a:latin typeface="Century Gothic CE" charset="-18"/>
            </a:endParaRPr>
          </a:p>
        </p:txBody>
      </p:sp>
      <p:sp>
        <p:nvSpPr>
          <p:cNvPr id="466958" name="Rectangle 14"/>
          <p:cNvSpPr>
            <a:spLocks noChangeArrowheads="1"/>
          </p:cNvSpPr>
          <p:nvPr/>
        </p:nvSpPr>
        <p:spPr bwMode="auto">
          <a:xfrm>
            <a:off x="1160463" y="23479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způsobu přidávání induktoru</a:t>
            </a:r>
            <a:endParaRPr lang="cs-CZ" sz="2400">
              <a:effectLst>
                <a:outerShdw blurRad="38100" dist="38100" dir="2700000" algn="tl">
                  <a:srgbClr val="C0C0C0"/>
                </a:outerShdw>
              </a:effectLst>
              <a:latin typeface="Century Gothic CE" charset="-18"/>
            </a:endParaRPr>
          </a:p>
        </p:txBody>
      </p:sp>
      <p:sp>
        <p:nvSpPr>
          <p:cNvPr id="72711" name="Rectangle 2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4116" name="Group 4"/>
          <p:cNvGrpSpPr>
            <a:grpSpLocks/>
          </p:cNvGrpSpPr>
          <p:nvPr/>
        </p:nvGrpSpPr>
        <p:grpSpPr bwMode="auto">
          <a:xfrm>
            <a:off x="1187450" y="3068638"/>
            <a:ext cx="7773988" cy="3429000"/>
            <a:chOff x="383" y="1632"/>
            <a:chExt cx="4897" cy="2160"/>
          </a:xfrm>
        </p:grpSpPr>
        <p:grpSp>
          <p:nvGrpSpPr>
            <p:cNvPr id="73736" name="Group 5"/>
            <p:cNvGrpSpPr>
              <a:grpSpLocks/>
            </p:cNvGrpSpPr>
            <p:nvPr/>
          </p:nvGrpSpPr>
          <p:grpSpPr bwMode="auto">
            <a:xfrm>
              <a:off x="383" y="1632"/>
              <a:ext cx="4897" cy="2160"/>
              <a:chOff x="383" y="1632"/>
              <a:chExt cx="4897" cy="2160"/>
            </a:xfrm>
          </p:grpSpPr>
          <p:sp>
            <p:nvSpPr>
              <p:cNvPr id="73738" name="Rectangle 6"/>
              <p:cNvSpPr>
                <a:spLocks noChangeArrowheads="1"/>
              </p:cNvSpPr>
              <p:nvPr/>
            </p:nvSpPr>
            <p:spPr bwMode="auto">
              <a:xfrm>
                <a:off x="383" y="1632"/>
                <a:ext cx="4897"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373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789"/>
                <a:ext cx="1819" cy="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4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776"/>
                <a:ext cx="2432"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7" name="Rectangle 9"/>
            <p:cNvSpPr>
              <a:spLocks noChangeArrowheads="1"/>
            </p:cNvSpPr>
            <p:nvPr/>
          </p:nvSpPr>
          <p:spPr bwMode="auto">
            <a:xfrm>
              <a:off x="2677" y="1829"/>
              <a:ext cx="1211"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t>Burns, J. M. et.al.  (1997).</a:t>
              </a:r>
            </a:p>
            <a:p>
              <a:pPr>
                <a:spcBef>
                  <a:spcPct val="0"/>
                </a:spcBef>
                <a:buClrTx/>
                <a:buSzTx/>
                <a:buFontTx/>
                <a:buNone/>
              </a:pPr>
              <a:r>
                <a:rPr lang="cs-CZ" altLang="en-US" sz="1000"/>
                <a:t> "Improved measurement of calcium mobilization by flow cytometry." </a:t>
              </a:r>
              <a:r>
                <a:rPr lang="cs-CZ" altLang="en-US" sz="1000" u="sng"/>
                <a:t>Biotechniques</a:t>
              </a:r>
              <a:r>
                <a:rPr lang="cs-CZ" altLang="en-US" sz="1000"/>
                <a:t> </a:t>
              </a:r>
              <a:r>
                <a:rPr lang="cs-CZ" altLang="en-US" sz="1000" b="1"/>
                <a:t>23</a:t>
              </a:r>
              <a:r>
                <a:rPr lang="cs-CZ" altLang="en-US" sz="1000"/>
                <a:t>(6): 1022-4, 1026.</a:t>
              </a:r>
            </a:p>
          </p:txBody>
        </p:sp>
      </p:grpSp>
      <p:grpSp>
        <p:nvGrpSpPr>
          <p:cNvPr id="474122" name="Group 10"/>
          <p:cNvGrpSpPr>
            <a:grpSpLocks/>
          </p:cNvGrpSpPr>
          <p:nvPr/>
        </p:nvGrpSpPr>
        <p:grpSpPr bwMode="auto">
          <a:xfrm>
            <a:off x="4049713" y="188913"/>
            <a:ext cx="5094287" cy="2371725"/>
            <a:chOff x="480" y="1872"/>
            <a:chExt cx="3209" cy="1494"/>
          </a:xfrm>
        </p:grpSpPr>
        <p:pic>
          <p:nvPicPr>
            <p:cNvPr id="7373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872"/>
              <a:ext cx="320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Rectangle 12"/>
            <p:cNvSpPr>
              <a:spLocks noChangeArrowheads="1"/>
            </p:cNvSpPr>
            <p:nvPr/>
          </p:nvSpPr>
          <p:spPr bwMode="auto">
            <a:xfrm>
              <a:off x="1969" y="1901"/>
              <a:ext cx="16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chemeClr val="bg1"/>
                  </a:solidFill>
                  <a:latin typeface="Arial Narrow" pitchFamily="34" charset="0"/>
                </a:rPr>
                <a:t>http://www.cytekdev.com</a:t>
              </a:r>
              <a:endParaRPr lang="cs-CZ" altLang="en-US" sz="2000" b="1">
                <a:solidFill>
                  <a:schemeClr val="bg1"/>
                </a:solidFill>
                <a:latin typeface="Arial Narrow CE" charset="-18"/>
              </a:endParaRPr>
            </a:p>
          </p:txBody>
        </p:sp>
        <p:pic>
          <p:nvPicPr>
            <p:cNvPr id="73735"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 y="3072"/>
              <a:ext cx="876"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2"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4122"/>
                                        </p:tgtEl>
                                        <p:attrNameLst>
                                          <p:attrName>style.visibility</p:attrName>
                                        </p:attrNameLst>
                                      </p:cBhvr>
                                      <p:to>
                                        <p:strVal val="visible"/>
                                      </p:to>
                                    </p:set>
                                  </p:childTnLst>
                                  <p:subTnLst>
                                    <p:set>
                                      <p:cBhvr override="childStyle">
                                        <p:cTn dur="1" fill="hold" display="0" masterRel="nextClick" afterEffect="1"/>
                                        <p:tgtEl>
                                          <p:spTgt spid="4741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5146" name="Group 10"/>
          <p:cNvGrpSpPr>
            <a:grpSpLocks/>
          </p:cNvGrpSpPr>
          <p:nvPr/>
        </p:nvGrpSpPr>
        <p:grpSpPr bwMode="auto">
          <a:xfrm>
            <a:off x="1116013" y="2492375"/>
            <a:ext cx="7772400" cy="3429000"/>
            <a:chOff x="384" y="1632"/>
            <a:chExt cx="4896" cy="2160"/>
          </a:xfrm>
        </p:grpSpPr>
        <p:sp>
          <p:nvSpPr>
            <p:cNvPr id="74756" name="Rectangle 11"/>
            <p:cNvSpPr>
              <a:spLocks noChangeArrowheads="1"/>
            </p:cNvSpPr>
            <p:nvPr/>
          </p:nvSpPr>
          <p:spPr bwMode="auto">
            <a:xfrm>
              <a:off x="384" y="1632"/>
              <a:ext cx="4896"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4757"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 y="1728"/>
              <a:ext cx="2746" cy="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744"/>
              <a:ext cx="1476" cy="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755"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5146"/>
                                        </p:tgtEl>
                                        <p:attrNameLst>
                                          <p:attrName>style.visibility</p:attrName>
                                        </p:attrNameLst>
                                      </p:cBhvr>
                                      <p:to>
                                        <p:strVal val="visible"/>
                                      </p:to>
                                    </p:set>
                                  </p:childTnLst>
                                  <p:subTnLst>
                                    <p:set>
                                      <p:cBhvr override="childStyle">
                                        <p:cTn dur="1" fill="hold" display="0" masterRel="nextClick" afterEffect="1"/>
                                        <p:tgtEl>
                                          <p:spTgt spid="4751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451225" y="501650"/>
            <a:ext cx="30289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Kalibrace</a:t>
            </a:r>
          </a:p>
          <a:p>
            <a:pPr algn="ctr">
              <a:spcBef>
                <a:spcPct val="0"/>
              </a:spcBef>
              <a:buClrTx/>
              <a:buSzTx/>
              <a:buFontTx/>
              <a:buNone/>
            </a:pPr>
            <a:r>
              <a:rPr lang="cs-CZ" altLang="en-US" sz="1800">
                <a:solidFill>
                  <a:schemeClr val="tx2"/>
                </a:solidFill>
                <a:latin typeface="Century Gothic" pitchFamily="34" charset="0"/>
              </a:rPr>
              <a:t>(pro jednu vlnovou délku)</a:t>
            </a:r>
            <a:endParaRPr lang="cs-CZ" altLang="en-US" sz="1800">
              <a:solidFill>
                <a:schemeClr val="tx2"/>
              </a:solidFill>
              <a:latin typeface="Century Gothic CE" charset="-18"/>
            </a:endParaRPr>
          </a:p>
        </p:txBody>
      </p:sp>
      <p:graphicFrame>
        <p:nvGraphicFramePr>
          <p:cNvPr id="75779" name="Object 3"/>
          <p:cNvGraphicFramePr>
            <a:graphicFrameLocks/>
          </p:cNvGraphicFramePr>
          <p:nvPr/>
        </p:nvGraphicFramePr>
        <p:xfrm>
          <a:off x="3706813" y="1360488"/>
          <a:ext cx="2660650" cy="922337"/>
        </p:xfrm>
        <a:graphic>
          <a:graphicData uri="http://schemas.openxmlformats.org/presentationml/2006/ole">
            <mc:AlternateContent xmlns:mc="http://schemas.openxmlformats.org/markup-compatibility/2006">
              <mc:Choice xmlns:v="urn:schemas-microsoft-com:vml" Requires="v">
                <p:oleObj spid="_x0000_s75790" name="rovnice" r:id="rId4" imgW="1371600" imgH="457200" progId="Equation.2">
                  <p:embed/>
                </p:oleObj>
              </mc:Choice>
              <mc:Fallback>
                <p:oleObj name="rovnice" r:id="rId4" imgW="1371600" imgH="457200" progId="Equation.2">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1360488"/>
                        <a:ext cx="266065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8997" name="Group 5"/>
          <p:cNvGrpSpPr>
            <a:grpSpLocks/>
          </p:cNvGrpSpPr>
          <p:nvPr/>
        </p:nvGrpSpPr>
        <p:grpSpPr bwMode="auto">
          <a:xfrm>
            <a:off x="1019175" y="2362200"/>
            <a:ext cx="8016875" cy="3854450"/>
            <a:chOff x="374" y="1488"/>
            <a:chExt cx="5050" cy="2428"/>
          </a:xfrm>
        </p:grpSpPr>
        <p:grpSp>
          <p:nvGrpSpPr>
            <p:cNvPr id="75782" name="Group 6"/>
            <p:cNvGrpSpPr>
              <a:grpSpLocks/>
            </p:cNvGrpSpPr>
            <p:nvPr/>
          </p:nvGrpSpPr>
          <p:grpSpPr bwMode="auto">
            <a:xfrm>
              <a:off x="384" y="1488"/>
              <a:ext cx="5040" cy="1824"/>
              <a:chOff x="384" y="1488"/>
              <a:chExt cx="5040" cy="1824"/>
            </a:xfrm>
          </p:grpSpPr>
          <p:sp>
            <p:nvSpPr>
              <p:cNvPr id="75784" name="Rectangle 7"/>
              <p:cNvSpPr>
                <a:spLocks noChangeArrowheads="1"/>
              </p:cNvSpPr>
              <p:nvPr/>
            </p:nvSpPr>
            <p:spPr bwMode="auto">
              <a:xfrm>
                <a:off x="384" y="1488"/>
                <a:ext cx="5040" cy="1824"/>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5785"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1617"/>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6"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 y="1488"/>
                <a:ext cx="328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9002" name="Rectangle 10"/>
            <p:cNvSpPr>
              <a:spLocks noChangeArrowheads="1"/>
            </p:cNvSpPr>
            <p:nvPr/>
          </p:nvSpPr>
          <p:spPr bwMode="auto">
            <a:xfrm>
              <a:off x="374" y="3398"/>
              <a:ext cx="423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defRPr/>
              </a:pPr>
              <a:r>
                <a:rPr lang="cs-CZ" sz="2400" b="1">
                  <a:effectLst>
                    <a:outerShdw blurRad="38100" dist="38100" dir="2700000" algn="tl">
                      <a:srgbClr val="C0C0C0"/>
                    </a:outerShdw>
                  </a:effectLst>
                  <a:latin typeface="Century Gothic" pitchFamily="34" charset="0"/>
                </a:rPr>
                <a:t>Fluo-3 </a:t>
              </a:r>
              <a:r>
                <a:rPr lang="cs-CZ" sz="2000">
                  <a:effectLst>
                    <a:outerShdw blurRad="38100" dist="38100" dir="2700000" algn="tl">
                      <a:srgbClr val="C0C0C0"/>
                    </a:outerShdw>
                  </a:effectLst>
                  <a:latin typeface="Century Gothic" pitchFamily="34" charset="0"/>
                </a:rPr>
                <a:t>(Kd ~ 400nM, 22°C; 864 nM, 37°C)</a:t>
              </a:r>
              <a:endParaRPr lang="cs-CZ" sz="2400">
                <a:effectLst>
                  <a:outerShdw blurRad="38100" dist="38100" dir="2700000" algn="tl">
                    <a:srgbClr val="C0C0C0"/>
                  </a:outerShdw>
                </a:effectLst>
                <a:latin typeface="Century Gothic" pitchFamily="34" charset="0"/>
              </a:endParaRPr>
            </a:p>
            <a:p>
              <a:pPr defTabSz="762000">
                <a:defRPr/>
              </a:pPr>
              <a:r>
                <a:rPr lang="cs-CZ" sz="2400">
                  <a:effectLst>
                    <a:outerShdw blurRad="38100" dist="38100" dir="2700000" algn="tl">
                      <a:srgbClr val="C0C0C0"/>
                    </a:outerShdw>
                  </a:effectLst>
                  <a:latin typeface="Century Gothic" pitchFamily="34" charset="0"/>
                </a:rPr>
                <a:t>F</a:t>
              </a:r>
              <a:r>
                <a:rPr lang="cs-CZ" sz="2400" baseline="-25000">
                  <a:effectLst>
                    <a:outerShdw blurRad="38100" dist="38100" dir="2700000" algn="tl">
                      <a:srgbClr val="C0C0C0"/>
                    </a:outerShdw>
                  </a:effectLst>
                  <a:latin typeface="Century Gothic" pitchFamily="34" charset="0"/>
                </a:rPr>
                <a:t>min</a:t>
              </a:r>
              <a:r>
                <a:rPr lang="cs-CZ" sz="2400">
                  <a:effectLst>
                    <a:outerShdw blurRad="38100" dist="38100" dir="2700000" algn="tl">
                      <a:srgbClr val="C0C0C0"/>
                    </a:outerShdw>
                  </a:effectLst>
                  <a:latin typeface="Century Gothic" pitchFamily="34" charset="0"/>
                </a:rPr>
                <a:t> = 1.25 x F</a:t>
              </a:r>
              <a:r>
                <a:rPr lang="cs-CZ" sz="2400" baseline="-25000">
                  <a:effectLst>
                    <a:outerShdw blurRad="38100" dist="38100" dir="2700000" algn="tl">
                      <a:srgbClr val="C0C0C0"/>
                    </a:outerShdw>
                  </a:effectLst>
                  <a:latin typeface="Century Gothic" pitchFamily="34" charset="0"/>
                </a:rPr>
                <a:t>MnCl2</a:t>
              </a:r>
              <a:r>
                <a:rPr lang="cs-CZ" sz="2400">
                  <a:effectLst>
                    <a:outerShdw blurRad="38100" dist="38100" dir="2700000" algn="tl">
                      <a:srgbClr val="C0C0C0"/>
                    </a:outerShdw>
                  </a:effectLst>
                  <a:latin typeface="Century Gothic" pitchFamily="34" charset="0"/>
                </a:rPr>
                <a:t> - 0.25 x F</a:t>
              </a:r>
              <a:r>
                <a:rPr lang="cs-CZ" sz="2400" baseline="-25000">
                  <a:effectLst>
                    <a:outerShdw blurRad="38100" dist="38100" dir="2700000" algn="tl">
                      <a:srgbClr val="C0C0C0"/>
                    </a:outerShdw>
                  </a:effectLst>
                  <a:latin typeface="Century Gothic" pitchFamily="34" charset="0"/>
                </a:rPr>
                <a:t>max</a:t>
              </a:r>
              <a:endParaRPr lang="cs-CZ" sz="2400" baseline="-25000">
                <a:effectLst>
                  <a:outerShdw blurRad="38100" dist="38100" dir="2700000" algn="tl">
                    <a:srgbClr val="C0C0C0"/>
                  </a:outerShdw>
                </a:effectLst>
                <a:latin typeface="Century Gothic CE" charset="-18"/>
              </a:endParaRPr>
            </a:p>
          </p:txBody>
        </p:sp>
      </p:grpSp>
      <p:sp>
        <p:nvSpPr>
          <p:cNvPr id="75781" name="Rectangle 11"/>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8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1881188"/>
            <a:ext cx="36004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 Box 6"/>
          <p:cNvSpPr txBox="1">
            <a:spLocks noChangeArrowheads="1"/>
          </p:cNvSpPr>
          <p:nvPr/>
        </p:nvSpPr>
        <p:spPr bwMode="auto">
          <a:xfrm>
            <a:off x="1116013" y="877888"/>
            <a:ext cx="7423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“Bright” = good resolution sensitivity</a:t>
            </a:r>
          </a:p>
        </p:txBody>
      </p:sp>
    </p:spTree>
    <p:extLst>
      <p:ext uri="{BB962C8B-B14F-4D97-AF65-F5344CB8AC3E}">
        <p14:creationId xmlns:p14="http://schemas.microsoft.com/office/powerpoint/2010/main" val="27696728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en-US" smtClean="0"/>
              <a:t>Detekce intracelulárního pH</a:t>
            </a:r>
          </a:p>
        </p:txBody>
      </p:sp>
      <p:sp>
        <p:nvSpPr>
          <p:cNvPr id="76803" name="Rectangle 3"/>
          <p:cNvSpPr>
            <a:spLocks noGrp="1" noChangeArrowheads="1"/>
          </p:cNvSpPr>
          <p:nvPr>
            <p:ph type="body" idx="1"/>
          </p:nvPr>
        </p:nvSpPr>
        <p:spPr>
          <a:xfrm>
            <a:off x="1187450" y="1773238"/>
            <a:ext cx="7772400" cy="4114800"/>
          </a:xfrm>
        </p:spPr>
        <p:txBody>
          <a:bodyPr/>
          <a:lstStyle/>
          <a:p>
            <a:pPr eaLnBrk="1" hangingPunct="1"/>
            <a:r>
              <a:rPr lang="cs-CZ" altLang="en-US" smtClean="0"/>
              <a:t>Fluorescenční značky měnící intenzitu fluorescence v závislosti na pH</a:t>
            </a:r>
          </a:p>
          <a:p>
            <a:pPr eaLnBrk="1" hangingPunct="1"/>
            <a:r>
              <a:rPr lang="cs-CZ" altLang="en-US" smtClean="0"/>
              <a:t>SNARF-1, BCECF</a:t>
            </a:r>
          </a:p>
        </p:txBody>
      </p:sp>
      <p:pic>
        <p:nvPicPr>
          <p:cNvPr id="76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644900"/>
            <a:ext cx="6580188"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87450" y="-171450"/>
            <a:ext cx="7772400" cy="1143000"/>
          </a:xfrm>
        </p:spPr>
        <p:txBody>
          <a:bodyPr/>
          <a:lstStyle/>
          <a:p>
            <a:pPr eaLnBrk="1" hangingPunct="1"/>
            <a:r>
              <a:rPr lang="cs-CZ" altLang="en-US" smtClean="0"/>
              <a:t>Detekce intracelulárního pH</a:t>
            </a:r>
          </a:p>
        </p:txBody>
      </p:sp>
      <p:sp>
        <p:nvSpPr>
          <p:cNvPr id="77827" name="Rectangle 3"/>
          <p:cNvSpPr>
            <a:spLocks noGrp="1" noChangeArrowheads="1"/>
          </p:cNvSpPr>
          <p:nvPr>
            <p:ph type="body" idx="1"/>
          </p:nvPr>
        </p:nvSpPr>
        <p:spPr>
          <a:xfrm>
            <a:off x="1187450" y="909638"/>
            <a:ext cx="7772400" cy="4114800"/>
          </a:xfrm>
        </p:spPr>
        <p:txBody>
          <a:bodyPr/>
          <a:lstStyle/>
          <a:p>
            <a:pPr eaLnBrk="1" hangingPunct="1"/>
            <a:r>
              <a:rPr lang="cs-CZ" altLang="en-US" smtClean="0"/>
              <a:t>Nutná kalibrace pomocí draslíkových pufrů a ionoforu (nigericin)</a:t>
            </a:r>
          </a:p>
        </p:txBody>
      </p:sp>
      <p:pic>
        <p:nvPicPr>
          <p:cNvPr id="778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916113"/>
            <a:ext cx="5030787"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116013" y="-242888"/>
            <a:ext cx="7772400" cy="1143001"/>
          </a:xfrm>
        </p:spPr>
        <p:txBody>
          <a:bodyPr/>
          <a:lstStyle/>
          <a:p>
            <a:pPr eaLnBrk="1" hangingPunct="1"/>
            <a:r>
              <a:rPr lang="cs-CZ" altLang="en-US" smtClean="0"/>
              <a:t>Detekce počtu buněčného dělení</a:t>
            </a:r>
          </a:p>
        </p:txBody>
      </p:sp>
      <p:sp>
        <p:nvSpPr>
          <p:cNvPr id="78851" name="Rectangle 3"/>
          <p:cNvSpPr>
            <a:spLocks noGrp="1" noChangeArrowheads="1"/>
          </p:cNvSpPr>
          <p:nvPr>
            <p:ph type="body" idx="1"/>
          </p:nvPr>
        </p:nvSpPr>
        <p:spPr>
          <a:xfrm>
            <a:off x="1187450" y="692150"/>
            <a:ext cx="7772400" cy="4114800"/>
          </a:xfrm>
        </p:spPr>
        <p:txBody>
          <a:bodyPr/>
          <a:lstStyle/>
          <a:p>
            <a:pPr eaLnBrk="1" hangingPunct="1"/>
            <a:r>
              <a:rPr lang="cs-CZ" altLang="en-US" sz="2400" smtClean="0"/>
              <a:t>Nespecifické fluorescenční označení proteinů pomocí </a:t>
            </a:r>
            <a:r>
              <a:rPr lang="cs-CZ" altLang="en-US" sz="2400" b="1" smtClean="0"/>
              <a:t>carboxyfluorescein diacetate succinimidyl ester</a:t>
            </a:r>
            <a:r>
              <a:rPr lang="cs-CZ" altLang="en-US" sz="2400" smtClean="0"/>
              <a:t> (CFDA-SE nebo CFSE)</a:t>
            </a:r>
          </a:p>
          <a:p>
            <a:pPr eaLnBrk="1" hangingPunct="1"/>
            <a:endParaRPr lang="cs-CZ" altLang="en-US" sz="2400" smtClean="0"/>
          </a:p>
        </p:txBody>
      </p:sp>
      <p:pic>
        <p:nvPicPr>
          <p:cNvPr id="788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1663"/>
            <a:ext cx="7753350"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445125"/>
            <a:ext cx="15779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116013" y="-242888"/>
            <a:ext cx="7772400" cy="1143001"/>
          </a:xfrm>
        </p:spPr>
        <p:txBody>
          <a:bodyPr/>
          <a:lstStyle/>
          <a:p>
            <a:pPr eaLnBrk="1" hangingPunct="1"/>
            <a:r>
              <a:rPr lang="cs-CZ" altLang="en-US" smtClean="0"/>
              <a:t>Detekce počtu buněčného dělení</a:t>
            </a:r>
          </a:p>
        </p:txBody>
      </p:sp>
      <p:pic>
        <p:nvPicPr>
          <p:cNvPr id="798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196975"/>
            <a:ext cx="4968875"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sz="4000" smtClean="0"/>
              <a:t>Detekce reaktivních kyslíkových skupin</a:t>
            </a:r>
          </a:p>
        </p:txBody>
      </p:sp>
      <p:sp>
        <p:nvSpPr>
          <p:cNvPr id="80899" name="Rectangle 3"/>
          <p:cNvSpPr>
            <a:spLocks noGrp="1" noChangeArrowheads="1"/>
          </p:cNvSpPr>
          <p:nvPr>
            <p:ph type="body" idx="1"/>
          </p:nvPr>
        </p:nvSpPr>
        <p:spPr/>
        <p:txBody>
          <a:bodyPr/>
          <a:lstStyle/>
          <a:p>
            <a:pPr eaLnBrk="1" hangingPunct="1"/>
            <a:r>
              <a:rPr lang="cs-CZ" altLang="en-US" sz="2800" smtClean="0"/>
              <a:t>Reaktivní kyslíkové skupiny hrají klíčovou roli v celé řadě biologických procesů</a:t>
            </a:r>
          </a:p>
          <a:p>
            <a:pPr lvl="1" eaLnBrk="1" hangingPunct="1"/>
            <a:r>
              <a:rPr lang="cs-CZ" altLang="en-US" sz="2400" smtClean="0"/>
              <a:t>posttranslační modifikace proteinů</a:t>
            </a:r>
          </a:p>
          <a:p>
            <a:pPr lvl="1" eaLnBrk="1" hangingPunct="1"/>
            <a:r>
              <a:rPr lang="cs-CZ" altLang="en-US" sz="2400" smtClean="0"/>
              <a:t>regulace transkripce</a:t>
            </a:r>
          </a:p>
          <a:p>
            <a:pPr lvl="1" eaLnBrk="1" hangingPunct="1"/>
            <a:r>
              <a:rPr lang="cs-CZ" altLang="en-US" sz="2400" smtClean="0"/>
              <a:t>regulace struktury chromatinu</a:t>
            </a:r>
          </a:p>
          <a:p>
            <a:pPr lvl="1" eaLnBrk="1" hangingPunct="1"/>
            <a:r>
              <a:rPr lang="cs-CZ" altLang="en-US" sz="2400" smtClean="0"/>
              <a:t>přenos signálu</a:t>
            </a:r>
          </a:p>
          <a:p>
            <a:pPr lvl="1" eaLnBrk="1" hangingPunct="1"/>
            <a:r>
              <a:rPr lang="cs-CZ" altLang="en-US" sz="2400" smtClean="0"/>
              <a:t>funkce imunitního systému</a:t>
            </a:r>
          </a:p>
          <a:p>
            <a:pPr lvl="1" eaLnBrk="1" hangingPunct="1"/>
            <a:r>
              <a:rPr lang="cs-CZ" altLang="en-US" sz="2400" smtClean="0"/>
              <a:t>fyzický a metabolický stres</a:t>
            </a:r>
          </a:p>
          <a:p>
            <a:pPr lvl="1" eaLnBrk="1" hangingPunct="1"/>
            <a:r>
              <a:rPr lang="cs-CZ" altLang="en-US" sz="2400" smtClean="0"/>
              <a:t>neurodegenerace, stárnutí</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en-US" altLang="en-US" sz="2400">
              <a:latin typeface="Times" pitchFamily="18" charset="0"/>
            </a:endParaRPr>
          </a:p>
        </p:txBody>
      </p:sp>
      <p:cxnSp>
        <p:nvCxnSpPr>
          <p:cNvPr id="81923" name="AutoShape 3"/>
          <p:cNvCxnSpPr>
            <a:cxnSpLocks noChangeShapeType="1"/>
            <a:stCxn id="81933" idx="0"/>
            <a:endCxn id="8192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4" name="AutoShape 4"/>
          <p:cNvCxnSpPr>
            <a:cxnSpLocks noChangeShapeType="1"/>
            <a:stCxn id="81926" idx="2"/>
            <a:endCxn id="8193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5" name="Rectangle 5"/>
          <p:cNvSpPr>
            <a:spLocks noGrp="1" noChangeArrowheads="1"/>
          </p:cNvSpPr>
          <p:nvPr>
            <p:ph type="body" idx="1"/>
          </p:nvPr>
        </p:nvSpPr>
        <p:spPr>
          <a:xfrm>
            <a:off x="520700" y="1330325"/>
            <a:ext cx="8229600" cy="4498975"/>
          </a:xfrm>
        </p:spPr>
        <p:txBody>
          <a:bodyPr/>
          <a:lstStyle/>
          <a:p>
            <a:pPr eaLnBrk="1" hangingPunct="1"/>
            <a:endParaRPr lang="en-US" altLang="en-US" smtClean="0"/>
          </a:p>
          <a:p>
            <a:pPr eaLnBrk="1" hangingPunct="1"/>
            <a:endParaRPr lang="en-US" altLang="en-US" smtClean="0"/>
          </a:p>
        </p:txBody>
      </p:sp>
      <p:sp>
        <p:nvSpPr>
          <p:cNvPr id="8192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r>
              <a:rPr lang="en-US" altLang="en-US" sz="2400">
                <a:solidFill>
                  <a:schemeClr val="bg1"/>
                </a:solidFill>
              </a:rPr>
              <a:t>• </a:t>
            </a:r>
            <a:r>
              <a:rPr lang="en-US" altLang="en-US" sz="2400" baseline="30000">
                <a:solidFill>
                  <a:schemeClr val="bg1"/>
                </a:solidFill>
              </a:rPr>
              <a:t>–</a:t>
            </a:r>
            <a:r>
              <a:rPr lang="en-US" altLang="en-US" sz="2400" baseline="-25000">
                <a:solidFill>
                  <a:schemeClr val="bg1"/>
                </a:solidFill>
              </a:rPr>
              <a:t> </a:t>
            </a:r>
            <a:endParaRPr lang="en-US" altLang="en-US" sz="2400">
              <a:solidFill>
                <a:schemeClr val="bg1"/>
              </a:solidFill>
            </a:endParaRPr>
          </a:p>
        </p:txBody>
      </p:sp>
      <p:sp>
        <p:nvSpPr>
          <p:cNvPr id="8192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 OH</a:t>
            </a:r>
          </a:p>
        </p:txBody>
      </p:sp>
      <p:sp>
        <p:nvSpPr>
          <p:cNvPr id="8193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p>
        </p:txBody>
      </p:sp>
      <p:grpSp>
        <p:nvGrpSpPr>
          <p:cNvPr id="584715" name="Group 11"/>
          <p:cNvGrpSpPr>
            <a:grpSpLocks/>
          </p:cNvGrpSpPr>
          <p:nvPr/>
        </p:nvGrpSpPr>
        <p:grpSpPr bwMode="auto">
          <a:xfrm>
            <a:off x="1335088" y="939800"/>
            <a:ext cx="6396037" cy="873125"/>
            <a:chOff x="841" y="592"/>
            <a:chExt cx="4029" cy="550"/>
          </a:xfrm>
        </p:grpSpPr>
        <p:sp>
          <p:nvSpPr>
            <p:cNvPr id="8194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4 e</a:t>
              </a:r>
              <a:r>
                <a:rPr lang="en-US" altLang="en-US" sz="1800" baseline="30000">
                  <a:solidFill>
                    <a:schemeClr val="bg1"/>
                  </a:solidFill>
                </a:rPr>
                <a:t>–</a:t>
              </a:r>
              <a:r>
                <a:rPr lang="en-US" altLang="en-US" sz="1800">
                  <a:solidFill>
                    <a:schemeClr val="bg1"/>
                  </a:solidFill>
                </a:rPr>
                <a:t> reduction to water</a:t>
              </a:r>
              <a:endParaRPr lang="en-US" altLang="en-US" sz="1200">
                <a:solidFill>
                  <a:schemeClr val="bg1"/>
                </a:solidFill>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8194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grpSp>
      <p:sp>
        <p:nvSpPr>
          <p:cNvPr id="8193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Catalases, peroxidases, GSH, etc…</a:t>
            </a:r>
            <a:r>
              <a:rPr lang="en-US" altLang="en-US" sz="1600">
                <a:solidFill>
                  <a:srgbClr val="FFFF00"/>
                </a:solidFill>
              </a:rPr>
              <a:t> </a:t>
            </a:r>
          </a:p>
        </p:txBody>
      </p:sp>
      <p:cxnSp>
        <p:nvCxnSpPr>
          <p:cNvPr id="81934" name="AutoShape 24"/>
          <p:cNvCxnSpPr>
            <a:cxnSpLocks noChangeShapeType="1"/>
            <a:stCxn id="81938" idx="0"/>
            <a:endCxn id="8192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Actually a chemical </a:t>
            </a:r>
            <a:r>
              <a:rPr lang="en-US" altLang="en-US" sz="1600" i="1"/>
              <a:t>reductant</a:t>
            </a:r>
            <a:endParaRPr lang="en-US" altLang="en-US" sz="1600"/>
          </a:p>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Mitochondrial superoxide the major source of active oxygen</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Superoxide dismutases</a:t>
            </a:r>
          </a:p>
        </p:txBody>
      </p:sp>
      <p:sp>
        <p:nvSpPr>
          <p:cNvPr id="8193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Reacts with virtually any molecule at diffusion-limited rates</a:t>
            </a:r>
          </a:p>
          <a:p>
            <a:pPr>
              <a:spcBef>
                <a:spcPct val="0"/>
              </a:spcBef>
              <a:buClrTx/>
              <a:buSzTx/>
              <a:buFontTx/>
              <a:buNone/>
            </a:pPr>
            <a:r>
              <a:rPr lang="en-US" altLang="en-US" sz="1600"/>
              <a:t>The molecule that makes ionizing radiation toxic</a:t>
            </a:r>
          </a:p>
        </p:txBody>
      </p:sp>
      <p:cxnSp>
        <p:nvCxnSpPr>
          <p:cNvPr id="81937" name="AutoShape 27"/>
          <p:cNvCxnSpPr>
            <a:cxnSpLocks noChangeShapeType="1"/>
            <a:stCxn id="584706" idx="2"/>
            <a:endCxn id="8193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Unreactive at STP, but a </a:t>
            </a:r>
            <a:r>
              <a:rPr lang="en-US" altLang="en-US" sz="1600" i="1"/>
              <a:t>great</a:t>
            </a:r>
            <a:r>
              <a:rPr lang="en-US" altLang="en-US" sz="1600"/>
              <a:t> electron acceptor</a:t>
            </a:r>
          </a:p>
          <a:p>
            <a:pPr>
              <a:spcBef>
                <a:spcPct val="0"/>
              </a:spcBef>
              <a:buClrTx/>
              <a:buSzTx/>
              <a:buFontTx/>
              <a:buNone/>
            </a:pPr>
            <a:r>
              <a:rPr lang="en-US" altLang="en-US" sz="1600"/>
              <a:t>Biological activation via radicals, transition metals</a:t>
            </a:r>
          </a:p>
          <a:p>
            <a:pPr>
              <a:spcBef>
                <a:spcPct val="0"/>
              </a:spcBef>
              <a:buClrTx/>
              <a:buSzTx/>
              <a:buFontTx/>
              <a:buNone/>
            </a:pPr>
            <a:r>
              <a:rPr lang="en-US" altLang="en-US" sz="1600"/>
              <a:t>Generally, radical intermediates are enzyme-bound</a:t>
            </a:r>
          </a:p>
        </p:txBody>
      </p:sp>
      <p:sp>
        <p:nvSpPr>
          <p:cNvPr id="8193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0888" y="-152400"/>
            <a:ext cx="7772400" cy="1143000"/>
          </a:xfrm>
        </p:spPr>
        <p:txBody>
          <a:bodyPr/>
          <a:lstStyle/>
          <a:p>
            <a:pPr eaLnBrk="1" hangingPunct="1"/>
            <a:r>
              <a:rPr lang="en-US" altLang="en-US" sz="3600" smtClean="0">
                <a:solidFill>
                  <a:schemeClr val="bg1"/>
                </a:solidFill>
              </a:rPr>
              <a:t>Potential sites of intervention</a:t>
            </a:r>
          </a:p>
        </p:txBody>
      </p:sp>
      <p:sp>
        <p:nvSpPr>
          <p:cNvPr id="82947" name="Text Box 3"/>
          <p:cNvSpPr txBox="1">
            <a:spLocks noChangeArrowheads="1"/>
          </p:cNvSpPr>
          <p:nvPr/>
        </p:nvSpPr>
        <p:spPr bwMode="auto">
          <a:xfrm>
            <a:off x="107950" y="3101975"/>
            <a:ext cx="155575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Oxidative</a:t>
            </a:r>
          </a:p>
          <a:p>
            <a:pPr algn="ctr">
              <a:spcBef>
                <a:spcPct val="0"/>
              </a:spcBef>
              <a:buClrTx/>
              <a:buSzTx/>
              <a:buFontTx/>
              <a:buNone/>
            </a:pPr>
            <a:r>
              <a:rPr lang="en-US" altLang="en-US" sz="2400" b="1">
                <a:solidFill>
                  <a:srgbClr val="FFFF00"/>
                </a:solidFill>
              </a:rPr>
              <a:t>Stress</a:t>
            </a:r>
          </a:p>
        </p:txBody>
      </p:sp>
      <p:grpSp>
        <p:nvGrpSpPr>
          <p:cNvPr id="82948" name="Group 4"/>
          <p:cNvGrpSpPr>
            <a:grpSpLocks/>
          </p:cNvGrpSpPr>
          <p:nvPr/>
        </p:nvGrpSpPr>
        <p:grpSpPr bwMode="auto">
          <a:xfrm>
            <a:off x="6775450" y="784225"/>
            <a:ext cx="2330450" cy="5459413"/>
            <a:chOff x="3968" y="517"/>
            <a:chExt cx="1468" cy="3439"/>
          </a:xfrm>
        </p:grpSpPr>
        <p:sp>
          <p:nvSpPr>
            <p:cNvPr id="82984" name="Text Box 5"/>
            <p:cNvSpPr txBox="1">
              <a:spLocks noChangeArrowheads="1"/>
            </p:cNvSpPr>
            <p:nvPr/>
          </p:nvSpPr>
          <p:spPr bwMode="auto">
            <a:xfrm>
              <a:off x="3985" y="517"/>
              <a:ext cx="1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Neurodegeneration</a:t>
              </a:r>
            </a:p>
          </p:txBody>
        </p:sp>
        <p:sp>
          <p:nvSpPr>
            <p:cNvPr id="82985" name="Text Box 6"/>
            <p:cNvSpPr txBox="1">
              <a:spLocks noChangeArrowheads="1"/>
            </p:cNvSpPr>
            <p:nvPr/>
          </p:nvSpPr>
          <p:spPr bwMode="auto">
            <a:xfrm>
              <a:off x="4400" y="3725"/>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Cancer</a:t>
              </a:r>
            </a:p>
          </p:txBody>
        </p:sp>
        <p:sp>
          <p:nvSpPr>
            <p:cNvPr id="82986" name="Text Box 7"/>
            <p:cNvSpPr txBox="1">
              <a:spLocks noChangeArrowheads="1"/>
            </p:cNvSpPr>
            <p:nvPr/>
          </p:nvSpPr>
          <p:spPr bwMode="auto">
            <a:xfrm>
              <a:off x="4152" y="918"/>
              <a:ext cx="11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Vascular Tone</a:t>
              </a:r>
            </a:p>
          </p:txBody>
        </p:sp>
        <p:sp>
          <p:nvSpPr>
            <p:cNvPr id="82987" name="Text Box 8"/>
            <p:cNvSpPr txBox="1">
              <a:spLocks noChangeArrowheads="1"/>
            </p:cNvSpPr>
            <p:nvPr/>
          </p:nvSpPr>
          <p:spPr bwMode="auto">
            <a:xfrm>
              <a:off x="4124" y="1319"/>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Cardiac Output</a:t>
              </a:r>
            </a:p>
          </p:txBody>
        </p:sp>
        <p:sp>
          <p:nvSpPr>
            <p:cNvPr id="82988" name="Text Box 9"/>
            <p:cNvSpPr txBox="1">
              <a:spLocks noChangeArrowheads="1"/>
            </p:cNvSpPr>
            <p:nvPr/>
          </p:nvSpPr>
          <p:spPr bwMode="auto">
            <a:xfrm>
              <a:off x="4120" y="1720"/>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Sensory Acuity</a:t>
              </a:r>
            </a:p>
          </p:txBody>
        </p:sp>
        <p:sp>
          <p:nvSpPr>
            <p:cNvPr id="82989" name="Text Box 10"/>
            <p:cNvSpPr txBox="1">
              <a:spLocks noChangeArrowheads="1"/>
            </p:cNvSpPr>
            <p:nvPr/>
          </p:nvSpPr>
          <p:spPr bwMode="auto">
            <a:xfrm>
              <a:off x="4120" y="2121"/>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Skin Thickness</a:t>
              </a:r>
            </a:p>
          </p:txBody>
        </p:sp>
        <p:sp>
          <p:nvSpPr>
            <p:cNvPr id="82990" name="Text Box 11"/>
            <p:cNvSpPr txBox="1">
              <a:spLocks noChangeArrowheads="1"/>
            </p:cNvSpPr>
            <p:nvPr/>
          </p:nvSpPr>
          <p:spPr bwMode="auto">
            <a:xfrm>
              <a:off x="4184" y="2522"/>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Bone Density</a:t>
              </a:r>
            </a:p>
          </p:txBody>
        </p:sp>
        <p:sp>
          <p:nvSpPr>
            <p:cNvPr id="82991" name="Text Box 12"/>
            <p:cNvSpPr txBox="1">
              <a:spLocks noChangeArrowheads="1"/>
            </p:cNvSpPr>
            <p:nvPr/>
          </p:nvSpPr>
          <p:spPr bwMode="auto">
            <a:xfrm>
              <a:off x="3968" y="2923"/>
              <a:ext cx="1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Endocrine Function</a:t>
              </a:r>
            </a:p>
          </p:txBody>
        </p:sp>
        <p:sp>
          <p:nvSpPr>
            <p:cNvPr id="82992" name="Text Box 13"/>
            <p:cNvSpPr txBox="1">
              <a:spLocks noChangeArrowheads="1"/>
            </p:cNvSpPr>
            <p:nvPr/>
          </p:nvSpPr>
          <p:spPr bwMode="auto">
            <a:xfrm>
              <a:off x="4044" y="3324"/>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Immune Function</a:t>
              </a:r>
            </a:p>
          </p:txBody>
        </p:sp>
      </p:grpSp>
      <p:grpSp>
        <p:nvGrpSpPr>
          <p:cNvPr id="82949" name="Group 14"/>
          <p:cNvGrpSpPr>
            <a:grpSpLocks/>
          </p:cNvGrpSpPr>
          <p:nvPr/>
        </p:nvGrpSpPr>
        <p:grpSpPr bwMode="auto">
          <a:xfrm>
            <a:off x="885825" y="3924300"/>
            <a:ext cx="6575425" cy="2136775"/>
            <a:chOff x="490" y="2472"/>
            <a:chExt cx="4142" cy="1346"/>
          </a:xfrm>
        </p:grpSpPr>
        <p:sp>
          <p:nvSpPr>
            <p:cNvPr id="82978" name="Text Box 15"/>
            <p:cNvSpPr txBox="1">
              <a:spLocks noChangeArrowheads="1"/>
            </p:cNvSpPr>
            <p:nvPr/>
          </p:nvSpPr>
          <p:spPr bwMode="auto">
            <a:xfrm>
              <a:off x="1351" y="2475"/>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DNA</a:t>
              </a:r>
            </a:p>
            <a:p>
              <a:pPr algn="ctr">
                <a:spcBef>
                  <a:spcPct val="0"/>
                </a:spcBef>
                <a:buClrTx/>
                <a:buSzTx/>
                <a:buFontTx/>
                <a:buNone/>
              </a:pPr>
              <a:r>
                <a:rPr lang="en-US" altLang="en-US" sz="2400" b="1">
                  <a:solidFill>
                    <a:srgbClr val="FFFF00"/>
                  </a:solidFill>
                </a:rPr>
                <a:t>Damage</a:t>
              </a:r>
            </a:p>
          </p:txBody>
        </p:sp>
        <p:sp>
          <p:nvSpPr>
            <p:cNvPr id="82979" name="Text Box 16"/>
            <p:cNvSpPr txBox="1">
              <a:spLocks noChangeArrowheads="1"/>
            </p:cNvSpPr>
            <p:nvPr/>
          </p:nvSpPr>
          <p:spPr bwMode="auto">
            <a:xfrm>
              <a:off x="2674" y="3203"/>
              <a:ext cx="13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Oncogenesis</a:t>
              </a:r>
            </a:p>
          </p:txBody>
        </p:sp>
        <p:grpSp>
          <p:nvGrpSpPr>
            <p:cNvPr id="82980" name="Group 17"/>
            <p:cNvGrpSpPr>
              <a:grpSpLocks/>
            </p:cNvGrpSpPr>
            <p:nvPr/>
          </p:nvGrpSpPr>
          <p:grpSpPr bwMode="auto">
            <a:xfrm>
              <a:off x="490" y="2472"/>
              <a:ext cx="4142" cy="1346"/>
              <a:chOff x="490" y="2472"/>
              <a:chExt cx="4142" cy="1346"/>
            </a:xfrm>
          </p:grpSpPr>
          <p:cxnSp>
            <p:nvCxnSpPr>
              <p:cNvPr id="82981" name="AutoShape 18"/>
              <p:cNvCxnSpPr>
                <a:cxnSpLocks noChangeShapeType="1"/>
                <a:stCxn id="82947" idx="2"/>
                <a:endCxn id="82978" idx="1"/>
              </p:cNvCxnSpPr>
              <p:nvPr/>
            </p:nvCxnSpPr>
            <p:spPr bwMode="auto">
              <a:xfrm>
                <a:off x="490" y="2472"/>
                <a:ext cx="861" cy="262"/>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2" name="AutoShape 19"/>
              <p:cNvCxnSpPr>
                <a:cxnSpLocks noChangeShapeType="1"/>
                <a:stCxn id="82978" idx="3"/>
                <a:endCxn id="82979" idx="1"/>
              </p:cNvCxnSpPr>
              <p:nvPr/>
            </p:nvCxnSpPr>
            <p:spPr bwMode="auto">
              <a:xfrm>
                <a:off x="2214" y="2734"/>
                <a:ext cx="460" cy="613"/>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3" name="AutoShape 20"/>
              <p:cNvCxnSpPr>
                <a:cxnSpLocks noChangeShapeType="1"/>
                <a:stCxn id="82979" idx="3"/>
                <a:endCxn id="82985" idx="1"/>
              </p:cNvCxnSpPr>
              <p:nvPr/>
            </p:nvCxnSpPr>
            <p:spPr bwMode="auto">
              <a:xfrm>
                <a:off x="3996" y="3347"/>
                <a:ext cx="636" cy="471"/>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950" name="Group 21"/>
          <p:cNvGrpSpPr>
            <a:grpSpLocks/>
          </p:cNvGrpSpPr>
          <p:nvPr/>
        </p:nvGrpSpPr>
        <p:grpSpPr bwMode="auto">
          <a:xfrm>
            <a:off x="885825" y="968375"/>
            <a:ext cx="6137275" cy="3819525"/>
            <a:chOff x="490" y="610"/>
            <a:chExt cx="3866" cy="2406"/>
          </a:xfrm>
        </p:grpSpPr>
        <p:sp>
          <p:nvSpPr>
            <p:cNvPr id="82969" name="Text Box 22"/>
            <p:cNvSpPr txBox="1">
              <a:spLocks noChangeArrowheads="1"/>
            </p:cNvSpPr>
            <p:nvPr/>
          </p:nvSpPr>
          <p:spPr bwMode="auto">
            <a:xfrm>
              <a:off x="1096" y="1187"/>
              <a:ext cx="137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Mitochondrial</a:t>
              </a:r>
            </a:p>
            <a:p>
              <a:pPr algn="ctr">
                <a:spcBef>
                  <a:spcPct val="0"/>
                </a:spcBef>
                <a:buClrTx/>
                <a:buSzTx/>
                <a:buFontTx/>
                <a:buNone/>
              </a:pPr>
              <a:r>
                <a:rPr lang="en-US" altLang="en-US" sz="2400" b="1">
                  <a:solidFill>
                    <a:srgbClr val="FFFF00"/>
                  </a:solidFill>
                </a:rPr>
                <a:t>Damage</a:t>
              </a:r>
            </a:p>
          </p:txBody>
        </p:sp>
        <p:sp>
          <p:nvSpPr>
            <p:cNvPr id="82970" name="Text Box 23"/>
            <p:cNvSpPr txBox="1">
              <a:spLocks noChangeArrowheads="1"/>
            </p:cNvSpPr>
            <p:nvPr/>
          </p:nvSpPr>
          <p:spPr bwMode="auto">
            <a:xfrm>
              <a:off x="2952" y="826"/>
              <a:ext cx="7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Energy</a:t>
              </a:r>
            </a:p>
            <a:p>
              <a:pPr algn="ctr">
                <a:spcBef>
                  <a:spcPct val="0"/>
                </a:spcBef>
                <a:buClrTx/>
                <a:buSzTx/>
                <a:buFontTx/>
                <a:buNone/>
              </a:pPr>
              <a:r>
                <a:rPr lang="en-US" altLang="en-US" sz="2400" b="1">
                  <a:solidFill>
                    <a:srgbClr val="FFFF00"/>
                  </a:solidFill>
                </a:rPr>
                <a:t>Crisis</a:t>
              </a:r>
            </a:p>
          </p:txBody>
        </p:sp>
        <p:grpSp>
          <p:nvGrpSpPr>
            <p:cNvPr id="82971" name="Group 24"/>
            <p:cNvGrpSpPr>
              <a:grpSpLocks/>
            </p:cNvGrpSpPr>
            <p:nvPr/>
          </p:nvGrpSpPr>
          <p:grpSpPr bwMode="auto">
            <a:xfrm>
              <a:off x="490" y="610"/>
              <a:ext cx="3866" cy="2406"/>
              <a:chOff x="490" y="610"/>
              <a:chExt cx="3866" cy="2406"/>
            </a:xfrm>
          </p:grpSpPr>
          <p:grpSp>
            <p:nvGrpSpPr>
              <p:cNvPr id="82972" name="Group 25"/>
              <p:cNvGrpSpPr>
                <a:grpSpLocks/>
              </p:cNvGrpSpPr>
              <p:nvPr/>
            </p:nvGrpSpPr>
            <p:grpSpPr bwMode="auto">
              <a:xfrm>
                <a:off x="490" y="610"/>
                <a:ext cx="3866" cy="1344"/>
                <a:chOff x="490" y="610"/>
                <a:chExt cx="3866" cy="1344"/>
              </a:xfrm>
            </p:grpSpPr>
            <p:cxnSp>
              <p:nvCxnSpPr>
                <p:cNvPr id="82974" name="AutoShape 26"/>
                <p:cNvCxnSpPr>
                  <a:cxnSpLocks noChangeShapeType="1"/>
                  <a:stCxn id="82947" idx="0"/>
                  <a:endCxn id="82969" idx="1"/>
                </p:cNvCxnSpPr>
                <p:nvPr/>
              </p:nvCxnSpPr>
              <p:spPr bwMode="auto">
                <a:xfrm flipV="1">
                  <a:off x="490" y="1446"/>
                  <a:ext cx="605" cy="508"/>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5" name="AutoShape 27"/>
                <p:cNvCxnSpPr>
                  <a:cxnSpLocks noChangeShapeType="1"/>
                  <a:stCxn id="82969" idx="3"/>
                  <a:endCxn id="82970" idx="1"/>
                </p:cNvCxnSpPr>
                <p:nvPr/>
              </p:nvCxnSpPr>
              <p:spPr bwMode="auto">
                <a:xfrm flipV="1">
                  <a:off x="2470" y="1085"/>
                  <a:ext cx="482" cy="36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6" name="AutoShape 28"/>
                <p:cNvCxnSpPr>
                  <a:cxnSpLocks noChangeShapeType="1"/>
                  <a:stCxn id="82970" idx="3"/>
                  <a:endCxn id="82984" idx="1"/>
                </p:cNvCxnSpPr>
                <p:nvPr/>
              </p:nvCxnSpPr>
              <p:spPr bwMode="auto">
                <a:xfrm flipV="1">
                  <a:off x="3719" y="610"/>
                  <a:ext cx="498" cy="475"/>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7" name="AutoShape 29"/>
                <p:cNvCxnSpPr>
                  <a:cxnSpLocks noChangeShapeType="1"/>
                  <a:stCxn id="82970" idx="3"/>
                  <a:endCxn id="82987" idx="1"/>
                </p:cNvCxnSpPr>
                <p:nvPr/>
              </p:nvCxnSpPr>
              <p:spPr bwMode="auto">
                <a:xfrm>
                  <a:off x="3719" y="1085"/>
                  <a:ext cx="637" cy="327"/>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73" name="AutoShape 30"/>
              <p:cNvCxnSpPr>
                <a:cxnSpLocks noChangeShapeType="1"/>
                <a:stCxn id="82970" idx="3"/>
                <a:endCxn id="82991" idx="1"/>
              </p:cNvCxnSpPr>
              <p:nvPr/>
            </p:nvCxnSpPr>
            <p:spPr bwMode="auto">
              <a:xfrm>
                <a:off x="3719" y="1085"/>
                <a:ext cx="481" cy="193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6783" name="Group 31"/>
          <p:cNvGrpSpPr>
            <a:grpSpLocks/>
          </p:cNvGrpSpPr>
          <p:nvPr/>
        </p:nvGrpSpPr>
        <p:grpSpPr bwMode="auto">
          <a:xfrm>
            <a:off x="7016750" y="3514725"/>
            <a:ext cx="1746250" cy="1725613"/>
            <a:chOff x="4352" y="2214"/>
            <a:chExt cx="1100" cy="1087"/>
          </a:xfrm>
        </p:grpSpPr>
        <p:cxnSp>
          <p:nvCxnSpPr>
            <p:cNvPr id="82965" name="AutoShape 32"/>
            <p:cNvCxnSpPr>
              <a:cxnSpLocks noChangeShapeType="1"/>
              <a:stCxn id="82991" idx="0"/>
              <a:endCxn id="82990" idx="3"/>
            </p:cNvCxnSpPr>
            <p:nvPr/>
          </p:nvCxnSpPr>
          <p:spPr bwMode="auto">
            <a:xfrm rot="-5400000">
              <a:off x="5050" y="2499"/>
              <a:ext cx="285" cy="518"/>
            </a:xfrm>
            <a:prstGeom prst="curvedConnector4">
              <a:avLst>
                <a:gd name="adj1" fmla="val 31926"/>
                <a:gd name="adj2" fmla="val 133782"/>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6" name="AutoShape 33"/>
            <p:cNvCxnSpPr>
              <a:cxnSpLocks noChangeShapeType="1"/>
              <a:stCxn id="82991" idx="2"/>
              <a:endCxn id="82992" idx="0"/>
            </p:cNvCxnSpPr>
            <p:nvPr/>
          </p:nvCxnSpPr>
          <p:spPr bwMode="auto">
            <a:xfrm rot="5400000">
              <a:off x="4849" y="3216"/>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7" name="AutoShape 34"/>
            <p:cNvCxnSpPr>
              <a:cxnSpLocks noChangeShapeType="1"/>
              <a:stCxn id="82991" idx="0"/>
              <a:endCxn id="82990" idx="2"/>
            </p:cNvCxnSpPr>
            <p:nvPr/>
          </p:nvCxnSpPr>
          <p:spPr bwMode="auto">
            <a:xfrm rot="-5400000">
              <a:off x="4849" y="2815"/>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8" name="AutoShape 35"/>
            <p:cNvCxnSpPr>
              <a:cxnSpLocks noChangeShapeType="1"/>
              <a:stCxn id="82991" idx="0"/>
              <a:endCxn id="82989" idx="1"/>
            </p:cNvCxnSpPr>
            <p:nvPr/>
          </p:nvCxnSpPr>
          <p:spPr bwMode="auto">
            <a:xfrm rot="5400000" flipH="1">
              <a:off x="4300" y="2266"/>
              <a:ext cx="686" cy="582"/>
            </a:xfrm>
            <a:prstGeom prst="curvedConnector4">
              <a:avLst>
                <a:gd name="adj1" fmla="val 18801"/>
                <a:gd name="adj2" fmla="val 12474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952" name="Group 36"/>
          <p:cNvGrpSpPr>
            <a:grpSpLocks/>
          </p:cNvGrpSpPr>
          <p:nvPr/>
        </p:nvGrpSpPr>
        <p:grpSpPr bwMode="auto">
          <a:xfrm>
            <a:off x="1663700" y="957263"/>
            <a:ext cx="5353050" cy="3819525"/>
            <a:chOff x="980" y="603"/>
            <a:chExt cx="3372" cy="2406"/>
          </a:xfrm>
        </p:grpSpPr>
        <p:sp>
          <p:nvSpPr>
            <p:cNvPr id="82958" name="Text Box 37"/>
            <p:cNvSpPr txBox="1">
              <a:spLocks noChangeArrowheads="1"/>
            </p:cNvSpPr>
            <p:nvPr/>
          </p:nvSpPr>
          <p:spPr bwMode="auto">
            <a:xfrm>
              <a:off x="2807" y="2129"/>
              <a:ext cx="10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Cell Death</a:t>
              </a:r>
            </a:p>
          </p:txBody>
        </p:sp>
        <p:grpSp>
          <p:nvGrpSpPr>
            <p:cNvPr id="82959" name="Group 38"/>
            <p:cNvGrpSpPr>
              <a:grpSpLocks/>
            </p:cNvGrpSpPr>
            <p:nvPr/>
          </p:nvGrpSpPr>
          <p:grpSpPr bwMode="auto">
            <a:xfrm>
              <a:off x="980" y="603"/>
              <a:ext cx="3372" cy="2406"/>
              <a:chOff x="980" y="603"/>
              <a:chExt cx="3372" cy="2406"/>
            </a:xfrm>
          </p:grpSpPr>
          <p:grpSp>
            <p:nvGrpSpPr>
              <p:cNvPr id="82960" name="Group 39"/>
              <p:cNvGrpSpPr>
                <a:grpSpLocks/>
              </p:cNvGrpSpPr>
              <p:nvPr/>
            </p:nvGrpSpPr>
            <p:grpSpPr bwMode="auto">
              <a:xfrm>
                <a:off x="980" y="603"/>
                <a:ext cx="3237" cy="2406"/>
                <a:chOff x="980" y="603"/>
                <a:chExt cx="3237" cy="2406"/>
              </a:xfrm>
            </p:grpSpPr>
            <p:cxnSp>
              <p:nvCxnSpPr>
                <p:cNvPr id="82962" name="AutoShape 40"/>
                <p:cNvCxnSpPr>
                  <a:cxnSpLocks noChangeShapeType="1"/>
                </p:cNvCxnSpPr>
                <p:nvPr/>
              </p:nvCxnSpPr>
              <p:spPr bwMode="auto">
                <a:xfrm>
                  <a:off x="980" y="2206"/>
                  <a:ext cx="1827" cy="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3" name="AutoShape 41"/>
                <p:cNvCxnSpPr>
                  <a:cxnSpLocks noChangeShapeType="1"/>
                </p:cNvCxnSpPr>
                <p:nvPr/>
              </p:nvCxnSpPr>
              <p:spPr bwMode="auto">
                <a:xfrm flipV="1">
                  <a:off x="3862" y="603"/>
                  <a:ext cx="355" cy="166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4" name="AutoShape 42"/>
                <p:cNvCxnSpPr>
                  <a:cxnSpLocks noChangeShapeType="1"/>
                </p:cNvCxnSpPr>
                <p:nvPr/>
              </p:nvCxnSpPr>
              <p:spPr bwMode="auto">
                <a:xfrm>
                  <a:off x="3862" y="2266"/>
                  <a:ext cx="338" cy="74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61" name="AutoShape 43"/>
              <p:cNvCxnSpPr>
                <a:cxnSpLocks noChangeShapeType="1"/>
                <a:stCxn id="82958" idx="3"/>
                <a:endCxn id="82988" idx="1"/>
              </p:cNvCxnSpPr>
              <p:nvPr/>
            </p:nvCxnSpPr>
            <p:spPr bwMode="auto">
              <a:xfrm flipV="1">
                <a:off x="3862" y="1813"/>
                <a:ext cx="490" cy="4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2953" name="Line 44"/>
          <p:cNvSpPr>
            <a:spLocks noChangeShapeType="1"/>
          </p:cNvSpPr>
          <p:nvPr/>
        </p:nvSpPr>
        <p:spPr bwMode="auto">
          <a:xfrm>
            <a:off x="1295400" y="533400"/>
            <a:ext cx="0" cy="22860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Line 45"/>
          <p:cNvSpPr>
            <a:spLocks noChangeShapeType="1"/>
          </p:cNvSpPr>
          <p:nvPr/>
        </p:nvSpPr>
        <p:spPr bwMode="auto">
          <a:xfrm>
            <a:off x="1330325" y="533400"/>
            <a:ext cx="6858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Line 46"/>
          <p:cNvSpPr>
            <a:spLocks noChangeShapeType="1"/>
          </p:cNvSpPr>
          <p:nvPr/>
        </p:nvSpPr>
        <p:spPr bwMode="auto">
          <a:xfrm>
            <a:off x="1327150" y="2819400"/>
            <a:ext cx="457200" cy="6096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Line 47"/>
          <p:cNvSpPr>
            <a:spLocks noChangeShapeType="1"/>
          </p:cNvSpPr>
          <p:nvPr/>
        </p:nvSpPr>
        <p:spPr bwMode="auto">
          <a:xfrm>
            <a:off x="1784350" y="3581400"/>
            <a:ext cx="0" cy="533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Rectangle 48"/>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86783"/>
                                        </p:tgtEl>
                                        <p:attrNameLst>
                                          <p:attrName>style.visibility</p:attrName>
                                        </p:attrNameLst>
                                      </p:cBhvr>
                                      <p:to>
                                        <p:strVal val="visible"/>
                                      </p:to>
                                    </p:set>
                                    <p:animEffect transition="in" filter="slide(fromBottom)">
                                      <p:cBhvr>
                                        <p:cTn id="7" dur="500"/>
                                        <p:tgtEl>
                                          <p:spTgt spid="58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96988" y="128588"/>
            <a:ext cx="6426200" cy="7921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pPr defTabSz="895350" eaLnBrk="1" hangingPunct="1">
              <a:lnSpc>
                <a:spcPct val="90000"/>
              </a:lnSpc>
            </a:pPr>
            <a:r>
              <a:rPr lang="en-US" altLang="en-US" sz="5000" b="1" smtClean="0"/>
              <a:t>Hydroethidine</a:t>
            </a:r>
          </a:p>
        </p:txBody>
      </p:sp>
      <p:sp>
        <p:nvSpPr>
          <p:cNvPr id="83971" name="Rectangle 3"/>
          <p:cNvSpPr>
            <a:spLocks noChangeArrowheads="1"/>
          </p:cNvSpPr>
          <p:nvPr/>
        </p:nvSpPr>
        <p:spPr bwMode="auto">
          <a:xfrm>
            <a:off x="1101725" y="792163"/>
            <a:ext cx="68262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800" b="1"/>
              <a:t>HE  						</a:t>
            </a:r>
            <a:r>
              <a:rPr lang="en-US" altLang="en-US" sz="4800" b="1">
                <a:solidFill>
                  <a:srgbClr val="FC0128"/>
                </a:solidFill>
              </a:rPr>
              <a:t>EB</a:t>
            </a:r>
          </a:p>
        </p:txBody>
      </p:sp>
      <p:sp>
        <p:nvSpPr>
          <p:cNvPr id="83972" name="Line 4"/>
          <p:cNvSpPr>
            <a:spLocks noChangeShapeType="1"/>
          </p:cNvSpPr>
          <p:nvPr/>
        </p:nvSpPr>
        <p:spPr bwMode="auto">
          <a:xfrm>
            <a:off x="2459038" y="1239838"/>
            <a:ext cx="4121150"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3" name="Line 5"/>
          <p:cNvSpPr>
            <a:spLocks noChangeShapeType="1"/>
          </p:cNvSpPr>
          <p:nvPr/>
        </p:nvSpPr>
        <p:spPr bwMode="auto">
          <a:xfrm>
            <a:off x="4065588" y="2214563"/>
            <a:ext cx="815975"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4" name="Group 6"/>
          <p:cNvGrpSpPr>
            <a:grpSpLocks/>
          </p:cNvGrpSpPr>
          <p:nvPr/>
        </p:nvGrpSpPr>
        <p:grpSpPr bwMode="auto">
          <a:xfrm>
            <a:off x="1482725" y="1544638"/>
            <a:ext cx="2198688" cy="1546225"/>
            <a:chOff x="1018" y="934"/>
            <a:chExt cx="1510" cy="935"/>
          </a:xfrm>
        </p:grpSpPr>
        <p:sp>
          <p:nvSpPr>
            <p:cNvPr id="84098" name="Line 7"/>
            <p:cNvSpPr>
              <a:spLocks noChangeShapeType="1"/>
            </p:cNvSpPr>
            <p:nvPr/>
          </p:nvSpPr>
          <p:spPr bwMode="auto">
            <a:xfrm flipH="1" flipV="1">
              <a:off x="1594" y="946"/>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Line 8"/>
            <p:cNvSpPr>
              <a:spLocks noChangeShapeType="1"/>
            </p:cNvSpPr>
            <p:nvPr/>
          </p:nvSpPr>
          <p:spPr bwMode="auto">
            <a:xfrm flipH="1">
              <a:off x="1448" y="954"/>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Line 9"/>
            <p:cNvSpPr>
              <a:spLocks noChangeShapeType="1"/>
            </p:cNvSpPr>
            <p:nvPr/>
          </p:nvSpPr>
          <p:spPr bwMode="auto">
            <a:xfrm flipH="1">
              <a:off x="1594" y="1106"/>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Line 10"/>
            <p:cNvSpPr>
              <a:spLocks noChangeShapeType="1"/>
            </p:cNvSpPr>
            <p:nvPr/>
          </p:nvSpPr>
          <p:spPr bwMode="auto">
            <a:xfrm>
              <a:off x="1464" y="1244"/>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02" name="Group 11"/>
            <p:cNvGrpSpPr>
              <a:grpSpLocks/>
            </p:cNvGrpSpPr>
            <p:nvPr/>
          </p:nvGrpSpPr>
          <p:grpSpPr bwMode="auto">
            <a:xfrm>
              <a:off x="1366" y="946"/>
              <a:ext cx="82" cy="290"/>
              <a:chOff x="1366" y="946"/>
              <a:chExt cx="82" cy="290"/>
            </a:xfrm>
          </p:grpSpPr>
          <p:sp>
            <p:nvSpPr>
              <p:cNvPr id="84143" name="Line 12"/>
              <p:cNvSpPr>
                <a:spLocks noChangeShapeType="1"/>
              </p:cNvSpPr>
              <p:nvPr/>
            </p:nvSpPr>
            <p:spPr bwMode="auto">
              <a:xfrm flipV="1">
                <a:off x="1366" y="946"/>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4" name="Line 13"/>
              <p:cNvSpPr>
                <a:spLocks noChangeShapeType="1"/>
              </p:cNvSpPr>
              <p:nvPr/>
            </p:nvSpPr>
            <p:spPr bwMode="auto">
              <a:xfrm>
                <a:off x="1366" y="1106"/>
                <a:ext cx="82"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03" name="Line 14"/>
            <p:cNvSpPr>
              <a:spLocks noChangeShapeType="1"/>
            </p:cNvSpPr>
            <p:nvPr/>
          </p:nvSpPr>
          <p:spPr bwMode="auto">
            <a:xfrm flipH="1" flipV="1">
              <a:off x="1576" y="975"/>
              <a:ext cx="94"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Line 15"/>
            <p:cNvSpPr>
              <a:spLocks noChangeShapeType="1"/>
            </p:cNvSpPr>
            <p:nvPr/>
          </p:nvSpPr>
          <p:spPr bwMode="auto">
            <a:xfrm flipH="1">
              <a:off x="1454" y="1215"/>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Line 16"/>
            <p:cNvSpPr>
              <a:spLocks noChangeShapeType="1"/>
            </p:cNvSpPr>
            <p:nvPr/>
          </p:nvSpPr>
          <p:spPr bwMode="auto">
            <a:xfrm flipV="1">
              <a:off x="1404" y="978"/>
              <a:ext cx="64"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Line 17"/>
            <p:cNvSpPr>
              <a:spLocks noChangeShapeType="1"/>
            </p:cNvSpPr>
            <p:nvPr/>
          </p:nvSpPr>
          <p:spPr bwMode="auto">
            <a:xfrm flipH="1" flipV="1">
              <a:off x="2081" y="934"/>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Line 18"/>
            <p:cNvSpPr>
              <a:spLocks noChangeShapeType="1"/>
            </p:cNvSpPr>
            <p:nvPr/>
          </p:nvSpPr>
          <p:spPr bwMode="auto">
            <a:xfrm flipH="1">
              <a:off x="1934" y="942"/>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Line 19"/>
            <p:cNvSpPr>
              <a:spLocks noChangeShapeType="1"/>
            </p:cNvSpPr>
            <p:nvPr/>
          </p:nvSpPr>
          <p:spPr bwMode="auto">
            <a:xfrm flipH="1">
              <a:off x="2081" y="1095"/>
              <a:ext cx="11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Line 20"/>
            <p:cNvSpPr>
              <a:spLocks noChangeShapeType="1"/>
            </p:cNvSpPr>
            <p:nvPr/>
          </p:nvSpPr>
          <p:spPr bwMode="auto">
            <a:xfrm>
              <a:off x="1950" y="123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0" name="Group 21"/>
            <p:cNvGrpSpPr>
              <a:grpSpLocks/>
            </p:cNvGrpSpPr>
            <p:nvPr/>
          </p:nvGrpSpPr>
          <p:grpSpPr bwMode="auto">
            <a:xfrm>
              <a:off x="1852" y="934"/>
              <a:ext cx="82" cy="290"/>
              <a:chOff x="1852" y="934"/>
              <a:chExt cx="82" cy="290"/>
            </a:xfrm>
          </p:grpSpPr>
          <p:sp>
            <p:nvSpPr>
              <p:cNvPr id="84141" name="Line 22"/>
              <p:cNvSpPr>
                <a:spLocks noChangeShapeType="1"/>
              </p:cNvSpPr>
              <p:nvPr/>
            </p:nvSpPr>
            <p:spPr bwMode="auto">
              <a:xfrm flipV="1">
                <a:off x="1852" y="934"/>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2" name="Line 23"/>
              <p:cNvSpPr>
                <a:spLocks noChangeShapeType="1"/>
              </p:cNvSpPr>
              <p:nvPr/>
            </p:nvSpPr>
            <p:spPr bwMode="auto">
              <a:xfrm>
                <a:off x="1852" y="1095"/>
                <a:ext cx="82"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1" name="Line 24"/>
            <p:cNvSpPr>
              <a:spLocks noChangeShapeType="1"/>
            </p:cNvSpPr>
            <p:nvPr/>
          </p:nvSpPr>
          <p:spPr bwMode="auto">
            <a:xfrm flipH="1" flipV="1">
              <a:off x="2067" y="967"/>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Line 25"/>
            <p:cNvSpPr>
              <a:spLocks noChangeShapeType="1"/>
            </p:cNvSpPr>
            <p:nvPr/>
          </p:nvSpPr>
          <p:spPr bwMode="auto">
            <a:xfrm flipH="1">
              <a:off x="1940" y="1203"/>
              <a:ext cx="1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Line 26"/>
            <p:cNvSpPr>
              <a:spLocks noChangeShapeType="1"/>
            </p:cNvSpPr>
            <p:nvPr/>
          </p:nvSpPr>
          <p:spPr bwMode="auto">
            <a:xfrm flipV="1">
              <a:off x="1890" y="962"/>
              <a:ext cx="65"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Line 27"/>
            <p:cNvSpPr>
              <a:spLocks noChangeShapeType="1"/>
            </p:cNvSpPr>
            <p:nvPr/>
          </p:nvSpPr>
          <p:spPr bwMode="auto">
            <a:xfrm flipH="1">
              <a:off x="1696" y="1378"/>
              <a:ext cx="132" cy="1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Line 28"/>
            <p:cNvSpPr>
              <a:spLocks noChangeShapeType="1"/>
            </p:cNvSpPr>
            <p:nvPr/>
          </p:nvSpPr>
          <p:spPr bwMode="auto">
            <a:xfrm flipH="1" flipV="1">
              <a:off x="1698" y="1377"/>
              <a:ext cx="47"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Line 29"/>
            <p:cNvSpPr>
              <a:spLocks noChangeShapeType="1"/>
            </p:cNvSpPr>
            <p:nvPr/>
          </p:nvSpPr>
          <p:spPr bwMode="auto">
            <a:xfrm flipH="1" flipV="1">
              <a:off x="1835" y="1087"/>
              <a:ext cx="93"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Line 30"/>
            <p:cNvSpPr>
              <a:spLocks noChangeShapeType="1"/>
            </p:cNvSpPr>
            <p:nvPr/>
          </p:nvSpPr>
          <p:spPr bwMode="auto">
            <a:xfrm>
              <a:off x="1714" y="1095"/>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8" name="Group 31"/>
            <p:cNvGrpSpPr>
              <a:grpSpLocks/>
            </p:cNvGrpSpPr>
            <p:nvPr/>
          </p:nvGrpSpPr>
          <p:grpSpPr bwMode="auto">
            <a:xfrm>
              <a:off x="1616" y="1087"/>
              <a:ext cx="82" cy="290"/>
              <a:chOff x="1616" y="1087"/>
              <a:chExt cx="82" cy="290"/>
            </a:xfrm>
          </p:grpSpPr>
          <p:sp>
            <p:nvSpPr>
              <p:cNvPr id="84139" name="Line 32"/>
              <p:cNvSpPr>
                <a:spLocks noChangeShapeType="1"/>
              </p:cNvSpPr>
              <p:nvPr/>
            </p:nvSpPr>
            <p:spPr bwMode="auto">
              <a:xfrm>
                <a:off x="1616" y="1249"/>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0" name="Line 33"/>
              <p:cNvSpPr>
                <a:spLocks noChangeShapeType="1"/>
              </p:cNvSpPr>
              <p:nvPr/>
            </p:nvSpPr>
            <p:spPr bwMode="auto">
              <a:xfrm flipV="1">
                <a:off x="1616" y="1087"/>
                <a:ext cx="82" cy="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9" name="Rectangle 34"/>
            <p:cNvSpPr>
              <a:spLocks noChangeArrowheads="1"/>
            </p:cNvSpPr>
            <p:nvPr/>
          </p:nvSpPr>
          <p:spPr bwMode="auto">
            <a:xfrm>
              <a:off x="1824" y="1281"/>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120" name="Line 35"/>
            <p:cNvSpPr>
              <a:spLocks noChangeShapeType="1"/>
            </p:cNvSpPr>
            <p:nvPr/>
          </p:nvSpPr>
          <p:spPr bwMode="auto">
            <a:xfrm flipH="1" flipV="1">
              <a:off x="1595" y="1756"/>
              <a:ext cx="163"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Line 36"/>
            <p:cNvSpPr>
              <a:spLocks noChangeShapeType="1"/>
            </p:cNvSpPr>
            <p:nvPr/>
          </p:nvSpPr>
          <p:spPr bwMode="auto">
            <a:xfrm flipV="1">
              <a:off x="1603" y="1613"/>
              <a:ext cx="0" cy="15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Line 37"/>
            <p:cNvSpPr>
              <a:spLocks noChangeShapeType="1"/>
            </p:cNvSpPr>
            <p:nvPr/>
          </p:nvSpPr>
          <p:spPr bwMode="auto">
            <a:xfrm flipV="1">
              <a:off x="1758" y="1756"/>
              <a:ext cx="131"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Line 38"/>
            <p:cNvSpPr>
              <a:spLocks noChangeShapeType="1"/>
            </p:cNvSpPr>
            <p:nvPr/>
          </p:nvSpPr>
          <p:spPr bwMode="auto">
            <a:xfrm>
              <a:off x="1897" y="1629"/>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24" name="Group 39"/>
            <p:cNvGrpSpPr>
              <a:grpSpLocks/>
            </p:cNvGrpSpPr>
            <p:nvPr/>
          </p:nvGrpSpPr>
          <p:grpSpPr bwMode="auto">
            <a:xfrm>
              <a:off x="1595" y="1531"/>
              <a:ext cx="294" cy="82"/>
              <a:chOff x="1595" y="1531"/>
              <a:chExt cx="294" cy="82"/>
            </a:xfrm>
          </p:grpSpPr>
          <p:sp>
            <p:nvSpPr>
              <p:cNvPr id="84137" name="Line 40"/>
              <p:cNvSpPr>
                <a:spLocks noChangeShapeType="1"/>
              </p:cNvSpPr>
              <p:nvPr/>
            </p:nvSpPr>
            <p:spPr bwMode="auto">
              <a:xfrm flipH="1">
                <a:off x="1595" y="1531"/>
                <a:ext cx="163"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8" name="Line 41"/>
              <p:cNvSpPr>
                <a:spLocks noChangeShapeType="1"/>
              </p:cNvSpPr>
              <p:nvPr/>
            </p:nvSpPr>
            <p:spPr bwMode="auto">
              <a:xfrm>
                <a:off x="1758" y="1531"/>
                <a:ext cx="131"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25" name="Line 42"/>
            <p:cNvSpPr>
              <a:spLocks noChangeShapeType="1"/>
            </p:cNvSpPr>
            <p:nvPr/>
          </p:nvSpPr>
          <p:spPr bwMode="auto">
            <a:xfrm flipH="1" flipV="1">
              <a:off x="1629" y="1743"/>
              <a:ext cx="136"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6" name="Line 43"/>
            <p:cNvSpPr>
              <a:spLocks noChangeShapeType="1"/>
            </p:cNvSpPr>
            <p:nvPr/>
          </p:nvSpPr>
          <p:spPr bwMode="auto">
            <a:xfrm flipV="1">
              <a:off x="1874" y="1622"/>
              <a:ext cx="0" cy="14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7" name="Line 44"/>
            <p:cNvSpPr>
              <a:spLocks noChangeShapeType="1"/>
            </p:cNvSpPr>
            <p:nvPr/>
          </p:nvSpPr>
          <p:spPr bwMode="auto">
            <a:xfrm flipH="1">
              <a:off x="1628" y="1568"/>
              <a:ext cx="138" cy="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8" name="Line 45"/>
            <p:cNvSpPr>
              <a:spLocks noChangeShapeType="1"/>
            </p:cNvSpPr>
            <p:nvPr/>
          </p:nvSpPr>
          <p:spPr bwMode="auto">
            <a:xfrm flipH="1">
              <a:off x="1900" y="1239"/>
              <a:ext cx="46" cy="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9" name="Line 46"/>
            <p:cNvSpPr>
              <a:spLocks noChangeShapeType="1"/>
            </p:cNvSpPr>
            <p:nvPr/>
          </p:nvSpPr>
          <p:spPr bwMode="auto">
            <a:xfrm>
              <a:off x="1959" y="1398"/>
              <a:ext cx="44" cy="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0" name="Rectangle 47"/>
            <p:cNvSpPr>
              <a:spLocks noChangeArrowheads="1"/>
            </p:cNvSpPr>
            <p:nvPr/>
          </p:nvSpPr>
          <p:spPr bwMode="auto">
            <a:xfrm>
              <a:off x="1993" y="1371"/>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131" name="Line 48"/>
            <p:cNvSpPr>
              <a:spLocks noChangeShapeType="1"/>
            </p:cNvSpPr>
            <p:nvPr/>
          </p:nvSpPr>
          <p:spPr bwMode="auto">
            <a:xfrm>
              <a:off x="2193" y="1090"/>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2" name="Line 49"/>
            <p:cNvSpPr>
              <a:spLocks noChangeShapeType="1"/>
            </p:cNvSpPr>
            <p:nvPr/>
          </p:nvSpPr>
          <p:spPr bwMode="auto">
            <a:xfrm flipH="1">
              <a:off x="1267" y="1095"/>
              <a:ext cx="10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3" name="Line 50"/>
            <p:cNvSpPr>
              <a:spLocks noChangeShapeType="1"/>
            </p:cNvSpPr>
            <p:nvPr/>
          </p:nvSpPr>
          <p:spPr bwMode="auto">
            <a:xfrm flipH="1" flipV="1">
              <a:off x="1565" y="1368"/>
              <a:ext cx="139"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4" name="Rectangle 51"/>
            <p:cNvSpPr>
              <a:spLocks noChangeArrowheads="1"/>
            </p:cNvSpPr>
            <p:nvPr/>
          </p:nvSpPr>
          <p:spPr bwMode="auto">
            <a:xfrm>
              <a:off x="2250" y="1005"/>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135" name="Rectangle 52"/>
            <p:cNvSpPr>
              <a:spLocks noChangeArrowheads="1"/>
            </p:cNvSpPr>
            <p:nvPr/>
          </p:nvSpPr>
          <p:spPr bwMode="auto">
            <a:xfrm>
              <a:off x="1018" y="1002"/>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136" name="Rectangle 53"/>
            <p:cNvSpPr>
              <a:spLocks noChangeArrowheads="1"/>
            </p:cNvSpPr>
            <p:nvPr/>
          </p:nvSpPr>
          <p:spPr bwMode="auto">
            <a:xfrm>
              <a:off x="1426" y="1293"/>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p>
          </p:txBody>
        </p:sp>
      </p:grpSp>
      <p:grpSp>
        <p:nvGrpSpPr>
          <p:cNvPr id="83975" name="Group 54"/>
          <p:cNvGrpSpPr>
            <a:grpSpLocks/>
          </p:cNvGrpSpPr>
          <p:nvPr/>
        </p:nvGrpSpPr>
        <p:grpSpPr bwMode="auto">
          <a:xfrm>
            <a:off x="5164138" y="1555750"/>
            <a:ext cx="2200275" cy="1462088"/>
            <a:chOff x="3546" y="941"/>
            <a:chExt cx="1510" cy="884"/>
          </a:xfrm>
        </p:grpSpPr>
        <p:sp>
          <p:nvSpPr>
            <p:cNvPr id="84050" name="Rectangle 55"/>
            <p:cNvSpPr>
              <a:spLocks noChangeArrowheads="1"/>
            </p:cNvSpPr>
            <p:nvPr/>
          </p:nvSpPr>
          <p:spPr bwMode="auto">
            <a:xfrm>
              <a:off x="4523" y="1263"/>
              <a:ext cx="225"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Br</a:t>
              </a:r>
              <a:r>
                <a:rPr lang="en-US" altLang="en-US" sz="1400" b="1" baseline="30000"/>
                <a:t>-</a:t>
              </a:r>
            </a:p>
          </p:txBody>
        </p:sp>
        <p:sp>
          <p:nvSpPr>
            <p:cNvPr id="84051" name="Line 56"/>
            <p:cNvSpPr>
              <a:spLocks noChangeShapeType="1"/>
            </p:cNvSpPr>
            <p:nvPr/>
          </p:nvSpPr>
          <p:spPr bwMode="auto">
            <a:xfrm flipH="1" flipV="1">
              <a:off x="4122" y="953"/>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Line 57"/>
            <p:cNvSpPr>
              <a:spLocks noChangeShapeType="1"/>
            </p:cNvSpPr>
            <p:nvPr/>
          </p:nvSpPr>
          <p:spPr bwMode="auto">
            <a:xfrm flipH="1">
              <a:off x="3975" y="961"/>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Line 58"/>
            <p:cNvSpPr>
              <a:spLocks noChangeShapeType="1"/>
            </p:cNvSpPr>
            <p:nvPr/>
          </p:nvSpPr>
          <p:spPr bwMode="auto">
            <a:xfrm flipH="1">
              <a:off x="4122" y="1113"/>
              <a:ext cx="114"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Line 59"/>
            <p:cNvSpPr>
              <a:spLocks noChangeShapeType="1"/>
            </p:cNvSpPr>
            <p:nvPr/>
          </p:nvSpPr>
          <p:spPr bwMode="auto">
            <a:xfrm>
              <a:off x="3991" y="125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55" name="Group 60"/>
            <p:cNvGrpSpPr>
              <a:grpSpLocks/>
            </p:cNvGrpSpPr>
            <p:nvPr/>
          </p:nvGrpSpPr>
          <p:grpSpPr bwMode="auto">
            <a:xfrm>
              <a:off x="3893" y="953"/>
              <a:ext cx="82" cy="291"/>
              <a:chOff x="3893" y="953"/>
              <a:chExt cx="82" cy="291"/>
            </a:xfrm>
          </p:grpSpPr>
          <p:sp>
            <p:nvSpPr>
              <p:cNvPr id="84096" name="Line 61"/>
              <p:cNvSpPr>
                <a:spLocks noChangeShapeType="1"/>
              </p:cNvSpPr>
              <p:nvPr/>
            </p:nvSpPr>
            <p:spPr bwMode="auto">
              <a:xfrm flipV="1">
                <a:off x="3893" y="953"/>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Line 62"/>
              <p:cNvSpPr>
                <a:spLocks noChangeShapeType="1"/>
              </p:cNvSpPr>
              <p:nvPr/>
            </p:nvSpPr>
            <p:spPr bwMode="auto">
              <a:xfrm>
                <a:off x="3893" y="1113"/>
                <a:ext cx="82"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6" name="Line 63"/>
            <p:cNvSpPr>
              <a:spLocks noChangeShapeType="1"/>
            </p:cNvSpPr>
            <p:nvPr/>
          </p:nvSpPr>
          <p:spPr bwMode="auto">
            <a:xfrm flipH="1" flipV="1">
              <a:off x="3915" y="1091"/>
              <a:ext cx="95" cy="1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Line 64"/>
            <p:cNvSpPr>
              <a:spLocks noChangeShapeType="1"/>
            </p:cNvSpPr>
            <p:nvPr/>
          </p:nvSpPr>
          <p:spPr bwMode="auto">
            <a:xfrm flipH="1">
              <a:off x="3986" y="998"/>
              <a:ext cx="1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Line 65"/>
            <p:cNvSpPr>
              <a:spLocks noChangeShapeType="1"/>
            </p:cNvSpPr>
            <p:nvPr/>
          </p:nvSpPr>
          <p:spPr bwMode="auto">
            <a:xfrm flipV="1">
              <a:off x="4114" y="1091"/>
              <a:ext cx="64"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Line 66"/>
            <p:cNvSpPr>
              <a:spLocks noChangeShapeType="1"/>
            </p:cNvSpPr>
            <p:nvPr/>
          </p:nvSpPr>
          <p:spPr bwMode="auto">
            <a:xfrm flipH="1" flipV="1">
              <a:off x="4609" y="941"/>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Line 67"/>
            <p:cNvSpPr>
              <a:spLocks noChangeShapeType="1"/>
            </p:cNvSpPr>
            <p:nvPr/>
          </p:nvSpPr>
          <p:spPr bwMode="auto">
            <a:xfrm flipH="1">
              <a:off x="4462" y="949"/>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Line 68"/>
            <p:cNvSpPr>
              <a:spLocks noChangeShapeType="1"/>
            </p:cNvSpPr>
            <p:nvPr/>
          </p:nvSpPr>
          <p:spPr bwMode="auto">
            <a:xfrm flipH="1">
              <a:off x="4609" y="1102"/>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Line 69"/>
            <p:cNvSpPr>
              <a:spLocks noChangeShapeType="1"/>
            </p:cNvSpPr>
            <p:nvPr/>
          </p:nvSpPr>
          <p:spPr bwMode="auto">
            <a:xfrm>
              <a:off x="4478" y="1240"/>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63" name="Group 70"/>
            <p:cNvGrpSpPr>
              <a:grpSpLocks/>
            </p:cNvGrpSpPr>
            <p:nvPr/>
          </p:nvGrpSpPr>
          <p:grpSpPr bwMode="auto">
            <a:xfrm>
              <a:off x="4379" y="941"/>
              <a:ext cx="83" cy="291"/>
              <a:chOff x="4379" y="941"/>
              <a:chExt cx="83" cy="291"/>
            </a:xfrm>
          </p:grpSpPr>
          <p:sp>
            <p:nvSpPr>
              <p:cNvPr id="84094" name="Line 71"/>
              <p:cNvSpPr>
                <a:spLocks noChangeShapeType="1"/>
              </p:cNvSpPr>
              <p:nvPr/>
            </p:nvSpPr>
            <p:spPr bwMode="auto">
              <a:xfrm flipV="1">
                <a:off x="4379" y="941"/>
                <a:ext cx="83"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Line 72"/>
              <p:cNvSpPr>
                <a:spLocks noChangeShapeType="1"/>
              </p:cNvSpPr>
              <p:nvPr/>
            </p:nvSpPr>
            <p:spPr bwMode="auto">
              <a:xfrm>
                <a:off x="4379" y="1102"/>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64" name="Line 73"/>
            <p:cNvSpPr>
              <a:spLocks noChangeShapeType="1"/>
            </p:cNvSpPr>
            <p:nvPr/>
          </p:nvSpPr>
          <p:spPr bwMode="auto">
            <a:xfrm flipH="1" flipV="1">
              <a:off x="4402" y="107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Line 74"/>
            <p:cNvSpPr>
              <a:spLocks noChangeShapeType="1"/>
            </p:cNvSpPr>
            <p:nvPr/>
          </p:nvSpPr>
          <p:spPr bwMode="auto">
            <a:xfrm flipH="1">
              <a:off x="4468" y="986"/>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Line 75"/>
            <p:cNvSpPr>
              <a:spLocks noChangeShapeType="1"/>
            </p:cNvSpPr>
            <p:nvPr/>
          </p:nvSpPr>
          <p:spPr bwMode="auto">
            <a:xfrm flipV="1">
              <a:off x="4600" y="1083"/>
              <a:ext cx="66"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Line 76"/>
            <p:cNvSpPr>
              <a:spLocks noChangeShapeType="1"/>
            </p:cNvSpPr>
            <p:nvPr/>
          </p:nvSpPr>
          <p:spPr bwMode="auto">
            <a:xfrm flipH="1" flipV="1">
              <a:off x="4223" y="1393"/>
              <a:ext cx="163" cy="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Line 77"/>
            <p:cNvSpPr>
              <a:spLocks noChangeShapeType="1"/>
            </p:cNvSpPr>
            <p:nvPr/>
          </p:nvSpPr>
          <p:spPr bwMode="auto">
            <a:xfrm flipH="1" flipV="1">
              <a:off x="4225" y="1384"/>
              <a:ext cx="48"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Line 78"/>
            <p:cNvSpPr>
              <a:spLocks noChangeShapeType="1"/>
            </p:cNvSpPr>
            <p:nvPr/>
          </p:nvSpPr>
          <p:spPr bwMode="auto">
            <a:xfrm flipH="1" flipV="1">
              <a:off x="4363" y="1095"/>
              <a:ext cx="92"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Line 79"/>
            <p:cNvSpPr>
              <a:spLocks noChangeShapeType="1"/>
            </p:cNvSpPr>
            <p:nvPr/>
          </p:nvSpPr>
          <p:spPr bwMode="auto">
            <a:xfrm>
              <a:off x="4241" y="1103"/>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1" name="Group 80"/>
            <p:cNvGrpSpPr>
              <a:grpSpLocks/>
            </p:cNvGrpSpPr>
            <p:nvPr/>
          </p:nvGrpSpPr>
          <p:grpSpPr bwMode="auto">
            <a:xfrm>
              <a:off x="4143" y="1095"/>
              <a:ext cx="82" cy="289"/>
              <a:chOff x="4143" y="1095"/>
              <a:chExt cx="82" cy="289"/>
            </a:xfrm>
          </p:grpSpPr>
          <p:sp>
            <p:nvSpPr>
              <p:cNvPr id="84092" name="Line 81"/>
              <p:cNvSpPr>
                <a:spLocks noChangeShapeType="1"/>
              </p:cNvSpPr>
              <p:nvPr/>
            </p:nvSpPr>
            <p:spPr bwMode="auto">
              <a:xfrm>
                <a:off x="4143" y="1256"/>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Line 82"/>
              <p:cNvSpPr>
                <a:spLocks noChangeShapeType="1"/>
              </p:cNvSpPr>
              <p:nvPr/>
            </p:nvSpPr>
            <p:spPr bwMode="auto">
              <a:xfrm flipV="1">
                <a:off x="4143" y="1095"/>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2" name="Rectangle 83"/>
            <p:cNvSpPr>
              <a:spLocks noChangeArrowheads="1"/>
            </p:cNvSpPr>
            <p:nvPr/>
          </p:nvSpPr>
          <p:spPr bwMode="auto">
            <a:xfrm>
              <a:off x="4344" y="1288"/>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073" name="Line 84"/>
            <p:cNvSpPr>
              <a:spLocks noChangeShapeType="1"/>
            </p:cNvSpPr>
            <p:nvPr/>
          </p:nvSpPr>
          <p:spPr bwMode="auto">
            <a:xfrm flipH="1" flipV="1">
              <a:off x="4399" y="1527"/>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Line 85"/>
            <p:cNvSpPr>
              <a:spLocks noChangeShapeType="1"/>
            </p:cNvSpPr>
            <p:nvPr/>
          </p:nvSpPr>
          <p:spPr bwMode="auto">
            <a:xfrm flipH="1">
              <a:off x="4253" y="1535"/>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Line 86"/>
            <p:cNvSpPr>
              <a:spLocks noChangeShapeType="1"/>
            </p:cNvSpPr>
            <p:nvPr/>
          </p:nvSpPr>
          <p:spPr bwMode="auto">
            <a:xfrm flipH="1">
              <a:off x="4399" y="1687"/>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Line 87"/>
            <p:cNvSpPr>
              <a:spLocks noChangeShapeType="1"/>
            </p:cNvSpPr>
            <p:nvPr/>
          </p:nvSpPr>
          <p:spPr bwMode="auto">
            <a:xfrm>
              <a:off x="4269" y="1825"/>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7" name="Group 88"/>
            <p:cNvGrpSpPr>
              <a:grpSpLocks/>
            </p:cNvGrpSpPr>
            <p:nvPr/>
          </p:nvGrpSpPr>
          <p:grpSpPr bwMode="auto">
            <a:xfrm>
              <a:off x="4170" y="1527"/>
              <a:ext cx="83" cy="290"/>
              <a:chOff x="4170" y="1527"/>
              <a:chExt cx="83" cy="290"/>
            </a:xfrm>
          </p:grpSpPr>
          <p:sp>
            <p:nvSpPr>
              <p:cNvPr id="84090" name="Line 89"/>
              <p:cNvSpPr>
                <a:spLocks noChangeShapeType="1"/>
              </p:cNvSpPr>
              <p:nvPr/>
            </p:nvSpPr>
            <p:spPr bwMode="auto">
              <a:xfrm flipV="1">
                <a:off x="4170" y="1527"/>
                <a:ext cx="83"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Line 90"/>
              <p:cNvSpPr>
                <a:spLocks noChangeShapeType="1"/>
              </p:cNvSpPr>
              <p:nvPr/>
            </p:nvSpPr>
            <p:spPr bwMode="auto">
              <a:xfrm>
                <a:off x="4170" y="1687"/>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Line 91"/>
            <p:cNvSpPr>
              <a:spLocks noChangeShapeType="1"/>
            </p:cNvSpPr>
            <p:nvPr/>
          </p:nvSpPr>
          <p:spPr bwMode="auto">
            <a:xfrm flipH="1" flipV="1">
              <a:off x="4195" y="166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Line 92"/>
            <p:cNvSpPr>
              <a:spLocks noChangeShapeType="1"/>
            </p:cNvSpPr>
            <p:nvPr/>
          </p:nvSpPr>
          <p:spPr bwMode="auto">
            <a:xfrm flipH="1">
              <a:off x="4262" y="1563"/>
              <a:ext cx="1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Line 93"/>
            <p:cNvSpPr>
              <a:spLocks noChangeShapeType="1"/>
            </p:cNvSpPr>
            <p:nvPr/>
          </p:nvSpPr>
          <p:spPr bwMode="auto">
            <a:xfrm flipV="1">
              <a:off x="4391" y="1669"/>
              <a:ext cx="65"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Line 94"/>
            <p:cNvSpPr>
              <a:spLocks noChangeShapeType="1"/>
            </p:cNvSpPr>
            <p:nvPr/>
          </p:nvSpPr>
          <p:spPr bwMode="auto">
            <a:xfrm flipH="1">
              <a:off x="4427" y="1247"/>
              <a:ext cx="47" cy="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Line 95"/>
            <p:cNvSpPr>
              <a:spLocks noChangeShapeType="1"/>
            </p:cNvSpPr>
            <p:nvPr/>
          </p:nvSpPr>
          <p:spPr bwMode="auto">
            <a:xfrm>
              <a:off x="4476" y="1431"/>
              <a:ext cx="45"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Rectangle 96"/>
            <p:cNvSpPr>
              <a:spLocks noChangeArrowheads="1"/>
            </p:cNvSpPr>
            <p:nvPr/>
          </p:nvSpPr>
          <p:spPr bwMode="auto">
            <a:xfrm>
              <a:off x="4526" y="1408"/>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084" name="Line 97"/>
            <p:cNvSpPr>
              <a:spLocks noChangeShapeType="1"/>
            </p:cNvSpPr>
            <p:nvPr/>
          </p:nvSpPr>
          <p:spPr bwMode="auto">
            <a:xfrm>
              <a:off x="4720" y="1098"/>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Line 98"/>
            <p:cNvSpPr>
              <a:spLocks noChangeShapeType="1"/>
            </p:cNvSpPr>
            <p:nvPr/>
          </p:nvSpPr>
          <p:spPr bwMode="auto">
            <a:xfrm flipH="1">
              <a:off x="3795" y="1103"/>
              <a:ext cx="10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Line 99"/>
            <p:cNvSpPr>
              <a:spLocks noChangeShapeType="1"/>
            </p:cNvSpPr>
            <p:nvPr/>
          </p:nvSpPr>
          <p:spPr bwMode="auto">
            <a:xfrm flipH="1">
              <a:off x="4223" y="1376"/>
              <a:ext cx="1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Rectangle 100"/>
            <p:cNvSpPr>
              <a:spLocks noChangeArrowheads="1"/>
            </p:cNvSpPr>
            <p:nvPr/>
          </p:nvSpPr>
          <p:spPr bwMode="auto">
            <a:xfrm>
              <a:off x="4778" y="1013"/>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088" name="Rectangle 101"/>
            <p:cNvSpPr>
              <a:spLocks noChangeArrowheads="1"/>
            </p:cNvSpPr>
            <p:nvPr/>
          </p:nvSpPr>
          <p:spPr bwMode="auto">
            <a:xfrm>
              <a:off x="3546" y="1010"/>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089" name="Rectangle 102"/>
            <p:cNvSpPr>
              <a:spLocks noChangeArrowheads="1"/>
            </p:cNvSpPr>
            <p:nvPr/>
          </p:nvSpPr>
          <p:spPr bwMode="auto">
            <a:xfrm>
              <a:off x="4440" y="1246"/>
              <a:ext cx="141"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a:t>
              </a:r>
            </a:p>
          </p:txBody>
        </p:sp>
      </p:grpSp>
      <p:sp>
        <p:nvSpPr>
          <p:cNvPr id="83976" name="Rectangle 103"/>
          <p:cNvSpPr>
            <a:spLocks noChangeArrowheads="1"/>
          </p:cNvSpPr>
          <p:nvPr/>
        </p:nvSpPr>
        <p:spPr bwMode="auto">
          <a:xfrm>
            <a:off x="4105275" y="1481138"/>
            <a:ext cx="582613"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b="1"/>
              <a:t>O</a:t>
            </a:r>
            <a:r>
              <a:rPr lang="en-US" altLang="en-US" sz="2800" b="1" baseline="-25000"/>
              <a:t>2</a:t>
            </a:r>
            <a:r>
              <a:rPr lang="en-US" altLang="en-US" sz="2800" b="1" baseline="30000"/>
              <a:t>-</a:t>
            </a:r>
          </a:p>
        </p:txBody>
      </p:sp>
      <p:sp>
        <p:nvSpPr>
          <p:cNvPr id="83977" name="Oval 104"/>
          <p:cNvSpPr>
            <a:spLocks noChangeArrowheads="1"/>
          </p:cNvSpPr>
          <p:nvPr/>
        </p:nvSpPr>
        <p:spPr bwMode="auto">
          <a:xfrm>
            <a:off x="5716588" y="3876675"/>
            <a:ext cx="2695575" cy="2338388"/>
          </a:xfrm>
          <a:prstGeom prst="ellipse">
            <a:avLst/>
          </a:prstGeom>
          <a:solidFill>
            <a:srgbClr val="AEAEAE"/>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78" name="Rectangle 105"/>
          <p:cNvSpPr>
            <a:spLocks noChangeArrowheads="1"/>
          </p:cNvSpPr>
          <p:nvPr/>
        </p:nvSpPr>
        <p:spPr bwMode="auto">
          <a:xfrm>
            <a:off x="5903913" y="3379788"/>
            <a:ext cx="2012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t>Phagocytic Vacuole</a:t>
            </a:r>
          </a:p>
        </p:txBody>
      </p:sp>
      <p:sp>
        <p:nvSpPr>
          <p:cNvPr id="83979" name="Rectangle 106"/>
          <p:cNvSpPr>
            <a:spLocks noChangeArrowheads="1"/>
          </p:cNvSpPr>
          <p:nvPr/>
        </p:nvSpPr>
        <p:spPr bwMode="auto">
          <a:xfrm>
            <a:off x="5794375" y="5027613"/>
            <a:ext cx="4016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SOD</a:t>
            </a:r>
          </a:p>
        </p:txBody>
      </p:sp>
      <p:grpSp>
        <p:nvGrpSpPr>
          <p:cNvPr id="83980" name="Group 107"/>
          <p:cNvGrpSpPr>
            <a:grpSpLocks/>
          </p:cNvGrpSpPr>
          <p:nvPr/>
        </p:nvGrpSpPr>
        <p:grpSpPr bwMode="auto">
          <a:xfrm>
            <a:off x="6200775" y="4822825"/>
            <a:ext cx="161925" cy="615950"/>
            <a:chOff x="4257" y="2916"/>
            <a:chExt cx="111" cy="373"/>
          </a:xfrm>
        </p:grpSpPr>
        <p:sp>
          <p:nvSpPr>
            <p:cNvPr id="84048"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9"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1" name="Rectangle 110"/>
          <p:cNvSpPr>
            <a:spLocks noChangeArrowheads="1"/>
          </p:cNvSpPr>
          <p:nvPr/>
        </p:nvSpPr>
        <p:spPr bwMode="auto">
          <a:xfrm>
            <a:off x="6345238" y="515778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H</a:t>
            </a:r>
            <a:r>
              <a:rPr lang="en-US" altLang="en-US" sz="1600" b="1" baseline="-25000">
                <a:solidFill>
                  <a:srgbClr val="FAFD00"/>
                </a:solidFill>
              </a:rPr>
              <a:t>2</a:t>
            </a:r>
            <a:r>
              <a:rPr lang="en-US" altLang="en-US" sz="1600" b="1">
                <a:solidFill>
                  <a:srgbClr val="FAFD00"/>
                </a:solidFill>
              </a:rPr>
              <a:t>O</a:t>
            </a:r>
            <a:r>
              <a:rPr lang="en-US" altLang="en-US" sz="1600" b="1" baseline="-25000">
                <a:solidFill>
                  <a:srgbClr val="FAFD00"/>
                </a:solidFill>
              </a:rPr>
              <a:t>2</a:t>
            </a:r>
          </a:p>
        </p:txBody>
      </p:sp>
      <p:sp>
        <p:nvSpPr>
          <p:cNvPr id="83982" name="Rectangle 111"/>
          <p:cNvSpPr>
            <a:spLocks noChangeArrowheads="1"/>
          </p:cNvSpPr>
          <p:nvPr/>
        </p:nvSpPr>
        <p:spPr bwMode="auto">
          <a:xfrm>
            <a:off x="5137150" y="4256088"/>
            <a:ext cx="5143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NADPH</a:t>
            </a:r>
          </a:p>
        </p:txBody>
      </p:sp>
      <p:sp>
        <p:nvSpPr>
          <p:cNvPr id="83983" name="Rectangle 112"/>
          <p:cNvSpPr>
            <a:spLocks noChangeArrowheads="1"/>
          </p:cNvSpPr>
          <p:nvPr/>
        </p:nvSpPr>
        <p:spPr bwMode="auto">
          <a:xfrm>
            <a:off x="5110163" y="4659313"/>
            <a:ext cx="430212"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a:t>
            </a:r>
          </a:p>
        </p:txBody>
      </p:sp>
      <p:grpSp>
        <p:nvGrpSpPr>
          <p:cNvPr id="83984" name="Group 113"/>
          <p:cNvGrpSpPr>
            <a:grpSpLocks/>
          </p:cNvGrpSpPr>
          <p:nvPr/>
        </p:nvGrpSpPr>
        <p:grpSpPr bwMode="auto">
          <a:xfrm>
            <a:off x="5507038" y="4430713"/>
            <a:ext cx="227012" cy="406400"/>
            <a:chOff x="3781" y="2679"/>
            <a:chExt cx="156" cy="246"/>
          </a:xfrm>
        </p:grpSpPr>
        <p:sp>
          <p:nvSpPr>
            <p:cNvPr id="84046" name="Freeform 114"/>
            <p:cNvSpPr>
              <a:spLocks/>
            </p:cNvSpPr>
            <p:nvPr/>
          </p:nvSpPr>
          <p:spPr bwMode="auto">
            <a:xfrm>
              <a:off x="3821" y="2679"/>
              <a:ext cx="116" cy="145"/>
            </a:xfrm>
            <a:custGeom>
              <a:avLst/>
              <a:gdLst>
                <a:gd name="T0" fmla="*/ 115 w 116"/>
                <a:gd name="T1" fmla="*/ 75 h 145"/>
                <a:gd name="T2" fmla="*/ 115 w 116"/>
                <a:gd name="T3" fmla="*/ 144 h 145"/>
                <a:gd name="T4" fmla="*/ 112 w 116"/>
                <a:gd name="T5" fmla="*/ 134 h 145"/>
                <a:gd name="T6" fmla="*/ 107 w 116"/>
                <a:gd name="T7" fmla="*/ 124 h 145"/>
                <a:gd name="T8" fmla="*/ 100 w 116"/>
                <a:gd name="T9" fmla="*/ 117 h 145"/>
                <a:gd name="T10" fmla="*/ 93 w 116"/>
                <a:gd name="T11" fmla="*/ 109 h 145"/>
                <a:gd name="T12" fmla="*/ 82 w 116"/>
                <a:gd name="T13" fmla="*/ 102 h 145"/>
                <a:gd name="T14" fmla="*/ 70 w 116"/>
                <a:gd name="T15" fmla="*/ 95 h 145"/>
                <a:gd name="T16" fmla="*/ 57 w 116"/>
                <a:gd name="T17" fmla="*/ 90 h 145"/>
                <a:gd name="T18" fmla="*/ 40 w 116"/>
                <a:gd name="T19" fmla="*/ 85 h 145"/>
                <a:gd name="T20" fmla="*/ 26 w 116"/>
                <a:gd name="T21" fmla="*/ 81 h 145"/>
                <a:gd name="T22" fmla="*/ 12 w 116"/>
                <a:gd name="T23" fmla="*/ 79 h 145"/>
                <a:gd name="T24" fmla="*/ 0 w 116"/>
                <a:gd name="T25" fmla="*/ 77 h 145"/>
                <a:gd name="T26" fmla="*/ 0 w 116"/>
                <a:gd name="T27" fmla="*/ 0 h 145"/>
                <a:gd name="T28" fmla="*/ 10 w 116"/>
                <a:gd name="T29" fmla="*/ 1 h 145"/>
                <a:gd name="T30" fmla="*/ 20 w 116"/>
                <a:gd name="T31" fmla="*/ 3 h 145"/>
                <a:gd name="T32" fmla="*/ 30 w 116"/>
                <a:gd name="T33" fmla="*/ 5 h 145"/>
                <a:gd name="T34" fmla="*/ 37 w 116"/>
                <a:gd name="T35" fmla="*/ 6 h 145"/>
                <a:gd name="T36" fmla="*/ 46 w 116"/>
                <a:gd name="T37" fmla="*/ 9 h 145"/>
                <a:gd name="T38" fmla="*/ 57 w 116"/>
                <a:gd name="T39" fmla="*/ 13 h 145"/>
                <a:gd name="T40" fmla="*/ 65 w 116"/>
                <a:gd name="T41" fmla="*/ 16 h 145"/>
                <a:gd name="T42" fmla="*/ 73 w 116"/>
                <a:gd name="T43" fmla="*/ 20 h 145"/>
                <a:gd name="T44" fmla="*/ 77 w 116"/>
                <a:gd name="T45" fmla="*/ 22 h 145"/>
                <a:gd name="T46" fmla="*/ 82 w 116"/>
                <a:gd name="T47" fmla="*/ 25 h 145"/>
                <a:gd name="T48" fmla="*/ 87 w 116"/>
                <a:gd name="T49" fmla="*/ 28 h 145"/>
                <a:gd name="T50" fmla="*/ 93 w 116"/>
                <a:gd name="T51" fmla="*/ 33 h 145"/>
                <a:gd name="T52" fmla="*/ 97 w 116"/>
                <a:gd name="T53" fmla="*/ 36 h 145"/>
                <a:gd name="T54" fmla="*/ 100 w 116"/>
                <a:gd name="T55" fmla="*/ 39 h 145"/>
                <a:gd name="T56" fmla="*/ 103 w 116"/>
                <a:gd name="T57" fmla="*/ 42 h 145"/>
                <a:gd name="T58" fmla="*/ 107 w 116"/>
                <a:gd name="T59" fmla="*/ 46 h 145"/>
                <a:gd name="T60" fmla="*/ 109 w 116"/>
                <a:gd name="T61" fmla="*/ 50 h 145"/>
                <a:gd name="T62" fmla="*/ 112 w 116"/>
                <a:gd name="T63" fmla="*/ 55 h 145"/>
                <a:gd name="T64" fmla="*/ 114 w 116"/>
                <a:gd name="T65" fmla="*/ 60 h 145"/>
                <a:gd name="T66" fmla="*/ 115 w 116"/>
                <a:gd name="T67" fmla="*/ 65 h 145"/>
                <a:gd name="T68" fmla="*/ 115 w 116"/>
                <a:gd name="T69" fmla="*/ 69 h 145"/>
                <a:gd name="T70" fmla="*/ 115 w 116"/>
                <a:gd name="T71" fmla="*/ 75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7" name="Freeform 115"/>
            <p:cNvSpPr>
              <a:spLocks/>
            </p:cNvSpPr>
            <p:nvPr/>
          </p:nvSpPr>
          <p:spPr bwMode="auto">
            <a:xfrm>
              <a:off x="3781" y="2753"/>
              <a:ext cx="156" cy="172"/>
            </a:xfrm>
            <a:custGeom>
              <a:avLst/>
              <a:gdLst>
                <a:gd name="T0" fmla="*/ 155 w 156"/>
                <a:gd name="T1" fmla="*/ 71 h 172"/>
                <a:gd name="T2" fmla="*/ 155 w 156"/>
                <a:gd name="T3" fmla="*/ 75 h 172"/>
                <a:gd name="T4" fmla="*/ 154 w 156"/>
                <a:gd name="T5" fmla="*/ 82 h 172"/>
                <a:gd name="T6" fmla="*/ 153 w 156"/>
                <a:gd name="T7" fmla="*/ 90 h 172"/>
                <a:gd name="T8" fmla="*/ 149 w 156"/>
                <a:gd name="T9" fmla="*/ 95 h 172"/>
                <a:gd name="T10" fmla="*/ 146 w 156"/>
                <a:gd name="T11" fmla="*/ 101 h 172"/>
                <a:gd name="T12" fmla="*/ 142 w 156"/>
                <a:gd name="T13" fmla="*/ 106 h 172"/>
                <a:gd name="T14" fmla="*/ 137 w 156"/>
                <a:gd name="T15" fmla="*/ 110 h 172"/>
                <a:gd name="T16" fmla="*/ 131 w 156"/>
                <a:gd name="T17" fmla="*/ 115 h 172"/>
                <a:gd name="T18" fmla="*/ 125 w 156"/>
                <a:gd name="T19" fmla="*/ 119 h 172"/>
                <a:gd name="T20" fmla="*/ 118 w 156"/>
                <a:gd name="T21" fmla="*/ 124 h 172"/>
                <a:gd name="T22" fmla="*/ 110 w 156"/>
                <a:gd name="T23" fmla="*/ 128 h 172"/>
                <a:gd name="T24" fmla="*/ 100 w 156"/>
                <a:gd name="T25" fmla="*/ 132 h 172"/>
                <a:gd name="T26" fmla="*/ 94 w 156"/>
                <a:gd name="T27" fmla="*/ 135 h 172"/>
                <a:gd name="T28" fmla="*/ 87 w 156"/>
                <a:gd name="T29" fmla="*/ 137 h 172"/>
                <a:gd name="T30" fmla="*/ 80 w 156"/>
                <a:gd name="T31" fmla="*/ 139 h 172"/>
                <a:gd name="T32" fmla="*/ 74 w 156"/>
                <a:gd name="T33" fmla="*/ 140 h 172"/>
                <a:gd name="T34" fmla="*/ 69 w 156"/>
                <a:gd name="T35" fmla="*/ 141 h 172"/>
                <a:gd name="T36" fmla="*/ 63 w 156"/>
                <a:gd name="T37" fmla="*/ 143 h 172"/>
                <a:gd name="T38" fmla="*/ 57 w 156"/>
                <a:gd name="T39" fmla="*/ 144 h 172"/>
                <a:gd name="T40" fmla="*/ 49 w 156"/>
                <a:gd name="T41" fmla="*/ 145 h 172"/>
                <a:gd name="T42" fmla="*/ 40 w 156"/>
                <a:gd name="T43" fmla="*/ 146 h 172"/>
                <a:gd name="T44" fmla="*/ 40 w 156"/>
                <a:gd name="T45" fmla="*/ 171 h 172"/>
                <a:gd name="T46" fmla="*/ 0 w 156"/>
                <a:gd name="T47" fmla="*/ 112 h 172"/>
                <a:gd name="T48" fmla="*/ 40 w 156"/>
                <a:gd name="T49" fmla="*/ 40 h 172"/>
                <a:gd name="T50" fmla="*/ 40 w 156"/>
                <a:gd name="T51" fmla="*/ 68 h 172"/>
                <a:gd name="T52" fmla="*/ 46 w 156"/>
                <a:gd name="T53" fmla="*/ 67 h 172"/>
                <a:gd name="T54" fmla="*/ 53 w 156"/>
                <a:gd name="T55" fmla="*/ 66 h 172"/>
                <a:gd name="T56" fmla="*/ 61 w 156"/>
                <a:gd name="T57" fmla="*/ 65 h 172"/>
                <a:gd name="T58" fmla="*/ 69 w 156"/>
                <a:gd name="T59" fmla="*/ 63 h 172"/>
                <a:gd name="T60" fmla="*/ 76 w 156"/>
                <a:gd name="T61" fmla="*/ 61 h 172"/>
                <a:gd name="T62" fmla="*/ 82 w 156"/>
                <a:gd name="T63" fmla="*/ 60 h 172"/>
                <a:gd name="T64" fmla="*/ 93 w 156"/>
                <a:gd name="T65" fmla="*/ 57 h 172"/>
                <a:gd name="T66" fmla="*/ 102 w 156"/>
                <a:gd name="T67" fmla="*/ 53 h 172"/>
                <a:gd name="T68" fmla="*/ 108 w 156"/>
                <a:gd name="T69" fmla="*/ 50 h 172"/>
                <a:gd name="T70" fmla="*/ 114 w 156"/>
                <a:gd name="T71" fmla="*/ 48 h 172"/>
                <a:gd name="T72" fmla="*/ 119 w 156"/>
                <a:gd name="T73" fmla="*/ 45 h 172"/>
                <a:gd name="T74" fmla="*/ 123 w 156"/>
                <a:gd name="T75" fmla="*/ 43 h 172"/>
                <a:gd name="T76" fmla="*/ 128 w 156"/>
                <a:gd name="T77" fmla="*/ 40 h 172"/>
                <a:gd name="T78" fmla="*/ 131 w 156"/>
                <a:gd name="T79" fmla="*/ 37 h 172"/>
                <a:gd name="T80" fmla="*/ 134 w 156"/>
                <a:gd name="T81" fmla="*/ 35 h 172"/>
                <a:gd name="T82" fmla="*/ 137 w 156"/>
                <a:gd name="T83" fmla="*/ 32 h 172"/>
                <a:gd name="T84" fmla="*/ 141 w 156"/>
                <a:gd name="T85" fmla="*/ 29 h 172"/>
                <a:gd name="T86" fmla="*/ 143 w 156"/>
                <a:gd name="T87" fmla="*/ 26 h 172"/>
                <a:gd name="T88" fmla="*/ 146 w 156"/>
                <a:gd name="T89" fmla="*/ 23 h 172"/>
                <a:gd name="T90" fmla="*/ 148 w 156"/>
                <a:gd name="T91" fmla="*/ 19 h 172"/>
                <a:gd name="T92" fmla="*/ 150 w 156"/>
                <a:gd name="T93" fmla="*/ 16 h 172"/>
                <a:gd name="T94" fmla="*/ 152 w 156"/>
                <a:gd name="T95" fmla="*/ 13 h 172"/>
                <a:gd name="T96" fmla="*/ 153 w 156"/>
                <a:gd name="T97" fmla="*/ 10 h 172"/>
                <a:gd name="T98" fmla="*/ 154 w 156"/>
                <a:gd name="T99" fmla="*/ 6 h 172"/>
                <a:gd name="T100" fmla="*/ 154 w 156"/>
                <a:gd name="T101" fmla="*/ 4 h 172"/>
                <a:gd name="T102" fmla="*/ 155 w 156"/>
                <a:gd name="T103" fmla="*/ 0 h 172"/>
                <a:gd name="T104" fmla="*/ 155 w 156"/>
                <a:gd name="T105" fmla="*/ 71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5" name="Group 116"/>
          <p:cNvGrpSpPr>
            <a:grpSpLocks/>
          </p:cNvGrpSpPr>
          <p:nvPr/>
        </p:nvGrpSpPr>
        <p:grpSpPr bwMode="auto">
          <a:xfrm>
            <a:off x="4951413" y="4389438"/>
            <a:ext cx="227012" cy="404812"/>
            <a:chOff x="3399" y="2654"/>
            <a:chExt cx="156" cy="245"/>
          </a:xfrm>
        </p:grpSpPr>
        <p:sp>
          <p:nvSpPr>
            <p:cNvPr id="84044" name="Freeform 117"/>
            <p:cNvSpPr>
              <a:spLocks/>
            </p:cNvSpPr>
            <p:nvPr/>
          </p:nvSpPr>
          <p:spPr bwMode="auto">
            <a:xfrm>
              <a:off x="3399" y="2654"/>
              <a:ext cx="156" cy="172"/>
            </a:xfrm>
            <a:custGeom>
              <a:avLst/>
              <a:gdLst>
                <a:gd name="T0" fmla="*/ 0 w 156"/>
                <a:gd name="T1" fmla="*/ 100 h 172"/>
                <a:gd name="T2" fmla="*/ 0 w 156"/>
                <a:gd name="T3" fmla="*/ 96 h 172"/>
                <a:gd name="T4" fmla="*/ 1 w 156"/>
                <a:gd name="T5" fmla="*/ 89 h 172"/>
                <a:gd name="T6" fmla="*/ 2 w 156"/>
                <a:gd name="T7" fmla="*/ 81 h 172"/>
                <a:gd name="T8" fmla="*/ 6 w 156"/>
                <a:gd name="T9" fmla="*/ 76 h 172"/>
                <a:gd name="T10" fmla="*/ 9 w 156"/>
                <a:gd name="T11" fmla="*/ 70 h 172"/>
                <a:gd name="T12" fmla="*/ 13 w 156"/>
                <a:gd name="T13" fmla="*/ 65 h 172"/>
                <a:gd name="T14" fmla="*/ 18 w 156"/>
                <a:gd name="T15" fmla="*/ 61 h 172"/>
                <a:gd name="T16" fmla="*/ 24 w 156"/>
                <a:gd name="T17" fmla="*/ 56 h 172"/>
                <a:gd name="T18" fmla="*/ 30 w 156"/>
                <a:gd name="T19" fmla="*/ 52 h 172"/>
                <a:gd name="T20" fmla="*/ 37 w 156"/>
                <a:gd name="T21" fmla="*/ 47 h 172"/>
                <a:gd name="T22" fmla="*/ 45 w 156"/>
                <a:gd name="T23" fmla="*/ 43 h 172"/>
                <a:gd name="T24" fmla="*/ 55 w 156"/>
                <a:gd name="T25" fmla="*/ 39 h 172"/>
                <a:gd name="T26" fmla="*/ 61 w 156"/>
                <a:gd name="T27" fmla="*/ 36 h 172"/>
                <a:gd name="T28" fmla="*/ 68 w 156"/>
                <a:gd name="T29" fmla="*/ 34 h 172"/>
                <a:gd name="T30" fmla="*/ 75 w 156"/>
                <a:gd name="T31" fmla="*/ 32 h 172"/>
                <a:gd name="T32" fmla="*/ 81 w 156"/>
                <a:gd name="T33" fmla="*/ 31 h 172"/>
                <a:gd name="T34" fmla="*/ 86 w 156"/>
                <a:gd name="T35" fmla="*/ 30 h 172"/>
                <a:gd name="T36" fmla="*/ 92 w 156"/>
                <a:gd name="T37" fmla="*/ 28 h 172"/>
                <a:gd name="T38" fmla="*/ 98 w 156"/>
                <a:gd name="T39" fmla="*/ 27 h 172"/>
                <a:gd name="T40" fmla="*/ 106 w 156"/>
                <a:gd name="T41" fmla="*/ 26 h 172"/>
                <a:gd name="T42" fmla="*/ 115 w 156"/>
                <a:gd name="T43" fmla="*/ 25 h 172"/>
                <a:gd name="T44" fmla="*/ 115 w 156"/>
                <a:gd name="T45" fmla="*/ 0 h 172"/>
                <a:gd name="T46" fmla="*/ 155 w 156"/>
                <a:gd name="T47" fmla="*/ 59 h 172"/>
                <a:gd name="T48" fmla="*/ 115 w 156"/>
                <a:gd name="T49" fmla="*/ 131 h 172"/>
                <a:gd name="T50" fmla="*/ 115 w 156"/>
                <a:gd name="T51" fmla="*/ 103 h 172"/>
                <a:gd name="T52" fmla="*/ 109 w 156"/>
                <a:gd name="T53" fmla="*/ 104 h 172"/>
                <a:gd name="T54" fmla="*/ 102 w 156"/>
                <a:gd name="T55" fmla="*/ 105 h 172"/>
                <a:gd name="T56" fmla="*/ 94 w 156"/>
                <a:gd name="T57" fmla="*/ 106 h 172"/>
                <a:gd name="T58" fmla="*/ 86 w 156"/>
                <a:gd name="T59" fmla="*/ 108 h 172"/>
                <a:gd name="T60" fmla="*/ 79 w 156"/>
                <a:gd name="T61" fmla="*/ 110 h 172"/>
                <a:gd name="T62" fmla="*/ 73 w 156"/>
                <a:gd name="T63" fmla="*/ 111 h 172"/>
                <a:gd name="T64" fmla="*/ 62 w 156"/>
                <a:gd name="T65" fmla="*/ 114 h 172"/>
                <a:gd name="T66" fmla="*/ 53 w 156"/>
                <a:gd name="T67" fmla="*/ 118 h 172"/>
                <a:gd name="T68" fmla="*/ 47 w 156"/>
                <a:gd name="T69" fmla="*/ 121 h 172"/>
                <a:gd name="T70" fmla="*/ 41 w 156"/>
                <a:gd name="T71" fmla="*/ 123 h 172"/>
                <a:gd name="T72" fmla="*/ 36 w 156"/>
                <a:gd name="T73" fmla="*/ 126 h 172"/>
                <a:gd name="T74" fmla="*/ 32 w 156"/>
                <a:gd name="T75" fmla="*/ 128 h 172"/>
                <a:gd name="T76" fmla="*/ 27 w 156"/>
                <a:gd name="T77" fmla="*/ 131 h 172"/>
                <a:gd name="T78" fmla="*/ 24 w 156"/>
                <a:gd name="T79" fmla="*/ 134 h 172"/>
                <a:gd name="T80" fmla="*/ 21 w 156"/>
                <a:gd name="T81" fmla="*/ 136 h 172"/>
                <a:gd name="T82" fmla="*/ 18 w 156"/>
                <a:gd name="T83" fmla="*/ 139 h 172"/>
                <a:gd name="T84" fmla="*/ 14 w 156"/>
                <a:gd name="T85" fmla="*/ 142 h 172"/>
                <a:gd name="T86" fmla="*/ 12 w 156"/>
                <a:gd name="T87" fmla="*/ 145 h 172"/>
                <a:gd name="T88" fmla="*/ 9 w 156"/>
                <a:gd name="T89" fmla="*/ 148 h 172"/>
                <a:gd name="T90" fmla="*/ 7 w 156"/>
                <a:gd name="T91" fmla="*/ 152 h 172"/>
                <a:gd name="T92" fmla="*/ 5 w 156"/>
                <a:gd name="T93" fmla="*/ 155 h 172"/>
                <a:gd name="T94" fmla="*/ 3 w 156"/>
                <a:gd name="T95" fmla="*/ 158 h 172"/>
                <a:gd name="T96" fmla="*/ 2 w 156"/>
                <a:gd name="T97" fmla="*/ 161 h 172"/>
                <a:gd name="T98" fmla="*/ 1 w 156"/>
                <a:gd name="T99" fmla="*/ 165 h 172"/>
                <a:gd name="T100" fmla="*/ 1 w 156"/>
                <a:gd name="T101" fmla="*/ 167 h 172"/>
                <a:gd name="T102" fmla="*/ 0 w 156"/>
                <a:gd name="T103" fmla="*/ 171 h 172"/>
                <a:gd name="T104" fmla="*/ 0 w 156"/>
                <a:gd name="T105" fmla="*/ 100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5" name="Freeform 118"/>
            <p:cNvSpPr>
              <a:spLocks/>
            </p:cNvSpPr>
            <p:nvPr/>
          </p:nvSpPr>
          <p:spPr bwMode="auto">
            <a:xfrm>
              <a:off x="3399" y="2755"/>
              <a:ext cx="117" cy="144"/>
            </a:xfrm>
            <a:custGeom>
              <a:avLst/>
              <a:gdLst>
                <a:gd name="T0" fmla="*/ 0 w 117"/>
                <a:gd name="T1" fmla="*/ 69 h 144"/>
                <a:gd name="T2" fmla="*/ 0 w 117"/>
                <a:gd name="T3" fmla="*/ 0 h 144"/>
                <a:gd name="T4" fmla="*/ 3 w 117"/>
                <a:gd name="T5" fmla="*/ 10 h 144"/>
                <a:gd name="T6" fmla="*/ 8 w 117"/>
                <a:gd name="T7" fmla="*/ 19 h 144"/>
                <a:gd name="T8" fmla="*/ 15 w 117"/>
                <a:gd name="T9" fmla="*/ 27 h 144"/>
                <a:gd name="T10" fmla="*/ 23 w 117"/>
                <a:gd name="T11" fmla="*/ 35 h 144"/>
                <a:gd name="T12" fmla="*/ 34 w 117"/>
                <a:gd name="T13" fmla="*/ 42 h 144"/>
                <a:gd name="T14" fmla="*/ 45 w 117"/>
                <a:gd name="T15" fmla="*/ 48 h 144"/>
                <a:gd name="T16" fmla="*/ 59 w 117"/>
                <a:gd name="T17" fmla="*/ 54 h 144"/>
                <a:gd name="T18" fmla="*/ 75 w 117"/>
                <a:gd name="T19" fmla="*/ 59 h 144"/>
                <a:gd name="T20" fmla="*/ 90 w 117"/>
                <a:gd name="T21" fmla="*/ 62 h 144"/>
                <a:gd name="T22" fmla="*/ 104 w 117"/>
                <a:gd name="T23" fmla="*/ 65 h 144"/>
                <a:gd name="T24" fmla="*/ 116 w 117"/>
                <a:gd name="T25" fmla="*/ 66 h 144"/>
                <a:gd name="T26" fmla="*/ 116 w 117"/>
                <a:gd name="T27" fmla="*/ 143 h 144"/>
                <a:gd name="T28" fmla="*/ 106 w 117"/>
                <a:gd name="T29" fmla="*/ 142 h 144"/>
                <a:gd name="T30" fmla="*/ 96 w 117"/>
                <a:gd name="T31" fmla="*/ 140 h 144"/>
                <a:gd name="T32" fmla="*/ 86 w 117"/>
                <a:gd name="T33" fmla="*/ 138 h 144"/>
                <a:gd name="T34" fmla="*/ 79 w 117"/>
                <a:gd name="T35" fmla="*/ 137 h 144"/>
                <a:gd name="T36" fmla="*/ 69 w 117"/>
                <a:gd name="T37" fmla="*/ 134 h 144"/>
                <a:gd name="T38" fmla="*/ 59 w 117"/>
                <a:gd name="T39" fmla="*/ 130 h 144"/>
                <a:gd name="T40" fmla="*/ 51 w 117"/>
                <a:gd name="T41" fmla="*/ 127 h 144"/>
                <a:gd name="T42" fmla="*/ 43 w 117"/>
                <a:gd name="T43" fmla="*/ 124 h 144"/>
                <a:gd name="T44" fmla="*/ 38 w 117"/>
                <a:gd name="T45" fmla="*/ 121 h 144"/>
                <a:gd name="T46" fmla="*/ 33 w 117"/>
                <a:gd name="T47" fmla="*/ 118 h 144"/>
                <a:gd name="T48" fmla="*/ 28 w 117"/>
                <a:gd name="T49" fmla="*/ 115 h 144"/>
                <a:gd name="T50" fmla="*/ 22 w 117"/>
                <a:gd name="T51" fmla="*/ 111 h 144"/>
                <a:gd name="T52" fmla="*/ 18 w 117"/>
                <a:gd name="T53" fmla="*/ 107 h 144"/>
                <a:gd name="T54" fmla="*/ 15 w 117"/>
                <a:gd name="T55" fmla="*/ 104 h 144"/>
                <a:gd name="T56" fmla="*/ 12 w 117"/>
                <a:gd name="T57" fmla="*/ 101 h 144"/>
                <a:gd name="T58" fmla="*/ 9 w 117"/>
                <a:gd name="T59" fmla="*/ 97 h 144"/>
                <a:gd name="T60" fmla="*/ 6 w 117"/>
                <a:gd name="T61" fmla="*/ 93 h 144"/>
                <a:gd name="T62" fmla="*/ 3 w 117"/>
                <a:gd name="T63" fmla="*/ 88 h 144"/>
                <a:gd name="T64" fmla="*/ 1 w 117"/>
                <a:gd name="T65" fmla="*/ 83 h 144"/>
                <a:gd name="T66" fmla="*/ 0 w 117"/>
                <a:gd name="T67" fmla="*/ 79 h 144"/>
                <a:gd name="T68" fmla="*/ 0 w 117"/>
                <a:gd name="T69" fmla="*/ 74 h 144"/>
                <a:gd name="T70" fmla="*/ 0 w 117"/>
                <a:gd name="T71" fmla="*/ 6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6" name="Group 119"/>
          <p:cNvGrpSpPr>
            <a:grpSpLocks/>
          </p:cNvGrpSpPr>
          <p:nvPr/>
        </p:nvGrpSpPr>
        <p:grpSpPr bwMode="auto">
          <a:xfrm>
            <a:off x="5884863" y="4389438"/>
            <a:ext cx="285750" cy="425450"/>
            <a:chOff x="4040" y="2654"/>
            <a:chExt cx="197" cy="258"/>
          </a:xfrm>
        </p:grpSpPr>
        <p:sp>
          <p:nvSpPr>
            <p:cNvPr id="84042"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3"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7" name="Rectangle 122"/>
          <p:cNvSpPr>
            <a:spLocks noChangeArrowheads="1"/>
          </p:cNvSpPr>
          <p:nvPr/>
        </p:nvSpPr>
        <p:spPr bwMode="auto">
          <a:xfrm>
            <a:off x="6081713" y="4321175"/>
            <a:ext cx="26035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t>O</a:t>
            </a:r>
            <a:r>
              <a:rPr lang="en-US" altLang="en-US" sz="1200" b="1" baseline="-25000"/>
              <a:t>2</a:t>
            </a:r>
          </a:p>
        </p:txBody>
      </p:sp>
      <p:sp>
        <p:nvSpPr>
          <p:cNvPr id="83988" name="Oval 123"/>
          <p:cNvSpPr>
            <a:spLocks noChangeArrowheads="1"/>
          </p:cNvSpPr>
          <p:nvPr/>
        </p:nvSpPr>
        <p:spPr bwMode="auto">
          <a:xfrm>
            <a:off x="5759450" y="4564063"/>
            <a:ext cx="101600" cy="50800"/>
          </a:xfrm>
          <a:prstGeom prst="ellipse">
            <a:avLst/>
          </a:prstGeom>
          <a:gradFill rotWithShape="0">
            <a:gsLst>
              <a:gs pos="0">
                <a:srgbClr val="4E72CA"/>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89" name="Rectangle 124"/>
          <p:cNvSpPr>
            <a:spLocks noChangeArrowheads="1"/>
          </p:cNvSpPr>
          <p:nvPr/>
        </p:nvSpPr>
        <p:spPr bwMode="auto">
          <a:xfrm>
            <a:off x="5141913" y="3848100"/>
            <a:ext cx="117633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NADPH Oxidase</a:t>
            </a:r>
          </a:p>
        </p:txBody>
      </p:sp>
      <p:sp>
        <p:nvSpPr>
          <p:cNvPr id="83990" name="Line 125"/>
          <p:cNvSpPr>
            <a:spLocks noChangeShapeType="1"/>
          </p:cNvSpPr>
          <p:nvPr/>
        </p:nvSpPr>
        <p:spPr bwMode="auto">
          <a:xfrm>
            <a:off x="5762625" y="4067175"/>
            <a:ext cx="42863" cy="449263"/>
          </a:xfrm>
          <a:prstGeom prst="line">
            <a:avLst/>
          </a:prstGeom>
          <a:noFill/>
          <a:ln w="254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3991" name="Rectangle 126"/>
          <p:cNvSpPr>
            <a:spLocks noChangeArrowheads="1"/>
          </p:cNvSpPr>
          <p:nvPr/>
        </p:nvSpPr>
        <p:spPr bwMode="auto">
          <a:xfrm>
            <a:off x="6710363" y="5678488"/>
            <a:ext cx="42068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OH</a:t>
            </a:r>
            <a:r>
              <a:rPr lang="en-US" altLang="en-US" sz="1600" b="1" baseline="30000">
                <a:solidFill>
                  <a:srgbClr val="FAFD00"/>
                </a:solidFill>
              </a:rPr>
              <a:t>-</a:t>
            </a:r>
          </a:p>
        </p:txBody>
      </p:sp>
      <p:grpSp>
        <p:nvGrpSpPr>
          <p:cNvPr id="83992" name="Group 127"/>
          <p:cNvGrpSpPr>
            <a:grpSpLocks/>
          </p:cNvGrpSpPr>
          <p:nvPr/>
        </p:nvGrpSpPr>
        <p:grpSpPr bwMode="auto">
          <a:xfrm>
            <a:off x="6586538" y="5457825"/>
            <a:ext cx="120650" cy="460375"/>
            <a:chOff x="4522" y="3300"/>
            <a:chExt cx="83" cy="279"/>
          </a:xfrm>
        </p:grpSpPr>
        <p:sp>
          <p:nvSpPr>
            <p:cNvPr id="84040"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1"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93" name="Rectangle 130"/>
          <p:cNvSpPr>
            <a:spLocks noChangeArrowheads="1"/>
          </p:cNvSpPr>
          <p:nvPr/>
        </p:nvSpPr>
        <p:spPr bwMode="auto">
          <a:xfrm>
            <a:off x="6151563" y="4543425"/>
            <a:ext cx="358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a:t>
            </a:r>
            <a:r>
              <a:rPr lang="en-US" altLang="en-US" sz="1600" b="1" baseline="-25000">
                <a:solidFill>
                  <a:srgbClr val="FAFD00"/>
                </a:solidFill>
              </a:rPr>
              <a:t>2</a:t>
            </a:r>
            <a:r>
              <a:rPr lang="en-US" altLang="en-US" sz="1600" b="1" baseline="30000">
                <a:solidFill>
                  <a:srgbClr val="FAFD00"/>
                </a:solidFill>
              </a:rPr>
              <a:t>-</a:t>
            </a:r>
          </a:p>
        </p:txBody>
      </p:sp>
      <p:grpSp>
        <p:nvGrpSpPr>
          <p:cNvPr id="83994" name="Group 131"/>
          <p:cNvGrpSpPr>
            <a:grpSpLocks/>
          </p:cNvGrpSpPr>
          <p:nvPr/>
        </p:nvGrpSpPr>
        <p:grpSpPr bwMode="auto">
          <a:xfrm>
            <a:off x="6894513" y="4902200"/>
            <a:ext cx="960437" cy="500063"/>
            <a:chOff x="4734" y="2964"/>
            <a:chExt cx="659" cy="303"/>
          </a:xfrm>
        </p:grpSpPr>
        <p:sp>
          <p:nvSpPr>
            <p:cNvPr id="84038"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81" name="Rectangle 133"/>
            <p:cNvSpPr>
              <a:spLocks noChangeArrowheads="1"/>
            </p:cNvSpPr>
            <p:nvPr/>
          </p:nvSpPr>
          <p:spPr bwMode="auto">
            <a:xfrm>
              <a:off x="4888" y="3050"/>
              <a:ext cx="268"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3995" name="Freeform 134"/>
          <p:cNvSpPr>
            <a:spLocks/>
          </p:cNvSpPr>
          <p:nvPr/>
        </p:nvSpPr>
        <p:spPr bwMode="auto">
          <a:xfrm>
            <a:off x="6486525" y="4073525"/>
            <a:ext cx="1157288" cy="711200"/>
          </a:xfrm>
          <a:custGeom>
            <a:avLst/>
            <a:gdLst>
              <a:gd name="T0" fmla="*/ 2147483647 w 794"/>
              <a:gd name="T1" fmla="*/ 2147483647 h 430"/>
              <a:gd name="T2" fmla="*/ 2147483647 w 794"/>
              <a:gd name="T3" fmla="*/ 0 h 430"/>
              <a:gd name="T4" fmla="*/ 2147483647 w 794"/>
              <a:gd name="T5" fmla="*/ 2147483647 h 430"/>
              <a:gd name="T6" fmla="*/ 2147483647 w 794"/>
              <a:gd name="T7" fmla="*/ 2147483647 h 430"/>
              <a:gd name="T8" fmla="*/ 2147483647 w 794"/>
              <a:gd name="T9" fmla="*/ 2147483647 h 430"/>
              <a:gd name="T10" fmla="*/ 2147483647 w 794"/>
              <a:gd name="T11" fmla="*/ 2147483647 h 430"/>
              <a:gd name="T12" fmla="*/ 2147483647 w 794"/>
              <a:gd name="T13" fmla="*/ 2147483647 h 430"/>
              <a:gd name="T14" fmla="*/ 2147483647 w 794"/>
              <a:gd name="T15" fmla="*/ 2147483647 h 430"/>
              <a:gd name="T16" fmla="*/ 2147483647 w 794"/>
              <a:gd name="T17" fmla="*/ 2147483647 h 430"/>
              <a:gd name="T18" fmla="*/ 2147483647 w 794"/>
              <a:gd name="T19" fmla="*/ 2147483647 h 430"/>
              <a:gd name="T20" fmla="*/ 2147483647 w 794"/>
              <a:gd name="T21" fmla="*/ 2147483647 h 430"/>
              <a:gd name="T22" fmla="*/ 2147483647 w 794"/>
              <a:gd name="T23" fmla="*/ 2147483647 h 430"/>
              <a:gd name="T24" fmla="*/ 0 w 794"/>
              <a:gd name="T25" fmla="*/ 2147483647 h 430"/>
              <a:gd name="T26" fmla="*/ 2147483647 w 794"/>
              <a:gd name="T27" fmla="*/ 2147483647 h 430"/>
              <a:gd name="T28" fmla="*/ 2147483647 w 794"/>
              <a:gd name="T29" fmla="*/ 2147483647 h 430"/>
              <a:gd name="T30" fmla="*/ 2147483647 w 794"/>
              <a:gd name="T31" fmla="*/ 2147483647 h 430"/>
              <a:gd name="T32" fmla="*/ 2147483647 w 794"/>
              <a:gd name="T33" fmla="*/ 2147483647 h 430"/>
              <a:gd name="T34" fmla="*/ 2147483647 w 794"/>
              <a:gd name="T35" fmla="*/ 2147483647 h 430"/>
              <a:gd name="T36" fmla="*/ 2147483647 w 794"/>
              <a:gd name="T37" fmla="*/ 2147483647 h 430"/>
              <a:gd name="T38" fmla="*/ 2147483647 w 794"/>
              <a:gd name="T39" fmla="*/ 2147483647 h 430"/>
              <a:gd name="T40" fmla="*/ 2147483647 w 794"/>
              <a:gd name="T41" fmla="*/ 2147483647 h 430"/>
              <a:gd name="T42" fmla="*/ 2147483647 w 794"/>
              <a:gd name="T43" fmla="*/ 2147483647 h 430"/>
              <a:gd name="T44" fmla="*/ 2147483647 w 794"/>
              <a:gd name="T45" fmla="*/ 2147483647 h 430"/>
              <a:gd name="T46" fmla="*/ 2147483647 w 794"/>
              <a:gd name="T47" fmla="*/ 2147483647 h 430"/>
              <a:gd name="T48" fmla="*/ 2147483647 w 794"/>
              <a:gd name="T49" fmla="*/ 2147483647 h 430"/>
              <a:gd name="T50" fmla="*/ 2147483647 w 794"/>
              <a:gd name="T51" fmla="*/ 2147483647 h 430"/>
              <a:gd name="T52" fmla="*/ 2147483647 w 794"/>
              <a:gd name="T53" fmla="*/ 2147483647 h 430"/>
              <a:gd name="T54" fmla="*/ 2147483647 w 794"/>
              <a:gd name="T55" fmla="*/ 2147483647 h 430"/>
              <a:gd name="T56" fmla="*/ 2147483647 w 794"/>
              <a:gd name="T57" fmla="*/ 2147483647 h 430"/>
              <a:gd name="T58" fmla="*/ 2147483647 w 794"/>
              <a:gd name="T59" fmla="*/ 2147483647 h 430"/>
              <a:gd name="T60" fmla="*/ 2147483647 w 794"/>
              <a:gd name="T61" fmla="*/ 2147483647 h 430"/>
              <a:gd name="T62" fmla="*/ 2147483647 w 794"/>
              <a:gd name="T63" fmla="*/ 2147483647 h 430"/>
              <a:gd name="T64" fmla="*/ 2147483647 w 794"/>
              <a:gd name="T65" fmla="*/ 2147483647 h 430"/>
              <a:gd name="T66" fmla="*/ 2147483647 w 794"/>
              <a:gd name="T67" fmla="*/ 2147483647 h 430"/>
              <a:gd name="T68" fmla="*/ 2147483647 w 794"/>
              <a:gd name="T69" fmla="*/ 2147483647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6" name="Rectangle 135"/>
          <p:cNvSpPr>
            <a:spLocks noChangeArrowheads="1"/>
          </p:cNvSpPr>
          <p:nvPr/>
        </p:nvSpPr>
        <p:spPr bwMode="auto">
          <a:xfrm>
            <a:off x="6908800" y="4362450"/>
            <a:ext cx="288925"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331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31788">
              <a:spcBef>
                <a:spcPct val="20000"/>
              </a:spcBef>
              <a:buChar char="–"/>
              <a:defRPr sz="2800">
                <a:solidFill>
                  <a:schemeClr val="tx1"/>
                </a:solidFill>
                <a:latin typeface="Arial" pitchFamily="34" charset="0"/>
              </a:defRPr>
            </a:lvl2pPr>
            <a:lvl3pPr marL="1143000" indent="-228600" defTabSz="331788">
              <a:spcBef>
                <a:spcPct val="20000"/>
              </a:spcBef>
              <a:buChar char="•"/>
              <a:defRPr sz="2400">
                <a:solidFill>
                  <a:schemeClr val="tx1"/>
                </a:solidFill>
                <a:latin typeface="Arial" pitchFamily="34" charset="0"/>
              </a:defRPr>
            </a:lvl3pPr>
            <a:lvl4pPr marL="1600200" indent="-228600" defTabSz="331788">
              <a:spcBef>
                <a:spcPct val="20000"/>
              </a:spcBef>
              <a:buChar char="–"/>
              <a:defRPr sz="2000">
                <a:solidFill>
                  <a:schemeClr val="tx1"/>
                </a:solidFill>
                <a:latin typeface="Arial" pitchFamily="34" charset="0"/>
              </a:defRPr>
            </a:lvl4pPr>
            <a:lvl5pPr marL="2057400" indent="-228600" defTabSz="331788">
              <a:spcBef>
                <a:spcPct val="20000"/>
              </a:spcBef>
              <a:buChar char="»"/>
              <a:defRPr sz="2000">
                <a:solidFill>
                  <a:schemeClr val="tx1"/>
                </a:solidFill>
                <a:latin typeface="Arial" pitchFamily="34" charset="0"/>
              </a:defRPr>
            </a:lvl5pPr>
            <a:lvl6pPr marL="2514600" indent="-228600" defTabSz="331788" eaLnBrk="0" fontAlgn="base" hangingPunct="0">
              <a:spcBef>
                <a:spcPct val="20000"/>
              </a:spcBef>
              <a:spcAft>
                <a:spcPct val="0"/>
              </a:spcAft>
              <a:buChar char="»"/>
              <a:defRPr sz="2000">
                <a:solidFill>
                  <a:schemeClr val="tx1"/>
                </a:solidFill>
                <a:latin typeface="Arial" pitchFamily="34" charset="0"/>
              </a:defRPr>
            </a:lvl6pPr>
            <a:lvl7pPr marL="2971800" indent="-228600" defTabSz="331788" eaLnBrk="0" fontAlgn="base" hangingPunct="0">
              <a:spcBef>
                <a:spcPct val="20000"/>
              </a:spcBef>
              <a:spcAft>
                <a:spcPct val="0"/>
              </a:spcAft>
              <a:buChar char="»"/>
              <a:defRPr sz="2000">
                <a:solidFill>
                  <a:schemeClr val="tx1"/>
                </a:solidFill>
                <a:latin typeface="Arial" pitchFamily="34" charset="0"/>
              </a:defRPr>
            </a:lvl7pPr>
            <a:lvl8pPr marL="3429000" indent="-228600" defTabSz="331788" eaLnBrk="0" fontAlgn="base" hangingPunct="0">
              <a:spcBef>
                <a:spcPct val="20000"/>
              </a:spcBef>
              <a:spcAft>
                <a:spcPct val="0"/>
              </a:spcAft>
              <a:buChar char="»"/>
              <a:defRPr sz="2000">
                <a:solidFill>
                  <a:schemeClr val="tx1"/>
                </a:solidFill>
                <a:latin typeface="Arial" pitchFamily="34" charset="0"/>
              </a:defRPr>
            </a:lvl8pPr>
            <a:lvl9pPr marL="3886200" indent="-228600" defTabSz="331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FAFD00"/>
                </a:solidFill>
              </a:rPr>
              <a:t>HE</a:t>
            </a:r>
          </a:p>
        </p:txBody>
      </p:sp>
      <p:grpSp>
        <p:nvGrpSpPr>
          <p:cNvPr id="83997" name="Group 136"/>
          <p:cNvGrpSpPr>
            <a:grpSpLocks/>
          </p:cNvGrpSpPr>
          <p:nvPr/>
        </p:nvGrpSpPr>
        <p:grpSpPr bwMode="auto">
          <a:xfrm>
            <a:off x="3449638" y="4940300"/>
            <a:ext cx="103187" cy="169863"/>
            <a:chOff x="2368" y="2987"/>
            <a:chExt cx="71" cy="103"/>
          </a:xfrm>
        </p:grpSpPr>
        <p:sp>
          <p:nvSpPr>
            <p:cNvPr id="84035" name="Line 137"/>
            <p:cNvSpPr>
              <a:spLocks noChangeShapeType="1"/>
            </p:cNvSpPr>
            <p:nvPr/>
          </p:nvSpPr>
          <p:spPr bwMode="auto">
            <a:xfrm flipV="1">
              <a:off x="2384" y="3007"/>
              <a:ext cx="0" cy="83"/>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Line 138"/>
            <p:cNvSpPr>
              <a:spLocks noChangeShapeType="1"/>
            </p:cNvSpPr>
            <p:nvPr/>
          </p:nvSpPr>
          <p:spPr bwMode="auto">
            <a:xfrm>
              <a:off x="2369" y="2987"/>
              <a:ext cx="1" cy="2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Line 139"/>
            <p:cNvSpPr>
              <a:spLocks noChangeShapeType="1"/>
            </p:cNvSpPr>
            <p:nvPr/>
          </p:nvSpPr>
          <p:spPr bwMode="auto">
            <a:xfrm flipH="1">
              <a:off x="2368" y="2993"/>
              <a:ext cx="71" cy="1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8" name="Group 140"/>
          <p:cNvGrpSpPr>
            <a:grpSpLocks/>
          </p:cNvGrpSpPr>
          <p:nvPr/>
        </p:nvGrpSpPr>
        <p:grpSpPr bwMode="auto">
          <a:xfrm>
            <a:off x="3235325" y="4813300"/>
            <a:ext cx="169863" cy="115888"/>
            <a:chOff x="2221" y="2911"/>
            <a:chExt cx="117" cy="70"/>
          </a:xfrm>
        </p:grpSpPr>
        <p:sp>
          <p:nvSpPr>
            <p:cNvPr id="84032" name="Line 141"/>
            <p:cNvSpPr>
              <a:spLocks noChangeShapeType="1"/>
            </p:cNvSpPr>
            <p:nvPr/>
          </p:nvSpPr>
          <p:spPr bwMode="auto">
            <a:xfrm>
              <a:off x="2221" y="2933"/>
              <a:ext cx="30"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Line 142"/>
            <p:cNvSpPr>
              <a:spLocks noChangeShapeType="1"/>
            </p:cNvSpPr>
            <p:nvPr/>
          </p:nvSpPr>
          <p:spPr bwMode="auto">
            <a:xfrm flipH="1">
              <a:off x="2252" y="2911"/>
              <a:ext cx="86" cy="22"/>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Line 143"/>
            <p:cNvSpPr>
              <a:spLocks noChangeShapeType="1"/>
            </p:cNvSpPr>
            <p:nvPr/>
          </p:nvSpPr>
          <p:spPr bwMode="auto">
            <a:xfrm flipH="1" flipV="1">
              <a:off x="2249" y="2917"/>
              <a:ext cx="89" cy="6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99" name="Freeform 144"/>
          <p:cNvSpPr>
            <a:spLocks/>
          </p:cNvSpPr>
          <p:nvPr/>
        </p:nvSpPr>
        <p:spPr bwMode="auto">
          <a:xfrm>
            <a:off x="379413" y="3776663"/>
            <a:ext cx="3489325" cy="2563812"/>
          </a:xfrm>
          <a:custGeom>
            <a:avLst/>
            <a:gdLst>
              <a:gd name="T0" fmla="*/ 2147483647 w 2395"/>
              <a:gd name="T1" fmla="*/ 2147483647 h 1550"/>
              <a:gd name="T2" fmla="*/ 2147483647 w 2395"/>
              <a:gd name="T3" fmla="*/ 2147483647 h 1550"/>
              <a:gd name="T4" fmla="*/ 2147483647 w 2395"/>
              <a:gd name="T5" fmla="*/ 2147483647 h 1550"/>
              <a:gd name="T6" fmla="*/ 2147483647 w 2395"/>
              <a:gd name="T7" fmla="*/ 2147483647 h 1550"/>
              <a:gd name="T8" fmla="*/ 2147483647 w 2395"/>
              <a:gd name="T9" fmla="*/ 2147483647 h 1550"/>
              <a:gd name="T10" fmla="*/ 2147483647 w 2395"/>
              <a:gd name="T11" fmla="*/ 2147483647 h 1550"/>
              <a:gd name="T12" fmla="*/ 2147483647 w 2395"/>
              <a:gd name="T13" fmla="*/ 2147483647 h 1550"/>
              <a:gd name="T14" fmla="*/ 2147483647 w 2395"/>
              <a:gd name="T15" fmla="*/ 2147483647 h 1550"/>
              <a:gd name="T16" fmla="*/ 2147483647 w 2395"/>
              <a:gd name="T17" fmla="*/ 2147483647 h 1550"/>
              <a:gd name="T18" fmla="*/ 2147483647 w 2395"/>
              <a:gd name="T19" fmla="*/ 2147483647 h 1550"/>
              <a:gd name="T20" fmla="*/ 2147483647 w 2395"/>
              <a:gd name="T21" fmla="*/ 2147483647 h 1550"/>
              <a:gd name="T22" fmla="*/ 2147483647 w 2395"/>
              <a:gd name="T23" fmla="*/ 2147483647 h 1550"/>
              <a:gd name="T24" fmla="*/ 2147483647 w 2395"/>
              <a:gd name="T25" fmla="*/ 2147483647 h 1550"/>
              <a:gd name="T26" fmla="*/ 2147483647 w 2395"/>
              <a:gd name="T27" fmla="*/ 2147483647 h 1550"/>
              <a:gd name="T28" fmla="*/ 2147483647 w 2395"/>
              <a:gd name="T29" fmla="*/ 2147483647 h 1550"/>
              <a:gd name="T30" fmla="*/ 2147483647 w 2395"/>
              <a:gd name="T31" fmla="*/ 2147483647 h 1550"/>
              <a:gd name="T32" fmla="*/ 2147483647 w 2395"/>
              <a:gd name="T33" fmla="*/ 2147483647 h 1550"/>
              <a:gd name="T34" fmla="*/ 2147483647 w 2395"/>
              <a:gd name="T35" fmla="*/ 2147483647 h 1550"/>
              <a:gd name="T36" fmla="*/ 2147483647 w 2395"/>
              <a:gd name="T37" fmla="*/ 2147483647 h 1550"/>
              <a:gd name="T38" fmla="*/ 2147483647 w 2395"/>
              <a:gd name="T39" fmla="*/ 2147483647 h 1550"/>
              <a:gd name="T40" fmla="*/ 2147483647 w 2395"/>
              <a:gd name="T41" fmla="*/ 2147483647 h 1550"/>
              <a:gd name="T42" fmla="*/ 2147483647 w 2395"/>
              <a:gd name="T43" fmla="*/ 2147483647 h 1550"/>
              <a:gd name="T44" fmla="*/ 2147483647 w 2395"/>
              <a:gd name="T45" fmla="*/ 2147483647 h 1550"/>
              <a:gd name="T46" fmla="*/ 2147483647 w 2395"/>
              <a:gd name="T47" fmla="*/ 2147483647 h 1550"/>
              <a:gd name="T48" fmla="*/ 2147483647 w 2395"/>
              <a:gd name="T49" fmla="*/ 2147483647 h 1550"/>
              <a:gd name="T50" fmla="*/ 2147483647 w 2395"/>
              <a:gd name="T51" fmla="*/ 2147483647 h 1550"/>
              <a:gd name="T52" fmla="*/ 2147483647 w 2395"/>
              <a:gd name="T53" fmla="*/ 2147483647 h 1550"/>
              <a:gd name="T54" fmla="*/ 2147483647 w 2395"/>
              <a:gd name="T55" fmla="*/ 2147483647 h 1550"/>
              <a:gd name="T56" fmla="*/ 2147483647 w 2395"/>
              <a:gd name="T57" fmla="*/ 0 h 1550"/>
              <a:gd name="T58" fmla="*/ 2147483647 w 2395"/>
              <a:gd name="T59" fmla="*/ 0 h 1550"/>
              <a:gd name="T60" fmla="*/ 2147483647 w 2395"/>
              <a:gd name="T61" fmla="*/ 2147483647 h 1550"/>
              <a:gd name="T62" fmla="*/ 2147483647 w 2395"/>
              <a:gd name="T63" fmla="*/ 2147483647 h 1550"/>
              <a:gd name="T64" fmla="*/ 2147483647 w 2395"/>
              <a:gd name="T65" fmla="*/ 2147483647 h 1550"/>
              <a:gd name="T66" fmla="*/ 2147483647 w 2395"/>
              <a:gd name="T67" fmla="*/ 2147483647 h 1550"/>
              <a:gd name="T68" fmla="*/ 2147483647 w 2395"/>
              <a:gd name="T69" fmla="*/ 2147483647 h 1550"/>
              <a:gd name="T70" fmla="*/ 2147483647 w 2395"/>
              <a:gd name="T71" fmla="*/ 2147483647 h 1550"/>
              <a:gd name="T72" fmla="*/ 2147483647 w 2395"/>
              <a:gd name="T73" fmla="*/ 2147483647 h 1550"/>
              <a:gd name="T74" fmla="*/ 2147483647 w 2395"/>
              <a:gd name="T75" fmla="*/ 2147483647 h 1550"/>
              <a:gd name="T76" fmla="*/ 2147483647 w 2395"/>
              <a:gd name="T77" fmla="*/ 2147483647 h 1550"/>
              <a:gd name="T78" fmla="*/ 2147483647 w 2395"/>
              <a:gd name="T79" fmla="*/ 2147483647 h 1550"/>
              <a:gd name="T80" fmla="*/ 2147483647 w 2395"/>
              <a:gd name="T81" fmla="*/ 2147483647 h 1550"/>
              <a:gd name="T82" fmla="*/ 2147483647 w 2395"/>
              <a:gd name="T83" fmla="*/ 2147483647 h 1550"/>
              <a:gd name="T84" fmla="*/ 2147483647 w 2395"/>
              <a:gd name="T85" fmla="*/ 2147483647 h 1550"/>
              <a:gd name="T86" fmla="*/ 2147483647 w 2395"/>
              <a:gd name="T87" fmla="*/ 2147483647 h 1550"/>
              <a:gd name="T88" fmla="*/ 2147483647 w 2395"/>
              <a:gd name="T89" fmla="*/ 2147483647 h 1550"/>
              <a:gd name="T90" fmla="*/ 2147483647 w 2395"/>
              <a:gd name="T91" fmla="*/ 2147483647 h 1550"/>
              <a:gd name="T92" fmla="*/ 2147483647 w 2395"/>
              <a:gd name="T93" fmla="*/ 2147483647 h 1550"/>
              <a:gd name="T94" fmla="*/ 2147483647 w 2395"/>
              <a:gd name="T95" fmla="*/ 2147483647 h 1550"/>
              <a:gd name="T96" fmla="*/ 0 w 2395"/>
              <a:gd name="T97" fmla="*/ 2147483647 h 1550"/>
              <a:gd name="T98" fmla="*/ 2147483647 w 2395"/>
              <a:gd name="T99" fmla="*/ 2147483647 h 1550"/>
              <a:gd name="T100" fmla="*/ 2147483647 w 2395"/>
              <a:gd name="T101" fmla="*/ 2147483647 h 1550"/>
              <a:gd name="T102" fmla="*/ 2147483647 w 2395"/>
              <a:gd name="T103" fmla="*/ 2147483647 h 1550"/>
              <a:gd name="T104" fmla="*/ 2147483647 w 2395"/>
              <a:gd name="T105" fmla="*/ 2147483647 h 1550"/>
              <a:gd name="T106" fmla="*/ 2147483647 w 2395"/>
              <a:gd name="T107" fmla="*/ 2147483647 h 1550"/>
              <a:gd name="T108" fmla="*/ 2147483647 w 2395"/>
              <a:gd name="T109" fmla="*/ 2147483647 h 1550"/>
              <a:gd name="T110" fmla="*/ 2147483647 w 2395"/>
              <a:gd name="T111" fmla="*/ 2147483647 h 1550"/>
              <a:gd name="T112" fmla="*/ 2147483647 w 2395"/>
              <a:gd name="T113" fmla="*/ 2147483647 h 1550"/>
              <a:gd name="T114" fmla="*/ 2147483647 w 2395"/>
              <a:gd name="T115" fmla="*/ 2147483647 h 1550"/>
              <a:gd name="T116" fmla="*/ 2147483647 w 2395"/>
              <a:gd name="T117" fmla="*/ 2147483647 h 1550"/>
              <a:gd name="T118" fmla="*/ 2147483647 w 2395"/>
              <a:gd name="T119" fmla="*/ 2147483647 h 1550"/>
              <a:gd name="T120" fmla="*/ 2147483647 w 2395"/>
              <a:gd name="T121" fmla="*/ 2147483647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0" name="Oval 145"/>
          <p:cNvSpPr>
            <a:spLocks noChangeArrowheads="1"/>
          </p:cNvSpPr>
          <p:nvPr/>
        </p:nvSpPr>
        <p:spPr bwMode="auto">
          <a:xfrm>
            <a:off x="2216150" y="4176713"/>
            <a:ext cx="501650" cy="373062"/>
          </a:xfrm>
          <a:prstGeom prst="ellipse">
            <a:avLst/>
          </a:prstGeom>
          <a:solidFill>
            <a:srgbClr val="FCD1C1"/>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1" name="Oval 146"/>
          <p:cNvSpPr>
            <a:spLocks noChangeArrowheads="1"/>
          </p:cNvSpPr>
          <p:nvPr/>
        </p:nvSpPr>
        <p:spPr bwMode="auto">
          <a:xfrm>
            <a:off x="2373313" y="4351338"/>
            <a:ext cx="49212" cy="85725"/>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2" name="Oval 147"/>
          <p:cNvSpPr>
            <a:spLocks noChangeArrowheads="1"/>
          </p:cNvSpPr>
          <p:nvPr/>
        </p:nvSpPr>
        <p:spPr bwMode="auto">
          <a:xfrm>
            <a:off x="2489200" y="4259263"/>
            <a:ext cx="49213" cy="889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3" name="Freeform 148"/>
          <p:cNvSpPr>
            <a:spLocks/>
          </p:cNvSpPr>
          <p:nvPr/>
        </p:nvSpPr>
        <p:spPr bwMode="auto">
          <a:xfrm>
            <a:off x="512763" y="3933825"/>
            <a:ext cx="1258887" cy="2147888"/>
          </a:xfrm>
          <a:custGeom>
            <a:avLst/>
            <a:gdLst>
              <a:gd name="T0" fmla="*/ 2147483647 w 864"/>
              <a:gd name="T1" fmla="*/ 2147483647 h 1299"/>
              <a:gd name="T2" fmla="*/ 2147483647 w 864"/>
              <a:gd name="T3" fmla="*/ 2147483647 h 1299"/>
              <a:gd name="T4" fmla="*/ 2147483647 w 864"/>
              <a:gd name="T5" fmla="*/ 2147483647 h 1299"/>
              <a:gd name="T6" fmla="*/ 2147483647 w 864"/>
              <a:gd name="T7" fmla="*/ 2147483647 h 1299"/>
              <a:gd name="T8" fmla="*/ 2147483647 w 864"/>
              <a:gd name="T9" fmla="*/ 2147483647 h 1299"/>
              <a:gd name="T10" fmla="*/ 2147483647 w 864"/>
              <a:gd name="T11" fmla="*/ 2147483647 h 1299"/>
              <a:gd name="T12" fmla="*/ 2147483647 w 864"/>
              <a:gd name="T13" fmla="*/ 2147483647 h 1299"/>
              <a:gd name="T14" fmla="*/ 2147483647 w 864"/>
              <a:gd name="T15" fmla="*/ 2147483647 h 1299"/>
              <a:gd name="T16" fmla="*/ 2147483647 w 864"/>
              <a:gd name="T17" fmla="*/ 2147483647 h 1299"/>
              <a:gd name="T18" fmla="*/ 2147483647 w 864"/>
              <a:gd name="T19" fmla="*/ 2147483647 h 1299"/>
              <a:gd name="T20" fmla="*/ 2147483647 w 864"/>
              <a:gd name="T21" fmla="*/ 0 h 1299"/>
              <a:gd name="T22" fmla="*/ 2147483647 w 864"/>
              <a:gd name="T23" fmla="*/ 2147483647 h 1299"/>
              <a:gd name="T24" fmla="*/ 2147483647 w 864"/>
              <a:gd name="T25" fmla="*/ 2147483647 h 1299"/>
              <a:gd name="T26" fmla="*/ 2147483647 w 864"/>
              <a:gd name="T27" fmla="*/ 2147483647 h 1299"/>
              <a:gd name="T28" fmla="*/ 2147483647 w 864"/>
              <a:gd name="T29" fmla="*/ 2147483647 h 1299"/>
              <a:gd name="T30" fmla="*/ 2147483647 w 864"/>
              <a:gd name="T31" fmla="*/ 2147483647 h 1299"/>
              <a:gd name="T32" fmla="*/ 2147483647 w 864"/>
              <a:gd name="T33" fmla="*/ 2147483647 h 1299"/>
              <a:gd name="T34" fmla="*/ 2147483647 w 864"/>
              <a:gd name="T35" fmla="*/ 2147483647 h 1299"/>
              <a:gd name="T36" fmla="*/ 2147483647 w 864"/>
              <a:gd name="T37" fmla="*/ 2147483647 h 1299"/>
              <a:gd name="T38" fmla="*/ 2147483647 w 864"/>
              <a:gd name="T39" fmla="*/ 2147483647 h 1299"/>
              <a:gd name="T40" fmla="*/ 2147483647 w 864"/>
              <a:gd name="T41" fmla="*/ 2147483647 h 1299"/>
              <a:gd name="T42" fmla="*/ 2147483647 w 864"/>
              <a:gd name="T43" fmla="*/ 2147483647 h 1299"/>
              <a:gd name="T44" fmla="*/ 2147483647 w 864"/>
              <a:gd name="T45" fmla="*/ 2147483647 h 1299"/>
              <a:gd name="T46" fmla="*/ 2147483647 w 864"/>
              <a:gd name="T47" fmla="*/ 2147483647 h 1299"/>
              <a:gd name="T48" fmla="*/ 2147483647 w 864"/>
              <a:gd name="T49" fmla="*/ 2147483647 h 1299"/>
              <a:gd name="T50" fmla="*/ 2147483647 w 864"/>
              <a:gd name="T51" fmla="*/ 2147483647 h 1299"/>
              <a:gd name="T52" fmla="*/ 2147483647 w 864"/>
              <a:gd name="T53" fmla="*/ 2147483647 h 1299"/>
              <a:gd name="T54" fmla="*/ 2147483647 w 864"/>
              <a:gd name="T55" fmla="*/ 2147483647 h 1299"/>
              <a:gd name="T56" fmla="*/ 2147483647 w 864"/>
              <a:gd name="T57" fmla="*/ 2147483647 h 1299"/>
              <a:gd name="T58" fmla="*/ 2147483647 w 864"/>
              <a:gd name="T59" fmla="*/ 2147483647 h 1299"/>
              <a:gd name="T60" fmla="*/ 2147483647 w 864"/>
              <a:gd name="T61" fmla="*/ 2147483647 h 1299"/>
              <a:gd name="T62" fmla="*/ 2147483647 w 864"/>
              <a:gd name="T63" fmla="*/ 2147483647 h 1299"/>
              <a:gd name="T64" fmla="*/ 2147483647 w 864"/>
              <a:gd name="T65" fmla="*/ 2147483647 h 1299"/>
              <a:gd name="T66" fmla="*/ 2147483647 w 864"/>
              <a:gd name="T67" fmla="*/ 2147483647 h 1299"/>
              <a:gd name="T68" fmla="*/ 2147483647 w 864"/>
              <a:gd name="T69" fmla="*/ 2147483647 h 1299"/>
              <a:gd name="T70" fmla="*/ 2147483647 w 864"/>
              <a:gd name="T71" fmla="*/ 2147483647 h 1299"/>
              <a:gd name="T72" fmla="*/ 2147483647 w 864"/>
              <a:gd name="T73" fmla="*/ 2147483647 h 1299"/>
              <a:gd name="T74" fmla="*/ 2147483647 w 864"/>
              <a:gd name="T75" fmla="*/ 2147483647 h 1299"/>
              <a:gd name="T76" fmla="*/ 2147483647 w 864"/>
              <a:gd name="T77" fmla="*/ 2147483647 h 1299"/>
              <a:gd name="T78" fmla="*/ 2147483647 w 864"/>
              <a:gd name="T79" fmla="*/ 2147483647 h 1299"/>
              <a:gd name="T80" fmla="*/ 2147483647 w 864"/>
              <a:gd name="T81" fmla="*/ 2147483647 h 1299"/>
              <a:gd name="T82" fmla="*/ 2147483647 w 864"/>
              <a:gd name="T83" fmla="*/ 2147483647 h 1299"/>
              <a:gd name="T84" fmla="*/ 2147483647 w 864"/>
              <a:gd name="T85" fmla="*/ 2147483647 h 1299"/>
              <a:gd name="T86" fmla="*/ 2147483647 w 864"/>
              <a:gd name="T87" fmla="*/ 2147483647 h 1299"/>
              <a:gd name="T88" fmla="*/ 2147483647 w 864"/>
              <a:gd name="T89" fmla="*/ 2147483647 h 1299"/>
              <a:gd name="T90" fmla="*/ 2147483647 w 864"/>
              <a:gd name="T91" fmla="*/ 2147483647 h 1299"/>
              <a:gd name="T92" fmla="*/ 2147483647 w 864"/>
              <a:gd name="T93" fmla="*/ 2147483647 h 1299"/>
              <a:gd name="T94" fmla="*/ 2147483647 w 864"/>
              <a:gd name="T95" fmla="*/ 2147483647 h 1299"/>
              <a:gd name="T96" fmla="*/ 2147483647 w 864"/>
              <a:gd name="T97" fmla="*/ 2147483647 h 1299"/>
              <a:gd name="T98" fmla="*/ 2147483647 w 864"/>
              <a:gd name="T99" fmla="*/ 2147483647 h 1299"/>
              <a:gd name="T100" fmla="*/ 2147483647 w 864"/>
              <a:gd name="T101" fmla="*/ 2147483647 h 1299"/>
              <a:gd name="T102" fmla="*/ 2147483647 w 864"/>
              <a:gd name="T103" fmla="*/ 2147483647 h 1299"/>
              <a:gd name="T104" fmla="*/ 2147483647 w 864"/>
              <a:gd name="T105" fmla="*/ 214748364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4" name="Freeform 149"/>
          <p:cNvSpPr>
            <a:spLocks/>
          </p:cNvSpPr>
          <p:nvPr/>
        </p:nvSpPr>
        <p:spPr bwMode="auto">
          <a:xfrm>
            <a:off x="1016000" y="5692775"/>
            <a:ext cx="382588" cy="244475"/>
          </a:xfrm>
          <a:custGeom>
            <a:avLst/>
            <a:gdLst>
              <a:gd name="T0" fmla="*/ 2147483647 w 262"/>
              <a:gd name="T1" fmla="*/ 2147483647 h 148"/>
              <a:gd name="T2" fmla="*/ 2147483647 w 262"/>
              <a:gd name="T3" fmla="*/ 2147483647 h 148"/>
              <a:gd name="T4" fmla="*/ 2147483647 w 262"/>
              <a:gd name="T5" fmla="*/ 2147483647 h 148"/>
              <a:gd name="T6" fmla="*/ 2147483647 w 262"/>
              <a:gd name="T7" fmla="*/ 2147483647 h 148"/>
              <a:gd name="T8" fmla="*/ 2147483647 w 262"/>
              <a:gd name="T9" fmla="*/ 2147483647 h 148"/>
              <a:gd name="T10" fmla="*/ 2147483647 w 262"/>
              <a:gd name="T11" fmla="*/ 2147483647 h 148"/>
              <a:gd name="T12" fmla="*/ 2147483647 w 262"/>
              <a:gd name="T13" fmla="*/ 2147483647 h 148"/>
              <a:gd name="T14" fmla="*/ 2147483647 w 262"/>
              <a:gd name="T15" fmla="*/ 2147483647 h 148"/>
              <a:gd name="T16" fmla="*/ 2147483647 w 262"/>
              <a:gd name="T17" fmla="*/ 2147483647 h 148"/>
              <a:gd name="T18" fmla="*/ 2147483647 w 262"/>
              <a:gd name="T19" fmla="*/ 2147483647 h 148"/>
              <a:gd name="T20" fmla="*/ 2147483647 w 262"/>
              <a:gd name="T21" fmla="*/ 2147483647 h 148"/>
              <a:gd name="T22" fmla="*/ 2147483647 w 262"/>
              <a:gd name="T23" fmla="*/ 2147483647 h 148"/>
              <a:gd name="T24" fmla="*/ 2147483647 w 262"/>
              <a:gd name="T25" fmla="*/ 2147483647 h 148"/>
              <a:gd name="T26" fmla="*/ 2147483647 w 262"/>
              <a:gd name="T27" fmla="*/ 2147483647 h 148"/>
              <a:gd name="T28" fmla="*/ 2147483647 w 262"/>
              <a:gd name="T29" fmla="*/ 2147483647 h 148"/>
              <a:gd name="T30" fmla="*/ 2147483647 w 262"/>
              <a:gd name="T31" fmla="*/ 2147483647 h 148"/>
              <a:gd name="T32" fmla="*/ 2147483647 w 262"/>
              <a:gd name="T33" fmla="*/ 0 h 148"/>
              <a:gd name="T34" fmla="*/ 2147483647 w 262"/>
              <a:gd name="T35" fmla="*/ 0 h 148"/>
              <a:gd name="T36" fmla="*/ 2147483647 w 262"/>
              <a:gd name="T37" fmla="*/ 0 h 148"/>
              <a:gd name="T38" fmla="*/ 2147483647 w 262"/>
              <a:gd name="T39" fmla="*/ 0 h 148"/>
              <a:gd name="T40" fmla="*/ 2147483647 w 262"/>
              <a:gd name="T41" fmla="*/ 0 h 148"/>
              <a:gd name="T42" fmla="*/ 2147483647 w 262"/>
              <a:gd name="T43" fmla="*/ 0 h 148"/>
              <a:gd name="T44" fmla="*/ 2147483647 w 262"/>
              <a:gd name="T45" fmla="*/ 2147483647 h 148"/>
              <a:gd name="T46" fmla="*/ 2147483647 w 262"/>
              <a:gd name="T47" fmla="*/ 2147483647 h 148"/>
              <a:gd name="T48" fmla="*/ 2147483647 w 262"/>
              <a:gd name="T49" fmla="*/ 2147483647 h 148"/>
              <a:gd name="T50" fmla="*/ 0 w 262"/>
              <a:gd name="T51" fmla="*/ 2147483647 h 148"/>
              <a:gd name="T52" fmla="*/ 0 w 262"/>
              <a:gd name="T53" fmla="*/ 2147483647 h 148"/>
              <a:gd name="T54" fmla="*/ 0 w 262"/>
              <a:gd name="T55" fmla="*/ 2147483647 h 148"/>
              <a:gd name="T56" fmla="*/ 2147483647 w 262"/>
              <a:gd name="T57" fmla="*/ 2147483647 h 148"/>
              <a:gd name="T58" fmla="*/ 2147483647 w 262"/>
              <a:gd name="T59" fmla="*/ 2147483647 h 148"/>
              <a:gd name="T60" fmla="*/ 2147483647 w 262"/>
              <a:gd name="T61" fmla="*/ 2147483647 h 148"/>
              <a:gd name="T62" fmla="*/ 2147483647 w 262"/>
              <a:gd name="T63" fmla="*/ 2147483647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150"/>
          <p:cNvSpPr>
            <a:spLocks/>
          </p:cNvSpPr>
          <p:nvPr/>
        </p:nvSpPr>
        <p:spPr bwMode="auto">
          <a:xfrm>
            <a:off x="947738" y="4121150"/>
            <a:ext cx="630237" cy="282575"/>
          </a:xfrm>
          <a:custGeom>
            <a:avLst/>
            <a:gdLst>
              <a:gd name="T0" fmla="*/ 2147483647 w 432"/>
              <a:gd name="T1" fmla="*/ 2147483647 h 171"/>
              <a:gd name="T2" fmla="*/ 2147483647 w 432"/>
              <a:gd name="T3" fmla="*/ 2147483647 h 171"/>
              <a:gd name="T4" fmla="*/ 2147483647 w 432"/>
              <a:gd name="T5" fmla="*/ 2147483647 h 171"/>
              <a:gd name="T6" fmla="*/ 2147483647 w 432"/>
              <a:gd name="T7" fmla="*/ 2147483647 h 171"/>
              <a:gd name="T8" fmla="*/ 2147483647 w 432"/>
              <a:gd name="T9" fmla="*/ 2147483647 h 171"/>
              <a:gd name="T10" fmla="*/ 2147483647 w 432"/>
              <a:gd name="T11" fmla="*/ 2147483647 h 171"/>
              <a:gd name="T12" fmla="*/ 2147483647 w 432"/>
              <a:gd name="T13" fmla="*/ 2147483647 h 171"/>
              <a:gd name="T14" fmla="*/ 2147483647 w 432"/>
              <a:gd name="T15" fmla="*/ 2147483647 h 171"/>
              <a:gd name="T16" fmla="*/ 2147483647 w 432"/>
              <a:gd name="T17" fmla="*/ 2147483647 h 171"/>
              <a:gd name="T18" fmla="*/ 2147483647 w 432"/>
              <a:gd name="T19" fmla="*/ 2147483647 h 171"/>
              <a:gd name="T20" fmla="*/ 2147483647 w 432"/>
              <a:gd name="T21" fmla="*/ 2147483647 h 171"/>
              <a:gd name="T22" fmla="*/ 2147483647 w 432"/>
              <a:gd name="T23" fmla="*/ 2147483647 h 171"/>
              <a:gd name="T24" fmla="*/ 2147483647 w 432"/>
              <a:gd name="T25" fmla="*/ 2147483647 h 171"/>
              <a:gd name="T26" fmla="*/ 2147483647 w 432"/>
              <a:gd name="T27" fmla="*/ 2147483647 h 171"/>
              <a:gd name="T28" fmla="*/ 2147483647 w 432"/>
              <a:gd name="T29" fmla="*/ 2147483647 h 171"/>
              <a:gd name="T30" fmla="*/ 2147483647 w 432"/>
              <a:gd name="T31" fmla="*/ 2147483647 h 171"/>
              <a:gd name="T32" fmla="*/ 2147483647 w 432"/>
              <a:gd name="T33" fmla="*/ 2147483647 h 171"/>
              <a:gd name="T34" fmla="*/ 2147483647 w 432"/>
              <a:gd name="T35" fmla="*/ 2147483647 h 171"/>
              <a:gd name="T36" fmla="*/ 2147483647 w 432"/>
              <a:gd name="T37" fmla="*/ 2147483647 h 171"/>
              <a:gd name="T38" fmla="*/ 2147483647 w 432"/>
              <a:gd name="T39" fmla="*/ 2147483647 h 171"/>
              <a:gd name="T40" fmla="*/ 2147483647 w 432"/>
              <a:gd name="T41" fmla="*/ 2147483647 h 171"/>
              <a:gd name="T42" fmla="*/ 2147483647 w 432"/>
              <a:gd name="T43" fmla="*/ 2147483647 h 171"/>
              <a:gd name="T44" fmla="*/ 2147483647 w 432"/>
              <a:gd name="T45" fmla="*/ 2147483647 h 171"/>
              <a:gd name="T46" fmla="*/ 2147483647 w 432"/>
              <a:gd name="T47" fmla="*/ 2147483647 h 171"/>
              <a:gd name="T48" fmla="*/ 2147483647 w 432"/>
              <a:gd name="T49" fmla="*/ 2147483647 h 171"/>
              <a:gd name="T50" fmla="*/ 2147483647 w 432"/>
              <a:gd name="T51" fmla="*/ 2147483647 h 171"/>
              <a:gd name="T52" fmla="*/ 2147483647 w 432"/>
              <a:gd name="T53" fmla="*/ 2147483647 h 171"/>
              <a:gd name="T54" fmla="*/ 2147483647 w 432"/>
              <a:gd name="T55" fmla="*/ 2147483647 h 171"/>
              <a:gd name="T56" fmla="*/ 2147483647 w 432"/>
              <a:gd name="T57" fmla="*/ 2147483647 h 171"/>
              <a:gd name="T58" fmla="*/ 2147483647 w 432"/>
              <a:gd name="T59" fmla="*/ 0 h 171"/>
              <a:gd name="T60" fmla="*/ 2147483647 w 432"/>
              <a:gd name="T61" fmla="*/ 0 h 171"/>
              <a:gd name="T62" fmla="*/ 2147483647 w 432"/>
              <a:gd name="T63" fmla="*/ 0 h 171"/>
              <a:gd name="T64" fmla="*/ 2147483647 w 432"/>
              <a:gd name="T65" fmla="*/ 2147483647 h 171"/>
              <a:gd name="T66" fmla="*/ 2147483647 w 432"/>
              <a:gd name="T67" fmla="*/ 2147483647 h 171"/>
              <a:gd name="T68" fmla="*/ 2147483647 w 432"/>
              <a:gd name="T69" fmla="*/ 2147483647 h 171"/>
              <a:gd name="T70" fmla="*/ 2147483647 w 432"/>
              <a:gd name="T71" fmla="*/ 2147483647 h 171"/>
              <a:gd name="T72" fmla="*/ 2147483647 w 432"/>
              <a:gd name="T73" fmla="*/ 2147483647 h 171"/>
              <a:gd name="T74" fmla="*/ 2147483647 w 432"/>
              <a:gd name="T75" fmla="*/ 2147483647 h 171"/>
              <a:gd name="T76" fmla="*/ 0 w 432"/>
              <a:gd name="T77" fmla="*/ 2147483647 h 171"/>
              <a:gd name="T78" fmla="*/ 0 w 432"/>
              <a:gd name="T79" fmla="*/ 2147483647 h 171"/>
              <a:gd name="T80" fmla="*/ 2147483647 w 432"/>
              <a:gd name="T81" fmla="*/ 2147483647 h 171"/>
              <a:gd name="T82" fmla="*/ 2147483647 w 432"/>
              <a:gd name="T83" fmla="*/ 2147483647 h 171"/>
              <a:gd name="T84" fmla="*/ 2147483647 w 432"/>
              <a:gd name="T85" fmla="*/ 2147483647 h 171"/>
              <a:gd name="T86" fmla="*/ 2147483647 w 432"/>
              <a:gd name="T87" fmla="*/ 2147483647 h 171"/>
              <a:gd name="T88" fmla="*/ 2147483647 w 432"/>
              <a:gd name="T89" fmla="*/ 2147483647 h 171"/>
              <a:gd name="T90" fmla="*/ 2147483647 w 432"/>
              <a:gd name="T91" fmla="*/ 2147483647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Oval 151"/>
          <p:cNvSpPr>
            <a:spLocks noChangeArrowheads="1"/>
          </p:cNvSpPr>
          <p:nvPr/>
        </p:nvSpPr>
        <p:spPr bwMode="auto">
          <a:xfrm>
            <a:off x="3784600" y="3986213"/>
            <a:ext cx="84138" cy="49212"/>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007" name="Group 152"/>
          <p:cNvGrpSpPr>
            <a:grpSpLocks/>
          </p:cNvGrpSpPr>
          <p:nvPr/>
        </p:nvGrpSpPr>
        <p:grpSpPr bwMode="auto">
          <a:xfrm>
            <a:off x="3614738" y="3960813"/>
            <a:ext cx="160337" cy="112712"/>
            <a:chOff x="2482" y="2395"/>
            <a:chExt cx="110" cy="68"/>
          </a:xfrm>
        </p:grpSpPr>
        <p:sp>
          <p:nvSpPr>
            <p:cNvPr id="84029" name="Line 153"/>
            <p:cNvSpPr>
              <a:spLocks noChangeShapeType="1"/>
            </p:cNvSpPr>
            <p:nvPr/>
          </p:nvSpPr>
          <p:spPr bwMode="auto">
            <a:xfrm>
              <a:off x="2482" y="2411"/>
              <a:ext cx="24"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Line 154"/>
            <p:cNvSpPr>
              <a:spLocks noChangeShapeType="1"/>
            </p:cNvSpPr>
            <p:nvPr/>
          </p:nvSpPr>
          <p:spPr bwMode="auto">
            <a:xfrm flipH="1">
              <a:off x="2501" y="2397"/>
              <a:ext cx="91" cy="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Line 155"/>
            <p:cNvSpPr>
              <a:spLocks noChangeShapeType="1"/>
            </p:cNvSpPr>
            <p:nvPr/>
          </p:nvSpPr>
          <p:spPr bwMode="auto">
            <a:xfrm flipH="1" flipV="1">
              <a:off x="2504" y="2395"/>
              <a:ext cx="82" cy="68"/>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8" name="Group 156"/>
          <p:cNvGrpSpPr>
            <a:grpSpLocks/>
          </p:cNvGrpSpPr>
          <p:nvPr/>
        </p:nvGrpSpPr>
        <p:grpSpPr bwMode="auto">
          <a:xfrm>
            <a:off x="3792538" y="4079875"/>
            <a:ext cx="115887" cy="187325"/>
            <a:chOff x="2604" y="2467"/>
            <a:chExt cx="79" cy="113"/>
          </a:xfrm>
        </p:grpSpPr>
        <p:sp>
          <p:nvSpPr>
            <p:cNvPr id="84026" name="Line 157"/>
            <p:cNvSpPr>
              <a:spLocks noChangeShapeType="1"/>
            </p:cNvSpPr>
            <p:nvPr/>
          </p:nvSpPr>
          <p:spPr bwMode="auto">
            <a:xfrm flipV="1">
              <a:off x="2633" y="2491"/>
              <a:ext cx="0" cy="8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Line 158"/>
            <p:cNvSpPr>
              <a:spLocks noChangeShapeType="1"/>
            </p:cNvSpPr>
            <p:nvPr/>
          </p:nvSpPr>
          <p:spPr bwMode="auto">
            <a:xfrm>
              <a:off x="2604" y="2467"/>
              <a:ext cx="31" cy="2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Line 159"/>
            <p:cNvSpPr>
              <a:spLocks noChangeShapeType="1"/>
            </p:cNvSpPr>
            <p:nvPr/>
          </p:nvSpPr>
          <p:spPr bwMode="auto">
            <a:xfrm flipH="1">
              <a:off x="2617" y="2472"/>
              <a:ext cx="66" cy="2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9" name="Group 160"/>
          <p:cNvGrpSpPr>
            <a:grpSpLocks/>
          </p:cNvGrpSpPr>
          <p:nvPr/>
        </p:nvGrpSpPr>
        <p:grpSpPr bwMode="auto">
          <a:xfrm>
            <a:off x="3557588" y="4799013"/>
            <a:ext cx="180975" cy="122237"/>
            <a:chOff x="2443" y="2902"/>
            <a:chExt cx="124" cy="74"/>
          </a:xfrm>
        </p:grpSpPr>
        <p:sp>
          <p:nvSpPr>
            <p:cNvPr id="84023" name="Line 161"/>
            <p:cNvSpPr>
              <a:spLocks noChangeShapeType="1"/>
            </p:cNvSpPr>
            <p:nvPr/>
          </p:nvSpPr>
          <p:spPr bwMode="auto">
            <a:xfrm flipH="1">
              <a:off x="2474" y="2927"/>
              <a:ext cx="93"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Line 162"/>
            <p:cNvSpPr>
              <a:spLocks noChangeShapeType="1"/>
            </p:cNvSpPr>
            <p:nvPr/>
          </p:nvSpPr>
          <p:spPr bwMode="auto">
            <a:xfrm>
              <a:off x="2443" y="2902"/>
              <a:ext cx="35" cy="27"/>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Line 163"/>
            <p:cNvSpPr>
              <a:spLocks noChangeShapeType="1"/>
            </p:cNvSpPr>
            <p:nvPr/>
          </p:nvSpPr>
          <p:spPr bwMode="auto">
            <a:xfrm flipV="1">
              <a:off x="2450" y="2911"/>
              <a:ext cx="26" cy="6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10" name="Oval 164"/>
          <p:cNvSpPr>
            <a:spLocks noChangeArrowheads="1"/>
          </p:cNvSpPr>
          <p:nvPr/>
        </p:nvSpPr>
        <p:spPr bwMode="auto">
          <a:xfrm>
            <a:off x="3395663" y="4840288"/>
            <a:ext cx="90487" cy="381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63013" name="Rectangle 165"/>
          <p:cNvSpPr>
            <a:spLocks noChangeArrowheads="1"/>
          </p:cNvSpPr>
          <p:nvPr/>
        </p:nvSpPr>
        <p:spPr bwMode="auto">
          <a:xfrm>
            <a:off x="1651000" y="5207000"/>
            <a:ext cx="512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FC0128"/>
                </a:solidFill>
                <a:effectLst>
                  <a:outerShdw blurRad="38100" dist="38100" dir="2700000" algn="tl">
                    <a:srgbClr val="C0C0C0"/>
                  </a:outerShdw>
                </a:effectLst>
                <a:latin typeface="Arial" pitchFamily="34" charset="0"/>
              </a:rPr>
              <a:t>O</a:t>
            </a:r>
            <a:r>
              <a:rPr lang="en-US" sz="2400" b="1" baseline="-25000">
                <a:solidFill>
                  <a:srgbClr val="FC0128"/>
                </a:solidFill>
                <a:effectLst>
                  <a:outerShdw blurRad="38100" dist="38100" dir="2700000" algn="tl">
                    <a:srgbClr val="C0C0C0"/>
                  </a:outerShdw>
                </a:effectLst>
                <a:latin typeface="Arial" pitchFamily="34" charset="0"/>
              </a:rPr>
              <a:t>2</a:t>
            </a:r>
            <a:r>
              <a:rPr lang="en-US" sz="2400" b="1" baseline="30000">
                <a:solidFill>
                  <a:srgbClr val="FC0128"/>
                </a:solidFill>
                <a:effectLst>
                  <a:outerShdw blurRad="38100" dist="38100" dir="2700000" algn="tl">
                    <a:srgbClr val="C0C0C0"/>
                  </a:outerShdw>
                </a:effectLst>
                <a:latin typeface="Arial" pitchFamily="34" charset="0"/>
              </a:rPr>
              <a:t>-</a:t>
            </a:r>
          </a:p>
        </p:txBody>
      </p:sp>
      <p:sp>
        <p:nvSpPr>
          <p:cNvPr id="463014" name="Rectangle 166"/>
          <p:cNvSpPr>
            <a:spLocks noChangeArrowheads="1"/>
          </p:cNvSpPr>
          <p:nvPr/>
        </p:nvSpPr>
        <p:spPr bwMode="auto">
          <a:xfrm>
            <a:off x="1970088" y="5613400"/>
            <a:ext cx="7572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00FF00"/>
                </a:solidFill>
                <a:effectLst>
                  <a:outerShdw blurRad="38100" dist="38100" dir="2700000" algn="tl">
                    <a:srgbClr val="C0C0C0"/>
                  </a:outerShdw>
                </a:effectLst>
                <a:latin typeface="Arial" pitchFamily="34" charset="0"/>
              </a:rPr>
              <a:t>H</a:t>
            </a:r>
            <a:r>
              <a:rPr lang="en-US" sz="2400" b="1" baseline="-25000">
                <a:solidFill>
                  <a:srgbClr val="00FF00"/>
                </a:solidFill>
                <a:effectLst>
                  <a:outerShdw blurRad="38100" dist="38100" dir="2700000" algn="tl">
                    <a:srgbClr val="C0C0C0"/>
                  </a:outerShdw>
                </a:effectLst>
                <a:latin typeface="Arial" pitchFamily="34" charset="0"/>
              </a:rPr>
              <a:t>2</a:t>
            </a:r>
            <a:r>
              <a:rPr lang="en-US" sz="2400" b="1">
                <a:solidFill>
                  <a:srgbClr val="00FF00"/>
                </a:solidFill>
                <a:effectLst>
                  <a:outerShdw blurRad="38100" dist="38100" dir="2700000" algn="tl">
                    <a:srgbClr val="C0C0C0"/>
                  </a:outerShdw>
                </a:effectLst>
                <a:latin typeface="Arial" pitchFamily="34" charset="0"/>
              </a:rPr>
              <a:t>O</a:t>
            </a:r>
            <a:r>
              <a:rPr lang="en-US" sz="2400" b="1" baseline="-25000">
                <a:solidFill>
                  <a:srgbClr val="00FF00"/>
                </a:solidFill>
                <a:effectLst>
                  <a:outerShdw blurRad="38100" dist="38100" dir="2700000" algn="tl">
                    <a:srgbClr val="C0C0C0"/>
                  </a:outerShdw>
                </a:effectLst>
                <a:latin typeface="Arial" pitchFamily="34" charset="0"/>
              </a:rPr>
              <a:t>2</a:t>
            </a:r>
          </a:p>
        </p:txBody>
      </p:sp>
      <p:sp>
        <p:nvSpPr>
          <p:cNvPr id="84013" name="Arc 167"/>
          <p:cNvSpPr>
            <a:spLocks/>
          </p:cNvSpPr>
          <p:nvPr/>
        </p:nvSpPr>
        <p:spPr bwMode="auto">
          <a:xfrm>
            <a:off x="1889125" y="4460875"/>
            <a:ext cx="430213" cy="7207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99"/>
                </a:moveTo>
                <a:cubicBezTo>
                  <a:pt x="0" y="9699"/>
                  <a:pt x="9626" y="40"/>
                  <a:pt x="21527" y="0"/>
                </a:cubicBezTo>
              </a:path>
              <a:path w="21600" h="21600" stroke="0" extrusionOk="0">
                <a:moveTo>
                  <a:pt x="0" y="21599"/>
                </a:moveTo>
                <a:cubicBezTo>
                  <a:pt x="0" y="9699"/>
                  <a:pt x="9626" y="40"/>
                  <a:pt x="21527" y="0"/>
                </a:cubicBezTo>
                <a:lnTo>
                  <a:pt x="21600" y="21600"/>
                </a:lnTo>
                <a:lnTo>
                  <a:pt x="0" y="21599"/>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rc 168"/>
          <p:cNvSpPr>
            <a:spLocks/>
          </p:cNvSpPr>
          <p:nvPr/>
        </p:nvSpPr>
        <p:spPr bwMode="auto">
          <a:xfrm>
            <a:off x="2425700" y="4502150"/>
            <a:ext cx="123825" cy="1108075"/>
          </a:xfrm>
          <a:custGeom>
            <a:avLst/>
            <a:gdLst>
              <a:gd name="T0" fmla="*/ 0 w 21600"/>
              <a:gd name="T1" fmla="*/ 2147483647 h 21599"/>
              <a:gd name="T2" fmla="*/ 132156817 w 21600"/>
              <a:gd name="T3" fmla="*/ 0 h 21599"/>
              <a:gd name="T4" fmla="*/ 133729320 w 21600"/>
              <a:gd name="T5" fmla="*/ 2147483647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68"/>
                  <a:pt x="9516" y="139"/>
                  <a:pt x="21346" y="0"/>
                </a:cubicBezTo>
              </a:path>
              <a:path w="21600" h="21599" stroke="0" extrusionOk="0">
                <a:moveTo>
                  <a:pt x="0" y="21598"/>
                </a:moveTo>
                <a:cubicBezTo>
                  <a:pt x="0" y="9768"/>
                  <a:pt x="9516" y="139"/>
                  <a:pt x="21346" y="0"/>
                </a:cubicBezTo>
                <a:lnTo>
                  <a:pt x="21600" y="21599"/>
                </a:lnTo>
                <a:lnTo>
                  <a:pt x="0" y="21598"/>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Freeform 169"/>
          <p:cNvSpPr>
            <a:spLocks/>
          </p:cNvSpPr>
          <p:nvPr/>
        </p:nvSpPr>
        <p:spPr bwMode="auto">
          <a:xfrm>
            <a:off x="744538" y="5392738"/>
            <a:ext cx="808037" cy="569912"/>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6" name="Freeform 170"/>
          <p:cNvSpPr>
            <a:spLocks/>
          </p:cNvSpPr>
          <p:nvPr/>
        </p:nvSpPr>
        <p:spPr bwMode="auto">
          <a:xfrm>
            <a:off x="912813" y="3940175"/>
            <a:ext cx="808037" cy="571500"/>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17" name="Group 171"/>
          <p:cNvGrpSpPr>
            <a:grpSpLocks/>
          </p:cNvGrpSpPr>
          <p:nvPr/>
        </p:nvGrpSpPr>
        <p:grpSpPr bwMode="auto">
          <a:xfrm>
            <a:off x="2625725" y="5272088"/>
            <a:ext cx="782638" cy="398462"/>
            <a:chOff x="1803" y="3188"/>
            <a:chExt cx="537" cy="241"/>
          </a:xfrm>
        </p:grpSpPr>
        <p:sp>
          <p:nvSpPr>
            <p:cNvPr id="84021"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021" name="Rectangle 173"/>
            <p:cNvSpPr>
              <a:spLocks noChangeArrowheads="1"/>
            </p:cNvSpPr>
            <p:nvPr/>
          </p:nvSpPr>
          <p:spPr bwMode="auto">
            <a:xfrm>
              <a:off x="1922" y="3253"/>
              <a:ext cx="2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4018" name="Rectangle 174"/>
          <p:cNvSpPr>
            <a:spLocks noChangeArrowheads="1"/>
          </p:cNvSpPr>
          <p:nvPr/>
        </p:nvSpPr>
        <p:spPr bwMode="auto">
          <a:xfrm>
            <a:off x="2808288" y="6199188"/>
            <a:ext cx="377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2" tIns="31750" rIns="61912" bIns="31750">
            <a:spAutoFit/>
          </a:bodyPr>
          <a:lstStyle>
            <a:lvl1pPr defTabSz="6254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25475">
              <a:spcBef>
                <a:spcPct val="20000"/>
              </a:spcBef>
              <a:buChar char="–"/>
              <a:defRPr sz="2800">
                <a:solidFill>
                  <a:schemeClr val="tx1"/>
                </a:solidFill>
                <a:latin typeface="Arial" pitchFamily="34" charset="0"/>
              </a:defRPr>
            </a:lvl2pPr>
            <a:lvl3pPr marL="1143000" indent="-228600" defTabSz="625475">
              <a:spcBef>
                <a:spcPct val="20000"/>
              </a:spcBef>
              <a:buChar char="•"/>
              <a:defRPr sz="2400">
                <a:solidFill>
                  <a:schemeClr val="tx1"/>
                </a:solidFill>
                <a:latin typeface="Arial" pitchFamily="34" charset="0"/>
              </a:defRPr>
            </a:lvl3pPr>
            <a:lvl4pPr marL="1600200" indent="-228600" defTabSz="625475">
              <a:spcBef>
                <a:spcPct val="20000"/>
              </a:spcBef>
              <a:buChar char="–"/>
              <a:defRPr sz="2000">
                <a:solidFill>
                  <a:schemeClr val="tx1"/>
                </a:solidFill>
                <a:latin typeface="Arial" pitchFamily="34" charset="0"/>
              </a:defRPr>
            </a:lvl4pPr>
            <a:lvl5pPr marL="2057400" indent="-228600" defTabSz="625475">
              <a:spcBef>
                <a:spcPct val="20000"/>
              </a:spcBef>
              <a:buChar char="»"/>
              <a:defRPr sz="2000">
                <a:solidFill>
                  <a:schemeClr val="tx1"/>
                </a:solidFill>
                <a:latin typeface="Arial" pitchFamily="34" charset="0"/>
              </a:defRPr>
            </a:lvl5pPr>
            <a:lvl6pPr marL="2514600" indent="-228600" defTabSz="625475" eaLnBrk="0" fontAlgn="base" hangingPunct="0">
              <a:spcBef>
                <a:spcPct val="20000"/>
              </a:spcBef>
              <a:spcAft>
                <a:spcPct val="0"/>
              </a:spcAft>
              <a:buChar char="»"/>
              <a:defRPr sz="2000">
                <a:solidFill>
                  <a:schemeClr val="tx1"/>
                </a:solidFill>
                <a:latin typeface="Arial" pitchFamily="34" charset="0"/>
              </a:defRPr>
            </a:lvl6pPr>
            <a:lvl7pPr marL="2971800" indent="-228600" defTabSz="625475" eaLnBrk="0" fontAlgn="base" hangingPunct="0">
              <a:spcBef>
                <a:spcPct val="20000"/>
              </a:spcBef>
              <a:spcAft>
                <a:spcPct val="0"/>
              </a:spcAft>
              <a:buChar char="»"/>
              <a:defRPr sz="2000">
                <a:solidFill>
                  <a:schemeClr val="tx1"/>
                </a:solidFill>
                <a:latin typeface="Arial" pitchFamily="34" charset="0"/>
              </a:defRPr>
            </a:lvl7pPr>
            <a:lvl8pPr marL="3429000" indent="-228600" defTabSz="625475" eaLnBrk="0" fontAlgn="base" hangingPunct="0">
              <a:spcBef>
                <a:spcPct val="20000"/>
              </a:spcBef>
              <a:spcAft>
                <a:spcPct val="0"/>
              </a:spcAft>
              <a:buChar char="»"/>
              <a:defRPr sz="2000">
                <a:solidFill>
                  <a:schemeClr val="tx1"/>
                </a:solidFill>
                <a:latin typeface="Arial" pitchFamily="34" charset="0"/>
              </a:defRPr>
            </a:lvl8pPr>
            <a:lvl9pPr marL="3886200" indent="-228600" defTabSz="6254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tx2"/>
                </a:solidFill>
              </a:rPr>
              <a:t>Example: Neutrophil Oxidative Burst</a:t>
            </a:r>
          </a:p>
        </p:txBody>
      </p:sp>
      <p:sp>
        <p:nvSpPr>
          <p:cNvPr id="84019" name="Freeform 175"/>
          <p:cNvSpPr>
            <a:spLocks/>
          </p:cNvSpPr>
          <p:nvPr/>
        </p:nvSpPr>
        <p:spPr bwMode="auto">
          <a:xfrm>
            <a:off x="2705100" y="4595813"/>
            <a:ext cx="515938" cy="228600"/>
          </a:xfrm>
          <a:custGeom>
            <a:avLst/>
            <a:gdLst>
              <a:gd name="T0" fmla="*/ 2147483647 w 354"/>
              <a:gd name="T1" fmla="*/ 2147483647 h 138"/>
              <a:gd name="T2" fmla="*/ 2147483647 w 354"/>
              <a:gd name="T3" fmla="*/ 2147483647 h 138"/>
              <a:gd name="T4" fmla="*/ 2147483647 w 354"/>
              <a:gd name="T5" fmla="*/ 2147483647 h 138"/>
              <a:gd name="T6" fmla="*/ 2147483647 w 354"/>
              <a:gd name="T7" fmla="*/ 2147483647 h 138"/>
              <a:gd name="T8" fmla="*/ 2147483647 w 354"/>
              <a:gd name="T9" fmla="*/ 2147483647 h 138"/>
              <a:gd name="T10" fmla="*/ 2147483647 w 354"/>
              <a:gd name="T11" fmla="*/ 2147483647 h 138"/>
              <a:gd name="T12" fmla="*/ 2147483647 w 354"/>
              <a:gd name="T13" fmla="*/ 2147483647 h 138"/>
              <a:gd name="T14" fmla="*/ 2147483647 w 354"/>
              <a:gd name="T15" fmla="*/ 2147483647 h 138"/>
              <a:gd name="T16" fmla="*/ 2147483647 w 354"/>
              <a:gd name="T17" fmla="*/ 2147483647 h 138"/>
              <a:gd name="T18" fmla="*/ 2147483647 w 354"/>
              <a:gd name="T19" fmla="*/ 2147483647 h 138"/>
              <a:gd name="T20" fmla="*/ 2147483647 w 354"/>
              <a:gd name="T21" fmla="*/ 2147483647 h 138"/>
              <a:gd name="T22" fmla="*/ 2147483647 w 354"/>
              <a:gd name="T23" fmla="*/ 2147483647 h 138"/>
              <a:gd name="T24" fmla="*/ 2147483647 w 354"/>
              <a:gd name="T25" fmla="*/ 2147483647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Text Box 176"/>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84995"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6"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7"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998"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999" name="Group 7"/>
          <p:cNvGrpSpPr>
            <a:grpSpLocks/>
          </p:cNvGrpSpPr>
          <p:nvPr/>
        </p:nvGrpSpPr>
        <p:grpSpPr bwMode="auto">
          <a:xfrm>
            <a:off x="1019175" y="1085850"/>
            <a:ext cx="2381250" cy="1393825"/>
            <a:chOff x="700" y="656"/>
            <a:chExt cx="1635" cy="843"/>
          </a:xfrm>
        </p:grpSpPr>
        <p:grpSp>
          <p:nvGrpSpPr>
            <p:cNvPr id="85227" name="Group 8"/>
            <p:cNvGrpSpPr>
              <a:grpSpLocks/>
            </p:cNvGrpSpPr>
            <p:nvPr/>
          </p:nvGrpSpPr>
          <p:grpSpPr bwMode="auto">
            <a:xfrm>
              <a:off x="1143" y="874"/>
              <a:ext cx="284" cy="276"/>
              <a:chOff x="1143" y="874"/>
              <a:chExt cx="284" cy="276"/>
            </a:xfrm>
          </p:grpSpPr>
          <p:sp>
            <p:nvSpPr>
              <p:cNvPr id="85282"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83"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4"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5"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6"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87" name="Group 14"/>
              <p:cNvGrpSpPr>
                <a:grpSpLocks/>
              </p:cNvGrpSpPr>
              <p:nvPr/>
            </p:nvGrpSpPr>
            <p:grpSpPr bwMode="auto">
              <a:xfrm>
                <a:off x="1143" y="1042"/>
                <a:ext cx="224" cy="90"/>
                <a:chOff x="1143" y="1042"/>
                <a:chExt cx="224" cy="90"/>
              </a:xfrm>
            </p:grpSpPr>
            <p:sp>
              <p:nvSpPr>
                <p:cNvPr id="85291"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2"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88"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9"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0"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8" name="Group 20"/>
            <p:cNvGrpSpPr>
              <a:grpSpLocks/>
            </p:cNvGrpSpPr>
            <p:nvPr/>
          </p:nvGrpSpPr>
          <p:grpSpPr bwMode="auto">
            <a:xfrm>
              <a:off x="1590" y="878"/>
              <a:ext cx="284" cy="276"/>
              <a:chOff x="1590" y="878"/>
              <a:chExt cx="284" cy="276"/>
            </a:xfrm>
          </p:grpSpPr>
          <p:sp>
            <p:nvSpPr>
              <p:cNvPr id="85271"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72"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3"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4"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5"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76" name="Group 26"/>
              <p:cNvGrpSpPr>
                <a:grpSpLocks/>
              </p:cNvGrpSpPr>
              <p:nvPr/>
            </p:nvGrpSpPr>
            <p:grpSpPr bwMode="auto">
              <a:xfrm>
                <a:off x="1590" y="1046"/>
                <a:ext cx="225" cy="90"/>
                <a:chOff x="1590" y="1046"/>
                <a:chExt cx="225" cy="90"/>
              </a:xfrm>
            </p:grpSpPr>
            <p:sp>
              <p:nvSpPr>
                <p:cNvPr id="85280"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1"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77"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8"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9"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9" name="Group 32"/>
            <p:cNvGrpSpPr>
              <a:grpSpLocks/>
            </p:cNvGrpSpPr>
            <p:nvPr/>
          </p:nvGrpSpPr>
          <p:grpSpPr bwMode="auto">
            <a:xfrm>
              <a:off x="1432" y="1224"/>
              <a:ext cx="283" cy="275"/>
              <a:chOff x="1432" y="1224"/>
              <a:chExt cx="283" cy="275"/>
            </a:xfrm>
          </p:grpSpPr>
          <p:sp>
            <p:nvSpPr>
              <p:cNvPr id="85260"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61"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2"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3"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4"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65" name="Group 38"/>
              <p:cNvGrpSpPr>
                <a:grpSpLocks/>
              </p:cNvGrpSpPr>
              <p:nvPr/>
            </p:nvGrpSpPr>
            <p:grpSpPr bwMode="auto">
              <a:xfrm>
                <a:off x="1432" y="1391"/>
                <a:ext cx="224" cy="91"/>
                <a:chOff x="1432" y="1391"/>
                <a:chExt cx="224" cy="91"/>
              </a:xfrm>
            </p:grpSpPr>
            <p:sp>
              <p:nvSpPr>
                <p:cNvPr id="85269"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0"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66"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7"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8"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0"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31"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2"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3"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4"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35" name="Group 49"/>
            <p:cNvGrpSpPr>
              <a:grpSpLocks/>
            </p:cNvGrpSpPr>
            <p:nvPr/>
          </p:nvGrpSpPr>
          <p:grpSpPr bwMode="auto">
            <a:xfrm>
              <a:off x="1363" y="1046"/>
              <a:ext cx="224" cy="90"/>
              <a:chOff x="1363" y="1046"/>
              <a:chExt cx="224" cy="90"/>
            </a:xfrm>
          </p:grpSpPr>
          <p:sp>
            <p:nvSpPr>
              <p:cNvPr id="85258"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9"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6"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7"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8"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9"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0"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1"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2"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3"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244"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245"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grpSp>
          <p:nvGrpSpPr>
            <p:cNvPr id="85246" name="Group 62"/>
            <p:cNvGrpSpPr>
              <a:grpSpLocks/>
            </p:cNvGrpSpPr>
            <p:nvPr/>
          </p:nvGrpSpPr>
          <p:grpSpPr bwMode="auto">
            <a:xfrm>
              <a:off x="959" y="773"/>
              <a:ext cx="21" cy="28"/>
              <a:chOff x="959" y="773"/>
              <a:chExt cx="21" cy="28"/>
            </a:xfrm>
          </p:grpSpPr>
          <p:sp>
            <p:nvSpPr>
              <p:cNvPr id="85256"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7"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47"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48"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O-C-CH3</a:t>
              </a:r>
            </a:p>
          </p:txBody>
        </p:sp>
        <p:grpSp>
          <p:nvGrpSpPr>
            <p:cNvPr id="85249" name="Group 67"/>
            <p:cNvGrpSpPr>
              <a:grpSpLocks/>
            </p:cNvGrpSpPr>
            <p:nvPr/>
          </p:nvGrpSpPr>
          <p:grpSpPr bwMode="auto">
            <a:xfrm>
              <a:off x="2036" y="798"/>
              <a:ext cx="20" cy="27"/>
              <a:chOff x="2036" y="798"/>
              <a:chExt cx="20" cy="27"/>
            </a:xfrm>
          </p:grpSpPr>
          <p:sp>
            <p:nvSpPr>
              <p:cNvPr id="85254"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5"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50"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51"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CH3-C-O</a:t>
              </a:r>
            </a:p>
          </p:txBody>
        </p:sp>
        <p:sp>
          <p:nvSpPr>
            <p:cNvPr id="85252"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253"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grpSp>
        <p:nvGrpSpPr>
          <p:cNvPr id="85000" name="Group 74"/>
          <p:cNvGrpSpPr>
            <a:grpSpLocks/>
          </p:cNvGrpSpPr>
          <p:nvPr/>
        </p:nvGrpSpPr>
        <p:grpSpPr bwMode="auto">
          <a:xfrm>
            <a:off x="3509963" y="2000250"/>
            <a:ext cx="1677987" cy="1141413"/>
            <a:chOff x="2410" y="1209"/>
            <a:chExt cx="1152" cy="691"/>
          </a:xfrm>
        </p:grpSpPr>
        <p:grpSp>
          <p:nvGrpSpPr>
            <p:cNvPr id="85169" name="Group 75"/>
            <p:cNvGrpSpPr>
              <a:grpSpLocks/>
            </p:cNvGrpSpPr>
            <p:nvPr/>
          </p:nvGrpSpPr>
          <p:grpSpPr bwMode="auto">
            <a:xfrm>
              <a:off x="2635" y="1275"/>
              <a:ext cx="284" cy="275"/>
              <a:chOff x="2635" y="1275"/>
              <a:chExt cx="284" cy="275"/>
            </a:xfrm>
          </p:grpSpPr>
          <p:sp>
            <p:nvSpPr>
              <p:cNvPr id="85216"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17"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8"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9"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0"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21" name="Group 81"/>
              <p:cNvGrpSpPr>
                <a:grpSpLocks/>
              </p:cNvGrpSpPr>
              <p:nvPr/>
            </p:nvGrpSpPr>
            <p:grpSpPr bwMode="auto">
              <a:xfrm>
                <a:off x="2635" y="1442"/>
                <a:ext cx="224" cy="90"/>
                <a:chOff x="2635" y="1442"/>
                <a:chExt cx="224" cy="90"/>
              </a:xfrm>
            </p:grpSpPr>
            <p:sp>
              <p:nvSpPr>
                <p:cNvPr id="85225"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6"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22"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3"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4"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0" name="Group 87"/>
            <p:cNvGrpSpPr>
              <a:grpSpLocks/>
            </p:cNvGrpSpPr>
            <p:nvPr/>
          </p:nvGrpSpPr>
          <p:grpSpPr bwMode="auto">
            <a:xfrm>
              <a:off x="3081" y="1279"/>
              <a:ext cx="284" cy="275"/>
              <a:chOff x="3081" y="1279"/>
              <a:chExt cx="284" cy="275"/>
            </a:xfrm>
          </p:grpSpPr>
          <p:sp>
            <p:nvSpPr>
              <p:cNvPr id="85205"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06"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7"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8"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9"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10" name="Group 93"/>
              <p:cNvGrpSpPr>
                <a:grpSpLocks/>
              </p:cNvGrpSpPr>
              <p:nvPr/>
            </p:nvGrpSpPr>
            <p:grpSpPr bwMode="auto">
              <a:xfrm>
                <a:off x="3081" y="1446"/>
                <a:ext cx="225" cy="90"/>
                <a:chOff x="3081" y="1446"/>
                <a:chExt cx="225" cy="90"/>
              </a:xfrm>
            </p:grpSpPr>
            <p:sp>
              <p:nvSpPr>
                <p:cNvPr id="85214"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5"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11"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2"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3"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1" name="Group 99"/>
            <p:cNvGrpSpPr>
              <a:grpSpLocks/>
            </p:cNvGrpSpPr>
            <p:nvPr/>
          </p:nvGrpSpPr>
          <p:grpSpPr bwMode="auto">
            <a:xfrm>
              <a:off x="2923" y="1624"/>
              <a:ext cx="284" cy="276"/>
              <a:chOff x="2923" y="1624"/>
              <a:chExt cx="284" cy="276"/>
            </a:xfrm>
          </p:grpSpPr>
          <p:sp>
            <p:nvSpPr>
              <p:cNvPr id="85194"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95"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6"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7"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8"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99" name="Group 105"/>
              <p:cNvGrpSpPr>
                <a:grpSpLocks/>
              </p:cNvGrpSpPr>
              <p:nvPr/>
            </p:nvGrpSpPr>
            <p:grpSpPr bwMode="auto">
              <a:xfrm>
                <a:off x="2923" y="1791"/>
                <a:ext cx="224" cy="91"/>
                <a:chOff x="2923" y="1791"/>
                <a:chExt cx="224" cy="91"/>
              </a:xfrm>
            </p:grpSpPr>
            <p:sp>
              <p:nvSpPr>
                <p:cNvPr id="85203"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4"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00"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1"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2"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2"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73"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4"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5"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6"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77" name="Group 116"/>
            <p:cNvGrpSpPr>
              <a:grpSpLocks/>
            </p:cNvGrpSpPr>
            <p:nvPr/>
          </p:nvGrpSpPr>
          <p:grpSpPr bwMode="auto">
            <a:xfrm>
              <a:off x="2854" y="1446"/>
              <a:ext cx="224" cy="90"/>
              <a:chOff x="2854" y="1446"/>
              <a:chExt cx="224" cy="90"/>
            </a:xfrm>
          </p:grpSpPr>
          <p:sp>
            <p:nvSpPr>
              <p:cNvPr id="85192"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3"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8"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9"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0"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1"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2"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3"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4"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5"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86"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87"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88"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OH</a:t>
              </a:r>
            </a:p>
          </p:txBody>
        </p:sp>
        <p:sp>
          <p:nvSpPr>
            <p:cNvPr id="85189"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90"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91"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sp>
        <p:nvSpPr>
          <p:cNvPr id="85001"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03" name="Group 135"/>
          <p:cNvGrpSpPr>
            <a:grpSpLocks/>
          </p:cNvGrpSpPr>
          <p:nvPr/>
        </p:nvGrpSpPr>
        <p:grpSpPr bwMode="auto">
          <a:xfrm>
            <a:off x="5770563" y="2854325"/>
            <a:ext cx="1676400" cy="1119188"/>
            <a:chOff x="3962" y="1726"/>
            <a:chExt cx="1152" cy="677"/>
          </a:xfrm>
        </p:grpSpPr>
        <p:sp>
          <p:nvSpPr>
            <p:cNvPr id="85117"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1" name="Group 140"/>
            <p:cNvGrpSpPr>
              <a:grpSpLocks/>
            </p:cNvGrpSpPr>
            <p:nvPr/>
          </p:nvGrpSpPr>
          <p:grpSpPr bwMode="auto">
            <a:xfrm>
              <a:off x="4186" y="1960"/>
              <a:ext cx="224" cy="89"/>
              <a:chOff x="4186" y="1960"/>
              <a:chExt cx="224" cy="89"/>
            </a:xfrm>
          </p:grpSpPr>
          <p:sp>
            <p:nvSpPr>
              <p:cNvPr id="85167"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8"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22"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9" name="Group 150"/>
            <p:cNvGrpSpPr>
              <a:grpSpLocks/>
            </p:cNvGrpSpPr>
            <p:nvPr/>
          </p:nvGrpSpPr>
          <p:grpSpPr bwMode="auto">
            <a:xfrm>
              <a:off x="4633" y="1963"/>
              <a:ext cx="225" cy="90"/>
              <a:chOff x="4633" y="1963"/>
              <a:chExt cx="225" cy="90"/>
            </a:xfrm>
          </p:grpSpPr>
          <p:sp>
            <p:nvSpPr>
              <p:cNvPr id="85165"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6"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0"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35" name="Group 158"/>
            <p:cNvGrpSpPr>
              <a:grpSpLocks/>
            </p:cNvGrpSpPr>
            <p:nvPr/>
          </p:nvGrpSpPr>
          <p:grpSpPr bwMode="auto">
            <a:xfrm>
              <a:off x="4475" y="2312"/>
              <a:ext cx="223" cy="91"/>
              <a:chOff x="4475" y="2312"/>
              <a:chExt cx="223" cy="91"/>
            </a:xfrm>
          </p:grpSpPr>
          <p:sp>
            <p:nvSpPr>
              <p:cNvPr id="85163"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4"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6"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8"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43" name="Group 168"/>
            <p:cNvGrpSpPr>
              <a:grpSpLocks/>
            </p:cNvGrpSpPr>
            <p:nvPr/>
          </p:nvGrpSpPr>
          <p:grpSpPr bwMode="auto">
            <a:xfrm>
              <a:off x="4406" y="1963"/>
              <a:ext cx="224" cy="90"/>
              <a:chOff x="4406" y="1963"/>
              <a:chExt cx="224" cy="90"/>
            </a:xfrm>
          </p:grpSpPr>
          <p:sp>
            <p:nvSpPr>
              <p:cNvPr id="85161"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2"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44"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1"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52"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53"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4"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5"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56"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7"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8"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9"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0"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4"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200" b="1">
                <a:solidFill>
                  <a:schemeClr val="tx2"/>
                </a:solidFill>
              </a:rPr>
              <a:t>Fluorescent</a:t>
            </a:r>
          </a:p>
        </p:txBody>
      </p:sp>
      <p:sp>
        <p:nvSpPr>
          <p:cNvPr id="85005"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Hydrolysis</a:t>
            </a:r>
          </a:p>
        </p:txBody>
      </p:sp>
      <p:sp>
        <p:nvSpPr>
          <p:cNvPr id="85006"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Oxidation</a:t>
            </a:r>
          </a:p>
        </p:txBody>
      </p:sp>
      <p:sp>
        <p:nvSpPr>
          <p:cNvPr id="85007"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a:t>
            </a:r>
          </a:p>
        </p:txBody>
      </p:sp>
      <p:sp>
        <p:nvSpPr>
          <p:cNvPr id="85008"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 diacetate</a:t>
            </a:r>
          </a:p>
        </p:txBody>
      </p:sp>
      <p:sp>
        <p:nvSpPr>
          <p:cNvPr id="85009"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chemeClr val="tx2"/>
                </a:solidFill>
              </a:rPr>
              <a:t>2’,7’-dichlorofluorescein</a:t>
            </a:r>
          </a:p>
        </p:txBody>
      </p:sp>
      <p:sp>
        <p:nvSpPr>
          <p:cNvPr id="85010"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New Roman" pitchFamily="18" charset="0"/>
              </a:rPr>
              <a:t>Cellular Esterases</a:t>
            </a:r>
          </a:p>
        </p:txBody>
      </p:sp>
      <p:sp>
        <p:nvSpPr>
          <p:cNvPr id="85011"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latin typeface="Times New Roman" pitchFamily="18" charset="0"/>
              </a:rPr>
              <a:t>H</a:t>
            </a:r>
            <a:r>
              <a:rPr lang="en-US" altLang="en-US" sz="1300" baseline="-25000">
                <a:latin typeface="Times New Roman" pitchFamily="18" charset="0"/>
              </a:rPr>
              <a:t>2</a:t>
            </a:r>
            <a:r>
              <a:rPr lang="en-US" altLang="en-US" sz="1300">
                <a:latin typeface="Times New Roman" pitchFamily="18" charset="0"/>
              </a:rPr>
              <a:t>O</a:t>
            </a:r>
            <a:r>
              <a:rPr lang="en-US" altLang="en-US" sz="1300" baseline="-25000">
                <a:latin typeface="Times New Roman" pitchFamily="18" charset="0"/>
              </a:rPr>
              <a:t>2</a:t>
            </a:r>
          </a:p>
        </p:txBody>
      </p:sp>
      <p:grpSp>
        <p:nvGrpSpPr>
          <p:cNvPr id="85012" name="Group 196"/>
          <p:cNvGrpSpPr>
            <a:grpSpLocks/>
          </p:cNvGrpSpPr>
          <p:nvPr/>
        </p:nvGrpSpPr>
        <p:grpSpPr bwMode="auto">
          <a:xfrm>
            <a:off x="396875" y="3584575"/>
            <a:ext cx="2536825" cy="2562225"/>
            <a:chOff x="272" y="2168"/>
            <a:chExt cx="1742" cy="1549"/>
          </a:xfrm>
        </p:grpSpPr>
        <p:sp>
          <p:nvSpPr>
            <p:cNvPr id="85101"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2"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3"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85106" name="Group 202"/>
            <p:cNvGrpSpPr>
              <a:grpSpLocks/>
            </p:cNvGrpSpPr>
            <p:nvPr/>
          </p:nvGrpSpPr>
          <p:grpSpPr bwMode="auto">
            <a:xfrm>
              <a:off x="1054" y="3268"/>
              <a:ext cx="646" cy="297"/>
              <a:chOff x="1054" y="3268"/>
              <a:chExt cx="646" cy="297"/>
            </a:xfrm>
          </p:grpSpPr>
          <p:sp>
            <p:nvSpPr>
              <p:cNvPr id="85115"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6"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chemeClr val="bg2"/>
                    </a:solidFill>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85109"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0"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1"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2"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3"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4"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13" name="Group 213"/>
          <p:cNvGrpSpPr>
            <a:grpSpLocks/>
          </p:cNvGrpSpPr>
          <p:nvPr/>
        </p:nvGrpSpPr>
        <p:grpSpPr bwMode="auto">
          <a:xfrm>
            <a:off x="4144963" y="3994150"/>
            <a:ext cx="1455737" cy="1624013"/>
            <a:chOff x="2846" y="2415"/>
            <a:chExt cx="999" cy="982"/>
          </a:xfrm>
        </p:grpSpPr>
        <p:pic>
          <p:nvPicPr>
            <p:cNvPr id="85095"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5096"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097"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8"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Lymphocytes</a:t>
              </a:r>
            </a:p>
          </p:txBody>
        </p:sp>
        <p:sp>
          <p:nvSpPr>
            <p:cNvPr id="85099"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Monocytes</a:t>
              </a:r>
            </a:p>
          </p:txBody>
        </p:sp>
        <p:sp>
          <p:nvSpPr>
            <p:cNvPr id="85100"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Neutrophils</a:t>
              </a:r>
            </a:p>
          </p:txBody>
        </p:sp>
      </p:grpSp>
      <p:grpSp>
        <p:nvGrpSpPr>
          <p:cNvPr id="85014" name="Group 220"/>
          <p:cNvGrpSpPr>
            <a:grpSpLocks/>
          </p:cNvGrpSpPr>
          <p:nvPr/>
        </p:nvGrpSpPr>
        <p:grpSpPr bwMode="auto">
          <a:xfrm>
            <a:off x="5807075" y="4529138"/>
            <a:ext cx="2892425" cy="1819275"/>
            <a:chOff x="3987" y="2739"/>
            <a:chExt cx="1986" cy="1100"/>
          </a:xfrm>
        </p:grpSpPr>
        <p:sp>
          <p:nvSpPr>
            <p:cNvPr id="85017"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log FITC Fluorescence</a:t>
              </a:r>
            </a:p>
          </p:txBody>
        </p:sp>
        <p:sp>
          <p:nvSpPr>
            <p:cNvPr id="85020"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.1</a:t>
              </a:r>
            </a:p>
          </p:txBody>
        </p:sp>
        <p:sp>
          <p:nvSpPr>
            <p:cNvPr id="85021"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1000</a:t>
              </a:r>
            </a:p>
          </p:txBody>
        </p:sp>
        <p:sp>
          <p:nvSpPr>
            <p:cNvPr id="85022"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a:t>
              </a:r>
            </a:p>
          </p:txBody>
        </p:sp>
        <p:sp>
          <p:nvSpPr>
            <p:cNvPr id="85023"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a:t>
              </a:r>
            </a:p>
          </p:txBody>
        </p:sp>
        <p:sp>
          <p:nvSpPr>
            <p:cNvPr id="85024"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a:t>
              </a:r>
            </a:p>
          </p:txBody>
        </p:sp>
        <p:sp>
          <p:nvSpPr>
            <p:cNvPr id="85025"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1"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2"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067" name="Group 271"/>
            <p:cNvGrpSpPr>
              <a:grpSpLocks/>
            </p:cNvGrpSpPr>
            <p:nvPr/>
          </p:nvGrpSpPr>
          <p:grpSpPr bwMode="auto">
            <a:xfrm>
              <a:off x="4262" y="3100"/>
              <a:ext cx="816" cy="542"/>
              <a:chOff x="4262" y="3100"/>
              <a:chExt cx="816" cy="542"/>
            </a:xfrm>
          </p:grpSpPr>
          <p:sp>
            <p:nvSpPr>
              <p:cNvPr id="85089"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0"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1"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2"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3"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4"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68" name="Group 278"/>
            <p:cNvGrpSpPr>
              <a:grpSpLocks/>
            </p:cNvGrpSpPr>
            <p:nvPr/>
          </p:nvGrpSpPr>
          <p:grpSpPr bwMode="auto">
            <a:xfrm>
              <a:off x="4472" y="3097"/>
              <a:ext cx="1102" cy="541"/>
              <a:chOff x="4472" y="3097"/>
              <a:chExt cx="1102" cy="541"/>
            </a:xfrm>
          </p:grpSpPr>
          <p:sp>
            <p:nvSpPr>
              <p:cNvPr id="85079"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0"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1"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2"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3"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4"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5"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6"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7"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8"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069"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0</a:t>
              </a:r>
            </a:p>
          </p:txBody>
        </p:sp>
        <p:sp>
          <p:nvSpPr>
            <p:cNvPr id="85070"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20</a:t>
              </a:r>
            </a:p>
          </p:txBody>
        </p:sp>
        <p:sp>
          <p:nvSpPr>
            <p:cNvPr id="85071"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40</a:t>
              </a:r>
            </a:p>
          </p:txBody>
        </p:sp>
        <p:sp>
          <p:nvSpPr>
            <p:cNvPr id="85072"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60</a:t>
              </a:r>
            </a:p>
          </p:txBody>
        </p:sp>
        <p:sp>
          <p:nvSpPr>
            <p:cNvPr id="85073"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counts</a:t>
              </a:r>
            </a:p>
          </p:txBody>
        </p:sp>
        <p:sp>
          <p:nvSpPr>
            <p:cNvPr id="85074"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PMA-stimulated PMN</a:t>
              </a:r>
            </a:p>
          </p:txBody>
        </p:sp>
        <p:sp>
          <p:nvSpPr>
            <p:cNvPr id="85075"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Control</a:t>
              </a:r>
            </a:p>
          </p:txBody>
        </p:sp>
        <p:sp>
          <p:nvSpPr>
            <p:cNvPr id="85077"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80</a:t>
              </a:r>
            </a:p>
          </p:txBody>
        </p:sp>
      </p:grpSp>
      <p:sp>
        <p:nvSpPr>
          <p:cNvPr id="85015"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196975"/>
            <a:ext cx="7524750"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1187450" y="404813"/>
            <a:ext cx="1504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DCFH-DA</a:t>
            </a:r>
          </a:p>
          <a:p>
            <a:pPr>
              <a:spcBef>
                <a:spcPct val="0"/>
              </a:spcBef>
              <a:buClrTx/>
              <a:buSzTx/>
              <a:buFontTx/>
              <a:buNone/>
            </a:pPr>
            <a:r>
              <a:rPr lang="cs-CZ" altLang="en-US" sz="2000" b="1">
                <a:latin typeface="Century Gothic" pitchFamily="34" charset="0"/>
              </a:rPr>
              <a:t>- DHR-123</a:t>
            </a:r>
          </a:p>
          <a:p>
            <a:pPr>
              <a:spcBef>
                <a:spcPct val="0"/>
              </a:spcBef>
              <a:buClrTx/>
              <a:buSzTx/>
              <a:buFontTx/>
              <a:buNone/>
            </a:pPr>
            <a:r>
              <a:rPr lang="cs-CZ" altLang="en-US" sz="2000" b="1">
                <a:latin typeface="Century Gothic" pitchFamily="34" charset="0"/>
              </a:rPr>
              <a:t>- HE</a:t>
            </a:r>
            <a:endParaRPr lang="cs-CZ" altLang="en-US" sz="2000" b="1">
              <a:latin typeface="Century Gothic CE" charset="-18"/>
            </a:endParaRPr>
          </a:p>
        </p:txBody>
      </p:sp>
      <p:sp>
        <p:nvSpPr>
          <p:cNvPr id="86020" name="Rectangle 5"/>
          <p:cNvSpPr>
            <a:spLocks noChangeArrowheads="1"/>
          </p:cNvSpPr>
          <p:nvPr/>
        </p:nvSpPr>
        <p:spPr bwMode="auto">
          <a:xfrm>
            <a:off x="3022600" y="188913"/>
            <a:ext cx="35623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3600" b="1">
                <a:latin typeface="Arial CE" charset="-18"/>
              </a:rPr>
              <a:t>Oxidative Burst</a:t>
            </a:r>
          </a:p>
        </p:txBody>
      </p:sp>
      <p:sp>
        <p:nvSpPr>
          <p:cNvPr id="86021"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ad">
  <a:themeElements>
    <a:clrScheme name="1_m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mad">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1" i="0" u="none" strike="noStrike" cap="none" normalizeH="0" baseline="-2500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1" i="0" u="none" strike="noStrike" cap="none" normalizeH="0" baseline="-25000" smtClean="0">
            <a:ln>
              <a:noFill/>
            </a:ln>
            <a:solidFill>
              <a:schemeClr val="tx1"/>
            </a:solidFill>
            <a:effectLst/>
            <a:latin typeface="Arial" pitchFamily="34" charset="0"/>
            <a:cs typeface="Arial" pitchFamily="34" charset="0"/>
          </a:defRPr>
        </a:defPPr>
      </a:lstStyle>
    </a:lnDef>
  </a:objectDefaults>
  <a:extraClrSchemeLst>
    <a:extraClrScheme>
      <a:clrScheme name="1_m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a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a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a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a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a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a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a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a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a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10355</TotalTime>
  <Words>3432</Words>
  <Application>Microsoft Office PowerPoint</Application>
  <PresentationFormat>Předvádění na obrazovce (4:3)</PresentationFormat>
  <Paragraphs>1027</Paragraphs>
  <Slides>133</Slides>
  <Notes>103</Notes>
  <HiddenSlides>0</HiddenSlides>
  <MMClips>0</MMClips>
  <ScaleCrop>false</ScaleCrop>
  <HeadingPairs>
    <vt:vector size="6" baseType="variant">
      <vt:variant>
        <vt:lpstr>Motiv</vt:lpstr>
      </vt:variant>
      <vt:variant>
        <vt:i4>2</vt:i4>
      </vt:variant>
      <vt:variant>
        <vt:lpstr>Vložené servery OLE</vt:lpstr>
      </vt:variant>
      <vt:variant>
        <vt:i4>1</vt:i4>
      </vt:variant>
      <vt:variant>
        <vt:lpstr>Nadpisy snímků</vt:lpstr>
      </vt:variant>
      <vt:variant>
        <vt:i4>133</vt:i4>
      </vt:variant>
    </vt:vector>
  </HeadingPairs>
  <TitlesOfParts>
    <vt:vector size="136" baseType="lpstr">
      <vt:lpstr>Dad's Tie</vt:lpstr>
      <vt:lpstr>1_mad</vt:lpstr>
      <vt:lpstr>rovnice</vt:lpstr>
      <vt:lpstr>Bi9393 Analytická cytometrie Lekce 4</vt:lpstr>
      <vt:lpstr>Prezentace aplikace PowerPoint</vt:lpstr>
      <vt:lpstr>Prezentace aplikace PowerPoint</vt:lpstr>
      <vt:lpstr>Data Analysis</vt:lpstr>
      <vt:lpstr>Vícebarevné analýzy generují mnoho dat…</vt:lpstr>
      <vt:lpstr>Data Analysis</vt:lpstr>
      <vt:lpstr>Analýza hlavních komponent</vt:lpstr>
      <vt:lpstr>Prezentace aplikace PowerPoint</vt:lpstr>
      <vt:lpstr>Prezentace aplikace PowerPoint</vt:lpstr>
      <vt:lpstr>Prezentace aplikace PowerPoint</vt:lpstr>
      <vt:lpstr>Prezentace aplikace PowerPoint</vt:lpstr>
      <vt:lpstr>Prezentace aplikace PowerPoint</vt:lpstr>
      <vt:lpstr>Co je problém při vícebarevné detekci?</vt:lpstr>
      <vt:lpstr>Prezentace aplikace PowerPoint</vt:lpstr>
      <vt:lpstr>Kompenzace fluorescenčního  signálu při vícebarevné detekci</vt:lpstr>
      <vt:lpstr>Kompenzace fluorescenčního  signálu při vícebarevné detekci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Kompenzace fluorescenčního  signálu</vt:lpstr>
      <vt:lpstr>Kompenzace fluorescenčního  signálu</vt:lpstr>
      <vt:lpstr>Kompenzace fluorescenčního  signálu</vt:lpstr>
      <vt:lpstr>Nastavení kompenzací</vt:lpstr>
      <vt:lpstr>Prezentace aplikace PowerPoint</vt:lpstr>
      <vt:lpstr>Prezentace aplikace PowerPoint</vt:lpstr>
      <vt:lpstr>Prezentace aplikace PowerPoint</vt:lpstr>
      <vt:lpstr>Prezentace aplikace PowerPoint</vt:lpstr>
      <vt:lpstr>Prezentace aplikace PowerPoint</vt:lpstr>
      <vt:lpstr>Tandemové značky</vt:lpstr>
      <vt:lpstr>Tandemové značky - příklad</vt:lpstr>
      <vt:lpstr>Prezentace aplikace PowerPoint</vt:lpstr>
      <vt:lpstr>Kompenzace - literatura</vt:lpstr>
      <vt:lpstr>Kompenzace - shrnutí</vt:lpstr>
      <vt:lpstr>Spillover</vt:lpstr>
      <vt:lpstr>Spillover Decreases Sensitivity</vt:lpstr>
      <vt:lpstr>FITC Spillover</vt:lpstr>
      <vt:lpstr>Correct Compensation</vt:lpstr>
      <vt:lpstr>Factors that Effect Compensation</vt:lpstr>
      <vt:lpstr>Prezentace aplikace PowerPoint</vt:lpstr>
      <vt:lpstr>Prezentace aplikace PowerPoint</vt:lpstr>
      <vt:lpstr>Prezentace aplikace PowerPoint</vt:lpstr>
      <vt:lpstr>Single Cell Mass Cytometry</vt:lpstr>
      <vt:lpstr>Single Cell Mass Cytometry</vt:lpstr>
      <vt:lpstr>Single Cell Mass Cytometry</vt:lpstr>
      <vt:lpstr>Single Cell Mass Cytometry</vt:lpstr>
      <vt:lpstr>Prezentace aplikace PowerPoint</vt:lpstr>
      <vt:lpstr>Prezentace aplikace PowerPoint</vt:lpstr>
      <vt:lpstr>Prezentace aplikace PowerPoint</vt:lpstr>
      <vt:lpstr>Prezentace aplikace PowerPoint</vt:lpstr>
      <vt:lpstr>flow cytometry data sharing and analyzing over the web </vt:lpstr>
      <vt:lpstr>Aplikace průtokové cytometrie</vt:lpstr>
      <vt:lpstr>Prezentace aplikace PowerPoint</vt:lpstr>
      <vt:lpstr>Biologické aplikace průtokové cytometrie</vt:lpstr>
      <vt:lpstr>Co je důležité při přípravě vzorku a značení…</vt:lpstr>
      <vt:lpstr>Prezentace aplikace PowerPoint</vt:lpstr>
      <vt:lpstr>Prezentace aplikace PowerPoint</vt:lpstr>
      <vt:lpstr>Analýza histogramu buněčného cyklu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Analýza ploidity u vyšších rostlin</vt:lpstr>
      <vt:lpstr>Prezentace aplikace PowerPoint</vt:lpstr>
      <vt:lpstr>Prezentace aplikace PowerPoint</vt:lpstr>
      <vt:lpstr>Prezentace aplikace PowerPoint</vt:lpstr>
      <vt:lpstr>Analýza DNA a RNA</vt:lpstr>
      <vt:lpstr>Prezentace aplikace PowerPoint</vt:lpstr>
      <vt:lpstr>Prezentace aplikace PowerPoint</vt:lpstr>
      <vt:lpstr>Detekce intracelulárních proteinů v kombinaci s detekcí DNA</vt:lpstr>
      <vt:lpstr>Detekce mitotických buněk</vt:lpstr>
      <vt:lpstr>Analýza buněčných funkcí </vt:lpstr>
      <vt:lpstr>Detekce viability</vt:lpstr>
      <vt:lpstr>Detekce viability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Detekce intracelulárního pH</vt:lpstr>
      <vt:lpstr>Detekce intracelulárního pH</vt:lpstr>
      <vt:lpstr>Detekce počtu buněčného dělení</vt:lpstr>
      <vt:lpstr>Detekce počtu buněčného dělení</vt:lpstr>
      <vt:lpstr>Detekce reaktivních kyslíkových skupin</vt:lpstr>
      <vt:lpstr>Prezentace aplikace PowerPoint</vt:lpstr>
      <vt:lpstr>Potential sites of intervention</vt:lpstr>
      <vt:lpstr>Hydroethidine</vt:lpstr>
      <vt:lpstr>Prezentace aplikace PowerPoint</vt:lpstr>
      <vt:lpstr>Prezentace aplikace PowerPoint</vt:lpstr>
      <vt:lpstr>The Nobel Prize in Chemistry 2008 </vt:lpstr>
      <vt:lpstr>Fluorescenční proteiny </vt:lpstr>
      <vt:lpstr>Fluorescenční proteiny</vt:lpstr>
      <vt:lpstr>Prezentace aplikace PowerPoint</vt:lpstr>
      <vt:lpstr>Fluorescenční proteiny</vt:lpstr>
      <vt:lpstr>in vivo molekulární vizualizace</vt:lpstr>
      <vt:lpstr>Fluorescenční proteiny</vt:lpstr>
      <vt:lpstr>Roger Tsien</vt:lpstr>
      <vt:lpstr>Prezentace aplikace PowerPoint</vt:lpstr>
      <vt:lpstr>Prezentace aplikace PowerPoint</vt:lpstr>
      <vt:lpstr>Prezentace aplikace PowerPoint</vt:lpstr>
      <vt:lpstr>Fucci  (fluorescent ubiquitination-based cell cycle indicator) cells</vt:lpstr>
      <vt:lpstr>Fucci</vt:lpstr>
      <vt:lpstr>Prezentace aplikace PowerPoint</vt:lpstr>
      <vt:lpstr>Prezentace aplikace PowerPoint</vt:lpstr>
      <vt:lpstr>in vivo molekulární vizualizace</vt:lpstr>
      <vt:lpstr>Prezentace aplikace PowerPoint</vt:lpstr>
      <vt:lpstr>Prezentace aplikace PowerPoint</vt:lpstr>
      <vt:lpstr>biarsenical–tetracysteine system</vt:lpstr>
      <vt:lpstr>biarsenical–tetracysteine system</vt:lpstr>
      <vt:lpstr>Click azide/alkyne reaction </vt:lpstr>
      <vt:lpstr>Aplikace Click-IT (Invitrogen)</vt:lpstr>
      <vt:lpstr>Aplikace Click-IT (Invitrogen)  analýza syntézy DNA (proliferace)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393</cp:revision>
  <dcterms:created xsi:type="dcterms:W3CDTF">2006-09-11T06:46:46Z</dcterms:created>
  <dcterms:modified xsi:type="dcterms:W3CDTF">2014-10-07T06:34:02Z</dcterms:modified>
</cp:coreProperties>
</file>