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71" r:id="rId4"/>
    <p:sldId id="286" r:id="rId5"/>
    <p:sldId id="287" r:id="rId6"/>
    <p:sldId id="274" r:id="rId7"/>
    <p:sldId id="273" r:id="rId8"/>
    <p:sldId id="275" r:id="rId9"/>
    <p:sldId id="276" r:id="rId10"/>
    <p:sldId id="288" r:id="rId11"/>
    <p:sldId id="278" r:id="rId12"/>
    <p:sldId id="289" r:id="rId13"/>
    <p:sldId id="281" r:id="rId14"/>
    <p:sldId id="290" r:id="rId15"/>
    <p:sldId id="282" r:id="rId16"/>
    <p:sldId id="283" r:id="rId17"/>
    <p:sldId id="291" r:id="rId18"/>
    <p:sldId id="293" r:id="rId19"/>
    <p:sldId id="284" r:id="rId20"/>
    <p:sldId id="294" r:id="rId21"/>
    <p:sldId id="295" r:id="rId22"/>
    <p:sldId id="297" r:id="rId23"/>
    <p:sldId id="298" r:id="rId24"/>
    <p:sldId id="300" r:id="rId25"/>
    <p:sldId id="299" r:id="rId26"/>
    <p:sldId id="301" r:id="rId27"/>
    <p:sldId id="306" r:id="rId28"/>
    <p:sldId id="307" r:id="rId29"/>
    <p:sldId id="308" r:id="rId30"/>
    <p:sldId id="309" r:id="rId31"/>
    <p:sldId id="302" r:id="rId32"/>
    <p:sldId id="310" r:id="rId33"/>
    <p:sldId id="311" r:id="rId34"/>
    <p:sldId id="303" r:id="rId35"/>
    <p:sldId id="312" r:id="rId36"/>
    <p:sldId id="304" r:id="rId37"/>
    <p:sldId id="305" r:id="rId38"/>
    <p:sldId id="31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49339-F584-4180-AC4D-A136BA0766C9}" type="datetimeFigureOut">
              <a:rPr lang="cs-CZ" smtClean="0"/>
              <a:t>9.10.2013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FE1BE-B6DD-4F8D-B5CE-C511F7CC7C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24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FE1BE-B6DD-4F8D-B5CE-C511F7CC7C8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978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10/9/2013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10/9/2013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</a:rPr>
              <a:t>3181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 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9614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05-Enzymová kinetika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cs-CZ" dirty="0">
                <a:solidFill>
                  <a:schemeClr val="tx1"/>
                </a:solidFill>
              </a:rPr>
              <a:t>FRVŠ </a:t>
            </a:r>
            <a:r>
              <a:rPr lang="cs-CZ" b="1" dirty="0">
                <a:solidFill>
                  <a:schemeClr val="tx1"/>
                </a:solidFill>
              </a:rPr>
              <a:t>1647/2012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10/9/2013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Kinetika enzymové reakce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</p:spPr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i="1" dirty="0" smtClean="0">
              <a:solidFill>
                <a:schemeClr val="tx1"/>
              </a:solidFill>
            </a:endParaRPr>
          </a:p>
          <a:p>
            <a:endParaRPr lang="cs-CZ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900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900" b="1" i="1" dirty="0" smtClean="0">
                <a:solidFill>
                  <a:schemeClr val="tx1"/>
                </a:solidFill>
              </a:rPr>
              <a:t>Časový </a:t>
            </a:r>
            <a:r>
              <a:rPr lang="cs-CZ" sz="1900" b="1" i="1" dirty="0">
                <a:solidFill>
                  <a:schemeClr val="tx1"/>
                </a:solidFill>
              </a:rPr>
              <a:t>průběh enzymové reakce – </a:t>
            </a:r>
            <a:r>
              <a:rPr lang="cs-CZ" sz="1900" b="1" i="1" dirty="0" err="1">
                <a:solidFill>
                  <a:schemeClr val="tx1"/>
                </a:solidFill>
              </a:rPr>
              <a:t>prestacionární</a:t>
            </a:r>
            <a:r>
              <a:rPr lang="cs-CZ" sz="1900" b="1" i="1" dirty="0">
                <a:solidFill>
                  <a:schemeClr val="tx1"/>
                </a:solidFill>
              </a:rPr>
              <a:t> a stacionární </a:t>
            </a:r>
            <a:r>
              <a:rPr lang="cs-CZ" sz="1900" b="1" i="1" dirty="0" smtClean="0">
                <a:solidFill>
                  <a:schemeClr val="tx1"/>
                </a:solidFill>
              </a:rPr>
              <a:t>stav</a:t>
            </a:r>
            <a:endParaRPr lang="cs-CZ" sz="1900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" name="Picture 2" descr="24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556792"/>
            <a:ext cx="564977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43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Stacionární kinetika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Autofit/>
          </a:bodyPr>
          <a:lstStyle/>
          <a:p>
            <a:endParaRPr lang="cs-CZ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smtClean="0">
                <a:solidFill>
                  <a:schemeClr val="tx1"/>
                </a:solidFill>
              </a:rPr>
              <a:t>             </a:t>
            </a:r>
            <a:r>
              <a:rPr lang="cs-CZ" sz="1400" i="1" dirty="0" smtClean="0">
                <a:solidFill>
                  <a:schemeClr val="tx1"/>
                </a:solidFill>
              </a:rPr>
              <a:t>k</a:t>
            </a:r>
            <a:r>
              <a:rPr lang="cs-CZ" sz="1400" i="1" baseline="-25000" dirty="0" smtClean="0">
                <a:solidFill>
                  <a:schemeClr val="tx1"/>
                </a:solidFill>
              </a:rPr>
              <a:t>1                    </a:t>
            </a:r>
            <a:r>
              <a:rPr lang="cs-CZ" sz="1400" i="1" dirty="0">
                <a:solidFill>
                  <a:schemeClr val="tx1"/>
                </a:solidFill>
              </a:rPr>
              <a:t>k</a:t>
            </a:r>
            <a:r>
              <a:rPr lang="cs-CZ" sz="1400" i="1" baseline="-25000" dirty="0">
                <a:solidFill>
                  <a:schemeClr val="tx1"/>
                </a:solidFill>
              </a:rPr>
              <a:t>3</a:t>
            </a:r>
            <a:endParaRPr lang="cs-CZ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E + </a:t>
            </a:r>
            <a:r>
              <a:rPr lang="cs-CZ" sz="1400" dirty="0" smtClean="0">
                <a:solidFill>
                  <a:schemeClr val="tx1"/>
                </a:solidFill>
              </a:rPr>
              <a:t>S     </a:t>
            </a:r>
            <a:r>
              <a:rPr lang="cs-CZ" sz="1400" dirty="0">
                <a:solidFill>
                  <a:schemeClr val="tx1"/>
                </a:solidFill>
              </a:rPr>
              <a:t>↔ </a:t>
            </a:r>
            <a:r>
              <a:rPr lang="cs-CZ" sz="1400" dirty="0" smtClean="0">
                <a:solidFill>
                  <a:schemeClr val="tx1"/>
                </a:solidFill>
              </a:rPr>
              <a:t>    ES     ↔     </a:t>
            </a:r>
            <a:r>
              <a:rPr lang="cs-CZ" sz="1400" dirty="0">
                <a:solidFill>
                  <a:schemeClr val="tx1"/>
                </a:solidFill>
              </a:rPr>
              <a:t>E + P	</a:t>
            </a:r>
            <a:r>
              <a:rPr lang="cs-CZ" sz="1400" dirty="0" smtClean="0">
                <a:solidFill>
                  <a:schemeClr val="tx1"/>
                </a:solidFill>
              </a:rPr>
              <a:t>	v</a:t>
            </a:r>
            <a:r>
              <a:rPr lang="cs-CZ" sz="1400" baseline="-25000" dirty="0" smtClean="0">
                <a:solidFill>
                  <a:schemeClr val="tx1"/>
                </a:solidFill>
              </a:rPr>
              <a:t>1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>
                <a:solidFill>
                  <a:schemeClr val="tx1"/>
                </a:solidFill>
              </a:rPr>
              <a:t>= </a:t>
            </a:r>
            <a:r>
              <a:rPr lang="cs-CZ" sz="1400" i="1" dirty="0">
                <a:solidFill>
                  <a:schemeClr val="tx1"/>
                </a:solidFill>
              </a:rPr>
              <a:t>k</a:t>
            </a:r>
            <a:r>
              <a:rPr lang="cs-CZ" sz="1400" i="1" baseline="-25000" dirty="0">
                <a:solidFill>
                  <a:schemeClr val="tx1"/>
                </a:solidFill>
              </a:rPr>
              <a:t>1</a:t>
            </a:r>
            <a:r>
              <a:rPr lang="cs-CZ" sz="1400" dirty="0">
                <a:solidFill>
                  <a:schemeClr val="tx1"/>
                </a:solidFill>
              </a:rPr>
              <a:t>.[E].[S]	</a:t>
            </a:r>
            <a:r>
              <a:rPr lang="cs-CZ" sz="1400" dirty="0" smtClean="0">
                <a:solidFill>
                  <a:schemeClr val="tx1"/>
                </a:solidFill>
              </a:rPr>
              <a:t>v</a:t>
            </a:r>
            <a:r>
              <a:rPr lang="cs-CZ" sz="1400" baseline="-25000" dirty="0" smtClean="0">
                <a:solidFill>
                  <a:schemeClr val="tx1"/>
                </a:solidFill>
              </a:rPr>
              <a:t>2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>
                <a:solidFill>
                  <a:schemeClr val="tx1"/>
                </a:solidFill>
              </a:rPr>
              <a:t>= </a:t>
            </a:r>
            <a:r>
              <a:rPr lang="cs-CZ" sz="1400" i="1" dirty="0">
                <a:solidFill>
                  <a:schemeClr val="tx1"/>
                </a:solidFill>
              </a:rPr>
              <a:t>k</a:t>
            </a:r>
            <a:r>
              <a:rPr lang="cs-CZ" sz="1400" i="1" baseline="-25000" dirty="0">
                <a:solidFill>
                  <a:schemeClr val="tx1"/>
                </a:solidFill>
              </a:rPr>
              <a:t>2</a:t>
            </a:r>
            <a:r>
              <a:rPr lang="cs-CZ" sz="1400" dirty="0">
                <a:solidFill>
                  <a:schemeClr val="tx1"/>
                </a:solidFill>
              </a:rPr>
              <a:t>.[ES]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smtClean="0">
                <a:solidFill>
                  <a:schemeClr val="tx1"/>
                </a:solidFill>
              </a:rPr>
              <a:t>             </a:t>
            </a:r>
            <a:r>
              <a:rPr lang="cs-CZ" sz="1400" i="1" dirty="0" smtClean="0">
                <a:solidFill>
                  <a:schemeClr val="tx1"/>
                </a:solidFill>
              </a:rPr>
              <a:t>k</a:t>
            </a:r>
            <a:r>
              <a:rPr lang="cs-CZ" sz="1400" i="1" baseline="-25000" dirty="0" smtClean="0">
                <a:solidFill>
                  <a:schemeClr val="tx1"/>
                </a:solidFill>
              </a:rPr>
              <a:t>2   </a:t>
            </a:r>
            <a:r>
              <a:rPr lang="cs-CZ" sz="1400" i="1" dirty="0" smtClean="0">
                <a:solidFill>
                  <a:schemeClr val="tx1"/>
                </a:solidFill>
              </a:rPr>
              <a:t>            </a:t>
            </a:r>
            <a:r>
              <a:rPr lang="cs-CZ" sz="1400" i="1" dirty="0">
                <a:solidFill>
                  <a:schemeClr val="tx1"/>
                </a:solidFill>
              </a:rPr>
              <a:t>k</a:t>
            </a:r>
            <a:r>
              <a:rPr lang="cs-CZ" sz="1400" i="1" baseline="-25000" dirty="0">
                <a:solidFill>
                  <a:schemeClr val="tx1"/>
                </a:solidFill>
              </a:rPr>
              <a:t>4</a:t>
            </a:r>
            <a:r>
              <a:rPr lang="cs-CZ" sz="1400" dirty="0">
                <a:solidFill>
                  <a:schemeClr val="tx1"/>
                </a:solidFill>
              </a:rPr>
              <a:t>		</a:t>
            </a:r>
            <a:r>
              <a:rPr lang="cs-CZ" sz="1400" dirty="0" smtClean="0">
                <a:solidFill>
                  <a:schemeClr val="tx1"/>
                </a:solidFill>
              </a:rPr>
              <a:t> 	v</a:t>
            </a:r>
            <a:r>
              <a:rPr lang="cs-CZ" sz="1400" baseline="-25000" dirty="0" smtClean="0">
                <a:solidFill>
                  <a:schemeClr val="tx1"/>
                </a:solidFill>
              </a:rPr>
              <a:t>3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>
                <a:solidFill>
                  <a:schemeClr val="tx1"/>
                </a:solidFill>
              </a:rPr>
              <a:t>= </a:t>
            </a:r>
            <a:r>
              <a:rPr lang="cs-CZ" sz="1400" i="1" dirty="0">
                <a:solidFill>
                  <a:schemeClr val="tx1"/>
                </a:solidFill>
              </a:rPr>
              <a:t>k</a:t>
            </a:r>
            <a:r>
              <a:rPr lang="cs-CZ" sz="1400" i="1" baseline="-25000" dirty="0">
                <a:solidFill>
                  <a:schemeClr val="tx1"/>
                </a:solidFill>
              </a:rPr>
              <a:t>3</a:t>
            </a:r>
            <a:r>
              <a:rPr lang="cs-CZ" sz="1400" dirty="0">
                <a:solidFill>
                  <a:schemeClr val="tx1"/>
                </a:solidFill>
              </a:rPr>
              <a:t>.[ES</a:t>
            </a:r>
            <a:r>
              <a:rPr lang="cs-CZ" sz="1400" dirty="0" smtClean="0">
                <a:solidFill>
                  <a:schemeClr val="tx1"/>
                </a:solidFill>
              </a:rPr>
              <a:t>]	</a:t>
            </a:r>
            <a:r>
              <a:rPr lang="cs-CZ" sz="1400" dirty="0">
                <a:solidFill>
                  <a:schemeClr val="tx1"/>
                </a:solidFill>
              </a:rPr>
              <a:t>	</a:t>
            </a:r>
            <a:r>
              <a:rPr lang="cs-CZ" sz="1400" dirty="0" smtClean="0">
                <a:solidFill>
                  <a:schemeClr val="tx1"/>
                </a:solidFill>
              </a:rPr>
              <a:t>v</a:t>
            </a:r>
            <a:r>
              <a:rPr lang="cs-CZ" sz="1400" baseline="-25000" dirty="0" smtClean="0">
                <a:solidFill>
                  <a:schemeClr val="tx1"/>
                </a:solidFill>
              </a:rPr>
              <a:t>4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>
                <a:solidFill>
                  <a:schemeClr val="tx1"/>
                </a:solidFill>
              </a:rPr>
              <a:t>= </a:t>
            </a:r>
            <a:r>
              <a:rPr lang="cs-CZ" sz="1400" i="1" dirty="0">
                <a:solidFill>
                  <a:schemeClr val="tx1"/>
                </a:solidFill>
              </a:rPr>
              <a:t>k</a:t>
            </a:r>
            <a:r>
              <a:rPr lang="cs-CZ" sz="1400" i="1" baseline="-25000" dirty="0">
                <a:solidFill>
                  <a:schemeClr val="tx1"/>
                </a:solidFill>
              </a:rPr>
              <a:t>4</a:t>
            </a:r>
            <a:r>
              <a:rPr lang="cs-CZ" sz="1400" dirty="0">
                <a:solidFill>
                  <a:schemeClr val="tx1"/>
                </a:solidFill>
              </a:rPr>
              <a:t>.[E].[P</a:t>
            </a:r>
            <a:r>
              <a:rPr lang="cs-CZ" sz="1400" dirty="0" smtClean="0">
                <a:solidFill>
                  <a:schemeClr val="tx1"/>
                </a:solidFill>
              </a:rPr>
              <a:t>]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(= 0)</a:t>
            </a:r>
            <a:endParaRPr lang="cs-CZ" sz="1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endParaRPr lang="cs-CZ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schemeClr val="tx1"/>
                </a:solidFill>
              </a:rPr>
              <a:t>Za </a:t>
            </a:r>
            <a:r>
              <a:rPr lang="cs-CZ" sz="1400" dirty="0">
                <a:solidFill>
                  <a:schemeClr val="tx1"/>
                </a:solidFill>
              </a:rPr>
              <a:t>stacionárních podmínek		v</a:t>
            </a:r>
            <a:r>
              <a:rPr lang="cs-CZ" sz="1400" baseline="-25000" dirty="0">
                <a:solidFill>
                  <a:schemeClr val="tx1"/>
                </a:solidFill>
              </a:rPr>
              <a:t>1</a:t>
            </a:r>
            <a:r>
              <a:rPr lang="cs-CZ" sz="1400" dirty="0">
                <a:solidFill>
                  <a:schemeClr val="tx1"/>
                </a:solidFill>
              </a:rPr>
              <a:t> + v</a:t>
            </a:r>
            <a:r>
              <a:rPr lang="cs-CZ" sz="1400" baseline="-25000" dirty="0">
                <a:solidFill>
                  <a:schemeClr val="tx1"/>
                </a:solidFill>
              </a:rPr>
              <a:t>4</a:t>
            </a:r>
            <a:r>
              <a:rPr lang="cs-CZ" sz="1400" dirty="0">
                <a:solidFill>
                  <a:schemeClr val="tx1"/>
                </a:solidFill>
              </a:rPr>
              <a:t> = v</a:t>
            </a:r>
            <a:r>
              <a:rPr lang="cs-CZ" sz="1400" baseline="-25000" dirty="0">
                <a:solidFill>
                  <a:schemeClr val="tx1"/>
                </a:solidFill>
              </a:rPr>
              <a:t>2</a:t>
            </a:r>
            <a:r>
              <a:rPr lang="cs-CZ" sz="1400" dirty="0">
                <a:solidFill>
                  <a:schemeClr val="tx1"/>
                </a:solidFill>
              </a:rPr>
              <a:t> + v</a:t>
            </a:r>
            <a:r>
              <a:rPr lang="cs-CZ" sz="1400" baseline="-25000" dirty="0">
                <a:solidFill>
                  <a:schemeClr val="tx1"/>
                </a:solidFill>
              </a:rPr>
              <a:t>3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chemeClr val="tx1"/>
                </a:solidFill>
              </a:rPr>
              <a:t>	k</a:t>
            </a:r>
            <a:r>
              <a:rPr lang="cs-CZ" sz="1400" baseline="-25000" dirty="0" smtClean="0">
                <a:solidFill>
                  <a:schemeClr val="tx1"/>
                </a:solidFill>
              </a:rPr>
              <a:t>1</a:t>
            </a:r>
            <a:r>
              <a:rPr lang="cs-CZ" sz="1400" dirty="0">
                <a:solidFill>
                  <a:schemeClr val="tx1"/>
                </a:solidFill>
              </a:rPr>
              <a:t>.[E].[S] </a:t>
            </a:r>
            <a:r>
              <a:rPr lang="cs-CZ" sz="1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+ 0 </a:t>
            </a:r>
            <a:r>
              <a:rPr lang="cs-CZ" sz="1400" dirty="0">
                <a:solidFill>
                  <a:schemeClr val="tx1"/>
                </a:solidFill>
              </a:rPr>
              <a:t>= k</a:t>
            </a:r>
            <a:r>
              <a:rPr lang="cs-CZ" sz="1400" baseline="-25000" dirty="0">
                <a:solidFill>
                  <a:schemeClr val="tx1"/>
                </a:solidFill>
              </a:rPr>
              <a:t>2</a:t>
            </a:r>
            <a:r>
              <a:rPr lang="cs-CZ" sz="1400" dirty="0">
                <a:solidFill>
                  <a:schemeClr val="tx1"/>
                </a:solidFill>
              </a:rPr>
              <a:t>.[ES] + k</a:t>
            </a:r>
            <a:r>
              <a:rPr lang="cs-CZ" sz="1400" baseline="-25000" dirty="0">
                <a:solidFill>
                  <a:schemeClr val="tx1"/>
                </a:solidFill>
              </a:rPr>
              <a:t>3</a:t>
            </a:r>
            <a:r>
              <a:rPr lang="cs-CZ" sz="1400" dirty="0">
                <a:solidFill>
                  <a:schemeClr val="tx1"/>
                </a:solidFill>
              </a:rPr>
              <a:t>.[ES] = (k</a:t>
            </a:r>
            <a:r>
              <a:rPr lang="cs-CZ" sz="1400" baseline="-25000" dirty="0">
                <a:solidFill>
                  <a:schemeClr val="tx1"/>
                </a:solidFill>
              </a:rPr>
              <a:t>2</a:t>
            </a:r>
            <a:r>
              <a:rPr lang="cs-CZ" sz="1400" dirty="0">
                <a:solidFill>
                  <a:schemeClr val="tx1"/>
                </a:solidFill>
              </a:rPr>
              <a:t> + k</a:t>
            </a:r>
            <a:r>
              <a:rPr lang="cs-CZ" sz="1400" baseline="-25000" dirty="0">
                <a:solidFill>
                  <a:schemeClr val="tx1"/>
                </a:solidFill>
              </a:rPr>
              <a:t>3</a:t>
            </a:r>
            <a:r>
              <a:rPr lang="cs-CZ" sz="1400" dirty="0">
                <a:solidFill>
                  <a:schemeClr val="tx1"/>
                </a:solidFill>
              </a:rPr>
              <a:t>).[ES]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chemeClr val="tx1"/>
                </a:solidFill>
              </a:rPr>
              <a:t>	[</a:t>
            </a:r>
            <a:r>
              <a:rPr lang="cs-CZ" sz="1400" dirty="0">
                <a:solidFill>
                  <a:schemeClr val="tx1"/>
                </a:solidFill>
              </a:rPr>
              <a:t>E].[S] / [ES] = (</a:t>
            </a:r>
            <a:r>
              <a:rPr lang="cs-CZ" sz="1400" i="1" dirty="0">
                <a:solidFill>
                  <a:schemeClr val="tx1"/>
                </a:solidFill>
              </a:rPr>
              <a:t>k</a:t>
            </a:r>
            <a:r>
              <a:rPr lang="cs-CZ" sz="1400" i="1" baseline="-25000" dirty="0">
                <a:solidFill>
                  <a:schemeClr val="tx1"/>
                </a:solidFill>
              </a:rPr>
              <a:t>2</a:t>
            </a:r>
            <a:r>
              <a:rPr lang="cs-CZ" sz="1400" dirty="0">
                <a:solidFill>
                  <a:schemeClr val="tx1"/>
                </a:solidFill>
              </a:rPr>
              <a:t> + </a:t>
            </a:r>
            <a:r>
              <a:rPr lang="cs-CZ" sz="1400" i="1" dirty="0">
                <a:solidFill>
                  <a:schemeClr val="tx1"/>
                </a:solidFill>
              </a:rPr>
              <a:t>k</a:t>
            </a:r>
            <a:r>
              <a:rPr lang="cs-CZ" sz="1400" i="1" baseline="-25000" dirty="0">
                <a:solidFill>
                  <a:schemeClr val="tx1"/>
                </a:solidFill>
              </a:rPr>
              <a:t>3</a:t>
            </a:r>
            <a:r>
              <a:rPr lang="cs-CZ" sz="1400" dirty="0">
                <a:solidFill>
                  <a:schemeClr val="tx1"/>
                </a:solidFill>
              </a:rPr>
              <a:t>) / k</a:t>
            </a:r>
            <a:r>
              <a:rPr lang="cs-CZ" sz="1400" baseline="-25000" dirty="0">
                <a:solidFill>
                  <a:schemeClr val="tx1"/>
                </a:solidFill>
              </a:rPr>
              <a:t>1</a:t>
            </a:r>
            <a:r>
              <a:rPr lang="cs-CZ" sz="1400" dirty="0">
                <a:solidFill>
                  <a:schemeClr val="tx1"/>
                </a:solidFill>
              </a:rPr>
              <a:t> = </a:t>
            </a:r>
            <a:r>
              <a:rPr lang="cs-CZ" sz="1400" b="1" i="1" dirty="0" smtClean="0">
                <a:solidFill>
                  <a:schemeClr val="tx1"/>
                </a:solidFill>
              </a:rPr>
              <a:t>K</a:t>
            </a:r>
            <a:r>
              <a:rPr lang="cs-CZ" sz="1400" b="1" i="1" baseline="-25000" dirty="0" smtClean="0">
                <a:solidFill>
                  <a:schemeClr val="tx1"/>
                </a:solidFill>
              </a:rPr>
              <a:t>m</a:t>
            </a:r>
            <a:r>
              <a:rPr lang="cs-CZ" sz="1400" dirty="0" smtClean="0">
                <a:solidFill>
                  <a:schemeClr val="tx1"/>
                </a:solidFill>
              </a:rPr>
              <a:t>, pro </a:t>
            </a:r>
            <a:r>
              <a:rPr lang="cs-CZ" sz="1400" i="1" dirty="0">
                <a:solidFill>
                  <a:schemeClr val="tx1"/>
                </a:solidFill>
              </a:rPr>
              <a:t>k</a:t>
            </a:r>
            <a:r>
              <a:rPr lang="cs-CZ" sz="1400" i="1" baseline="-25000" dirty="0">
                <a:solidFill>
                  <a:schemeClr val="tx1"/>
                </a:solidFill>
              </a:rPr>
              <a:t>2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smtClean="0">
                <a:solidFill>
                  <a:schemeClr val="tx1"/>
                </a:solidFill>
              </a:rPr>
              <a:t>›› </a:t>
            </a:r>
            <a:r>
              <a:rPr lang="cs-CZ" sz="1400" i="1" dirty="0">
                <a:solidFill>
                  <a:schemeClr val="tx1"/>
                </a:solidFill>
              </a:rPr>
              <a:t>k</a:t>
            </a:r>
            <a:r>
              <a:rPr lang="cs-CZ" sz="1400" i="1" baseline="-25000" dirty="0">
                <a:solidFill>
                  <a:schemeClr val="tx1"/>
                </a:solidFill>
              </a:rPr>
              <a:t>3 </a:t>
            </a:r>
            <a:r>
              <a:rPr lang="cs-CZ" sz="1400" b="1" dirty="0">
                <a:solidFill>
                  <a:schemeClr val="tx1"/>
                </a:solidFill>
              </a:rPr>
              <a:t>	</a:t>
            </a:r>
            <a:r>
              <a:rPr lang="cs-CZ" sz="1400" b="1" i="1" dirty="0">
                <a:solidFill>
                  <a:schemeClr val="tx1"/>
                </a:solidFill>
              </a:rPr>
              <a:t> </a:t>
            </a:r>
            <a:r>
              <a:rPr lang="cs-CZ" sz="1400" b="1" i="1" dirty="0" smtClean="0">
                <a:solidFill>
                  <a:schemeClr val="tx1"/>
                </a:solidFill>
              </a:rPr>
              <a:t>K</a:t>
            </a:r>
            <a:r>
              <a:rPr lang="cs-CZ" sz="1400" b="1" i="1" baseline="-25000" dirty="0" smtClean="0">
                <a:solidFill>
                  <a:schemeClr val="tx1"/>
                </a:solidFill>
              </a:rPr>
              <a:t>m</a:t>
            </a:r>
            <a:r>
              <a:rPr lang="cs-CZ" sz="1400" dirty="0" smtClean="0">
                <a:solidFill>
                  <a:schemeClr val="tx1"/>
                </a:solidFill>
              </a:rPr>
              <a:t> = </a:t>
            </a:r>
            <a:r>
              <a:rPr lang="cs-CZ" sz="1400" b="1" i="1" dirty="0" smtClean="0">
                <a:solidFill>
                  <a:schemeClr val="tx1"/>
                </a:solidFill>
              </a:rPr>
              <a:t>K</a:t>
            </a:r>
            <a:r>
              <a:rPr lang="cs-CZ" sz="1400" b="1" i="1" baseline="-25000" dirty="0" smtClean="0">
                <a:solidFill>
                  <a:schemeClr val="tx1"/>
                </a:solidFill>
              </a:rPr>
              <a:t>s</a:t>
            </a:r>
            <a:endParaRPr lang="cs-CZ" sz="1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	</a:t>
            </a:r>
            <a:endParaRPr lang="cs-CZ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	</a:t>
            </a:r>
            <a:r>
              <a:rPr lang="cs-CZ" sz="1400" dirty="0" smtClean="0">
                <a:solidFill>
                  <a:schemeClr val="tx1"/>
                </a:solidFill>
              </a:rPr>
              <a:t>v</a:t>
            </a:r>
            <a:r>
              <a:rPr lang="cs-CZ" sz="1400" baseline="-25000" dirty="0" smtClean="0">
                <a:solidFill>
                  <a:schemeClr val="tx1"/>
                </a:solidFill>
              </a:rPr>
              <a:t>0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>
                <a:solidFill>
                  <a:schemeClr val="tx1"/>
                </a:solidFill>
              </a:rPr>
              <a:t>= k . [ES]	</a:t>
            </a:r>
            <a:r>
              <a:rPr lang="cs-CZ" sz="1400" i="1" dirty="0" err="1">
                <a:solidFill>
                  <a:schemeClr val="tx1"/>
                </a:solidFill>
              </a:rPr>
              <a:t>V</a:t>
            </a:r>
            <a:r>
              <a:rPr lang="cs-CZ" sz="1400" i="1" baseline="-25000" dirty="0" err="1">
                <a:solidFill>
                  <a:schemeClr val="tx1"/>
                </a:solidFill>
              </a:rPr>
              <a:t>lim</a:t>
            </a:r>
            <a:r>
              <a:rPr lang="cs-CZ" sz="1400" dirty="0">
                <a:solidFill>
                  <a:schemeClr val="tx1"/>
                </a:solidFill>
              </a:rPr>
              <a:t> = k. [E]</a:t>
            </a:r>
            <a:r>
              <a:rPr lang="cs-CZ" sz="1400" baseline="-25000" dirty="0">
                <a:solidFill>
                  <a:schemeClr val="tx1"/>
                </a:solidFill>
              </a:rPr>
              <a:t>t</a:t>
            </a:r>
            <a:r>
              <a:rPr lang="cs-CZ" sz="1400" dirty="0">
                <a:solidFill>
                  <a:schemeClr val="tx1"/>
                </a:solidFill>
              </a:rPr>
              <a:t> = k.([E] + [ES])	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chemeClr val="tx1"/>
                </a:solidFill>
              </a:rPr>
              <a:t>          			           </a:t>
            </a:r>
            <a:r>
              <a:rPr lang="cs-CZ" sz="1400" i="1" dirty="0" err="1" smtClean="0">
                <a:solidFill>
                  <a:schemeClr val="tx1"/>
                </a:solidFill>
              </a:rPr>
              <a:t>V</a:t>
            </a:r>
            <a:r>
              <a:rPr lang="cs-CZ" sz="1400" i="1" baseline="-25000" dirty="0" err="1" smtClean="0">
                <a:solidFill>
                  <a:schemeClr val="tx1"/>
                </a:solidFill>
              </a:rPr>
              <a:t>lim</a:t>
            </a:r>
            <a:r>
              <a:rPr lang="cs-CZ" sz="1400" dirty="0" smtClean="0">
                <a:solidFill>
                  <a:schemeClr val="tx1"/>
                </a:solidFill>
              </a:rPr>
              <a:t> . </a:t>
            </a:r>
            <a:r>
              <a:rPr lang="en-US" sz="1400" dirty="0" smtClean="0">
                <a:solidFill>
                  <a:schemeClr val="tx1"/>
                </a:solidFill>
              </a:rPr>
              <a:t>[S]     				</a:t>
            </a:r>
            <a:endParaRPr lang="cs-CZ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schemeClr val="tx1"/>
                </a:solidFill>
              </a:rPr>
              <a:t>			v</a:t>
            </a:r>
            <a:r>
              <a:rPr lang="cs-CZ" sz="1400" baseline="-25000" dirty="0" smtClean="0">
                <a:solidFill>
                  <a:schemeClr val="tx1"/>
                </a:solidFill>
              </a:rPr>
              <a:t>0</a:t>
            </a:r>
            <a:r>
              <a:rPr lang="cs-CZ" sz="1400" dirty="0" smtClean="0">
                <a:solidFill>
                  <a:schemeClr val="tx1"/>
                </a:solidFill>
              </a:rPr>
              <a:t> =    -------------               			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chemeClr val="tx1"/>
                </a:solidFill>
              </a:rPr>
              <a:t>           			           </a:t>
            </a:r>
            <a:r>
              <a:rPr lang="cs-CZ" sz="1400" i="1" dirty="0" smtClean="0">
                <a:solidFill>
                  <a:schemeClr val="tx1"/>
                </a:solidFill>
              </a:rPr>
              <a:t>K</a:t>
            </a:r>
            <a:r>
              <a:rPr lang="cs-CZ" sz="1400" i="1" baseline="-25000" dirty="0" smtClean="0">
                <a:solidFill>
                  <a:schemeClr val="tx1"/>
                </a:solidFill>
              </a:rPr>
              <a:t>M</a:t>
            </a:r>
            <a:r>
              <a:rPr lang="cs-CZ" sz="1400" dirty="0" smtClean="0">
                <a:solidFill>
                  <a:schemeClr val="tx1"/>
                </a:solidFill>
              </a:rPr>
              <a:t> + [S]    								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		</a:t>
            </a:r>
            <a:r>
              <a:rPr lang="cs-CZ" sz="1400" dirty="0"/>
              <a:t>	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2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</a:t>
            </a:r>
            <a:r>
              <a:rPr lang="cs-CZ" baseline="-25000" dirty="0" smtClean="0">
                <a:solidFill>
                  <a:schemeClr val="tx1"/>
                </a:solidFill>
              </a:rPr>
              <a:t>0</a:t>
            </a:r>
            <a:r>
              <a:rPr lang="cs-CZ" dirty="0" smtClean="0">
                <a:solidFill>
                  <a:schemeClr val="tx1"/>
                </a:solidFill>
              </a:rPr>
              <a:t> = f(</a:t>
            </a:r>
            <a:r>
              <a:rPr lang="en-US" dirty="0" smtClean="0">
                <a:solidFill>
                  <a:schemeClr val="tx1"/>
                </a:solidFill>
              </a:rPr>
              <a:t>[S]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cs-CZ" sz="17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700" i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cs-CZ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[S]     						</a:t>
            </a:r>
          </a:p>
          <a:p>
            <a:pPr marL="0" indent="0">
              <a:buNone/>
            </a:pPr>
            <a:r>
              <a:rPr lang="cs-CZ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7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    </a:t>
            </a:r>
            <a:r>
              <a:rPr lang="cs-CZ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----------------              </a:t>
            </a:r>
            <a:r>
              <a:rPr lang="cs-CZ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</a:p>
          <a:p>
            <a:pPr marL="0" indent="0">
              <a:buNone/>
            </a:pPr>
            <a:r>
              <a:rPr lang="cs-CZ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700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cs-CZ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[S] 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Rovnice</a:t>
            </a:r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Michaelise-Mentenové</a:t>
            </a:r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yperbolický průběh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Speciální případy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[S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  <a:r>
              <a:rPr lang="cs-CZ" dirty="0" smtClean="0">
                <a:solidFill>
                  <a:schemeClr val="tx1"/>
                </a:solidFill>
              </a:rPr>
              <a:t> ◄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[S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►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cs-CZ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[S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  <a:r>
              <a:rPr lang="cs-CZ" dirty="0" smtClean="0">
                <a:solidFill>
                  <a:schemeClr val="tx1"/>
                </a:solidFill>
              </a:rPr>
              <a:t> =  </a:t>
            </a:r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i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2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2" descr="21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4676851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10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Stanovení kinetických parametrů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Rektifikace vztahu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Různé úpravy – vynesení (</a:t>
            </a:r>
            <a:r>
              <a:rPr lang="cs-CZ" dirty="0" err="1" smtClean="0">
                <a:solidFill>
                  <a:schemeClr val="tx1"/>
                </a:solidFill>
                <a:cs typeface="Times New Roman" pitchFamily="18" charset="0"/>
              </a:rPr>
              <a:t>Hanes</a:t>
            </a:r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tx1"/>
                </a:solidFill>
                <a:cs typeface="Times New Roman" pitchFamily="18" charset="0"/>
              </a:rPr>
              <a:t>Hofstee</a:t>
            </a:r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 aj.)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Vynesení dle </a:t>
            </a:r>
            <a:r>
              <a:rPr lang="cs-CZ" dirty="0" err="1" smtClean="0">
                <a:solidFill>
                  <a:schemeClr val="tx1"/>
                </a:solidFill>
                <a:cs typeface="Times New Roman" pitchFamily="18" charset="0"/>
              </a:rPr>
              <a:t>Lineweavera</a:t>
            </a:r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cs-CZ" dirty="0">
                <a:solidFill>
                  <a:schemeClr val="tx1"/>
                </a:solidFill>
                <a:cs typeface="Times New Roman" pitchFamily="18" charset="0"/>
              </a:rPr>
              <a:t>a </a:t>
            </a:r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Burka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1/v</a:t>
            </a:r>
            <a:r>
              <a:rPr lang="cs-CZ" baseline="-25000" dirty="0" smtClean="0">
                <a:solidFill>
                  <a:schemeClr val="tx1"/>
                </a:solidFill>
              </a:rPr>
              <a:t>0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= </a:t>
            </a:r>
            <a:r>
              <a:rPr lang="cs-CZ" dirty="0" smtClean="0">
                <a:solidFill>
                  <a:schemeClr val="tx1"/>
                </a:solidFill>
              </a:rPr>
              <a:t>1/f</a:t>
            </a:r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[S]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Rovnice přímky y = </a:t>
            </a:r>
            <a:r>
              <a:rPr lang="cs-CZ" dirty="0" err="1" smtClean="0">
                <a:solidFill>
                  <a:schemeClr val="tx1"/>
                </a:solidFill>
                <a:cs typeface="Times New Roman" pitchFamily="18" charset="0"/>
              </a:rPr>
              <a:t>ax</a:t>
            </a:r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 + b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09120"/>
            <a:ext cx="7490803" cy="106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2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5580112" y="3140968"/>
            <a:ext cx="504056" cy="2433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4788024" y="3140968"/>
            <a:ext cx="432048" cy="2433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139952" y="3140968"/>
            <a:ext cx="504056" cy="2433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691680" y="2996952"/>
            <a:ext cx="648072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Stanovení kinetických parametrů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	      y       =                a .  x   +   b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09120"/>
            <a:ext cx="7490803" cy="106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0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</a:rPr>
              <a:t>Stanovení kinetických parametrů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2" descr="81.jpg                                                         00035B30&#10;Hard Drive                     B78AEAA7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483" y="2205038"/>
            <a:ext cx="4721034" cy="39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82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  <a:effectLst/>
              </a:rPr>
              <a:t>Význam nalezených </a:t>
            </a:r>
            <a:r>
              <a:rPr lang="cs-CZ" sz="4800" dirty="0" smtClean="0">
                <a:solidFill>
                  <a:schemeClr val="tx1"/>
                </a:solidFill>
                <a:effectLst/>
              </a:rPr>
              <a:t>konstant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85000" lnSpcReduction="20000"/>
          </a:bodyPr>
          <a:lstStyle/>
          <a:p>
            <a:r>
              <a:rPr lang="cs-CZ" b="1" i="1" dirty="0">
                <a:solidFill>
                  <a:schemeClr val="tx1"/>
                </a:solidFill>
              </a:rPr>
              <a:t>K</a:t>
            </a:r>
            <a:r>
              <a:rPr lang="cs-CZ" b="1" i="1" baseline="-25000" dirty="0">
                <a:solidFill>
                  <a:schemeClr val="tx1"/>
                </a:solidFill>
              </a:rPr>
              <a:t>m</a:t>
            </a:r>
            <a:r>
              <a:rPr lang="cs-CZ" dirty="0">
                <a:solidFill>
                  <a:schemeClr val="tx1"/>
                </a:solidFill>
              </a:rPr>
              <a:t> je mírou afinity </a:t>
            </a:r>
            <a:r>
              <a:rPr lang="cs-CZ" dirty="0" smtClean="0">
                <a:solidFill>
                  <a:schemeClr val="tx1"/>
                </a:solidFill>
              </a:rPr>
              <a:t>substrátu k enzymu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formálně </a:t>
            </a:r>
            <a:r>
              <a:rPr lang="cs-CZ" dirty="0">
                <a:solidFill>
                  <a:schemeClr val="tx1"/>
                </a:solidFill>
              </a:rPr>
              <a:t>disociační konstantou komplexu [</a:t>
            </a:r>
            <a:r>
              <a:rPr lang="cs-CZ" dirty="0" smtClean="0">
                <a:solidFill>
                  <a:schemeClr val="tx1"/>
                </a:solidFill>
              </a:rPr>
              <a:t>ES]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</a:t>
            </a:r>
            <a:r>
              <a:rPr lang="cs-CZ" dirty="0" smtClean="0">
                <a:solidFill>
                  <a:schemeClr val="tx1"/>
                </a:solidFill>
              </a:rPr>
              <a:t>ení </a:t>
            </a:r>
            <a:r>
              <a:rPr lang="cs-CZ" dirty="0">
                <a:solidFill>
                  <a:schemeClr val="tx1"/>
                </a:solidFill>
              </a:rPr>
              <a:t>závislá na katalytickém množství (aktivitě enzymu) v pokusu, pokud pracujeme v oblasti lineární závislosti v na [E] – viz výše.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Lze </a:t>
            </a:r>
            <a:r>
              <a:rPr lang="cs-CZ" dirty="0">
                <a:solidFill>
                  <a:schemeClr val="tx1"/>
                </a:solidFill>
              </a:rPr>
              <a:t>ji tabelovat a užít jako srovnávací </a:t>
            </a:r>
            <a:r>
              <a:rPr lang="cs-CZ" dirty="0" smtClean="0">
                <a:solidFill>
                  <a:schemeClr val="tx1"/>
                </a:solidFill>
              </a:rPr>
              <a:t>parametr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Mění se s externími parametry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Liší </a:t>
            </a:r>
            <a:r>
              <a:rPr lang="cs-CZ" dirty="0">
                <a:solidFill>
                  <a:schemeClr val="tx1"/>
                </a:solidFill>
              </a:rPr>
              <a:t>se pro různé substráty téhož </a:t>
            </a:r>
            <a:r>
              <a:rPr lang="cs-CZ" dirty="0" smtClean="0">
                <a:solidFill>
                  <a:schemeClr val="tx1"/>
                </a:solidFill>
              </a:rPr>
              <a:t>enzymu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Alternativní – přirozený x umělý, </a:t>
            </a:r>
            <a:r>
              <a:rPr lang="cs-CZ" dirty="0" err="1" smtClean="0">
                <a:solidFill>
                  <a:schemeClr val="tx1"/>
                </a:solidFill>
              </a:rPr>
              <a:t>hexo</a:t>
            </a:r>
            <a:r>
              <a:rPr lang="cs-CZ" dirty="0" smtClean="0">
                <a:solidFill>
                  <a:schemeClr val="tx1"/>
                </a:solidFill>
              </a:rPr>
              <a:t>- a </a:t>
            </a:r>
            <a:r>
              <a:rPr lang="cs-CZ" dirty="0" err="1" smtClean="0">
                <a:solidFill>
                  <a:schemeClr val="tx1"/>
                </a:solidFill>
              </a:rPr>
              <a:t>glukokinasa</a:t>
            </a:r>
            <a:r>
              <a:rPr lang="cs-CZ" dirty="0" smtClean="0">
                <a:solidFill>
                  <a:schemeClr val="tx1"/>
                </a:solidFill>
              </a:rPr>
              <a:t>, izoenzymy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Kosubstráty</a:t>
            </a:r>
            <a:r>
              <a:rPr lang="cs-CZ" dirty="0" smtClean="0">
                <a:solidFill>
                  <a:schemeClr val="tx1"/>
                </a:solidFill>
              </a:rPr>
              <a:t> – NAD apod. (LDH)</a:t>
            </a:r>
            <a:r>
              <a:rPr lang="cs-CZ" dirty="0">
                <a:solidFill>
                  <a:schemeClr val="tx1"/>
                </a:solidFill>
              </a:rPr>
              <a:t> 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Vztah k metabolickým hotovostem – „pool“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b="1" i="1" dirty="0" err="1">
                <a:solidFill>
                  <a:schemeClr val="tx1"/>
                </a:solidFill>
              </a:rPr>
              <a:t>V</a:t>
            </a:r>
            <a:r>
              <a:rPr lang="cs-CZ" b="1" i="1" baseline="-25000" dirty="0" err="1">
                <a:solidFill>
                  <a:schemeClr val="tx1"/>
                </a:solidFill>
              </a:rPr>
              <a:t>lim</a:t>
            </a:r>
            <a:r>
              <a:rPr lang="cs-CZ" dirty="0">
                <a:solidFill>
                  <a:schemeClr val="tx1"/>
                </a:solidFill>
              </a:rPr>
              <a:t> je ukazatelem aktivity enzymu,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závisí </a:t>
            </a:r>
            <a:r>
              <a:rPr lang="cs-CZ" dirty="0">
                <a:solidFill>
                  <a:schemeClr val="tx1"/>
                </a:solidFill>
              </a:rPr>
              <a:t>na katalytickém množství enzymu v </a:t>
            </a:r>
            <a:r>
              <a:rPr lang="cs-CZ" dirty="0" smtClean="0">
                <a:solidFill>
                  <a:schemeClr val="tx1"/>
                </a:solidFill>
              </a:rPr>
              <a:t>experimentu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Dá </a:t>
            </a:r>
            <a:r>
              <a:rPr lang="cs-CZ" dirty="0">
                <a:solidFill>
                  <a:schemeClr val="tx1"/>
                </a:solidFill>
              </a:rPr>
              <a:t>se užít k vyjádření katalytické účinnosti a čistoty enzymu. V těchto případech se vypočítá tzv. specifická aktivita jako poměr </a:t>
            </a:r>
            <a:r>
              <a:rPr lang="cs-CZ" i="1" dirty="0" err="1">
                <a:solidFill>
                  <a:schemeClr val="tx1"/>
                </a:solidFill>
              </a:rPr>
              <a:t>V</a:t>
            </a:r>
            <a:r>
              <a:rPr lang="cs-CZ" i="1" baseline="-25000" dirty="0" err="1">
                <a:solidFill>
                  <a:schemeClr val="tx1"/>
                </a:solidFill>
              </a:rPr>
              <a:t>lim</a:t>
            </a:r>
            <a:r>
              <a:rPr lang="cs-CZ" dirty="0">
                <a:solidFill>
                  <a:schemeClr val="tx1"/>
                </a:solidFill>
              </a:rPr>
              <a:t> a množství enzymu (typicky v mg bílkoviny neznáme-li jeho </a:t>
            </a:r>
            <a:r>
              <a:rPr lang="cs-CZ" i="1" dirty="0" err="1">
                <a:solidFill>
                  <a:schemeClr val="tx1"/>
                </a:solidFill>
              </a:rPr>
              <a:t>M</a:t>
            </a:r>
            <a:r>
              <a:rPr lang="cs-CZ" i="1" baseline="-25000" dirty="0" err="1">
                <a:solidFill>
                  <a:schemeClr val="tx1"/>
                </a:solidFill>
              </a:rPr>
              <a:t>r</a:t>
            </a:r>
            <a:r>
              <a:rPr lang="cs-CZ" dirty="0">
                <a:solidFill>
                  <a:schemeClr val="tx1"/>
                </a:solidFill>
              </a:rPr>
              <a:t> nebo pracujeme se směsí – </a:t>
            </a:r>
            <a:r>
              <a:rPr lang="cs-CZ" dirty="0" err="1">
                <a:solidFill>
                  <a:schemeClr val="tx1"/>
                </a:solidFill>
              </a:rPr>
              <a:t>homogenát</a:t>
            </a:r>
            <a:r>
              <a:rPr lang="cs-CZ" dirty="0">
                <a:solidFill>
                  <a:schemeClr val="tx1"/>
                </a:solidFill>
              </a:rPr>
              <a:t>, krevní sérum apod.)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Známe-li </a:t>
            </a:r>
            <a:r>
              <a:rPr lang="cs-CZ" dirty="0">
                <a:solidFill>
                  <a:schemeClr val="tx1"/>
                </a:solidFill>
              </a:rPr>
              <a:t>látkové množství enzymu, pak specifickou aktivitu vztaženou na látkové množství enzymu nazýváme číslem přeměny (TN</a:t>
            </a:r>
            <a:r>
              <a:rPr lang="cs-CZ" dirty="0" smtClean="0">
                <a:solidFill>
                  <a:schemeClr val="tx1"/>
                </a:solidFill>
              </a:rPr>
              <a:t>):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endParaRPr lang="cs-CZ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i="1" dirty="0">
                <a:solidFill>
                  <a:schemeClr val="tx1"/>
                </a:solidFill>
              </a:rPr>
              <a:t>	</a:t>
            </a:r>
            <a:r>
              <a:rPr lang="cs-CZ" i="1" dirty="0" smtClean="0">
                <a:solidFill>
                  <a:schemeClr val="tx1"/>
                </a:solidFill>
              </a:rPr>
              <a:t>	</a:t>
            </a:r>
            <a:r>
              <a:rPr lang="cs-CZ" i="1" dirty="0" err="1" smtClean="0">
                <a:solidFill>
                  <a:schemeClr val="tx1"/>
                </a:solidFill>
              </a:rPr>
              <a:t>V</a:t>
            </a:r>
            <a:r>
              <a:rPr lang="cs-CZ" i="1" baseline="-25000" dirty="0" err="1" smtClean="0">
                <a:solidFill>
                  <a:schemeClr val="tx1"/>
                </a:solidFill>
              </a:rPr>
              <a:t>lim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/ [E]</a:t>
            </a:r>
            <a:r>
              <a:rPr lang="cs-CZ" dirty="0" smtClean="0">
                <a:solidFill>
                  <a:schemeClr val="tx1"/>
                </a:solidFill>
              </a:rPr>
              <a:t> [mol.s</a:t>
            </a:r>
            <a:r>
              <a:rPr lang="cs-CZ" baseline="30000" dirty="0" smtClean="0">
                <a:solidFill>
                  <a:schemeClr val="tx1"/>
                </a:solidFill>
              </a:rPr>
              <a:t>-1</a:t>
            </a:r>
            <a:r>
              <a:rPr lang="cs-CZ" dirty="0" smtClean="0">
                <a:solidFill>
                  <a:schemeClr val="tx1"/>
                </a:solidFill>
              </a:rPr>
              <a:t>/mol] </a:t>
            </a:r>
            <a:r>
              <a:rPr lang="cs-CZ" dirty="0">
                <a:solidFill>
                  <a:schemeClr val="tx1"/>
                </a:solidFill>
              </a:rPr>
              <a:t>= TN </a:t>
            </a:r>
            <a:r>
              <a:rPr lang="cs-CZ" dirty="0" smtClean="0">
                <a:solidFill>
                  <a:schemeClr val="tx1"/>
                </a:solidFill>
              </a:rPr>
              <a:t>[s</a:t>
            </a:r>
            <a:r>
              <a:rPr lang="cs-CZ" baseline="30000" dirty="0" smtClean="0">
                <a:solidFill>
                  <a:schemeClr val="tx1"/>
                </a:solidFill>
              </a:rPr>
              <a:t>-1</a:t>
            </a:r>
            <a:r>
              <a:rPr lang="cs-CZ" dirty="0" smtClean="0">
                <a:solidFill>
                  <a:schemeClr val="tx1"/>
                </a:solidFill>
              </a:rPr>
              <a:t>] </a:t>
            </a:r>
            <a:r>
              <a:rPr lang="cs-CZ" dirty="0">
                <a:solidFill>
                  <a:schemeClr val="tx1"/>
                </a:solidFill>
              </a:rPr>
              <a:t>= </a:t>
            </a:r>
            <a:r>
              <a:rPr lang="cs-CZ" i="1" dirty="0" err="1">
                <a:solidFill>
                  <a:schemeClr val="tx1"/>
                </a:solidFill>
              </a:rPr>
              <a:t>k</a:t>
            </a:r>
            <a:r>
              <a:rPr lang="cs-CZ" i="1" baseline="-25000" dirty="0" err="1">
                <a:solidFill>
                  <a:schemeClr val="tx1"/>
                </a:solidFill>
              </a:rPr>
              <a:t>cat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5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  <a:effectLst/>
              </a:rPr>
              <a:t>Význam nalezených </a:t>
            </a:r>
            <a:r>
              <a:rPr lang="cs-CZ" sz="4800" dirty="0" smtClean="0">
                <a:solidFill>
                  <a:schemeClr val="tx1"/>
                </a:solidFill>
                <a:effectLst/>
              </a:rPr>
              <a:t>konstant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" name="Picture 2" descr="26.jpg                                                         00035B30&#10;Hard Drive                     B78AEAA7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36" y="1600200"/>
            <a:ext cx="713552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68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>
                <a:solidFill>
                  <a:schemeClr val="tx1"/>
                </a:solidFill>
              </a:rPr>
              <a:t>Význam nalezených konstant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Čísla přeměny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2" descr="27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00808"/>
            <a:ext cx="331622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75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</a:rPr>
              <a:t>Význam nalezených konstant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Konstanta specificity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poměr </a:t>
            </a:r>
            <a:r>
              <a:rPr lang="cs-CZ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i="1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cs-CZ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(vyšší – účinnější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katalýza) a </a:t>
            </a:r>
            <a:r>
              <a:rPr lang="cs-CZ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(nižší – větší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afinita enzymu k substrátu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spolehlivější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ukazatel substrátové specificity – preference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substrátů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modelově estery, specificita k aromatickým acylům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2" descr="28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52936"/>
            <a:ext cx="5974080" cy="378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78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Temata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Rychlost a aktivita</a:t>
            </a:r>
          </a:p>
          <a:p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Kinetika</a:t>
            </a:r>
          </a:p>
          <a:p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Organizace a regulace</a:t>
            </a:r>
          </a:p>
          <a:p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Praktické aspekty</a:t>
            </a:r>
            <a:endParaRPr lang="cs-CZ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Regulační aspekty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Vliv [S] na rychlost</a:t>
            </a:r>
          </a:p>
          <a:p>
            <a:pPr marL="457200" lvl="1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Michaelisovská</a:t>
            </a:r>
            <a:endParaRPr lang="cs-CZ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kinetika </a:t>
            </a: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Alosterické enzymy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- Oligomerní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dirty="0" err="1" smtClean="0">
                <a:solidFill>
                  <a:schemeClr val="tx1"/>
                </a:solidFill>
              </a:rPr>
              <a:t>Kooperativita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e</a:t>
            </a:r>
            <a:r>
              <a:rPr lang="cs-CZ" dirty="0" smtClean="0">
                <a:solidFill>
                  <a:schemeClr val="tx1"/>
                </a:solidFill>
              </a:rPr>
              <a:t>fektivní </a:t>
            </a:r>
            <a:r>
              <a:rPr lang="cs-CZ" dirty="0" smtClean="0">
                <a:solidFill>
                  <a:schemeClr val="tx1"/>
                </a:solidFill>
              </a:rPr>
              <a:t>regulace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- Neřídí </a:t>
            </a:r>
            <a:r>
              <a:rPr lang="cs-CZ" dirty="0" smtClean="0">
                <a:solidFill>
                  <a:schemeClr val="tx1"/>
                </a:solidFill>
              </a:rPr>
              <a:t>se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Michaelisovskou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kinetikou 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2" descr="36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32856"/>
            <a:ext cx="549615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75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Modulace rychlosti </a:t>
            </a:r>
            <a:r>
              <a:rPr lang="cs-CZ" dirty="0">
                <a:solidFill>
                  <a:schemeClr val="tx1"/>
                </a:solidFill>
                <a:effectLst/>
              </a:rPr>
              <a:t>enzymové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reakce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Metabolický význam – </a:t>
            </a:r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cs-CZ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situ</a:t>
            </a:r>
            <a:endParaRPr lang="cs-CZ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Regulace metabolismu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Studium metabolismu – </a:t>
            </a:r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vitro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Objasnění mechanizmu působení enzymů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Součást regulací jako celku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Způsoby – účinek metabolitů, modifikace apoenzymu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Modulátory, efektory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Positivní – aktivátory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Negativní - inhibitory</a:t>
            </a:r>
          </a:p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Inhibice enzymové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Century Gothic" pitchFamily="34" charset="0"/>
              </a:rPr>
              <a:t>Typy inhibitorů</a:t>
            </a:r>
          </a:p>
          <a:p>
            <a:r>
              <a:rPr lang="cs-CZ" dirty="0">
                <a:solidFill>
                  <a:schemeClr val="tx1"/>
                </a:solidFill>
                <a:latin typeface="Century Gothic" pitchFamily="34" charset="0"/>
              </a:rPr>
              <a:t>Ireversibilní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</a:t>
            </a:r>
            <a:r>
              <a:rPr lang="cs-CZ" dirty="0" smtClean="0">
                <a:solidFill>
                  <a:schemeClr val="tx1"/>
                </a:solidFill>
              </a:rPr>
              <a:t>ážou se pevně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smtClean="0">
                <a:solidFill>
                  <a:schemeClr val="tx1"/>
                </a:solidFill>
              </a:rPr>
              <a:t>nevratně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Lze reaktivovat chemickou </a:t>
            </a:r>
            <a:r>
              <a:rPr lang="cs-CZ" dirty="0" smtClean="0">
                <a:solidFill>
                  <a:schemeClr val="tx1"/>
                </a:solidFill>
              </a:rPr>
              <a:t>reakcí –  -SH inhibitory</a:t>
            </a: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cs-CZ" dirty="0">
                <a:solidFill>
                  <a:schemeClr val="tx1"/>
                </a:solidFill>
                <a:latin typeface="Century Gothic" pitchFamily="34" charset="0"/>
              </a:rPr>
              <a:t>Reversibilní </a:t>
            </a:r>
            <a:endParaRPr lang="cs-CZ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Interagují </a:t>
            </a:r>
            <a:r>
              <a:rPr lang="cs-CZ" dirty="0">
                <a:solidFill>
                  <a:schemeClr val="tx1"/>
                </a:solidFill>
              </a:rPr>
              <a:t>s enzymem </a:t>
            </a:r>
            <a:r>
              <a:rPr lang="cs-CZ" dirty="0" smtClean="0">
                <a:solidFill>
                  <a:schemeClr val="tx1"/>
                </a:solidFill>
              </a:rPr>
              <a:t>vratně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</a:t>
            </a:r>
            <a:r>
              <a:rPr lang="cs-CZ" dirty="0" smtClean="0">
                <a:solidFill>
                  <a:schemeClr val="tx1"/>
                </a:solidFill>
              </a:rPr>
              <a:t>ají </a:t>
            </a:r>
            <a:r>
              <a:rPr lang="cs-CZ" dirty="0">
                <a:solidFill>
                  <a:schemeClr val="tx1"/>
                </a:solidFill>
              </a:rPr>
              <a:t>se odstranit </a:t>
            </a:r>
            <a:r>
              <a:rPr lang="cs-CZ" dirty="0" smtClean="0">
                <a:solidFill>
                  <a:schemeClr val="tx1"/>
                </a:solidFill>
              </a:rPr>
              <a:t>např. </a:t>
            </a:r>
            <a:r>
              <a:rPr lang="cs-CZ" dirty="0">
                <a:solidFill>
                  <a:schemeClr val="tx1"/>
                </a:solidFill>
              </a:rPr>
              <a:t>dialýzou, gelovou </a:t>
            </a:r>
            <a:r>
              <a:rPr lang="cs-CZ" dirty="0" smtClean="0">
                <a:solidFill>
                  <a:schemeClr val="tx1"/>
                </a:solidFill>
              </a:rPr>
              <a:t>chromatografií – snížení </a:t>
            </a:r>
            <a:r>
              <a:rPr lang="en-US" dirty="0" smtClean="0">
                <a:solidFill>
                  <a:schemeClr val="tx1"/>
                </a:solidFill>
              </a:rPr>
              <a:t>[</a:t>
            </a:r>
            <a:r>
              <a:rPr lang="cs-CZ" dirty="0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  <a:endParaRPr lang="cs-CZ" dirty="0">
              <a:solidFill>
                <a:schemeClr val="tx1"/>
              </a:solidFill>
              <a:latin typeface="Century Gothic" pitchFamily="34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Century Gothic" pitchFamily="34" charset="0"/>
              </a:rPr>
              <a:t>Kompetitivní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Century Gothic" pitchFamily="34" charset="0"/>
              </a:rPr>
              <a:t>N</a:t>
            </a:r>
            <a:r>
              <a:rPr lang="cs-CZ" dirty="0" smtClean="0">
                <a:solidFill>
                  <a:schemeClr val="tx1"/>
                </a:solidFill>
                <a:latin typeface="Century Gothic" pitchFamily="34" charset="0"/>
              </a:rPr>
              <a:t>ekompetitivní  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  <a:latin typeface="Century Gothic" pitchFamily="34" charset="0"/>
              </a:rPr>
              <a:t>Akompetitivní</a:t>
            </a:r>
            <a:r>
              <a:rPr lang="cs-CZ" dirty="0">
                <a:solidFill>
                  <a:schemeClr val="tx1"/>
                </a:solidFill>
                <a:latin typeface="Century Gothic" pitchFamily="34" charset="0"/>
              </a:rPr>
              <a:t>.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Century Gothic" pitchFamily="34" charset="0"/>
              </a:rPr>
              <a:t>Další  </a:t>
            </a:r>
            <a:endParaRPr lang="cs-CZ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6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Ireverzibilní inhibice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Modifikační činidla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Studium aktivního 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centra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Organofosfáty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2" descr="43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32856"/>
            <a:ext cx="5974080" cy="348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29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Ireverzibilní inhibice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SH-inhibitory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Alkylační činidla, rtuťnaté sloučeniny (PCMB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Regenerace –SH, ME, BAL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Picture 2" descr="44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34655"/>
            <a:ext cx="6827520" cy="247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87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Reverzibilní inhibice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Kompetitivní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Inhibitor se váže do aktivního místa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Strukturní podobnost se substrátem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Soutěžení inhibitoru se substrátem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Nekompetitivní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Inhibitor se váže jinak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Substrát neovlivní vazbu inhibitoru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Akompetitivní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Inhibitor se váže na komplex ES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Alosterická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Vazba na jinou podjednotku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2" descr="37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3511296" cy="364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1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Kompetitivní inhibice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713387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Inhibice SDH </a:t>
            </a:r>
            <a:r>
              <a:rPr lang="cs-CZ" dirty="0" err="1" smtClean="0">
                <a:solidFill>
                  <a:schemeClr val="tx1"/>
                </a:solidFill>
              </a:rPr>
              <a:t>malonátem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Jantaran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err="1">
                <a:solidFill>
                  <a:schemeClr val="tx1"/>
                </a:solidFill>
              </a:rPr>
              <a:t>sukcinát</a:t>
            </a:r>
            <a:r>
              <a:rPr lang="cs-CZ" dirty="0">
                <a:solidFill>
                  <a:schemeClr val="tx1"/>
                </a:solidFill>
              </a:rPr>
              <a:t>) je substrátem enzymu </a:t>
            </a:r>
            <a:r>
              <a:rPr lang="cs-CZ" dirty="0" err="1" smtClean="0">
                <a:solidFill>
                  <a:schemeClr val="tx1"/>
                </a:solidFill>
              </a:rPr>
              <a:t>sukcinátdehydrogenasy</a:t>
            </a:r>
            <a:r>
              <a:rPr lang="cs-CZ" dirty="0" smtClean="0">
                <a:solidFill>
                  <a:schemeClr val="tx1"/>
                </a:solidFill>
              </a:rPr>
              <a:t> (vzniká </a:t>
            </a:r>
            <a:r>
              <a:rPr lang="cs-CZ" dirty="0" err="1" smtClean="0">
                <a:solidFill>
                  <a:schemeClr val="tx1"/>
                </a:solidFill>
              </a:rPr>
              <a:t>fumarát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Malonát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je kompetitivním inhibitorem </a:t>
            </a:r>
            <a:r>
              <a:rPr lang="cs-CZ" dirty="0" smtClean="0">
                <a:solidFill>
                  <a:schemeClr val="tx1"/>
                </a:solidFill>
              </a:rPr>
              <a:t>SDH (nelze </a:t>
            </a:r>
            <a:r>
              <a:rPr lang="cs-CZ" dirty="0">
                <a:solidFill>
                  <a:schemeClr val="tx1"/>
                </a:solidFill>
              </a:rPr>
              <a:t>ho </a:t>
            </a:r>
            <a:r>
              <a:rPr lang="cs-CZ" dirty="0" smtClean="0">
                <a:solidFill>
                  <a:schemeClr val="tx1"/>
                </a:solidFill>
              </a:rPr>
              <a:t>dehydrogenovat) 	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Strukturní podobnost, někdy bývá méně názorná (el. hustoty)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Určení typu inhibice kineticky </a:t>
            </a: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0928"/>
            <a:ext cx="7062858" cy="372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77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Kompetitivní inhibice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Inhibice DHF </a:t>
            </a:r>
            <a:r>
              <a:rPr lang="cs-CZ" dirty="0" err="1" smtClean="0">
                <a:solidFill>
                  <a:schemeClr val="tx1"/>
                </a:solidFill>
              </a:rPr>
              <a:t>reduktasy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Antimetabolit, cytostatikum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Další analoga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2" descr="38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414" y="2071642"/>
            <a:ext cx="469392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3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Kompetitivní inhibice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Kompetitivní inhibitor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reaguje </a:t>
            </a:r>
            <a:r>
              <a:rPr lang="cs-CZ" dirty="0">
                <a:solidFill>
                  <a:schemeClr val="tx1"/>
                </a:solidFill>
              </a:rPr>
              <a:t>s volným enzymem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a </a:t>
            </a:r>
            <a:r>
              <a:rPr lang="cs-CZ" dirty="0">
                <a:solidFill>
                  <a:schemeClr val="tx1"/>
                </a:solidFill>
              </a:rPr>
              <a:t>soutěží se substrátem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vazné </a:t>
            </a:r>
            <a:r>
              <a:rPr lang="cs-CZ" dirty="0">
                <a:solidFill>
                  <a:schemeClr val="tx1"/>
                </a:solidFill>
              </a:rPr>
              <a:t>místo v aktivním centru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Může </a:t>
            </a:r>
            <a:r>
              <a:rPr lang="cs-CZ" dirty="0">
                <a:solidFill>
                  <a:schemeClr val="tx1"/>
                </a:solidFill>
              </a:rPr>
              <a:t>se navázat pouze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na </a:t>
            </a:r>
            <a:r>
              <a:rPr lang="cs-CZ" dirty="0">
                <a:solidFill>
                  <a:schemeClr val="tx1"/>
                </a:solidFill>
              </a:rPr>
              <a:t>volný </a:t>
            </a:r>
            <a:r>
              <a:rPr lang="cs-CZ" dirty="0" smtClean="0">
                <a:solidFill>
                  <a:schemeClr val="tx1"/>
                </a:solidFill>
              </a:rPr>
              <a:t>enzym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 </a:t>
            </a:r>
            <a:r>
              <a:rPr lang="cs-CZ" dirty="0">
                <a:solidFill>
                  <a:schemeClr val="tx1"/>
                </a:solidFill>
              </a:rPr>
              <a:t>reakční směsi </a:t>
            </a:r>
            <a:r>
              <a:rPr lang="cs-CZ" dirty="0" smtClean="0">
                <a:solidFill>
                  <a:schemeClr val="tx1"/>
                </a:solidFill>
              </a:rPr>
              <a:t>se pak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vyskytuje mimo E</a:t>
            </a:r>
            <a:r>
              <a:rPr lang="cs-CZ" dirty="0">
                <a:solidFill>
                  <a:schemeClr val="tx1"/>
                </a:solidFill>
              </a:rPr>
              <a:t>, S a ES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ještě </a:t>
            </a:r>
            <a:r>
              <a:rPr lang="cs-CZ" dirty="0">
                <a:solidFill>
                  <a:schemeClr val="tx1"/>
                </a:solidFill>
              </a:rPr>
              <a:t>EI (komplex enzym-inhibitor</a:t>
            </a:r>
            <a:r>
              <a:rPr lang="cs-CZ" dirty="0" smtClean="0">
                <a:solidFill>
                  <a:schemeClr val="tx1"/>
                </a:solidFill>
              </a:rPr>
              <a:t>),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který </a:t>
            </a:r>
            <a:r>
              <a:rPr lang="cs-CZ" dirty="0">
                <a:solidFill>
                  <a:schemeClr val="tx1"/>
                </a:solidFill>
              </a:rPr>
              <a:t>se tvoří vratně mezi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volným </a:t>
            </a:r>
            <a:r>
              <a:rPr lang="cs-CZ" dirty="0">
                <a:solidFill>
                  <a:schemeClr val="tx1"/>
                </a:solidFill>
              </a:rPr>
              <a:t>enzymem a </a:t>
            </a:r>
            <a:r>
              <a:rPr lang="cs-CZ" dirty="0" smtClean="0">
                <a:solidFill>
                  <a:schemeClr val="tx1"/>
                </a:solidFill>
              </a:rPr>
              <a:t>inhibitorem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Picture 2" descr="41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883" y="1243375"/>
            <a:ext cx="408310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96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Kompetitivní inhibice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Kinetická analýza</a:t>
            </a: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>  Oproti neinhibované reakci </a:t>
            </a:r>
            <a:r>
              <a:rPr lang="cs-CZ" sz="1800" dirty="0">
                <a:solidFill>
                  <a:schemeClr val="tx1"/>
                </a:solidFill>
              </a:rPr>
              <a:t>z</a:t>
            </a:r>
            <a:r>
              <a:rPr lang="cs-CZ" sz="1800" dirty="0" smtClean="0">
                <a:solidFill>
                  <a:schemeClr val="tx1"/>
                </a:solidFill>
              </a:rPr>
              <a:t>ahrnuje</a:t>
            </a:r>
            <a:endParaRPr lang="cs-CZ" sz="1800" dirty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		</a:t>
            </a:r>
            <a:r>
              <a:rPr lang="cs-CZ" sz="1800" i="1" dirty="0" err="1" smtClean="0">
                <a:solidFill>
                  <a:schemeClr val="tx1"/>
                </a:solidFill>
              </a:rPr>
              <a:t>K</a:t>
            </a:r>
            <a:r>
              <a:rPr lang="cs-CZ" sz="1800" i="1" baseline="-25000" dirty="0" err="1" smtClean="0">
                <a:solidFill>
                  <a:schemeClr val="tx1"/>
                </a:solidFill>
              </a:rPr>
              <a:t>i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= [E] . [I] / [EI] </a:t>
            </a:r>
            <a:r>
              <a:rPr lang="cs-CZ" sz="1800" dirty="0" smtClean="0">
                <a:solidFill>
                  <a:schemeClr val="tx1"/>
                </a:solidFill>
              </a:rPr>
              <a:t>a pak  </a:t>
            </a:r>
            <a:r>
              <a:rPr lang="cs-CZ" sz="1800" dirty="0">
                <a:solidFill>
                  <a:schemeClr val="tx1"/>
                </a:solidFill>
              </a:rPr>
              <a:t>[E]</a:t>
            </a:r>
            <a:r>
              <a:rPr lang="cs-CZ" sz="1800" baseline="-25000" dirty="0">
                <a:solidFill>
                  <a:schemeClr val="tx1"/>
                </a:solidFill>
              </a:rPr>
              <a:t>t</a:t>
            </a:r>
            <a:r>
              <a:rPr lang="cs-CZ" sz="1800" dirty="0">
                <a:solidFill>
                  <a:schemeClr val="tx1"/>
                </a:solidFill>
              </a:rPr>
              <a:t> = [E] + [EI] + [ES]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   dále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	</a:t>
            </a:r>
            <a:r>
              <a:rPr lang="cs-CZ" sz="1800" dirty="0" smtClean="0">
                <a:solidFill>
                  <a:schemeClr val="tx1"/>
                </a:solidFill>
              </a:rPr>
              <a:t>v </a:t>
            </a:r>
            <a:r>
              <a:rPr lang="cs-CZ" sz="1800" dirty="0">
                <a:solidFill>
                  <a:schemeClr val="tx1"/>
                </a:solidFill>
              </a:rPr>
              <a:t>= </a:t>
            </a:r>
            <a:r>
              <a:rPr lang="cs-CZ" sz="1800" i="1" dirty="0" err="1">
                <a:solidFill>
                  <a:schemeClr val="tx1"/>
                </a:solidFill>
              </a:rPr>
              <a:t>V</a:t>
            </a:r>
            <a:r>
              <a:rPr lang="cs-CZ" sz="1800" i="1" baseline="-25000" dirty="0" err="1">
                <a:solidFill>
                  <a:schemeClr val="tx1"/>
                </a:solidFill>
              </a:rPr>
              <a:t>lim</a:t>
            </a:r>
            <a:r>
              <a:rPr lang="cs-CZ" sz="1800" dirty="0">
                <a:solidFill>
                  <a:schemeClr val="tx1"/>
                </a:solidFill>
              </a:rPr>
              <a:t> . [S] / [</a:t>
            </a:r>
            <a:r>
              <a:rPr lang="cs-CZ" sz="1800" i="1" dirty="0">
                <a:solidFill>
                  <a:schemeClr val="tx1"/>
                </a:solidFill>
              </a:rPr>
              <a:t>K</a:t>
            </a:r>
            <a:r>
              <a:rPr lang="cs-CZ" sz="1800" i="1" baseline="-25000" dirty="0">
                <a:solidFill>
                  <a:schemeClr val="tx1"/>
                </a:solidFill>
              </a:rPr>
              <a:t>m</a:t>
            </a:r>
            <a:r>
              <a:rPr lang="cs-CZ" sz="1800" dirty="0">
                <a:solidFill>
                  <a:schemeClr val="tx1"/>
                </a:solidFill>
              </a:rPr>
              <a:t> (1+ [I</a:t>
            </a:r>
            <a:r>
              <a:rPr lang="cs-CZ" sz="1800" dirty="0" smtClean="0">
                <a:solidFill>
                  <a:schemeClr val="tx1"/>
                </a:solidFill>
              </a:rPr>
              <a:t>]/</a:t>
            </a:r>
            <a:r>
              <a:rPr lang="cs-CZ" sz="1800" i="1" dirty="0">
                <a:solidFill>
                  <a:schemeClr val="tx1"/>
                </a:solidFill>
              </a:rPr>
              <a:t> </a:t>
            </a:r>
            <a:r>
              <a:rPr lang="cs-CZ" sz="1800" i="1" dirty="0" err="1" smtClean="0">
                <a:solidFill>
                  <a:schemeClr val="tx1"/>
                </a:solidFill>
              </a:rPr>
              <a:t>K</a:t>
            </a:r>
            <a:r>
              <a:rPr lang="cs-CZ" sz="1800" i="1" baseline="-25000" dirty="0" err="1" smtClean="0">
                <a:solidFill>
                  <a:schemeClr val="tx1"/>
                </a:solidFill>
              </a:rPr>
              <a:t>i</a:t>
            </a:r>
            <a:r>
              <a:rPr lang="cs-CZ" sz="1800" dirty="0" smtClean="0">
                <a:solidFill>
                  <a:schemeClr val="tx1"/>
                </a:solidFill>
              </a:rPr>
              <a:t>) </a:t>
            </a:r>
            <a:r>
              <a:rPr lang="cs-CZ" sz="1800" dirty="0">
                <a:solidFill>
                  <a:schemeClr val="tx1"/>
                </a:solidFill>
              </a:rPr>
              <a:t>+ [S]], kde </a:t>
            </a:r>
            <a:r>
              <a:rPr lang="cs-CZ" sz="1800" i="1" dirty="0">
                <a:solidFill>
                  <a:schemeClr val="tx1"/>
                </a:solidFill>
              </a:rPr>
              <a:t>K</a:t>
            </a:r>
            <a:r>
              <a:rPr lang="cs-CZ" sz="1800" i="1" baseline="-25000" dirty="0">
                <a:solidFill>
                  <a:schemeClr val="tx1"/>
                </a:solidFill>
              </a:rPr>
              <a:t>m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(1+ [I</a:t>
            </a:r>
            <a:r>
              <a:rPr lang="cs-CZ" sz="1800" dirty="0" smtClean="0">
                <a:solidFill>
                  <a:schemeClr val="tx1"/>
                </a:solidFill>
              </a:rPr>
              <a:t>]/</a:t>
            </a:r>
            <a:r>
              <a:rPr lang="cs-CZ" sz="1800" i="1" dirty="0">
                <a:solidFill>
                  <a:schemeClr val="tx1"/>
                </a:solidFill>
              </a:rPr>
              <a:t> </a:t>
            </a:r>
            <a:r>
              <a:rPr lang="cs-CZ" sz="1800" i="1" dirty="0" err="1" smtClean="0">
                <a:solidFill>
                  <a:schemeClr val="tx1"/>
                </a:solidFill>
              </a:rPr>
              <a:t>K</a:t>
            </a:r>
            <a:r>
              <a:rPr lang="cs-CZ" sz="1800" i="1" baseline="-25000" dirty="0" err="1" smtClean="0">
                <a:solidFill>
                  <a:schemeClr val="tx1"/>
                </a:solidFill>
              </a:rPr>
              <a:t>i</a:t>
            </a:r>
            <a:r>
              <a:rPr lang="cs-CZ" sz="1800" dirty="0" smtClean="0">
                <a:solidFill>
                  <a:schemeClr val="tx1"/>
                </a:solidFill>
              </a:rPr>
              <a:t>) </a:t>
            </a:r>
            <a:r>
              <a:rPr lang="cs-CZ" sz="1800" dirty="0">
                <a:solidFill>
                  <a:schemeClr val="tx1"/>
                </a:solidFill>
              </a:rPr>
              <a:t>= </a:t>
            </a:r>
            <a:r>
              <a:rPr lang="cs-CZ" sz="1800" i="1" dirty="0" err="1" smtClean="0">
                <a:solidFill>
                  <a:schemeClr val="tx1"/>
                </a:solidFill>
              </a:rPr>
              <a:t>K</a:t>
            </a:r>
            <a:r>
              <a:rPr lang="cs-CZ" sz="1800" i="1" baseline="-25000" dirty="0" err="1" smtClean="0">
                <a:solidFill>
                  <a:schemeClr val="tx1"/>
                </a:solidFill>
              </a:rPr>
              <a:t>app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   a </a:t>
            </a:r>
            <a:r>
              <a:rPr lang="cs-CZ" sz="1800" dirty="0">
                <a:solidFill>
                  <a:schemeClr val="tx1"/>
                </a:solidFill>
              </a:rPr>
              <a:t>po rektifikaci	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	</a:t>
            </a:r>
            <a:r>
              <a:rPr lang="cs-CZ" sz="1800" dirty="0" smtClean="0">
                <a:solidFill>
                  <a:schemeClr val="tx1"/>
                </a:solidFill>
              </a:rPr>
              <a:t>	1/v </a:t>
            </a:r>
            <a:r>
              <a:rPr lang="cs-CZ" sz="1800" dirty="0">
                <a:solidFill>
                  <a:schemeClr val="tx1"/>
                </a:solidFill>
              </a:rPr>
              <a:t>= 1/ </a:t>
            </a:r>
            <a:r>
              <a:rPr lang="cs-CZ" sz="1800" i="1" dirty="0" err="1">
                <a:solidFill>
                  <a:schemeClr val="tx1"/>
                </a:solidFill>
              </a:rPr>
              <a:t>V</a:t>
            </a:r>
            <a:r>
              <a:rPr lang="cs-CZ" sz="1800" i="1" baseline="-25000" dirty="0" err="1">
                <a:solidFill>
                  <a:schemeClr val="tx1"/>
                </a:solidFill>
              </a:rPr>
              <a:t>lim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+ </a:t>
            </a:r>
            <a:r>
              <a:rPr lang="cs-CZ" sz="1800" i="1" dirty="0" err="1" smtClean="0">
                <a:solidFill>
                  <a:schemeClr val="tx1"/>
                </a:solidFill>
              </a:rPr>
              <a:t>K</a:t>
            </a:r>
            <a:r>
              <a:rPr lang="cs-CZ" sz="1800" i="1" baseline="-25000" dirty="0" err="1" smtClean="0">
                <a:solidFill>
                  <a:schemeClr val="tx1"/>
                </a:solidFill>
              </a:rPr>
              <a:t>app</a:t>
            </a:r>
            <a:r>
              <a:rPr lang="cs-CZ" sz="1800" dirty="0" smtClean="0">
                <a:solidFill>
                  <a:schemeClr val="tx1"/>
                </a:solidFill>
              </a:rPr>
              <a:t>/</a:t>
            </a:r>
            <a:r>
              <a:rPr lang="cs-CZ" sz="1800" i="1" dirty="0" smtClean="0">
                <a:solidFill>
                  <a:schemeClr val="tx1"/>
                </a:solidFill>
              </a:rPr>
              <a:t> </a:t>
            </a:r>
            <a:r>
              <a:rPr lang="cs-CZ" sz="1800" i="1" dirty="0" err="1">
                <a:solidFill>
                  <a:schemeClr val="tx1"/>
                </a:solidFill>
              </a:rPr>
              <a:t>V</a:t>
            </a:r>
            <a:r>
              <a:rPr lang="cs-CZ" sz="1800" i="1" baseline="-25000" dirty="0" err="1">
                <a:solidFill>
                  <a:schemeClr val="tx1"/>
                </a:solidFill>
              </a:rPr>
              <a:t>lim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. 1/[S]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					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Výraz </a:t>
            </a:r>
            <a:r>
              <a:rPr lang="cs-CZ" sz="1800" i="1" dirty="0" err="1" smtClean="0">
                <a:solidFill>
                  <a:schemeClr val="tx1"/>
                </a:solidFill>
              </a:rPr>
              <a:t>K</a:t>
            </a:r>
            <a:r>
              <a:rPr lang="cs-CZ" sz="1800" i="1" baseline="-25000" dirty="0" err="1" smtClean="0">
                <a:solidFill>
                  <a:schemeClr val="tx1"/>
                </a:solidFill>
              </a:rPr>
              <a:t>app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nazýváme zdánlivou </a:t>
            </a:r>
            <a:r>
              <a:rPr lang="cs-CZ" sz="1800" dirty="0" err="1">
                <a:solidFill>
                  <a:schemeClr val="tx1"/>
                </a:solidFill>
              </a:rPr>
              <a:t>Michaelisovou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>konstantou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	</a:t>
            </a:r>
            <a:r>
              <a:rPr lang="cs-CZ" sz="1600" dirty="0" smtClean="0">
                <a:solidFill>
                  <a:schemeClr val="tx1"/>
                </a:solidFill>
              </a:rPr>
              <a:t>je </a:t>
            </a:r>
            <a:r>
              <a:rPr lang="cs-CZ" sz="1600" dirty="0">
                <a:solidFill>
                  <a:schemeClr val="tx1"/>
                </a:solidFill>
              </a:rPr>
              <a:t>vyšší než </a:t>
            </a:r>
            <a:r>
              <a:rPr lang="cs-CZ" sz="1600" dirty="0" smtClean="0">
                <a:solidFill>
                  <a:schemeClr val="tx1"/>
                </a:solidFill>
              </a:rPr>
              <a:t>skutečná </a:t>
            </a:r>
            <a:r>
              <a:rPr lang="cs-CZ" sz="1600" dirty="0">
                <a:solidFill>
                  <a:schemeClr val="tx1"/>
                </a:solidFill>
              </a:rPr>
              <a:t>přímo úměrně [I</a:t>
            </a:r>
            <a:r>
              <a:rPr lang="cs-CZ" sz="1600" dirty="0" smtClean="0">
                <a:solidFill>
                  <a:schemeClr val="tx1"/>
                </a:solidFill>
              </a:rPr>
              <a:t>]</a:t>
            </a:r>
            <a:r>
              <a:rPr lang="cs-CZ" sz="1600" i="1" dirty="0" smtClean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a nepřímo </a:t>
            </a:r>
            <a:r>
              <a:rPr lang="cs-CZ" sz="1600" i="1" dirty="0" err="1" smtClean="0">
                <a:solidFill>
                  <a:schemeClr val="tx1"/>
                </a:solidFill>
              </a:rPr>
              <a:t>K</a:t>
            </a:r>
            <a:r>
              <a:rPr lang="cs-CZ" sz="1600" i="1" baseline="-25000" dirty="0" err="1" smtClean="0">
                <a:solidFill>
                  <a:schemeClr val="tx1"/>
                </a:solidFill>
              </a:rPr>
              <a:t>i</a:t>
            </a:r>
            <a:endParaRPr lang="cs-CZ" sz="1600" i="1" baseline="-25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i="1" baseline="-25000" dirty="0">
                <a:solidFill>
                  <a:schemeClr val="tx1"/>
                </a:solidFill>
              </a:rPr>
              <a:t>	</a:t>
            </a:r>
            <a:r>
              <a:rPr lang="cs-CZ" sz="1600" dirty="0" smtClean="0">
                <a:solidFill>
                  <a:schemeClr val="tx1"/>
                </a:solidFill>
              </a:rPr>
              <a:t>vliv </a:t>
            </a:r>
            <a:r>
              <a:rPr lang="cs-CZ" sz="1600" dirty="0" err="1" smtClean="0">
                <a:solidFill>
                  <a:schemeClr val="tx1"/>
                </a:solidFill>
              </a:rPr>
              <a:t>kompetice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i="1" dirty="0" err="1" smtClean="0">
                <a:solidFill>
                  <a:schemeClr val="tx1"/>
                </a:solidFill>
              </a:rPr>
              <a:t>V</a:t>
            </a:r>
            <a:r>
              <a:rPr lang="cs-CZ" sz="1800" i="1" baseline="-25000" dirty="0" err="1" smtClean="0">
                <a:solidFill>
                  <a:schemeClr val="tx1"/>
                </a:solidFill>
              </a:rPr>
              <a:t>lim</a:t>
            </a:r>
            <a:r>
              <a:rPr lang="cs-CZ" sz="1800" i="1" dirty="0" smtClean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>se nemění</a:t>
            </a:r>
            <a:endParaRPr lang="cs-CZ" sz="1800" dirty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0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Vyjadřování katalytické účinnosti enzymů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Vyjádření množství </a:t>
            </a:r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smtClean="0">
                <a:solidFill>
                  <a:schemeClr val="tx1"/>
                </a:solidFill>
              </a:rPr>
              <a:t>koncentrace) </a:t>
            </a:r>
            <a:r>
              <a:rPr lang="cs-CZ" dirty="0">
                <a:solidFill>
                  <a:schemeClr val="tx1"/>
                </a:solidFill>
              </a:rPr>
              <a:t>enzymů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jak </a:t>
            </a:r>
            <a:r>
              <a:rPr lang="cs-CZ" dirty="0">
                <a:solidFill>
                  <a:schemeClr val="tx1"/>
                </a:solidFill>
              </a:rPr>
              <a:t>čistých tak v komplexní proteinové </a:t>
            </a:r>
            <a:r>
              <a:rPr lang="cs-CZ" dirty="0" smtClean="0">
                <a:solidFill>
                  <a:schemeClr val="tx1"/>
                </a:solidFill>
              </a:rPr>
              <a:t>směsi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hmotnostím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>
                <a:solidFill>
                  <a:schemeClr val="tx1"/>
                </a:solidFill>
              </a:rPr>
              <a:t>látkovým a katalytickým množstvím (koncentrací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účinnost enzymu - </a:t>
            </a:r>
            <a:r>
              <a:rPr lang="cs-CZ" b="1" dirty="0" smtClean="0">
                <a:solidFill>
                  <a:schemeClr val="tx1"/>
                </a:solidFill>
              </a:rPr>
              <a:t>aktivity </a:t>
            </a:r>
            <a:r>
              <a:rPr lang="cs-CZ" dirty="0">
                <a:solidFill>
                  <a:schemeClr val="tx1"/>
                </a:solidFill>
              </a:rPr>
              <a:t>-</a:t>
            </a:r>
            <a:r>
              <a:rPr lang="cs-CZ" dirty="0" smtClean="0">
                <a:solidFill>
                  <a:schemeClr val="tx1"/>
                </a:solidFill>
              </a:rPr>
              <a:t> odvozena </a:t>
            </a:r>
            <a:r>
              <a:rPr lang="cs-CZ" dirty="0">
                <a:solidFill>
                  <a:schemeClr val="tx1"/>
                </a:solidFill>
              </a:rPr>
              <a:t>od rychlosti enzymové reakce – jako množství přeměněného substrátu či vzniklého produktu za časovou jednotku. Tato rychlost (</a:t>
            </a:r>
            <a:r>
              <a:rPr lang="cs-CZ" dirty="0" err="1">
                <a:solidFill>
                  <a:schemeClr val="tx1"/>
                </a:solidFill>
              </a:rPr>
              <a:t>dc</a:t>
            </a:r>
            <a:r>
              <a:rPr lang="cs-CZ" dirty="0">
                <a:solidFill>
                  <a:schemeClr val="tx1"/>
                </a:solidFill>
              </a:rPr>
              <a:t>/</a:t>
            </a:r>
            <a:r>
              <a:rPr lang="cs-CZ" dirty="0" err="1">
                <a:solidFill>
                  <a:schemeClr val="tx1"/>
                </a:solidFill>
              </a:rPr>
              <a:t>dt</a:t>
            </a:r>
            <a:r>
              <a:rPr lang="cs-CZ" dirty="0">
                <a:solidFill>
                  <a:schemeClr val="tx1"/>
                </a:solidFill>
              </a:rPr>
              <a:t>) se stanovuje vhodnými metodami, s výhodou </a:t>
            </a:r>
            <a:r>
              <a:rPr lang="cs-CZ" dirty="0" smtClean="0">
                <a:solidFill>
                  <a:schemeClr val="tx1"/>
                </a:solidFill>
              </a:rPr>
              <a:t>fotometricky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Jednotky </a:t>
            </a:r>
            <a:r>
              <a:rPr lang="cs-CZ" dirty="0" smtClean="0">
                <a:solidFill>
                  <a:schemeClr val="tx1"/>
                </a:solidFill>
              </a:rPr>
              <a:t>aktivity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Smluvní jednotky – např. u amylasy - množství enzymu, které rozštěpilo za 30 min při 40 </a:t>
            </a:r>
            <a:r>
              <a:rPr lang="cs-CZ" baseline="30000" dirty="0" err="1">
                <a:solidFill>
                  <a:schemeClr val="tx1"/>
                </a:solidFill>
              </a:rPr>
              <a:t>o</a:t>
            </a:r>
            <a:r>
              <a:rPr lang="cs-CZ" dirty="0" err="1">
                <a:solidFill>
                  <a:schemeClr val="tx1"/>
                </a:solidFill>
              </a:rPr>
              <a:t>C</a:t>
            </a:r>
            <a:r>
              <a:rPr lang="cs-CZ" dirty="0">
                <a:solidFill>
                  <a:schemeClr val="tx1"/>
                </a:solidFill>
              </a:rPr>
              <a:t> dané množství škrobu aby ten nedával reakci s jodem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IU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- mezinárodní </a:t>
            </a:r>
            <a:r>
              <a:rPr lang="cs-CZ" dirty="0">
                <a:solidFill>
                  <a:schemeClr val="tx1"/>
                </a:solidFill>
              </a:rPr>
              <a:t>jednotky 1961 – množství enzymu, jež přeměnní 1 µmol substrátu za 1 minutu za standardních podmínek (pH, T, přebytek substrátu, přítomnost aktivátorů)</a:t>
            </a:r>
          </a:p>
          <a:p>
            <a:pPr lvl="1"/>
            <a:r>
              <a:rPr lang="cs-CZ" b="1" dirty="0" err="1">
                <a:solidFill>
                  <a:schemeClr val="tx1"/>
                </a:solidFill>
              </a:rPr>
              <a:t>Katal</a:t>
            </a:r>
            <a:r>
              <a:rPr lang="cs-CZ" dirty="0">
                <a:solidFill>
                  <a:schemeClr val="tx1"/>
                </a:solidFill>
              </a:rPr>
              <a:t> (podle soustavy SI) 1971 - množství enzymu, jež přemění 1 mol substrátu za 1 sekundu za standardních podmínek (pH, T, přebytek substrátu, přítomnost aktivátorů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Specifická aktivita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aktivita </a:t>
            </a:r>
            <a:r>
              <a:rPr lang="cs-CZ" dirty="0">
                <a:solidFill>
                  <a:schemeClr val="tx1"/>
                </a:solidFill>
              </a:rPr>
              <a:t>vztažená na </a:t>
            </a:r>
            <a:r>
              <a:rPr lang="cs-CZ" dirty="0" smtClean="0">
                <a:solidFill>
                  <a:schemeClr val="tx1"/>
                </a:solidFill>
              </a:rPr>
              <a:t>celkové množství (koncentraci) vztažného parametru( bílkoviny) – </a:t>
            </a:r>
            <a:r>
              <a:rPr lang="cs-CZ" dirty="0" err="1" smtClean="0">
                <a:solidFill>
                  <a:schemeClr val="tx1"/>
                </a:solidFill>
              </a:rPr>
              <a:t>katal</a:t>
            </a:r>
            <a:r>
              <a:rPr lang="cs-CZ" dirty="0" smtClean="0">
                <a:solidFill>
                  <a:schemeClr val="tx1"/>
                </a:solidFill>
              </a:rPr>
              <a:t>/g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Číslo přeměny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látkové </a:t>
            </a:r>
            <a:r>
              <a:rPr lang="cs-CZ" dirty="0">
                <a:solidFill>
                  <a:schemeClr val="tx1"/>
                </a:solidFill>
              </a:rPr>
              <a:t>množství substrátu (mol) přeměněné molem enzymu za časovou jednotku (s</a:t>
            </a:r>
            <a:r>
              <a:rPr lang="cs-CZ" dirty="0" smtClean="0">
                <a:solidFill>
                  <a:schemeClr val="tx1"/>
                </a:solidFill>
              </a:rPr>
              <a:t>) –</a:t>
            </a:r>
            <a:r>
              <a:rPr lang="cs-CZ" i="1" dirty="0" smtClean="0">
                <a:solidFill>
                  <a:schemeClr val="tx1"/>
                </a:solidFill>
              </a:rPr>
              <a:t> k </a:t>
            </a:r>
            <a:r>
              <a:rPr lang="cs-CZ" dirty="0" smtClean="0">
                <a:solidFill>
                  <a:schemeClr val="tx1"/>
                </a:solidFill>
              </a:rPr>
              <a:t>[s</a:t>
            </a:r>
            <a:r>
              <a:rPr lang="cs-CZ" baseline="30000" dirty="0" smtClean="0">
                <a:solidFill>
                  <a:schemeClr val="tx1"/>
                </a:solidFill>
              </a:rPr>
              <a:t>-1</a:t>
            </a:r>
            <a:r>
              <a:rPr lang="cs-CZ" dirty="0" smtClean="0">
                <a:solidFill>
                  <a:schemeClr val="tx1"/>
                </a:solidFill>
              </a:rPr>
              <a:t>] 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2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Kompetitivní inhibice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7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7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7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7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7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700" dirty="0" smtClean="0">
                <a:solidFill>
                  <a:schemeClr val="tx1"/>
                </a:solidFill>
              </a:rPr>
              <a:t>Grafické </a:t>
            </a:r>
            <a:r>
              <a:rPr lang="cs-CZ" sz="1700" dirty="0">
                <a:solidFill>
                  <a:schemeClr val="tx1"/>
                </a:solidFill>
              </a:rPr>
              <a:t>vyjádření této závislosti vidíme na vynesení dle </a:t>
            </a:r>
            <a:r>
              <a:rPr lang="cs-CZ" sz="1700" dirty="0" err="1">
                <a:solidFill>
                  <a:schemeClr val="tx1"/>
                </a:solidFill>
              </a:rPr>
              <a:t>Lineweavera</a:t>
            </a:r>
            <a:r>
              <a:rPr lang="cs-CZ" sz="1700" dirty="0">
                <a:solidFill>
                  <a:schemeClr val="tx1"/>
                </a:solidFill>
              </a:rPr>
              <a:t> a Burka</a:t>
            </a:r>
          </a:p>
          <a:p>
            <a:endParaRPr lang="cs-CZ" sz="17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2" descr="82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53" y="1412776"/>
            <a:ext cx="5309616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50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Nekompetitivní </a:t>
            </a:r>
            <a:r>
              <a:rPr lang="cs-CZ" dirty="0" smtClean="0">
                <a:solidFill>
                  <a:schemeClr val="tx1"/>
                </a:solidFill>
              </a:rPr>
              <a:t>inhibice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Inhibitor </a:t>
            </a:r>
            <a:r>
              <a:rPr lang="cs-CZ" sz="2000" dirty="0">
                <a:solidFill>
                  <a:schemeClr val="tx1"/>
                </a:solidFill>
              </a:rPr>
              <a:t>není podobný </a:t>
            </a:r>
            <a:r>
              <a:rPr lang="cs-CZ" sz="2000" dirty="0" smtClean="0">
                <a:solidFill>
                  <a:schemeClr val="tx1"/>
                </a:solidFill>
              </a:rPr>
              <a:t>substrátu 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</a:rPr>
              <a:t>váže </a:t>
            </a:r>
            <a:r>
              <a:rPr lang="cs-CZ" sz="2000" dirty="0">
                <a:solidFill>
                  <a:schemeClr val="tx1"/>
                </a:solidFill>
              </a:rPr>
              <a:t>se jak na volný </a:t>
            </a:r>
            <a:r>
              <a:rPr lang="cs-CZ" sz="2000" dirty="0" smtClean="0">
                <a:solidFill>
                  <a:schemeClr val="tx1"/>
                </a:solidFill>
              </a:rPr>
              <a:t>E 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tak </a:t>
            </a:r>
            <a:r>
              <a:rPr lang="cs-CZ" sz="2000" dirty="0">
                <a:solidFill>
                  <a:schemeClr val="tx1"/>
                </a:solidFill>
              </a:rPr>
              <a:t>komplex </a:t>
            </a:r>
            <a:r>
              <a:rPr lang="cs-CZ" sz="2000" dirty="0" smtClean="0">
                <a:solidFill>
                  <a:schemeClr val="tx1"/>
                </a:solidFill>
              </a:rPr>
              <a:t>ES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</a:rPr>
              <a:t>Vytváří </a:t>
            </a:r>
            <a:r>
              <a:rPr lang="cs-CZ" sz="2000" dirty="0">
                <a:solidFill>
                  <a:schemeClr val="tx1"/>
                </a:solidFill>
              </a:rPr>
              <a:t>komplex </a:t>
            </a:r>
            <a:r>
              <a:rPr lang="cs-CZ" sz="2000" dirty="0" smtClean="0">
                <a:solidFill>
                  <a:schemeClr val="tx1"/>
                </a:solidFill>
              </a:rPr>
              <a:t>EI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chemeClr val="tx1"/>
                </a:solidFill>
              </a:rPr>
              <a:t>[</a:t>
            </a:r>
            <a:r>
              <a:rPr lang="cs-CZ" sz="2000" dirty="0" smtClean="0">
                <a:solidFill>
                  <a:schemeClr val="tx1"/>
                </a:solidFill>
              </a:rPr>
              <a:t>EI] nezávisí </a:t>
            </a:r>
            <a:r>
              <a:rPr lang="cs-CZ" sz="2000" dirty="0">
                <a:solidFill>
                  <a:schemeClr val="tx1"/>
                </a:solidFill>
              </a:rPr>
              <a:t>na </a:t>
            </a:r>
            <a:r>
              <a:rPr lang="cs-CZ" sz="2000" dirty="0" smtClean="0">
                <a:solidFill>
                  <a:schemeClr val="tx1"/>
                </a:solidFill>
              </a:rPr>
              <a:t>[S], 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ale pouze [I] </a:t>
            </a:r>
            <a:endParaRPr lang="cs-CZ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 E</a:t>
            </a:r>
            <a:r>
              <a:rPr lang="cs-CZ" baseline="-25000" dirty="0">
                <a:solidFill>
                  <a:schemeClr val="tx1"/>
                </a:solidFill>
              </a:rPr>
              <a:t>t</a:t>
            </a:r>
            <a:r>
              <a:rPr lang="cs-CZ" dirty="0">
                <a:solidFill>
                  <a:schemeClr val="tx1"/>
                </a:solidFill>
              </a:rPr>
              <a:t> + I = EI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2" descr="42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407700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 flipH="1">
            <a:off x="6228184" y="2060848"/>
            <a:ext cx="720080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58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Nekompetitivní </a:t>
            </a:r>
            <a:r>
              <a:rPr lang="cs-CZ" dirty="0" smtClean="0">
                <a:solidFill>
                  <a:schemeClr val="tx1"/>
                </a:solidFill>
              </a:rPr>
              <a:t>inhibice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Zavedením do základní rovnice </a:t>
            </a:r>
            <a:r>
              <a:rPr lang="cs-CZ" dirty="0" err="1">
                <a:solidFill>
                  <a:schemeClr val="tx1"/>
                </a:solidFill>
              </a:rPr>
              <a:t>Michaelise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>
                <a:solidFill>
                  <a:schemeClr val="tx1"/>
                </a:solidFill>
              </a:rPr>
              <a:t>Mentenové</a:t>
            </a:r>
            <a:r>
              <a:rPr lang="cs-CZ" dirty="0">
                <a:solidFill>
                  <a:schemeClr val="tx1"/>
                </a:solidFill>
              </a:rPr>
              <a:t> pak dostáváme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v </a:t>
            </a:r>
            <a:r>
              <a:rPr lang="cs-CZ" dirty="0">
                <a:solidFill>
                  <a:schemeClr val="tx1"/>
                </a:solidFill>
              </a:rPr>
              <a:t>= </a:t>
            </a:r>
            <a:r>
              <a:rPr lang="cs-CZ" dirty="0" smtClean="0">
                <a:solidFill>
                  <a:schemeClr val="tx1"/>
                </a:solidFill>
              </a:rPr>
              <a:t>(</a:t>
            </a:r>
            <a:r>
              <a:rPr lang="cs-CZ" i="1" dirty="0" err="1" smtClean="0">
                <a:solidFill>
                  <a:schemeClr val="tx1"/>
                </a:solidFill>
              </a:rPr>
              <a:t>V</a:t>
            </a:r>
            <a:r>
              <a:rPr lang="cs-CZ" i="1" baseline="-25000" dirty="0" err="1" smtClean="0">
                <a:solidFill>
                  <a:schemeClr val="tx1"/>
                </a:solidFill>
              </a:rPr>
              <a:t>lim</a:t>
            </a:r>
            <a:r>
              <a:rPr lang="cs-CZ" dirty="0" smtClean="0">
                <a:solidFill>
                  <a:schemeClr val="tx1"/>
                </a:solidFill>
              </a:rPr>
              <a:t> . </a:t>
            </a:r>
            <a:r>
              <a:rPr lang="en-US" dirty="0">
                <a:solidFill>
                  <a:schemeClr val="tx1"/>
                </a:solidFill>
              </a:rPr>
              <a:t>[S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cs-CZ" dirty="0" smtClean="0">
                <a:solidFill>
                  <a:schemeClr val="tx1"/>
                </a:solidFill>
              </a:rPr>
              <a:t>(</a:t>
            </a:r>
            <a:r>
              <a:rPr lang="en-US" i="1" dirty="0" smtClean="0">
                <a:solidFill>
                  <a:schemeClr val="tx1"/>
                </a:solidFill>
              </a:rPr>
              <a:t>K</a:t>
            </a:r>
            <a:r>
              <a:rPr lang="en-US" i="1" baseline="-25000" dirty="0" smtClean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+ [S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  <a:r>
              <a:rPr lang="cs-CZ" dirty="0" smtClean="0">
                <a:solidFill>
                  <a:schemeClr val="tx1"/>
                </a:solidFill>
              </a:rPr>
              <a:t>).</a:t>
            </a:r>
            <a:r>
              <a:rPr lang="en-US" dirty="0" smtClean="0">
                <a:solidFill>
                  <a:schemeClr val="tx1"/>
                </a:solidFill>
              </a:rPr>
              <a:t>(1</a:t>
            </a:r>
            <a:r>
              <a:rPr lang="en-US" dirty="0">
                <a:solidFill>
                  <a:schemeClr val="tx1"/>
                </a:solidFill>
              </a:rPr>
              <a:t>+ [I]/</a:t>
            </a:r>
            <a:r>
              <a:rPr lang="en-US" i="1" dirty="0">
                <a:solidFill>
                  <a:schemeClr val="tx1"/>
                </a:solidFill>
              </a:rPr>
              <a:t>K</a:t>
            </a:r>
            <a:r>
              <a:rPr lang="en-US" i="1" baseline="-25000" dirty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 err="1">
                <a:solidFill>
                  <a:schemeClr val="tx1"/>
                </a:solidFill>
              </a:rPr>
              <a:t>po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rektifikaci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1/v </a:t>
            </a:r>
            <a:r>
              <a:rPr lang="cs-CZ" dirty="0">
                <a:solidFill>
                  <a:schemeClr val="tx1"/>
                </a:solidFill>
              </a:rPr>
              <a:t>= (1/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V</a:t>
            </a:r>
            <a:r>
              <a:rPr lang="cs-CZ" i="1" baseline="-25000" dirty="0" err="1">
                <a:solidFill>
                  <a:schemeClr val="tx1"/>
                </a:solidFill>
              </a:rPr>
              <a:t>lim</a:t>
            </a:r>
            <a:r>
              <a:rPr lang="cs-CZ" dirty="0">
                <a:solidFill>
                  <a:schemeClr val="tx1"/>
                </a:solidFill>
              </a:rPr>
              <a:t> + </a:t>
            </a:r>
            <a:r>
              <a:rPr lang="en-US" i="1" dirty="0">
                <a:solidFill>
                  <a:schemeClr val="tx1"/>
                </a:solidFill>
              </a:rPr>
              <a:t>K</a:t>
            </a:r>
            <a:r>
              <a:rPr lang="en-US" i="1" baseline="-25000" dirty="0">
                <a:solidFill>
                  <a:schemeClr val="tx1"/>
                </a:solidFill>
              </a:rPr>
              <a:t>m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cs-CZ" i="1" dirty="0" err="1">
                <a:solidFill>
                  <a:schemeClr val="tx1"/>
                </a:solidFill>
              </a:rPr>
              <a:t>V</a:t>
            </a:r>
            <a:r>
              <a:rPr lang="cs-CZ" i="1" baseline="-25000" dirty="0" err="1">
                <a:solidFill>
                  <a:schemeClr val="tx1"/>
                </a:solidFill>
              </a:rPr>
              <a:t>lim</a:t>
            </a:r>
            <a:r>
              <a:rPr lang="cs-CZ" dirty="0">
                <a:solidFill>
                  <a:schemeClr val="tx1"/>
                </a:solidFill>
              </a:rPr>
              <a:t> . 1/[S]) . </a:t>
            </a:r>
            <a:r>
              <a:rPr lang="en-US" dirty="0" smtClean="0">
                <a:solidFill>
                  <a:schemeClr val="tx1"/>
                </a:solidFill>
              </a:rPr>
              <a:t>(1+ [I]/</a:t>
            </a:r>
            <a:r>
              <a:rPr lang="en-US" i="1" dirty="0" smtClean="0">
                <a:solidFill>
                  <a:schemeClr val="tx1"/>
                </a:solidFill>
              </a:rPr>
              <a:t>K</a:t>
            </a:r>
            <a:r>
              <a:rPr lang="en-US" i="1" baseline="-25000" dirty="0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1"/>
                </a:solidFill>
              </a:rPr>
              <a:t>K</a:t>
            </a:r>
            <a:r>
              <a:rPr lang="en-US" i="1" baseline="-25000" dirty="0" smtClean="0">
                <a:solidFill>
                  <a:schemeClr val="tx1"/>
                </a:solidFill>
              </a:rPr>
              <a:t>m</a:t>
            </a:r>
            <a:r>
              <a:rPr lang="cs-CZ" i="1" baseline="-25000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se nemění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V</a:t>
            </a:r>
            <a:r>
              <a:rPr lang="cs-CZ" i="1" baseline="-25000" dirty="0" err="1">
                <a:solidFill>
                  <a:schemeClr val="tx1"/>
                </a:solidFill>
              </a:rPr>
              <a:t>lim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se snižuje úměrně poměru </a:t>
            </a:r>
            <a:r>
              <a:rPr lang="en-US" dirty="0">
                <a:solidFill>
                  <a:schemeClr val="tx1"/>
                </a:solidFill>
              </a:rPr>
              <a:t>[I]/</a:t>
            </a:r>
            <a:r>
              <a:rPr lang="en-US" i="1" dirty="0">
                <a:solidFill>
                  <a:schemeClr val="tx1"/>
                </a:solidFill>
              </a:rPr>
              <a:t>K</a:t>
            </a:r>
            <a:r>
              <a:rPr lang="en-US" i="1" baseline="-25000" dirty="0">
                <a:solidFill>
                  <a:schemeClr val="tx1"/>
                </a:solidFill>
              </a:rPr>
              <a:t>i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Nekompetitivní </a:t>
            </a:r>
            <a:r>
              <a:rPr lang="cs-CZ" dirty="0" smtClean="0">
                <a:solidFill>
                  <a:schemeClr val="tx1"/>
                </a:solidFill>
              </a:rPr>
              <a:t>inhibice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Grafická analýza dle </a:t>
            </a:r>
            <a:r>
              <a:rPr lang="cs-CZ" dirty="0" err="1" smtClean="0">
                <a:solidFill>
                  <a:schemeClr val="tx1"/>
                </a:solidFill>
              </a:rPr>
              <a:t>Lineweavera</a:t>
            </a:r>
            <a:r>
              <a:rPr lang="cs-CZ" dirty="0" smtClean="0">
                <a:solidFill>
                  <a:schemeClr val="tx1"/>
                </a:solidFill>
              </a:rPr>
              <a:t> a Burka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2" descr="83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90356"/>
            <a:ext cx="575218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Isoenzymy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Stejná aktivita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Liší se apoenzym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Podjednotkové</a:t>
            </a:r>
            <a:r>
              <a:rPr lang="cs-CZ" dirty="0" smtClean="0">
                <a:solidFill>
                  <a:schemeClr val="tx1"/>
                </a:solidFill>
              </a:rPr>
              <a:t> složení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Kinetické odlišnosti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Příklad LDH</a:t>
            </a:r>
          </a:p>
          <a:p>
            <a:pPr marL="457200" lvl="1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70001"/>
            <a:ext cx="427672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33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Isoenzymy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Orgánová specificita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19705"/>
            <a:ext cx="8534400" cy="370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39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Zymogeny -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proenzymy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Neaktivní formy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Význam – proteázy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771429" cy="45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86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Organizace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enzymů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Efektivita reakcí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Katabolické – jednodušší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Anabolické – význam organizovanosti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Typy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enzymy volně rozpuštěné (cytoplasma – glykolýza)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multienzymové komplexy (zvl. pro anabolické pochody – syntéza MK, ale i katabolické pochody – využití energie)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membránově vázané enzymy (organizovanost, </a:t>
            </a:r>
            <a:r>
              <a:rPr lang="cs-CZ" dirty="0" err="1">
                <a:solidFill>
                  <a:schemeClr val="tx1"/>
                </a:solidFill>
              </a:rPr>
              <a:t>vektoriální</a:t>
            </a:r>
            <a:r>
              <a:rPr lang="cs-CZ" dirty="0">
                <a:solidFill>
                  <a:schemeClr val="tx1"/>
                </a:solidFill>
              </a:rPr>
              <a:t> průběh reakcí – využití energie – oxidační a fotosyntetická fosforylace)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2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Praktické v</a:t>
            </a:r>
            <a:r>
              <a:rPr lang="cs-CZ" b="1" dirty="0" smtClean="0">
                <a:solidFill>
                  <a:schemeClr val="tx1"/>
                </a:solidFill>
                <a:effectLst/>
              </a:rPr>
              <a:t>yužití enzymů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dirty="0" smtClean="0">
                <a:solidFill>
                  <a:schemeClr val="tx1"/>
                </a:solidFill>
              </a:rPr>
              <a:t>Průmyslové </a:t>
            </a:r>
            <a:r>
              <a:rPr lang="cs-CZ" dirty="0">
                <a:solidFill>
                  <a:schemeClr val="tx1"/>
                </a:solidFill>
              </a:rPr>
              <a:t>využití	  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dirty="0" smtClean="0">
                <a:solidFill>
                  <a:schemeClr val="tx1"/>
                </a:solidFill>
              </a:rPr>
              <a:t>rací prostředky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Krmivářství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Potravinářství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Farmacie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Lékařství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Diagnostika 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Analyt, nástroj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Terapie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Substituční, podpůrná, speciální</a:t>
            </a:r>
          </a:p>
          <a:p>
            <a:pPr lvl="0"/>
            <a:r>
              <a:rPr lang="cs-CZ" dirty="0" err="1">
                <a:solidFill>
                  <a:schemeClr val="tx1"/>
                </a:solidFill>
              </a:rPr>
              <a:t>B</a:t>
            </a:r>
            <a:r>
              <a:rPr lang="cs-CZ" dirty="0" err="1" smtClean="0">
                <a:solidFill>
                  <a:schemeClr val="tx1"/>
                </a:solidFill>
              </a:rPr>
              <a:t>ioanalytická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chemie	  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Stanovení substrátů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Stanovení inhibitorů</a:t>
            </a:r>
          </a:p>
          <a:p>
            <a:pPr lvl="0"/>
            <a:r>
              <a:rPr lang="cs-CZ" dirty="0" smtClean="0">
                <a:solidFill>
                  <a:schemeClr val="tx1"/>
                </a:solidFill>
              </a:rPr>
              <a:t>Enzymová </a:t>
            </a:r>
            <a:r>
              <a:rPr lang="cs-CZ" dirty="0">
                <a:solidFill>
                  <a:schemeClr val="tx1"/>
                </a:solidFill>
              </a:rPr>
              <a:t>katalýza v organické </a:t>
            </a:r>
            <a:r>
              <a:rPr lang="cs-CZ" dirty="0" smtClean="0">
                <a:solidFill>
                  <a:schemeClr val="tx1"/>
                </a:solidFill>
              </a:rPr>
              <a:t>chemii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Stereoselektivita</a:t>
            </a:r>
            <a:r>
              <a:rPr lang="cs-CZ" dirty="0" smtClean="0">
                <a:solidFill>
                  <a:schemeClr val="tx1"/>
                </a:solidFill>
              </a:rPr>
              <a:t>, kombinace metod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0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Rychlost reakce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Určující </a:t>
            </a:r>
            <a:r>
              <a:rPr lang="cs-CZ" dirty="0" smtClean="0">
                <a:solidFill>
                  <a:schemeClr val="tx1"/>
                </a:solidFill>
              </a:rPr>
              <a:t>charakteristika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dc</a:t>
            </a:r>
            <a:r>
              <a:rPr lang="cs-CZ" dirty="0" smtClean="0">
                <a:solidFill>
                  <a:schemeClr val="tx1"/>
                </a:solidFill>
              </a:rPr>
              <a:t>/</a:t>
            </a:r>
            <a:r>
              <a:rPr lang="cs-CZ" dirty="0" err="1" smtClean="0">
                <a:solidFill>
                  <a:schemeClr val="tx1"/>
                </a:solidFill>
              </a:rPr>
              <a:t>dt</a:t>
            </a:r>
            <a:r>
              <a:rPr lang="cs-CZ" dirty="0" smtClean="0">
                <a:solidFill>
                  <a:schemeClr val="tx1"/>
                </a:solidFill>
              </a:rPr>
              <a:t>, z toho pak aktivita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Metody stanovení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Stanovení [P] nebo [</a:t>
            </a:r>
            <a:r>
              <a:rPr lang="cs-CZ" dirty="0">
                <a:solidFill>
                  <a:schemeClr val="tx1"/>
                </a:solidFill>
              </a:rPr>
              <a:t>S</a:t>
            </a:r>
            <a:r>
              <a:rPr lang="cs-CZ" dirty="0" smtClean="0">
                <a:solidFill>
                  <a:schemeClr val="tx1"/>
                </a:solidFill>
              </a:rPr>
              <a:t>] – pak –</a:t>
            </a:r>
            <a:r>
              <a:rPr lang="cs-CZ" dirty="0" err="1" smtClean="0">
                <a:solidFill>
                  <a:schemeClr val="tx1"/>
                </a:solidFill>
              </a:rPr>
              <a:t>dc</a:t>
            </a:r>
            <a:r>
              <a:rPr lang="cs-CZ" dirty="0" smtClean="0">
                <a:solidFill>
                  <a:schemeClr val="tx1"/>
                </a:solidFill>
              </a:rPr>
              <a:t>/</a:t>
            </a:r>
            <a:r>
              <a:rPr lang="cs-CZ" dirty="0" err="1" smtClean="0">
                <a:solidFill>
                  <a:schemeClr val="tx1"/>
                </a:solidFill>
              </a:rPr>
              <a:t>dt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Výhodnější </a:t>
            </a:r>
            <a:r>
              <a:rPr lang="cs-CZ" dirty="0">
                <a:solidFill>
                  <a:schemeClr val="tx1"/>
                </a:solidFill>
              </a:rPr>
              <a:t>[P</a:t>
            </a:r>
            <a:r>
              <a:rPr lang="cs-CZ" dirty="0" smtClean="0">
                <a:solidFill>
                  <a:schemeClr val="tx1"/>
                </a:solidFill>
              </a:rPr>
              <a:t>], ale záleží na možnostech metody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Spektrální – absorpční, </a:t>
            </a:r>
            <a:r>
              <a:rPr lang="cs-CZ" dirty="0" smtClean="0">
                <a:solidFill>
                  <a:schemeClr val="tx1"/>
                </a:solidFill>
              </a:rPr>
              <a:t>fluorescenční </a:t>
            </a:r>
            <a:r>
              <a:rPr lang="cs-CZ" dirty="0" smtClean="0">
                <a:solidFill>
                  <a:schemeClr val="tx1"/>
                </a:solidFill>
              </a:rPr>
              <a:t>aj., chemické, elektrochemické (</a:t>
            </a:r>
            <a:r>
              <a:rPr lang="cs-CZ" dirty="0" err="1" smtClean="0">
                <a:solidFill>
                  <a:schemeClr val="tx1"/>
                </a:solidFill>
              </a:rPr>
              <a:t>amperometrie</a:t>
            </a:r>
            <a:r>
              <a:rPr lang="cs-CZ" dirty="0" smtClean="0">
                <a:solidFill>
                  <a:schemeClr val="tx1"/>
                </a:solidFill>
              </a:rPr>
              <a:t>), enzymové (spřažené reakce)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Vliv prostředí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Optimální podmínky – aktivita 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62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Rychlost reakce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Pokles </a:t>
            </a:r>
            <a:r>
              <a:rPr lang="cs-CZ" dirty="0" err="1" smtClean="0">
                <a:solidFill>
                  <a:schemeClr val="tx1"/>
                </a:solidFill>
              </a:rPr>
              <a:t>dc</a:t>
            </a:r>
            <a:r>
              <a:rPr lang="cs-CZ" dirty="0" smtClean="0">
                <a:solidFill>
                  <a:schemeClr val="tx1"/>
                </a:solidFill>
              </a:rPr>
              <a:t>/</a:t>
            </a:r>
            <a:r>
              <a:rPr lang="cs-CZ" dirty="0" err="1" smtClean="0">
                <a:solidFill>
                  <a:schemeClr val="tx1"/>
                </a:solidFill>
              </a:rPr>
              <a:t>dt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dc</a:t>
            </a:r>
            <a:r>
              <a:rPr lang="cs-CZ" dirty="0" smtClean="0">
                <a:solidFill>
                  <a:schemeClr val="tx1"/>
                </a:solidFill>
              </a:rPr>
              <a:t>/</a:t>
            </a:r>
            <a:r>
              <a:rPr lang="cs-CZ" dirty="0" err="1" smtClean="0">
                <a:solidFill>
                  <a:schemeClr val="tx1"/>
                </a:solidFill>
              </a:rPr>
              <a:t>dt</a:t>
            </a:r>
            <a:r>
              <a:rPr lang="cs-CZ" dirty="0" smtClean="0">
                <a:solidFill>
                  <a:schemeClr val="tx1"/>
                </a:solidFill>
              </a:rPr>
              <a:t> pro t = 0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2" descr="22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44824"/>
            <a:ext cx="5393741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435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Vliv prostředí na rychlost enzymové reakce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Optimální podmínky</a:t>
            </a:r>
          </a:p>
          <a:p>
            <a:pPr lvl="1"/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cs-CZ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vivo</a:t>
            </a:r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fysiologické prostředí</a:t>
            </a:r>
          </a:p>
          <a:p>
            <a:pPr lvl="1"/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napodobení – snaha 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– obvykle odpovídá 0,9%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výjimky, extrémy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 – obvykle neutrální,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výjimky, extrémy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 – teplokrevní x studenokrevní, mikroorganizmy aj.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Denaturace x syntéza </a:t>
            </a:r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cs-CZ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vivo</a:t>
            </a:r>
            <a:endParaRPr lang="cs-CZ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Konvenční hodnoty </a:t>
            </a:r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30</a:t>
            </a:r>
            <a:r>
              <a:rPr lang="cs-CZ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cs-CZ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Další - regulátory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5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Vliv pH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740" y="2580503"/>
            <a:ext cx="4706520" cy="317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7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Vliv teploty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381" y="2551314"/>
            <a:ext cx="4695238" cy="322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46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Linearita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381" y="2551314"/>
            <a:ext cx="4695238" cy="322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31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374</TotalTime>
  <Words>849</Words>
  <Application>Microsoft Office PowerPoint</Application>
  <PresentationFormat>Předvádění na obrazovce (4:3)</PresentationFormat>
  <Paragraphs>439</Paragraphs>
  <Slides>38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Exekutivní</vt:lpstr>
      <vt:lpstr>C3181 Biochemie I</vt:lpstr>
      <vt:lpstr>Temata</vt:lpstr>
      <vt:lpstr>Vyjadřování katalytické účinnosti enzymů</vt:lpstr>
      <vt:lpstr>Rychlost reakce</vt:lpstr>
      <vt:lpstr>Rychlost reakce</vt:lpstr>
      <vt:lpstr>Vliv prostředí na rychlost enzymové reakce</vt:lpstr>
      <vt:lpstr>Vliv pH</vt:lpstr>
      <vt:lpstr>Vliv teploty</vt:lpstr>
      <vt:lpstr>Linearita </vt:lpstr>
      <vt:lpstr>Kinetika enzymové reakce</vt:lpstr>
      <vt:lpstr>Stacionární kinetika</vt:lpstr>
      <vt:lpstr>v0 = f([S])</vt:lpstr>
      <vt:lpstr>Stanovení kinetických parametrů</vt:lpstr>
      <vt:lpstr>Stanovení kinetických parametrů</vt:lpstr>
      <vt:lpstr>Stanovení kinetických parametrů</vt:lpstr>
      <vt:lpstr>Význam nalezených konstant</vt:lpstr>
      <vt:lpstr>Význam nalezených konstant</vt:lpstr>
      <vt:lpstr>Význam nalezených konstant</vt:lpstr>
      <vt:lpstr>Význam nalezených konstant</vt:lpstr>
      <vt:lpstr>Regulační aspekty</vt:lpstr>
      <vt:lpstr>Modulace rychlosti enzymové reakce</vt:lpstr>
      <vt:lpstr>Inhibice enzymové aktivity</vt:lpstr>
      <vt:lpstr>Ireverzibilní inhibice</vt:lpstr>
      <vt:lpstr>Ireverzibilní inhibice</vt:lpstr>
      <vt:lpstr>Reverzibilní inhibice</vt:lpstr>
      <vt:lpstr>Kompetitivní inhibice</vt:lpstr>
      <vt:lpstr>Kompetitivní inhibice</vt:lpstr>
      <vt:lpstr>Kompetitivní inhibice</vt:lpstr>
      <vt:lpstr>Kompetitivní inhibice</vt:lpstr>
      <vt:lpstr>Kompetitivní inhibice</vt:lpstr>
      <vt:lpstr>Nekompetitivní inhibice</vt:lpstr>
      <vt:lpstr>Nekompetitivní inhibice</vt:lpstr>
      <vt:lpstr>Nekompetitivní inhibice</vt:lpstr>
      <vt:lpstr>Isoenzymy</vt:lpstr>
      <vt:lpstr>Isoenzymy</vt:lpstr>
      <vt:lpstr>Zymogeny - proenzymy</vt:lpstr>
      <vt:lpstr>Organizace enzymů</vt:lpstr>
      <vt:lpstr>Praktické využití enzymů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55</cp:revision>
  <dcterms:created xsi:type="dcterms:W3CDTF">2012-05-21T09:08:24Z</dcterms:created>
  <dcterms:modified xsi:type="dcterms:W3CDTF">2013-10-09T08:11:09Z</dcterms:modified>
</cp:coreProperties>
</file>